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82" r:id="rId4"/>
    <p:sldMasterId id="2147484243" r:id="rId5"/>
  </p:sldMasterIdLst>
  <p:notesMasterIdLst>
    <p:notesMasterId r:id="rId14"/>
  </p:notesMasterIdLst>
  <p:handoutMasterIdLst>
    <p:handoutMasterId r:id="rId15"/>
  </p:handoutMasterIdLst>
  <p:sldIdLst>
    <p:sldId id="1390" r:id="rId6"/>
    <p:sldId id="1450" r:id="rId7"/>
    <p:sldId id="1451" r:id="rId8"/>
    <p:sldId id="1452" r:id="rId9"/>
    <p:sldId id="1453" r:id="rId10"/>
    <p:sldId id="1454" r:id="rId11"/>
    <p:sldId id="1455" r:id="rId12"/>
    <p:sldId id="1457"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DD5C800-9A2C-4823-B056-4AFFC9A97500}">
          <p14:sldIdLst>
            <p14:sldId id="1390"/>
            <p14:sldId id="1450"/>
            <p14:sldId id="1451"/>
            <p14:sldId id="1452"/>
            <p14:sldId id="1453"/>
            <p14:sldId id="1454"/>
            <p14:sldId id="1455"/>
            <p14:sldId id="14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94"/>
    <a:srgbClr val="306CB2"/>
    <a:srgbClr val="316DB3"/>
    <a:srgbClr val="185BAA"/>
    <a:srgbClr val="1C3E82"/>
    <a:srgbClr val="FDFDFD"/>
    <a:srgbClr val="006EB9"/>
    <a:srgbClr val="125AAA"/>
    <a:srgbClr val="1458A8"/>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80" autoAdjust="0"/>
    <p:restoredTop sz="82030" autoAdjust="0"/>
  </p:normalViewPr>
  <p:slideViewPr>
    <p:cSldViewPr snapToGrid="0">
      <p:cViewPr varScale="1">
        <p:scale>
          <a:sx n="91" d="100"/>
          <a:sy n="91" d="100"/>
        </p:scale>
        <p:origin x="1432" y="19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59" d="100"/>
          <a:sy n="59" d="100"/>
        </p:scale>
        <p:origin x="-3056" y="-120"/>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Research 2013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73E2F-2D39-2D48-9B35-C3957DEDAC03}" type="datetime8">
              <a:rPr lang="en-US" smtClean="0">
                <a:latin typeface="Segoe UI" pitchFamily="34" charset="0"/>
              </a:rPr>
              <a:t>10/19/20 11:08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Research 2013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2F7300B-91BD-4E43-8D2F-557E57DA02D9}" type="datetime8">
              <a:rPr lang="en-US" smtClean="0"/>
              <a:t>10/19/20 11:08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10/19/20 11:08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80158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10/19/20 11:08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211725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10/19/20 11:08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579421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a:p>
            <a:r>
              <a:rPr lang="en-US" b="1" dirty="0"/>
              <a:t>Normalized mutual</a:t>
            </a:r>
            <a:r>
              <a:rPr lang="en-US" b="1" baseline="0" dirty="0"/>
              <a:t> information considers all the possible community matching between the ground truth and the clustering result</a:t>
            </a:r>
            <a:endParaRPr lang="en-US" b="1" dirty="0"/>
          </a:p>
        </p:txBody>
      </p:sp>
      <p:sp>
        <p:nvSpPr>
          <p:cNvPr id="4" name="Slide Number Placeholder 3"/>
          <p:cNvSpPr>
            <a:spLocks noGrp="1"/>
          </p:cNvSpPr>
          <p:nvPr>
            <p:ph type="sldNum" sz="quarter" idx="10"/>
          </p:nvPr>
        </p:nvSpPr>
        <p:spPr/>
        <p:txBody>
          <a:bodyPr/>
          <a:lstStyle/>
          <a:p>
            <a:fld id="{B4953F92-0D53-4681-972D-12394B2B330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10/19/20 11:08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91532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10/19/20 11:08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7612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68B138-1959-EE49-A6BA-732400FFB873}"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10/19/20 11:08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445567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6.emf"/><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0912" y="3574980"/>
            <a:ext cx="10571004" cy="1499289"/>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41613580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3450" y="2173288"/>
            <a:ext cx="10569575" cy="1498600"/>
          </a:xfrm>
        </p:spPr>
        <p:txBody>
          <a:bodyPr/>
          <a:lstStyle/>
          <a:p>
            <a:r>
              <a:rPr lang="en-US"/>
              <a:t>Click to edit Master title style</a:t>
            </a:r>
          </a:p>
        </p:txBody>
      </p:sp>
      <p:sp>
        <p:nvSpPr>
          <p:cNvPr id="3" name="Subtitle 2"/>
          <p:cNvSpPr>
            <a:spLocks noGrp="1"/>
          </p:cNvSpPr>
          <p:nvPr>
            <p:ph type="subTitle" idx="1"/>
          </p:nvPr>
        </p:nvSpPr>
        <p:spPr>
          <a:xfrm>
            <a:off x="1865313" y="3963988"/>
            <a:ext cx="8705850" cy="178752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92648444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a:t>Demo title</a:t>
            </a:r>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5816935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36639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851279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32901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212193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83309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911952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a:t>Title slide option A: </a:t>
            </a:r>
            <a:br>
              <a:rPr lang="en-US" dirty="0"/>
            </a:br>
            <a:r>
              <a:rPr lang="en-US" dirty="0"/>
              <a:t>Presentation title goes here</a:t>
            </a:r>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12775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1769621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a:t>Title slide option B: </a:t>
            </a:r>
            <a:br>
              <a:rPr lang="en-US" dirty="0"/>
            </a:br>
            <a:r>
              <a:rPr lang="en-US" dirty="0"/>
              <a:t>Presentation title goes here</a:t>
            </a:r>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2" r:id="rId4"/>
    <p:sldLayoutId id="2147484280" r:id="rId5"/>
    <p:sldLayoutId id="2147484274" r:id="rId6"/>
    <p:sldLayoutId id="2147484272" r:id="rId7"/>
    <p:sldLayoutId id="2147484185" r:id="rId8"/>
    <p:sldLayoutId id="2147484186" r:id="rId9"/>
    <p:sldLayoutId id="2147484130" r:id="rId10"/>
    <p:sldLayoutId id="2147484101" r:id="rId11"/>
    <p:sldLayoutId id="2147484102" r:id="rId12"/>
    <p:sldLayoutId id="2147484087" r:id="rId13"/>
    <p:sldLayoutId id="2147484098" r:id="rId14"/>
    <p:sldLayoutId id="2147484086" r:id="rId15"/>
    <p:sldLayoutId id="2147484107" r:id="rId16"/>
    <p:sldLayoutId id="2147484099" r:id="rId17"/>
    <p:sldLayoutId id="2147484100" r:id="rId18"/>
    <p:sldLayoutId id="2147484089" r:id="rId19"/>
    <p:sldLayoutId id="2147484106" r:id="rId20"/>
    <p:sldLayoutId id="2147484092" r:id="rId21"/>
    <p:sldLayoutId id="2147484093" r:id="rId22"/>
    <p:sldLayoutId id="2147484127" r:id="rId23"/>
    <p:sldLayoutId id="2147484128" r:id="rId24"/>
    <p:sldLayoutId id="2147484129" r:id="rId25"/>
    <p:sldLayoutId id="2147484094" r:id="rId26"/>
    <p:sldLayoutId id="2147484096" r:id="rId27"/>
    <p:sldLayoutId id="2147484284" r:id="rId28"/>
    <p:sldLayoutId id="2147484286" r:id="rId29"/>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18.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8" y="3946631"/>
            <a:ext cx="8229600" cy="1837250"/>
          </a:xfrm>
          <a:ln w="3175" cmpd="sng">
            <a:solidFill>
              <a:srgbClr val="FFFFFF"/>
            </a:solidFill>
            <a:prstDash val="sysDash"/>
          </a:ln>
        </p:spPr>
        <p:txBody>
          <a:bodyPr/>
          <a:lstStyle/>
          <a:p>
            <a:r>
              <a:rPr lang="en-US" sz="2800" dirty="0"/>
              <a:t>Ceren Budak</a:t>
            </a:r>
          </a:p>
          <a:p>
            <a:endParaRPr lang="en-US" sz="2400" dirty="0"/>
          </a:p>
          <a:p>
            <a:endParaRPr lang="en-US" sz="2400" dirty="0"/>
          </a:p>
        </p:txBody>
      </p:sp>
      <p:sp>
        <p:nvSpPr>
          <p:cNvPr id="3" name="Title 2"/>
          <p:cNvSpPr>
            <a:spLocks noGrp="1"/>
          </p:cNvSpPr>
          <p:nvPr>
            <p:ph type="title"/>
          </p:nvPr>
        </p:nvSpPr>
        <p:spPr>
          <a:xfrm>
            <a:off x="274638" y="2125677"/>
            <a:ext cx="8229600" cy="1820954"/>
          </a:xfrm>
          <a:ln w="3175" cmpd="sng">
            <a:solidFill>
              <a:schemeClr val="tx1"/>
            </a:solidFill>
            <a:prstDash val="sysDash"/>
          </a:ln>
        </p:spPr>
        <p:txBody>
          <a:bodyPr/>
          <a:lstStyle/>
          <a:p>
            <a:r>
              <a:rPr lang="en-US" sz="3800" dirty="0"/>
              <a:t>SI 608 </a:t>
            </a:r>
            <a:br>
              <a:rPr lang="en-US" sz="3800" dirty="0"/>
            </a:br>
            <a:r>
              <a:rPr lang="en-US" sz="3800"/>
              <a:t>Week 7 </a:t>
            </a:r>
            <a:r>
              <a:rPr lang="en-US" sz="3800" dirty="0"/>
              <a:t>– </a:t>
            </a:r>
            <a:r>
              <a:rPr lang="en-US" sz="3800"/>
              <a:t>Community Detection </a:t>
            </a:r>
            <a:endParaRPr lang="en-US" sz="2800" dirty="0"/>
          </a:p>
        </p:txBody>
      </p:sp>
    </p:spTree>
    <p:extLst>
      <p:ext uri="{BB962C8B-B14F-4D97-AF65-F5344CB8AC3E}">
        <p14:creationId xmlns:p14="http://schemas.microsoft.com/office/powerpoint/2010/main" val="3422391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Community Evaluation</a:t>
            </a:r>
          </a:p>
        </p:txBody>
      </p:sp>
      <p:sp>
        <p:nvSpPr>
          <p:cNvPr id="6" name="Slide Number Placeholder 5"/>
          <p:cNvSpPr>
            <a:spLocks noGrp="1"/>
          </p:cNvSpPr>
          <p:nvPr>
            <p:ph type="sldNum" sz="quarter" idx="4294967295"/>
          </p:nvPr>
        </p:nvSpPr>
        <p:spPr>
          <a:xfrm>
            <a:off x="9534631" y="6482889"/>
            <a:ext cx="2901844" cy="372394"/>
          </a:xfrm>
          <a:prstGeom prst="rect">
            <a:avLst/>
          </a:prstGeom>
        </p:spPr>
        <p:txBody>
          <a:bodyPr lIns="111026" tIns="55513" rIns="111026" bIns="55513"/>
          <a:lstStyle/>
          <a:p>
            <a:fld id="{F26BDBCD-4976-CB4B-AC8C-D1A176BED959}" type="slidenum">
              <a:rPr lang="en-US" smtClean="0"/>
              <a:pPr/>
              <a:t>2</a:t>
            </a:fld>
            <a:endParaRPr lang="en-US" dirty="0"/>
          </a:p>
        </p:txBody>
      </p:sp>
    </p:spTree>
    <p:extLst>
      <p:ext uri="{BB962C8B-B14F-4D97-AF65-F5344CB8AC3E}">
        <p14:creationId xmlns:p14="http://schemas.microsoft.com/office/powerpoint/2010/main" val="201414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Evaluating Community Detection (1)</a:t>
            </a:r>
          </a:p>
        </p:txBody>
      </p:sp>
      <p:sp>
        <p:nvSpPr>
          <p:cNvPr id="5" name="Content Placeholder 4"/>
          <p:cNvSpPr>
            <a:spLocks noGrp="1"/>
          </p:cNvSpPr>
          <p:nvPr>
            <p:ph idx="4294967295"/>
          </p:nvPr>
        </p:nvSpPr>
        <p:spPr>
          <a:xfrm>
            <a:off x="367819" y="1632056"/>
            <a:ext cx="11192828" cy="4740734"/>
          </a:xfrm>
          <a:prstGeom prst="rect">
            <a:avLst/>
          </a:prstGeom>
        </p:spPr>
        <p:txBody>
          <a:bodyPr lIns="111026" tIns="55513" rIns="111026" bIns="55513"/>
          <a:lstStyle/>
          <a:p>
            <a:r>
              <a:rPr lang="en-US" sz="3200" dirty="0"/>
              <a:t>For groups with clear definitions</a:t>
            </a:r>
          </a:p>
          <a:p>
            <a:pPr lvl="1"/>
            <a:r>
              <a:rPr lang="en-US" dirty="0"/>
              <a:t>E.g., Cliques, </a:t>
            </a:r>
            <a:r>
              <a:rPr lang="en-US" dirty="0" err="1"/>
              <a:t>k</a:t>
            </a:r>
            <a:r>
              <a:rPr lang="en-US" dirty="0"/>
              <a:t>-cliques, </a:t>
            </a:r>
            <a:r>
              <a:rPr lang="en-US" dirty="0" err="1"/>
              <a:t>k</a:t>
            </a:r>
            <a:r>
              <a:rPr lang="en-US" dirty="0"/>
              <a:t>-clubs, quasi-cliques</a:t>
            </a:r>
          </a:p>
          <a:p>
            <a:pPr lvl="1"/>
            <a:r>
              <a:rPr lang="en-US" dirty="0"/>
              <a:t>Verify whether extracted communities satisfy the definition</a:t>
            </a:r>
          </a:p>
          <a:p>
            <a:r>
              <a:rPr lang="en-US" sz="3200" dirty="0"/>
              <a:t>For networks with ground truth information</a:t>
            </a:r>
          </a:p>
          <a:p>
            <a:pPr lvl="1"/>
            <a:r>
              <a:rPr lang="en-US" dirty="0"/>
              <a:t>Normalized mutual information</a:t>
            </a:r>
          </a:p>
          <a:p>
            <a:pPr lvl="1"/>
            <a:r>
              <a:rPr lang="en-US" dirty="0"/>
              <a:t>Accuracy of pairwise community memberships</a:t>
            </a:r>
          </a:p>
          <a:p>
            <a:pPr lvl="1"/>
            <a:endParaRPr lang="en-US" dirty="0"/>
          </a:p>
        </p:txBody>
      </p:sp>
      <p:sp>
        <p:nvSpPr>
          <p:cNvPr id="6" name="Slide Number Placeholder 5"/>
          <p:cNvSpPr>
            <a:spLocks noGrp="1"/>
          </p:cNvSpPr>
          <p:nvPr>
            <p:ph type="sldNum" sz="quarter" idx="4294967295"/>
          </p:nvPr>
        </p:nvSpPr>
        <p:spPr>
          <a:xfrm>
            <a:off x="8912807" y="6482889"/>
            <a:ext cx="2901844" cy="372394"/>
          </a:xfrm>
          <a:prstGeom prst="rect">
            <a:avLst/>
          </a:prstGeom>
        </p:spPr>
        <p:txBody>
          <a:bodyPr lIns="111026" tIns="55513" rIns="111026" bIns="55513"/>
          <a:lstStyle/>
          <a:p>
            <a:fld id="{F26BDBCD-4976-CB4B-AC8C-D1A176BED959}" type="slidenum">
              <a:rPr lang="en-US" smtClean="0"/>
              <a:pPr/>
              <a:t>3</a:t>
            </a:fld>
            <a:endParaRPr lang="en-US" dirty="0"/>
          </a:p>
        </p:txBody>
      </p:sp>
    </p:spTree>
    <p:extLst>
      <p:ext uri="{BB962C8B-B14F-4D97-AF65-F5344CB8AC3E}">
        <p14:creationId xmlns:p14="http://schemas.microsoft.com/office/powerpoint/2010/main" val="285598359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a Clustering Result</a:t>
            </a:r>
          </a:p>
        </p:txBody>
      </p:sp>
      <p:sp>
        <p:nvSpPr>
          <p:cNvPr id="14" name="Slide Number Placeholder 13"/>
          <p:cNvSpPr>
            <a:spLocks noGrp="1"/>
          </p:cNvSpPr>
          <p:nvPr>
            <p:ph type="sldNum" sz="quarter" idx="4294967295"/>
          </p:nvPr>
        </p:nvSpPr>
        <p:spPr>
          <a:xfrm>
            <a:off x="10881915" y="6508794"/>
            <a:ext cx="932736" cy="485731"/>
          </a:xfrm>
          <a:prstGeom prst="rect">
            <a:avLst/>
          </a:prstGeom>
        </p:spPr>
        <p:txBody>
          <a:bodyPr lIns="111026" tIns="55513" rIns="111026" bIns="55513"/>
          <a:lstStyle/>
          <a:p>
            <a:fld id="{F26BDBCD-4976-CB4B-AC8C-D1A176BED959}" type="slidenum">
              <a:rPr lang="en-US" smtClean="0"/>
              <a:pPr/>
              <a:t>4</a:t>
            </a:fld>
            <a:endParaRPr lang="en-US" dirty="0"/>
          </a:p>
        </p:txBody>
      </p:sp>
      <p:sp>
        <p:nvSpPr>
          <p:cNvPr id="3" name="Content Placeholder 2"/>
          <p:cNvSpPr>
            <a:spLocks noGrp="1"/>
          </p:cNvSpPr>
          <p:nvPr>
            <p:ph idx="4294967295"/>
          </p:nvPr>
        </p:nvSpPr>
        <p:spPr>
          <a:xfrm>
            <a:off x="621824" y="4236662"/>
            <a:ext cx="11531338" cy="1978544"/>
          </a:xfrm>
        </p:spPr>
        <p:txBody>
          <a:bodyPr>
            <a:normAutofit/>
          </a:bodyPr>
          <a:lstStyle/>
          <a:p>
            <a:r>
              <a:rPr lang="en-US" sz="2900" dirty="0">
                <a:solidFill>
                  <a:schemeClr val="tx1"/>
                </a:solidFill>
              </a:rPr>
              <a:t>The number of communities after grouping can be different from the ground truth</a:t>
            </a:r>
          </a:p>
          <a:p>
            <a:r>
              <a:rPr lang="en-US" sz="2900" dirty="0">
                <a:solidFill>
                  <a:schemeClr val="tx1"/>
                </a:solidFill>
              </a:rPr>
              <a:t>No clear community correspondence between clustering result and the ground truth </a:t>
            </a:r>
          </a:p>
        </p:txBody>
      </p:sp>
      <p:sp>
        <p:nvSpPr>
          <p:cNvPr id="4" name="TextBox 3"/>
          <p:cNvSpPr txBox="1"/>
          <p:nvPr/>
        </p:nvSpPr>
        <p:spPr>
          <a:xfrm>
            <a:off x="2487296" y="2486942"/>
            <a:ext cx="1584306" cy="389109"/>
          </a:xfrm>
          <a:prstGeom prst="rect">
            <a:avLst/>
          </a:prstGeom>
          <a:noFill/>
        </p:spPr>
        <p:txBody>
          <a:bodyPr wrap="none" lIns="111026" tIns="55513" rIns="111026" bIns="55513" rtlCol="0">
            <a:spAutoFit/>
          </a:bodyPr>
          <a:lstStyle/>
          <a:p>
            <a:r>
              <a:rPr lang="en-US" dirty="0"/>
              <a:t>Ground Truth</a:t>
            </a:r>
          </a:p>
        </p:txBody>
      </p:sp>
      <p:sp>
        <p:nvSpPr>
          <p:cNvPr id="5" name="Oval 4"/>
          <p:cNvSpPr/>
          <p:nvPr/>
        </p:nvSpPr>
        <p:spPr>
          <a:xfrm>
            <a:off x="1969108" y="1554339"/>
            <a:ext cx="1243648" cy="777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dirty="0">
                <a:solidFill>
                  <a:srgbClr val="000090"/>
                </a:solidFill>
              </a:rPr>
              <a:t>1, 2, 3</a:t>
            </a:r>
          </a:p>
        </p:txBody>
      </p:sp>
      <p:sp>
        <p:nvSpPr>
          <p:cNvPr id="6" name="Oval 5"/>
          <p:cNvSpPr/>
          <p:nvPr/>
        </p:nvSpPr>
        <p:spPr>
          <a:xfrm>
            <a:off x="3627305" y="1554339"/>
            <a:ext cx="1243648" cy="777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dirty="0">
                <a:solidFill>
                  <a:srgbClr val="000090"/>
                </a:solidFill>
              </a:rPr>
              <a:t>4, 5, 6</a:t>
            </a:r>
          </a:p>
        </p:txBody>
      </p:sp>
      <p:sp>
        <p:nvSpPr>
          <p:cNvPr id="7" name="Rectangle 6"/>
          <p:cNvSpPr/>
          <p:nvPr/>
        </p:nvSpPr>
        <p:spPr>
          <a:xfrm>
            <a:off x="6425512" y="1632056"/>
            <a:ext cx="829098" cy="621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dirty="0">
                <a:solidFill>
                  <a:srgbClr val="000090"/>
                </a:solidFill>
              </a:rPr>
              <a:t>1, 3</a:t>
            </a:r>
          </a:p>
        </p:txBody>
      </p:sp>
      <p:sp>
        <p:nvSpPr>
          <p:cNvPr id="8" name="Rectangle 7"/>
          <p:cNvSpPr/>
          <p:nvPr/>
        </p:nvSpPr>
        <p:spPr>
          <a:xfrm>
            <a:off x="7876434" y="1632056"/>
            <a:ext cx="829098" cy="621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dirty="0">
                <a:solidFill>
                  <a:srgbClr val="000090"/>
                </a:solidFill>
              </a:rPr>
              <a:t>2</a:t>
            </a:r>
          </a:p>
        </p:txBody>
      </p:sp>
      <p:sp>
        <p:nvSpPr>
          <p:cNvPr id="9" name="Rectangle 8"/>
          <p:cNvSpPr/>
          <p:nvPr/>
        </p:nvSpPr>
        <p:spPr>
          <a:xfrm>
            <a:off x="9430994" y="1632056"/>
            <a:ext cx="829098" cy="621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11026" tIns="55513" rIns="111026" bIns="55513" rtlCol="0" anchor="ctr"/>
          <a:lstStyle/>
          <a:p>
            <a:pPr algn="ctr"/>
            <a:r>
              <a:rPr lang="en-US" dirty="0">
                <a:solidFill>
                  <a:srgbClr val="000090"/>
                </a:solidFill>
              </a:rPr>
              <a:t>4, 5, 6</a:t>
            </a:r>
          </a:p>
        </p:txBody>
      </p:sp>
      <p:sp>
        <p:nvSpPr>
          <p:cNvPr id="10" name="TextBox 9"/>
          <p:cNvSpPr txBox="1"/>
          <p:nvPr/>
        </p:nvSpPr>
        <p:spPr>
          <a:xfrm>
            <a:off x="7047337" y="2486942"/>
            <a:ext cx="1981838" cy="389109"/>
          </a:xfrm>
          <a:prstGeom prst="rect">
            <a:avLst/>
          </a:prstGeom>
          <a:noFill/>
        </p:spPr>
        <p:txBody>
          <a:bodyPr wrap="none" lIns="111026" tIns="55513" rIns="111026" bIns="55513" rtlCol="0">
            <a:spAutoFit/>
          </a:bodyPr>
          <a:lstStyle/>
          <a:p>
            <a:r>
              <a:rPr lang="en-US" dirty="0"/>
              <a:t>Clustering Result</a:t>
            </a:r>
          </a:p>
        </p:txBody>
      </p:sp>
      <p:sp>
        <p:nvSpPr>
          <p:cNvPr id="11" name="TextBox 10"/>
          <p:cNvSpPr txBox="1"/>
          <p:nvPr/>
        </p:nvSpPr>
        <p:spPr>
          <a:xfrm>
            <a:off x="4699572" y="3186395"/>
            <a:ext cx="2978430" cy="850774"/>
          </a:xfrm>
          <a:prstGeom prst="rect">
            <a:avLst/>
          </a:prstGeom>
        </p:spPr>
        <p:style>
          <a:lnRef idx="1">
            <a:schemeClr val="accent1"/>
          </a:lnRef>
          <a:fillRef idx="2">
            <a:schemeClr val="accent1"/>
          </a:fillRef>
          <a:effectRef idx="1">
            <a:schemeClr val="accent1"/>
          </a:effectRef>
          <a:fontRef idx="minor">
            <a:schemeClr val="dk1"/>
          </a:fontRef>
        </p:style>
        <p:txBody>
          <a:bodyPr wrap="none" lIns="111026" tIns="55513" rIns="111026" bIns="55513" rtlCol="0">
            <a:spAutoFit/>
          </a:bodyPr>
          <a:lstStyle/>
          <a:p>
            <a:pPr algn="ctr"/>
            <a:r>
              <a:rPr lang="en-US" sz="2400" dirty="0">
                <a:solidFill>
                  <a:srgbClr val="0000FF"/>
                </a:solidFill>
              </a:rPr>
              <a:t>How to measure the </a:t>
            </a:r>
          </a:p>
          <a:p>
            <a:pPr algn="ctr"/>
            <a:r>
              <a:rPr lang="en-US" sz="2400" dirty="0">
                <a:solidFill>
                  <a:srgbClr val="0000FF"/>
                </a:solidFill>
              </a:rPr>
              <a:t>clustering quality?</a:t>
            </a:r>
          </a:p>
        </p:txBody>
      </p:sp>
      <p:cxnSp>
        <p:nvCxnSpPr>
          <p:cNvPr id="13" name="Straight Arrow Connector 12"/>
          <p:cNvCxnSpPr/>
          <p:nvPr/>
        </p:nvCxnSpPr>
        <p:spPr>
          <a:xfrm>
            <a:off x="3834580" y="2875527"/>
            <a:ext cx="1036373" cy="233151"/>
          </a:xfrm>
          <a:prstGeom prst="straightConnector1">
            <a:avLst/>
          </a:prstGeom>
          <a:ln>
            <a:solidFill>
              <a:srgbClr val="00009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7772797" y="2875527"/>
            <a:ext cx="518186" cy="233151"/>
          </a:xfrm>
          <a:prstGeom prst="straightConnector1">
            <a:avLst/>
          </a:prstGeom>
          <a:ln>
            <a:solidFill>
              <a:srgbClr val="00009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1324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900" dirty="0"/>
              <a:t>Accuracy of Pairwise Community Memberships</a:t>
            </a:r>
          </a:p>
        </p:txBody>
      </p:sp>
      <p:sp>
        <p:nvSpPr>
          <p:cNvPr id="6" name="Slide Number Placeholder 5"/>
          <p:cNvSpPr>
            <a:spLocks noGrp="1"/>
          </p:cNvSpPr>
          <p:nvPr>
            <p:ph type="sldNum" sz="quarter" idx="4294967295"/>
          </p:nvPr>
        </p:nvSpPr>
        <p:spPr>
          <a:xfrm>
            <a:off x="10881915" y="6508794"/>
            <a:ext cx="932736" cy="485731"/>
          </a:xfrm>
          <a:prstGeom prst="rect">
            <a:avLst/>
          </a:prstGeom>
        </p:spPr>
        <p:txBody>
          <a:bodyPr lIns="111026" tIns="55513" rIns="111026" bIns="55513"/>
          <a:lstStyle/>
          <a:p>
            <a:fld id="{F26BDBCD-4976-CB4B-AC8C-D1A176BED959}" type="slidenum">
              <a:rPr lang="en-US" smtClean="0"/>
              <a:pPr/>
              <a:t>5</a:t>
            </a:fld>
            <a:endParaRPr lang="en-US" dirty="0"/>
          </a:p>
        </p:txBody>
      </p:sp>
      <p:sp>
        <p:nvSpPr>
          <p:cNvPr id="3" name="Content Placeholder 2"/>
          <p:cNvSpPr>
            <a:spLocks noGrp="1"/>
          </p:cNvSpPr>
          <p:nvPr>
            <p:ph idx="4294967295"/>
          </p:nvPr>
        </p:nvSpPr>
        <p:spPr>
          <a:xfrm>
            <a:off x="322797" y="1386379"/>
            <a:ext cx="12279758" cy="4616063"/>
          </a:xfrm>
        </p:spPr>
        <p:txBody>
          <a:bodyPr>
            <a:normAutofit/>
          </a:bodyPr>
          <a:lstStyle/>
          <a:p>
            <a:r>
              <a:rPr lang="en-US" sz="2400" dirty="0">
                <a:solidFill>
                  <a:schemeClr val="tx1"/>
                </a:solidFill>
              </a:rPr>
              <a:t>Consider all the possible pairs of nodes and check whether they reside in the same community</a:t>
            </a:r>
          </a:p>
          <a:p>
            <a:r>
              <a:rPr lang="en-US" sz="2400" dirty="0">
                <a:solidFill>
                  <a:schemeClr val="tx1"/>
                </a:solidFill>
              </a:rPr>
              <a:t>An error occurs </a:t>
            </a:r>
            <a:r>
              <a:rPr lang="en-US" sz="2400" i="1" dirty="0">
                <a:solidFill>
                  <a:schemeClr val="tx1"/>
                </a:solidFill>
              </a:rPr>
              <a:t>if</a:t>
            </a:r>
          </a:p>
          <a:p>
            <a:pPr lvl="1"/>
            <a:r>
              <a:rPr lang="en-US" dirty="0">
                <a:solidFill>
                  <a:schemeClr val="tx1"/>
                </a:solidFill>
              </a:rPr>
              <a:t>Two nodes belonging to the same community are assigned to different communities after clustering</a:t>
            </a:r>
          </a:p>
          <a:p>
            <a:pPr lvl="1"/>
            <a:r>
              <a:rPr lang="en-US" dirty="0">
                <a:solidFill>
                  <a:schemeClr val="tx1"/>
                </a:solidFill>
              </a:rPr>
              <a:t>Two nodes belonging to different communities are assigned to the same community </a:t>
            </a:r>
          </a:p>
          <a:p>
            <a:r>
              <a:rPr lang="en-US" sz="2400" dirty="0">
                <a:solidFill>
                  <a:schemeClr val="tx1"/>
                </a:solidFill>
              </a:rPr>
              <a:t>Construct a contingency table </a:t>
            </a:r>
          </a:p>
        </p:txBody>
      </p:sp>
      <p:pic>
        <p:nvPicPr>
          <p:cNvPr id="4" name="Picture 3"/>
          <p:cNvPicPr>
            <a:picLocks noChangeAspect="1"/>
          </p:cNvPicPr>
          <p:nvPr/>
        </p:nvPicPr>
        <p:blipFill>
          <a:blip r:embed="rId3"/>
          <a:stretch>
            <a:fillRect/>
          </a:stretch>
        </p:blipFill>
        <p:spPr>
          <a:xfrm>
            <a:off x="762011" y="4340253"/>
            <a:ext cx="6803129" cy="1206785"/>
          </a:xfrm>
          <a:prstGeom prst="rect">
            <a:avLst/>
          </a:prstGeom>
        </p:spPr>
      </p:pic>
      <p:pic>
        <p:nvPicPr>
          <p:cNvPr id="5" name="Picture 4" descr="latex-image-1.pdf"/>
          <p:cNvPicPr>
            <a:picLocks noChangeAspect="1"/>
          </p:cNvPicPr>
          <p:nvPr/>
        </p:nvPicPr>
        <p:blipFill>
          <a:blip r:embed="rId4"/>
          <a:stretch>
            <a:fillRect/>
          </a:stretch>
        </p:blipFill>
        <p:spPr>
          <a:xfrm>
            <a:off x="1013536" y="5767888"/>
            <a:ext cx="5924599" cy="608783"/>
          </a:xfrm>
          <a:prstGeom prst="rect">
            <a:avLst/>
          </a:prstGeom>
        </p:spPr>
      </p:pic>
    </p:spTree>
    <p:extLst>
      <p:ext uri="{BB962C8B-B14F-4D97-AF65-F5344CB8AC3E}">
        <p14:creationId xmlns:p14="http://schemas.microsoft.com/office/powerpoint/2010/main" val="10010303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Example</a:t>
            </a:r>
          </a:p>
        </p:txBody>
      </p:sp>
      <p:sp>
        <p:nvSpPr>
          <p:cNvPr id="14" name="Slide Number Placeholder 13"/>
          <p:cNvSpPr>
            <a:spLocks noGrp="1"/>
          </p:cNvSpPr>
          <p:nvPr>
            <p:ph type="sldNum" sz="quarter" idx="4294967295"/>
          </p:nvPr>
        </p:nvSpPr>
        <p:spPr>
          <a:xfrm>
            <a:off x="10881915" y="6508794"/>
            <a:ext cx="932736" cy="485731"/>
          </a:xfrm>
          <a:prstGeom prst="rect">
            <a:avLst/>
          </a:prstGeom>
        </p:spPr>
        <p:txBody>
          <a:bodyPr lIns="111026" tIns="55513" rIns="111026" bIns="55513"/>
          <a:lstStyle/>
          <a:p>
            <a:fld id="{F26BDBCD-4976-CB4B-AC8C-D1A176BED959}" type="slidenum">
              <a:rPr lang="en-US" smtClean="0"/>
              <a:pPr/>
              <a:t>6</a:t>
            </a:fld>
            <a:endParaRPr lang="en-US" dirty="0"/>
          </a:p>
        </p:txBody>
      </p:sp>
      <p:graphicFrame>
        <p:nvGraphicFramePr>
          <p:cNvPr id="12" name="Content Placeholder 11"/>
          <p:cNvGraphicFramePr>
            <a:graphicFrameLocks noGrp="1"/>
          </p:cNvGraphicFramePr>
          <p:nvPr>
            <p:ph idx="4294967295"/>
            <p:extLst>
              <p:ext uri="{D42A27DB-BD31-4B8C-83A1-F6EECF244321}">
                <p14:modId xmlns:p14="http://schemas.microsoft.com/office/powerpoint/2010/main" val="1189987066"/>
              </p:ext>
            </p:extLst>
          </p:nvPr>
        </p:nvGraphicFramePr>
        <p:xfrm>
          <a:off x="1658197" y="3341829"/>
          <a:ext cx="9258744" cy="1616512"/>
        </p:xfrm>
        <a:graphic>
          <a:graphicData uri="http://schemas.openxmlformats.org/drawingml/2006/table">
            <a:tbl>
              <a:tblPr firstRow="1" bandRow="1">
                <a:tableStyleId>{5C22544A-7EE6-4342-B048-85BDC9FD1C3A}</a:tableStyleId>
              </a:tblPr>
              <a:tblGrid>
                <a:gridCol w="2314686">
                  <a:extLst>
                    <a:ext uri="{9D8B030D-6E8A-4147-A177-3AD203B41FA5}">
                      <a16:colId xmlns:a16="http://schemas.microsoft.com/office/drawing/2014/main" val="20000"/>
                    </a:ext>
                  </a:extLst>
                </a:gridCol>
                <a:gridCol w="2314686">
                  <a:extLst>
                    <a:ext uri="{9D8B030D-6E8A-4147-A177-3AD203B41FA5}">
                      <a16:colId xmlns:a16="http://schemas.microsoft.com/office/drawing/2014/main" val="20001"/>
                    </a:ext>
                  </a:extLst>
                </a:gridCol>
                <a:gridCol w="2314686">
                  <a:extLst>
                    <a:ext uri="{9D8B030D-6E8A-4147-A177-3AD203B41FA5}">
                      <a16:colId xmlns:a16="http://schemas.microsoft.com/office/drawing/2014/main" val="20002"/>
                    </a:ext>
                  </a:extLst>
                </a:gridCol>
                <a:gridCol w="2314686">
                  <a:extLst>
                    <a:ext uri="{9D8B030D-6E8A-4147-A177-3AD203B41FA5}">
                      <a16:colId xmlns:a16="http://schemas.microsoft.com/office/drawing/2014/main" val="20003"/>
                    </a:ext>
                  </a:extLst>
                </a:gridCol>
              </a:tblGrid>
              <a:tr h="404128">
                <a:tc gridSpan="2">
                  <a:txBody>
                    <a:bodyPr/>
                    <a:lstStyle/>
                    <a:p>
                      <a:pPr algn="ctr"/>
                      <a:endParaRPr lang="en-US" sz="2000" dirty="0"/>
                    </a:p>
                  </a:txBody>
                  <a:tcPr marL="124365" marR="124365" marT="46630" marB="46630">
                    <a:lnB w="38100" cmpd="sng">
                      <a:noFill/>
                    </a:lnB>
                  </a:tcPr>
                </a:tc>
                <a:tc hMerge="1">
                  <a:txBody>
                    <a:bodyPr/>
                    <a:lstStyle/>
                    <a:p>
                      <a:pPr algn="ctr"/>
                      <a:endParaRPr lang="en-US" sz="2000" dirty="0"/>
                    </a:p>
                  </a:txBody>
                  <a:tcPr/>
                </a:tc>
                <a:tc gridSpan="2">
                  <a:txBody>
                    <a:bodyPr/>
                    <a:lstStyle/>
                    <a:p>
                      <a:pPr algn="ctr"/>
                      <a:r>
                        <a:rPr lang="en-US" sz="2000" dirty="0">
                          <a:solidFill>
                            <a:srgbClr val="000090"/>
                          </a:solidFill>
                        </a:rPr>
                        <a:t>Ground Truth</a:t>
                      </a:r>
                    </a:p>
                  </a:txBody>
                  <a:tcPr marL="124365" marR="124365" marT="46630" marB="46630"/>
                </a:tc>
                <a:tc hMerge="1">
                  <a:txBody>
                    <a:bodyPr/>
                    <a:lstStyle/>
                    <a:p>
                      <a:endParaRPr lang="en-US"/>
                    </a:p>
                  </a:txBody>
                  <a:tcPr/>
                </a:tc>
                <a:extLst>
                  <a:ext uri="{0D108BD9-81ED-4DB2-BD59-A6C34878D82A}">
                    <a16:rowId xmlns:a16="http://schemas.microsoft.com/office/drawing/2014/main" val="10000"/>
                  </a:ext>
                </a:extLst>
              </a:tr>
              <a:tr h="404128">
                <a:tc gridSpan="2">
                  <a:txBody>
                    <a:bodyPr/>
                    <a:lstStyle/>
                    <a:p>
                      <a:pPr algn="ctr"/>
                      <a:endParaRPr lang="en-US" sz="2000" dirty="0"/>
                    </a:p>
                  </a:txBody>
                  <a:tcPr marL="124365" marR="124365" marT="46630" marB="46630">
                    <a:lnT w="38100" cmpd="sng">
                      <a:noFill/>
                    </a:lnT>
                  </a:tcPr>
                </a:tc>
                <a:tc hMerge="1">
                  <a:txBody>
                    <a:bodyPr/>
                    <a:lstStyle/>
                    <a:p>
                      <a:pPr algn="ctr"/>
                      <a:endParaRPr lang="en-US" sz="2000" dirty="0"/>
                    </a:p>
                  </a:txBody>
                  <a:tcPr>
                    <a:lnT w="38100" cmpd="sng">
                      <a:noFill/>
                    </a:lnT>
                  </a:tcPr>
                </a:tc>
                <a:tc>
                  <a:txBody>
                    <a:bodyPr/>
                    <a:lstStyle/>
                    <a:p>
                      <a:pPr algn="ctr"/>
                      <a:r>
                        <a:rPr lang="en-US" sz="2000" dirty="0" err="1"/>
                        <a:t>C(v</a:t>
                      </a:r>
                      <a:r>
                        <a:rPr lang="en-US" sz="2000" baseline="-25000" dirty="0" err="1"/>
                        <a:t>i</a:t>
                      </a:r>
                      <a:r>
                        <a:rPr lang="en-US" sz="2000" baseline="0" dirty="0"/>
                        <a:t>) =</a:t>
                      </a:r>
                      <a:r>
                        <a:rPr lang="en-US" sz="2000" baseline="-25000" dirty="0"/>
                        <a:t> </a:t>
                      </a:r>
                      <a:r>
                        <a:rPr lang="en-US" sz="2000" baseline="0" dirty="0"/>
                        <a:t> </a:t>
                      </a:r>
                      <a:r>
                        <a:rPr lang="en-US" sz="2000" baseline="0" dirty="0" err="1"/>
                        <a:t>C(v</a:t>
                      </a:r>
                      <a:r>
                        <a:rPr lang="en-US" sz="2000" baseline="-25000" dirty="0" err="1"/>
                        <a:t>j</a:t>
                      </a:r>
                      <a:r>
                        <a:rPr lang="en-US" sz="2000" baseline="0" dirty="0"/>
                        <a:t>)</a:t>
                      </a:r>
                      <a:endParaRPr lang="en-US" sz="2000" baseline="-25000" dirty="0"/>
                    </a:p>
                  </a:txBody>
                  <a:tcPr marL="124365" marR="124365" marT="46630" marB="46630"/>
                </a:tc>
                <a:tc>
                  <a:txBody>
                    <a:bodyPr/>
                    <a:lstStyle/>
                    <a:p>
                      <a:pPr algn="ctr"/>
                      <a:r>
                        <a:rPr lang="en-US" sz="2000" dirty="0" err="1"/>
                        <a:t>C(v</a:t>
                      </a:r>
                      <a:r>
                        <a:rPr lang="en-US" sz="2000" baseline="-25000" dirty="0" err="1"/>
                        <a:t>i</a:t>
                      </a:r>
                      <a:r>
                        <a:rPr lang="en-US" sz="2000" dirty="0"/>
                        <a:t>) != </a:t>
                      </a:r>
                      <a:r>
                        <a:rPr lang="en-US" sz="2000" dirty="0" err="1"/>
                        <a:t>C(v</a:t>
                      </a:r>
                      <a:r>
                        <a:rPr lang="en-US" sz="2000" baseline="-25000" dirty="0" err="1"/>
                        <a:t>j</a:t>
                      </a:r>
                      <a:r>
                        <a:rPr lang="en-US" sz="2000" dirty="0"/>
                        <a:t>)</a:t>
                      </a:r>
                    </a:p>
                  </a:txBody>
                  <a:tcPr marL="124365" marR="124365" marT="46630" marB="46630"/>
                </a:tc>
                <a:extLst>
                  <a:ext uri="{0D108BD9-81ED-4DB2-BD59-A6C34878D82A}">
                    <a16:rowId xmlns:a16="http://schemas.microsoft.com/office/drawing/2014/main" val="10001"/>
                  </a:ext>
                </a:extLst>
              </a:tr>
              <a:tr h="404128">
                <a:tc rowSpan="2">
                  <a:txBody>
                    <a:bodyPr/>
                    <a:lstStyle/>
                    <a:p>
                      <a:pPr algn="ctr"/>
                      <a:r>
                        <a:rPr lang="en-US" sz="2000" dirty="0"/>
                        <a:t>Clustering</a:t>
                      </a:r>
                    </a:p>
                    <a:p>
                      <a:pPr algn="ctr"/>
                      <a:r>
                        <a:rPr lang="en-US" sz="2000" dirty="0"/>
                        <a:t>Result</a:t>
                      </a:r>
                    </a:p>
                  </a:txBody>
                  <a:tcPr marL="124365" marR="124365" marT="46630" marB="4663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err="1"/>
                        <a:t>C(v</a:t>
                      </a:r>
                      <a:r>
                        <a:rPr lang="en-US" sz="2000" baseline="-25000" dirty="0" err="1"/>
                        <a:t>i</a:t>
                      </a:r>
                      <a:r>
                        <a:rPr lang="en-US" sz="2000" baseline="0" dirty="0"/>
                        <a:t>) =</a:t>
                      </a:r>
                      <a:r>
                        <a:rPr lang="en-US" sz="2000" baseline="-25000" dirty="0"/>
                        <a:t> </a:t>
                      </a:r>
                      <a:r>
                        <a:rPr lang="en-US" sz="2000" baseline="0" dirty="0"/>
                        <a:t> </a:t>
                      </a:r>
                      <a:r>
                        <a:rPr lang="en-US" sz="2000" baseline="0" dirty="0" err="1"/>
                        <a:t>C(v</a:t>
                      </a:r>
                      <a:r>
                        <a:rPr lang="en-US" sz="2000" baseline="-25000" dirty="0" err="1"/>
                        <a:t>j</a:t>
                      </a:r>
                      <a:r>
                        <a:rPr lang="en-US" sz="2000" baseline="0" dirty="0"/>
                        <a:t>)</a:t>
                      </a:r>
                      <a:endParaRPr lang="en-US" sz="2000" baseline="-25000" dirty="0"/>
                    </a:p>
                  </a:txBody>
                  <a:tcPr marL="124365" marR="124365" marT="46630" marB="46630"/>
                </a:tc>
                <a:tc>
                  <a:txBody>
                    <a:bodyPr/>
                    <a:lstStyle/>
                    <a:p>
                      <a:pPr algn="ctr"/>
                      <a:r>
                        <a:rPr lang="en-US" sz="2000" dirty="0"/>
                        <a:t>4</a:t>
                      </a:r>
                    </a:p>
                  </a:txBody>
                  <a:tcPr marL="124365" marR="124365" marT="46630" marB="46630"/>
                </a:tc>
                <a:tc>
                  <a:txBody>
                    <a:bodyPr/>
                    <a:lstStyle/>
                    <a:p>
                      <a:pPr algn="ctr"/>
                      <a:r>
                        <a:rPr lang="en-US" sz="2000" dirty="0"/>
                        <a:t>0</a:t>
                      </a:r>
                    </a:p>
                  </a:txBody>
                  <a:tcPr marL="124365" marR="124365" marT="46630" marB="46630"/>
                </a:tc>
                <a:extLst>
                  <a:ext uri="{0D108BD9-81ED-4DB2-BD59-A6C34878D82A}">
                    <a16:rowId xmlns:a16="http://schemas.microsoft.com/office/drawing/2014/main" val="10002"/>
                  </a:ext>
                </a:extLst>
              </a:tr>
              <a:tr h="404128">
                <a:tc vMerge="1">
                  <a:txBody>
                    <a:bodyPr/>
                    <a:lstStyle/>
                    <a:p>
                      <a:endParaRPr lang="en-US"/>
                    </a:p>
                  </a:txBody>
                  <a:tcPr/>
                </a:tc>
                <a:tc>
                  <a:txBody>
                    <a:bodyPr/>
                    <a:lstStyle/>
                    <a:p>
                      <a:pPr algn="ctr"/>
                      <a:r>
                        <a:rPr lang="en-US" sz="2000" dirty="0" err="1"/>
                        <a:t>C(v</a:t>
                      </a:r>
                      <a:r>
                        <a:rPr lang="en-US" sz="2000" baseline="-25000" dirty="0" err="1"/>
                        <a:t>i</a:t>
                      </a:r>
                      <a:r>
                        <a:rPr lang="en-US" sz="2000" dirty="0"/>
                        <a:t>) != </a:t>
                      </a:r>
                      <a:r>
                        <a:rPr lang="en-US" sz="2000" dirty="0" err="1"/>
                        <a:t>C(v</a:t>
                      </a:r>
                      <a:r>
                        <a:rPr lang="en-US" sz="2000" baseline="-25000" dirty="0" err="1"/>
                        <a:t>j</a:t>
                      </a:r>
                      <a:r>
                        <a:rPr lang="en-US" sz="2000" dirty="0"/>
                        <a:t>)</a:t>
                      </a:r>
                    </a:p>
                  </a:txBody>
                  <a:tcPr marL="124365" marR="124365" marT="46630" marB="46630"/>
                </a:tc>
                <a:tc>
                  <a:txBody>
                    <a:bodyPr/>
                    <a:lstStyle/>
                    <a:p>
                      <a:pPr algn="ctr"/>
                      <a:r>
                        <a:rPr lang="en-US" sz="2000" dirty="0"/>
                        <a:t>2</a:t>
                      </a:r>
                    </a:p>
                  </a:txBody>
                  <a:tcPr marL="124365" marR="124365" marT="46630" marB="46630"/>
                </a:tc>
                <a:tc>
                  <a:txBody>
                    <a:bodyPr/>
                    <a:lstStyle/>
                    <a:p>
                      <a:pPr algn="ctr"/>
                      <a:r>
                        <a:rPr lang="en-US" sz="2000" dirty="0"/>
                        <a:t>9</a:t>
                      </a:r>
                    </a:p>
                  </a:txBody>
                  <a:tcPr marL="124365" marR="124365" marT="46630" marB="46630"/>
                </a:tc>
                <a:extLst>
                  <a:ext uri="{0D108BD9-81ED-4DB2-BD59-A6C34878D82A}">
                    <a16:rowId xmlns:a16="http://schemas.microsoft.com/office/drawing/2014/main" val="10003"/>
                  </a:ext>
                </a:extLst>
              </a:tr>
            </a:tbl>
          </a:graphicData>
        </a:graphic>
      </p:graphicFrame>
      <p:grpSp>
        <p:nvGrpSpPr>
          <p:cNvPr id="11" name="Group 10"/>
          <p:cNvGrpSpPr/>
          <p:nvPr/>
        </p:nvGrpSpPr>
        <p:grpSpPr>
          <a:xfrm>
            <a:off x="1969109" y="1554338"/>
            <a:ext cx="8290983" cy="1301935"/>
            <a:chOff x="1447800" y="1524000"/>
            <a:chExt cx="6096000" cy="1276523"/>
          </a:xfrm>
        </p:grpSpPr>
        <p:sp>
          <p:nvSpPr>
            <p:cNvPr id="4" name="TextBox 3"/>
            <p:cNvSpPr txBox="1"/>
            <p:nvPr/>
          </p:nvSpPr>
          <p:spPr>
            <a:xfrm>
              <a:off x="1828800" y="2438400"/>
              <a:ext cx="1135788" cy="362123"/>
            </a:xfrm>
            <a:prstGeom prst="rect">
              <a:avLst/>
            </a:prstGeom>
            <a:noFill/>
          </p:spPr>
          <p:txBody>
            <a:bodyPr wrap="none" rtlCol="0">
              <a:spAutoFit/>
            </a:bodyPr>
            <a:lstStyle/>
            <a:p>
              <a:r>
                <a:rPr lang="en-US" dirty="0"/>
                <a:t>Ground Truth</a:t>
              </a:r>
            </a:p>
          </p:txBody>
        </p:sp>
        <p:sp>
          <p:nvSpPr>
            <p:cNvPr id="5" name="Oval 4"/>
            <p:cNvSpPr/>
            <p:nvPr/>
          </p:nvSpPr>
          <p:spPr>
            <a:xfrm>
              <a:off x="1447800" y="1524000"/>
              <a:ext cx="914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90"/>
                  </a:solidFill>
                </a:rPr>
                <a:t>1, 2, 3</a:t>
              </a:r>
            </a:p>
          </p:txBody>
        </p:sp>
        <p:sp>
          <p:nvSpPr>
            <p:cNvPr id="6" name="Oval 5"/>
            <p:cNvSpPr/>
            <p:nvPr/>
          </p:nvSpPr>
          <p:spPr>
            <a:xfrm>
              <a:off x="2667000" y="1524000"/>
              <a:ext cx="914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90"/>
                  </a:solidFill>
                </a:rPr>
                <a:t>4, 5, 6</a:t>
              </a:r>
            </a:p>
          </p:txBody>
        </p:sp>
        <p:sp>
          <p:nvSpPr>
            <p:cNvPr id="7" name="Rectangle 6"/>
            <p:cNvSpPr/>
            <p:nvPr/>
          </p:nvSpPr>
          <p:spPr>
            <a:xfrm>
              <a:off x="4724400" y="1600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90"/>
                  </a:solidFill>
                </a:rPr>
                <a:t>1, 3</a:t>
              </a:r>
            </a:p>
          </p:txBody>
        </p:sp>
        <p:sp>
          <p:nvSpPr>
            <p:cNvPr id="8" name="Rectangle 7"/>
            <p:cNvSpPr/>
            <p:nvPr/>
          </p:nvSpPr>
          <p:spPr>
            <a:xfrm>
              <a:off x="5791200" y="1600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90"/>
                  </a:solidFill>
                </a:rPr>
                <a:t>2</a:t>
              </a:r>
            </a:p>
          </p:txBody>
        </p:sp>
        <p:sp>
          <p:nvSpPr>
            <p:cNvPr id="9" name="Rectangle 8"/>
            <p:cNvSpPr/>
            <p:nvPr/>
          </p:nvSpPr>
          <p:spPr>
            <a:xfrm>
              <a:off x="6934200" y="1600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90"/>
                  </a:solidFill>
                </a:rPr>
                <a:t>4, 5, 6</a:t>
              </a:r>
            </a:p>
          </p:txBody>
        </p:sp>
        <p:sp>
          <p:nvSpPr>
            <p:cNvPr id="10" name="TextBox 9"/>
            <p:cNvSpPr txBox="1"/>
            <p:nvPr/>
          </p:nvSpPr>
          <p:spPr>
            <a:xfrm>
              <a:off x="5181600" y="2438400"/>
              <a:ext cx="1428077" cy="362123"/>
            </a:xfrm>
            <a:prstGeom prst="rect">
              <a:avLst/>
            </a:prstGeom>
            <a:noFill/>
          </p:spPr>
          <p:txBody>
            <a:bodyPr wrap="none" rtlCol="0">
              <a:spAutoFit/>
            </a:bodyPr>
            <a:lstStyle/>
            <a:p>
              <a:r>
                <a:rPr lang="en-US" dirty="0"/>
                <a:t>Clustering Result</a:t>
              </a:r>
            </a:p>
          </p:txBody>
        </p:sp>
      </p:grpSp>
      <p:sp>
        <p:nvSpPr>
          <p:cNvPr id="13" name="TextBox 12"/>
          <p:cNvSpPr txBox="1"/>
          <p:nvPr/>
        </p:nvSpPr>
        <p:spPr>
          <a:xfrm>
            <a:off x="3239624" y="5562200"/>
            <a:ext cx="6356452" cy="558386"/>
          </a:xfrm>
          <a:prstGeom prst="rect">
            <a:avLst/>
          </a:prstGeom>
          <a:noFill/>
        </p:spPr>
        <p:txBody>
          <a:bodyPr wrap="none" lIns="111026" tIns="55513" rIns="111026" bIns="55513" rtlCol="0">
            <a:spAutoFit/>
          </a:bodyPr>
          <a:lstStyle/>
          <a:p>
            <a:r>
              <a:rPr lang="en-US" sz="2900" dirty="0"/>
              <a:t>Accuracy = (4+9)/ (4+2+9+0) = 13/15</a:t>
            </a:r>
          </a:p>
        </p:txBody>
      </p:sp>
    </p:spTree>
    <p:extLst>
      <p:ext uri="{BB962C8B-B14F-4D97-AF65-F5344CB8AC3E}">
        <p14:creationId xmlns:p14="http://schemas.microsoft.com/office/powerpoint/2010/main" val="22744643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Evaluation without Ground Truth</a:t>
            </a:r>
          </a:p>
        </p:txBody>
      </p:sp>
      <p:sp>
        <p:nvSpPr>
          <p:cNvPr id="3" name="Content Placeholder 2"/>
          <p:cNvSpPr>
            <a:spLocks noGrp="1"/>
          </p:cNvSpPr>
          <p:nvPr>
            <p:ph idx="4294967295"/>
          </p:nvPr>
        </p:nvSpPr>
        <p:spPr>
          <a:xfrm>
            <a:off x="367819" y="1397603"/>
            <a:ext cx="11192828" cy="4740734"/>
          </a:xfrm>
          <a:prstGeom prst="rect">
            <a:avLst/>
          </a:prstGeom>
        </p:spPr>
        <p:txBody>
          <a:bodyPr lIns="111026" tIns="55513" rIns="111026" bIns="55513">
            <a:normAutofit/>
          </a:bodyPr>
          <a:lstStyle/>
          <a:p>
            <a:r>
              <a:rPr lang="en-US" sz="2900" dirty="0"/>
              <a:t>For networks without ground truth or semantic information</a:t>
            </a:r>
          </a:p>
          <a:p>
            <a:r>
              <a:rPr lang="en-US" sz="2900" dirty="0"/>
              <a:t>This is the most common situation</a:t>
            </a:r>
          </a:p>
          <a:p>
            <a:r>
              <a:rPr lang="en-US" sz="2900" dirty="0"/>
              <a:t>An option is to resort to cross-validation</a:t>
            </a:r>
          </a:p>
          <a:p>
            <a:pPr lvl="1"/>
            <a:r>
              <a:rPr lang="en-US" sz="2900" dirty="0"/>
              <a:t>Extract communities from a (training) network</a:t>
            </a:r>
          </a:p>
          <a:p>
            <a:pPr lvl="1"/>
            <a:r>
              <a:rPr lang="en-US" sz="2900" dirty="0"/>
              <a:t>Evaluate the quality of the community structure on a network constructed from a different date or based on a related type of interaction</a:t>
            </a:r>
          </a:p>
          <a:p>
            <a:r>
              <a:rPr lang="en-US" sz="2900" dirty="0"/>
              <a:t>Quantitative evaluation functions</a:t>
            </a:r>
          </a:p>
          <a:p>
            <a:pPr lvl="1"/>
            <a:r>
              <a:rPr lang="en-US" sz="2900" dirty="0"/>
              <a:t>modularity</a:t>
            </a:r>
          </a:p>
        </p:txBody>
      </p:sp>
      <p:sp>
        <p:nvSpPr>
          <p:cNvPr id="4" name="Slide Number Placeholder 3"/>
          <p:cNvSpPr>
            <a:spLocks noGrp="1"/>
          </p:cNvSpPr>
          <p:nvPr>
            <p:ph type="sldNum" sz="quarter" idx="4294967295"/>
          </p:nvPr>
        </p:nvSpPr>
        <p:spPr>
          <a:xfrm>
            <a:off x="8912807" y="6482889"/>
            <a:ext cx="2901844" cy="372394"/>
          </a:xfrm>
          <a:prstGeom prst="rect">
            <a:avLst/>
          </a:prstGeom>
        </p:spPr>
        <p:txBody>
          <a:bodyPr lIns="111026" tIns="55513" rIns="111026" bIns="55513"/>
          <a:lstStyle/>
          <a:p>
            <a:fld id="{F26BDBCD-4976-CB4B-AC8C-D1A176BED959}" type="slidenum">
              <a:rPr lang="en-US" smtClean="0"/>
              <a:pPr/>
              <a:t>7</a:t>
            </a:fld>
            <a:endParaRPr lang="en-US" dirty="0"/>
          </a:p>
        </p:txBody>
      </p:sp>
    </p:spTree>
    <p:extLst>
      <p:ext uri="{BB962C8B-B14F-4D97-AF65-F5344CB8AC3E}">
        <p14:creationId xmlns:p14="http://schemas.microsoft.com/office/powerpoint/2010/main" val="27268284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Should Know</a:t>
            </a:r>
          </a:p>
        </p:txBody>
      </p:sp>
      <p:sp>
        <p:nvSpPr>
          <p:cNvPr id="3" name="Content Placeholder 2"/>
          <p:cNvSpPr>
            <a:spLocks noGrp="1"/>
          </p:cNvSpPr>
          <p:nvPr>
            <p:ph idx="4294967295"/>
          </p:nvPr>
        </p:nvSpPr>
        <p:spPr>
          <a:xfrm>
            <a:off x="426436" y="1632056"/>
            <a:ext cx="11192828" cy="4740734"/>
          </a:xfrm>
          <a:prstGeom prst="rect">
            <a:avLst/>
          </a:prstGeom>
        </p:spPr>
        <p:txBody>
          <a:bodyPr lIns="111026" tIns="55513" rIns="111026" bIns="55513"/>
          <a:lstStyle/>
          <a:p>
            <a:r>
              <a:rPr lang="en-US" sz="2900" dirty="0"/>
              <a:t>Communities = Groups of vertices with dense connections </a:t>
            </a:r>
            <a:r>
              <a:rPr lang="en-US" sz="2900" i="1" dirty="0"/>
              <a:t>within</a:t>
            </a:r>
            <a:r>
              <a:rPr lang="en-US" sz="2900" dirty="0"/>
              <a:t> groups and sparser connections </a:t>
            </a:r>
            <a:r>
              <a:rPr lang="en-US" sz="2900" i="1" dirty="0"/>
              <a:t>between</a:t>
            </a:r>
            <a:r>
              <a:rPr lang="en-US" sz="2900" dirty="0"/>
              <a:t> groups.</a:t>
            </a:r>
          </a:p>
          <a:p>
            <a:r>
              <a:rPr lang="en-US" sz="2900" dirty="0"/>
              <a:t>Data clustering + network data = community finding</a:t>
            </a:r>
          </a:p>
          <a:p>
            <a:r>
              <a:rPr lang="en-US" sz="2900" dirty="0"/>
              <a:t>Intuitions of different algorithms</a:t>
            </a:r>
          </a:p>
          <a:p>
            <a:pPr lvl="1"/>
            <a:r>
              <a:rPr lang="en-US" dirty="0"/>
              <a:t>What is the criteria of a good community structure? </a:t>
            </a:r>
          </a:p>
          <a:p>
            <a:pPr lvl="1"/>
            <a:r>
              <a:rPr lang="en-US" dirty="0"/>
              <a:t>What to optimize?</a:t>
            </a:r>
          </a:p>
          <a:p>
            <a:pPr lvl="1"/>
            <a:r>
              <a:rPr lang="en-US" dirty="0"/>
              <a:t>How to optimize?</a:t>
            </a:r>
          </a:p>
          <a:p>
            <a:r>
              <a:rPr lang="en-US" sz="2900" dirty="0"/>
              <a:t>Know where to find the details of the clustering algorithms.</a:t>
            </a:r>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8</a:t>
            </a:fld>
            <a:endParaRPr lang="en-US"/>
          </a:p>
        </p:txBody>
      </p:sp>
    </p:spTree>
    <p:extLst>
      <p:ext uri="{BB962C8B-B14F-4D97-AF65-F5344CB8AC3E}">
        <p14:creationId xmlns:p14="http://schemas.microsoft.com/office/powerpoint/2010/main" val="3633110499"/>
      </p:ext>
    </p:extLst>
  </p:cSld>
  <p:clrMapOvr>
    <a:masterClrMapping/>
  </p:clrMapOvr>
  <p:transition>
    <p:fade/>
  </p:transition>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8EBA48A1C119847B75BEAF54DFB9F21" ma:contentTypeVersion="0" ma:contentTypeDescription="Create a new document." ma:contentTypeScope="" ma:versionID="227b632033016b4bd5ee7b0c8f06ecb1">
  <xsd:schema xmlns:xsd="http://www.w3.org/2001/XMLSchema" xmlns:xs="http://www.w3.org/2001/XMLSchema" xmlns:p="http://schemas.microsoft.com/office/2006/metadata/properties" targetNamespace="http://schemas.microsoft.com/office/2006/metadata/properties" ma:root="true" ma:fieldsID="e3406dd310a1c3fc2088cd711ed3599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75FA57D5-ACAC-4B62-8A8E-CAC50529E3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TFTemplate16X9.potx</Template>
  <TotalTime>83706</TotalTime>
  <Words>1161</Words>
  <Application>Microsoft Macintosh PowerPoint</Application>
  <PresentationFormat>Custom</PresentationFormat>
  <Paragraphs>99</Paragraphs>
  <Slides>8</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Consolas</vt:lpstr>
      <vt:lpstr>Segoe UI</vt:lpstr>
      <vt:lpstr>Segoe UI Light</vt:lpstr>
      <vt:lpstr>Wingdings</vt:lpstr>
      <vt:lpstr>TFTemplate16X9</vt:lpstr>
      <vt:lpstr>3-30367_MSR Dark Blue Template 16x9</vt:lpstr>
      <vt:lpstr>SI 608  Week 7 – Community Detection </vt:lpstr>
      <vt:lpstr>Community Evaluation</vt:lpstr>
      <vt:lpstr>Evaluating Community Detection (1)</vt:lpstr>
      <vt:lpstr>Measuring a Clustering Result</vt:lpstr>
      <vt:lpstr>Accuracy of Pairwise Community Memberships</vt:lpstr>
      <vt:lpstr>Accuracy Example</vt:lpstr>
      <vt:lpstr>Evaluation without Ground Truth</vt:lpstr>
      <vt:lpstr>You Should Know</vt:lpstr>
    </vt:vector>
  </TitlesOfParts>
  <Manager>&lt;Comms manager/speech writer&gt;</Manager>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Microsoft Office User</cp:lastModifiedBy>
  <cp:revision>2516</cp:revision>
  <cp:lastPrinted>2015-02-02T18:17:35Z</cp:lastPrinted>
  <dcterms:created xsi:type="dcterms:W3CDTF">2012-05-22T07:38:31Z</dcterms:created>
  <dcterms:modified xsi:type="dcterms:W3CDTF">2020-10-20T03:09:45Z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0x01010058EBA48A1C119847B75BEAF54DFB9F21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