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701" autoAdjust="0"/>
  </p:normalViewPr>
  <p:slideViewPr>
    <p:cSldViewPr snapToGrid="0">
      <p:cViewPr varScale="1">
        <p:scale>
          <a:sx n="86" d="100"/>
          <a:sy n="86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F6E26-B013-4347-B7D2-8D0C015AD26D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037C-EC10-412F-AF58-FEA19C70E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welcome to my project 2 video.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037C-EC10-412F-AF58-FEA19C70E4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9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My first question is whether Bitcoin network works as it supposed?</a:t>
            </a:r>
          </a:p>
          <a:p>
            <a:r>
              <a:rPr lang="en-US" altLang="zh-CN" dirty="0"/>
              <a:t>In details, my project investigate whether it </a:t>
            </a:r>
            <a:r>
              <a:rPr lang="en-US" altLang="zh-CN" dirty="0" err="1"/>
              <a:t>controlls</a:t>
            </a:r>
            <a:r>
              <a:rPr lang="en-US" altLang="zh-CN" dirty="0"/>
              <a:t> the mining difficulty well and if its provide a good way for transaction.</a:t>
            </a:r>
          </a:p>
          <a:p>
            <a:endParaRPr lang="en-US" altLang="zh-CN" dirty="0"/>
          </a:p>
          <a:p>
            <a:r>
              <a:rPr lang="en-US" altLang="zh-CN" dirty="0"/>
              <a:t>Second, I want to know how are peoples' activities on the blockchain?</a:t>
            </a:r>
          </a:p>
          <a:p>
            <a:r>
              <a:rPr lang="en-US" altLang="zh-CN" dirty="0"/>
              <a:t>I'll looking into </a:t>
            </a:r>
            <a:r>
              <a:rPr lang="en-US" altLang="zh-CN" dirty="0" err="1"/>
              <a:t>uesr's</a:t>
            </a:r>
            <a:r>
              <a:rPr lang="en-US" altLang="zh-CN" dirty="0"/>
              <a:t> activities and miners' revenue</a:t>
            </a:r>
          </a:p>
          <a:p>
            <a:endParaRPr lang="en-US" altLang="zh-CN" dirty="0"/>
          </a:p>
          <a:p>
            <a:r>
              <a:rPr lang="en-US" altLang="zh-CN" dirty="0"/>
              <a:t>Last, I run investment simulation on Bitcoin historical data.</a:t>
            </a:r>
          </a:p>
          <a:p>
            <a:r>
              <a:rPr lang="en-US" altLang="zh-CN" dirty="0"/>
              <a:t>Investors may directly buy the tokens or buy a miner machine.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7037C-EC10-412F-AF58-FEA19C70E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8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66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79888"/>
      </p:ext>
    </p:extLst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30841"/>
      </p:ext>
    </p:extLst>
  </p:cSld>
  <p:clrMapOvr>
    <a:masterClrMapping/>
  </p:clrMapOvr>
  <p:transition>
    <p:wipe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06737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6469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123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24479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47293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84630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75956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09823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92020"/>
      </p:ext>
    </p:extLst>
  </p:cSld>
  <p:clrMapOvr>
    <a:masterClrMapping/>
  </p:clrMapOvr>
  <p:transition>
    <p:wipe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13674"/>
      </p:ext>
    </p:extLst>
  </p:cSld>
  <p:clrMapOvr>
    <a:masterClrMapping/>
  </p:clrMapOvr>
  <p:transition>
    <p:wipe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68707"/>
      </p:ext>
    </p:extLst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45689"/>
      </p:ext>
    </p:extLst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57623"/>
      </p:ext>
    </p:extLst>
  </p:cSld>
  <p:clrMapOvr>
    <a:masterClrMapping/>
  </p:clrMapOvr>
  <p:transition>
    <p:wipe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83547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0386A2-F8C8-471E-859E-BA5AAF7EC723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AA54E1-5D18-43D1-8747-A3D336C43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>
    <p:wipe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6B4AD11-C252-482A-9F3E-C7D5B43DCF62}"/>
              </a:ext>
            </a:extLst>
          </p:cNvPr>
          <p:cNvSpPr txBox="1"/>
          <p:nvPr/>
        </p:nvSpPr>
        <p:spPr>
          <a:xfrm>
            <a:off x="3616696" y="2240583"/>
            <a:ext cx="807509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0" b="1" dirty="0"/>
              <a:t>SI618 Project 2</a:t>
            </a:r>
          </a:p>
          <a:p>
            <a:pPr algn="r"/>
            <a:r>
              <a:rPr lang="en-US" altLang="zh-CN" sz="2500" b="1" dirty="0"/>
              <a:t>Chongdan Pan</a:t>
            </a:r>
          </a:p>
          <a:p>
            <a:pPr algn="r"/>
            <a:r>
              <a:rPr lang="en-US" altLang="zh-CN" sz="2500" b="1" dirty="0" err="1"/>
              <a:t>pandapcd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057544937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51523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Research Question</a:t>
            </a:r>
            <a:endParaRPr lang="zh-CN" altLang="en-US" sz="5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41E2326-63A7-43DD-A140-A5E31FDB4D9D}"/>
              </a:ext>
            </a:extLst>
          </p:cNvPr>
          <p:cNvGrpSpPr/>
          <p:nvPr/>
        </p:nvGrpSpPr>
        <p:grpSpPr>
          <a:xfrm>
            <a:off x="943627" y="1700987"/>
            <a:ext cx="9011431" cy="962193"/>
            <a:chOff x="943627" y="1700987"/>
            <a:chExt cx="9011431" cy="96219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2406350-AC44-4DF5-B43A-4F18BECC1003}"/>
                </a:ext>
              </a:extLst>
            </p:cNvPr>
            <p:cNvSpPr txBox="1"/>
            <p:nvPr/>
          </p:nvSpPr>
          <p:spPr>
            <a:xfrm>
              <a:off x="943627" y="1943557"/>
              <a:ext cx="672870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1. Does Bitcoin blockchain work as it as supposed?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388DE7C-AFD9-429C-AD31-BC2EECB597E7}"/>
                </a:ext>
              </a:extLst>
            </p:cNvPr>
            <p:cNvGrpSpPr/>
            <p:nvPr/>
          </p:nvGrpSpPr>
          <p:grpSpPr>
            <a:xfrm>
              <a:off x="7891352" y="1700987"/>
              <a:ext cx="2063706" cy="962193"/>
              <a:chOff x="7922026" y="1753632"/>
              <a:chExt cx="2063706" cy="962193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2AA93C7-BACD-4981-A6E6-E475D4A22825}"/>
                  </a:ext>
                </a:extLst>
              </p:cNvPr>
              <p:cNvGrpSpPr/>
              <p:nvPr/>
            </p:nvGrpSpPr>
            <p:grpSpPr>
              <a:xfrm>
                <a:off x="7922026" y="1753632"/>
                <a:ext cx="888127" cy="962193"/>
                <a:chOff x="8316235" y="2119170"/>
                <a:chExt cx="1001466" cy="1084984"/>
              </a:xfrm>
            </p:grpSpPr>
            <p:pic>
              <p:nvPicPr>
                <p:cNvPr id="9" name="图形 8">
                  <a:extLst>
                    <a:ext uri="{FF2B5EF4-FFF2-40B4-BE49-F238E27FC236}">
                      <a16:creationId xmlns:a16="http://schemas.microsoft.com/office/drawing/2014/main" id="{DFB4D78A-E6E3-433F-AECF-FCD824099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53604" y="2119170"/>
                  <a:ext cx="726729" cy="726729"/>
                </a:xfrm>
                <a:prstGeom prst="rect">
                  <a:avLst/>
                </a:prstGeom>
              </p:spPr>
            </p:pic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0EB8C35-D78D-4196-9DBD-ADE7B556FA3B}"/>
                    </a:ext>
                  </a:extLst>
                </p:cNvPr>
                <p:cNvSpPr txBox="1"/>
                <p:nvPr/>
              </p:nvSpPr>
              <p:spPr>
                <a:xfrm>
                  <a:off x="8316235" y="2839748"/>
                  <a:ext cx="1001466" cy="364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Difficulty</a:t>
                  </a:r>
                  <a:endParaRPr lang="zh-CN" altLang="en-US" sz="1500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45BF6D5-8155-461B-9C97-E05A804B8113}"/>
                  </a:ext>
                </a:extLst>
              </p:cNvPr>
              <p:cNvGrpSpPr/>
              <p:nvPr/>
            </p:nvGrpSpPr>
            <p:grpSpPr>
              <a:xfrm>
                <a:off x="9022236" y="1753632"/>
                <a:ext cx="963496" cy="951859"/>
                <a:chOff x="9109750" y="1664772"/>
                <a:chExt cx="1080873" cy="1057149"/>
              </a:xfrm>
            </p:grpSpPr>
            <p:pic>
              <p:nvPicPr>
                <p:cNvPr id="13" name="图形 12">
                  <a:extLst>
                    <a:ext uri="{FF2B5EF4-FFF2-40B4-BE49-F238E27FC236}">
                      <a16:creationId xmlns:a16="http://schemas.microsoft.com/office/drawing/2014/main" id="{9F07D429-F894-4526-BF7E-47CED1B6C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1734" y="1664772"/>
                  <a:ext cx="756907" cy="756907"/>
                </a:xfrm>
                <a:prstGeom prst="rect">
                  <a:avLst/>
                </a:prstGeom>
              </p:spPr>
            </p:pic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24E6E4B-6EF9-48DF-9FDE-F8A8FD2C8AB6}"/>
                    </a:ext>
                  </a:extLst>
                </p:cNvPr>
                <p:cNvSpPr txBox="1"/>
                <p:nvPr/>
              </p:nvSpPr>
              <p:spPr>
                <a:xfrm>
                  <a:off x="9109750" y="2398756"/>
                  <a:ext cx="108087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Transaction</a:t>
                  </a:r>
                  <a:endParaRPr lang="zh-CN" altLang="en-US" sz="1500" dirty="0"/>
                </a:p>
              </p:txBody>
            </p:sp>
          </p:grp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B282839-72F3-4FA3-8DDB-0A449D996070}"/>
              </a:ext>
            </a:extLst>
          </p:cNvPr>
          <p:cNvGrpSpPr/>
          <p:nvPr/>
        </p:nvGrpSpPr>
        <p:grpSpPr>
          <a:xfrm>
            <a:off x="943627" y="3218193"/>
            <a:ext cx="9542243" cy="1076340"/>
            <a:chOff x="943627" y="3218193"/>
            <a:chExt cx="9542243" cy="10763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C3E7A3-00D0-47C8-A846-8AFD96A3D734}"/>
                </a:ext>
              </a:extLst>
            </p:cNvPr>
            <p:cNvSpPr txBox="1"/>
            <p:nvPr/>
          </p:nvSpPr>
          <p:spPr>
            <a:xfrm>
              <a:off x="943627" y="3513794"/>
              <a:ext cx="71637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2. How are people's activities on Bitcoin's blockchain?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7ED1834-B89A-4EF1-A138-03D98C218CBE}"/>
                </a:ext>
              </a:extLst>
            </p:cNvPr>
            <p:cNvGrpSpPr/>
            <p:nvPr/>
          </p:nvGrpSpPr>
          <p:grpSpPr>
            <a:xfrm>
              <a:off x="8597090" y="3218193"/>
              <a:ext cx="1888780" cy="1076340"/>
              <a:chOff x="8366089" y="3192151"/>
              <a:chExt cx="1888780" cy="1076340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43EBBFB-3487-432C-B705-4100A274399C}"/>
                  </a:ext>
                </a:extLst>
              </p:cNvPr>
              <p:cNvGrpSpPr/>
              <p:nvPr/>
            </p:nvGrpSpPr>
            <p:grpSpPr>
              <a:xfrm>
                <a:off x="8366089" y="3192151"/>
                <a:ext cx="733878" cy="1076340"/>
                <a:chOff x="8365535" y="3429000"/>
                <a:chExt cx="645593" cy="946857"/>
              </a:xfrm>
            </p:grpSpPr>
            <p:pic>
              <p:nvPicPr>
                <p:cNvPr id="19" name="图形 18">
                  <a:extLst>
                    <a:ext uri="{FF2B5EF4-FFF2-40B4-BE49-F238E27FC236}">
                      <a16:creationId xmlns:a16="http://schemas.microsoft.com/office/drawing/2014/main" id="{DFA708A2-F07B-4AF2-A8E0-EFFFEC5BAD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/>
              </p:blipFill>
              <p:spPr>
                <a:xfrm>
                  <a:off x="8365535" y="3429000"/>
                  <a:ext cx="645593" cy="645593"/>
                </a:xfrm>
                <a:prstGeom prst="rect">
                  <a:avLst/>
                </a:prstGeom>
              </p:spPr>
            </p:pic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C7F843-BE99-4CEA-B9D5-EC8AE25ED5F3}"/>
                    </a:ext>
                  </a:extLst>
                </p:cNvPr>
                <p:cNvSpPr txBox="1"/>
                <p:nvPr/>
              </p:nvSpPr>
              <p:spPr>
                <a:xfrm>
                  <a:off x="8378822" y="4052692"/>
                  <a:ext cx="61901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Users</a:t>
                  </a:r>
                  <a:endParaRPr lang="zh-CN" altLang="en-US" sz="1500" dirty="0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3DDBA01-264B-480D-B1CF-F069D6B47403}"/>
                  </a:ext>
                </a:extLst>
              </p:cNvPr>
              <p:cNvGrpSpPr/>
              <p:nvPr/>
            </p:nvGrpSpPr>
            <p:grpSpPr>
              <a:xfrm>
                <a:off x="9400911" y="3192151"/>
                <a:ext cx="853958" cy="1076340"/>
                <a:chOff x="9506566" y="3401962"/>
                <a:chExt cx="731227" cy="92164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6D4095FE-1085-47CB-8A9F-5B2FD1275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62671" y="3401962"/>
                  <a:ext cx="551373" cy="551373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96143BC-4450-463F-AFBF-7727245F17A4}"/>
                    </a:ext>
                  </a:extLst>
                </p:cNvPr>
                <p:cNvSpPr txBox="1"/>
                <p:nvPr/>
              </p:nvSpPr>
              <p:spPr>
                <a:xfrm>
                  <a:off x="9506566" y="4000446"/>
                  <a:ext cx="7312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Miners</a:t>
                  </a:r>
                  <a:endParaRPr lang="zh-CN" altLang="en-US" sz="1500" dirty="0"/>
                </a:p>
              </p:txBody>
            </p:sp>
          </p:grp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097A6C-B970-462C-8BE6-1B6213143DC5}"/>
              </a:ext>
            </a:extLst>
          </p:cNvPr>
          <p:cNvGrpSpPr/>
          <p:nvPr/>
        </p:nvGrpSpPr>
        <p:grpSpPr>
          <a:xfrm>
            <a:off x="943627" y="4695821"/>
            <a:ext cx="10013439" cy="1188428"/>
            <a:chOff x="943627" y="4695821"/>
            <a:chExt cx="10013439" cy="118842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B64561A-941E-40AB-8C10-F7367DDA56A3}"/>
                </a:ext>
              </a:extLst>
            </p:cNvPr>
            <p:cNvSpPr txBox="1"/>
            <p:nvPr/>
          </p:nvSpPr>
          <p:spPr>
            <a:xfrm>
              <a:off x="943627" y="5084031"/>
              <a:ext cx="806894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3. Can we make profit through cryptocurrencies investment?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6DA5387-59FA-4A82-B399-946DBE98236D}"/>
                </a:ext>
              </a:extLst>
            </p:cNvPr>
            <p:cNvGrpSpPr/>
            <p:nvPr/>
          </p:nvGrpSpPr>
          <p:grpSpPr>
            <a:xfrm>
              <a:off x="9170930" y="4695821"/>
              <a:ext cx="1786136" cy="1188428"/>
              <a:chOff x="9170930" y="4695821"/>
              <a:chExt cx="1786136" cy="1188428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0FA4FA49-7A00-4362-A50E-33EAE85AB2DF}"/>
                  </a:ext>
                </a:extLst>
              </p:cNvPr>
              <p:cNvGrpSpPr/>
              <p:nvPr/>
            </p:nvGrpSpPr>
            <p:grpSpPr>
              <a:xfrm>
                <a:off x="9170930" y="4710660"/>
                <a:ext cx="784128" cy="1173589"/>
                <a:chOff x="9170930" y="4912525"/>
                <a:chExt cx="649253" cy="971724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B737774-043F-4577-A22C-97878CB8F125}"/>
                    </a:ext>
                  </a:extLst>
                </p:cNvPr>
                <p:cNvSpPr txBox="1"/>
                <p:nvPr/>
              </p:nvSpPr>
              <p:spPr>
                <a:xfrm>
                  <a:off x="9202578" y="5561084"/>
                  <a:ext cx="6176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Trade</a:t>
                  </a:r>
                  <a:endParaRPr lang="zh-CN" altLang="en-US" sz="1500" dirty="0"/>
                </a:p>
              </p:txBody>
            </p:sp>
            <p:pic>
              <p:nvPicPr>
                <p:cNvPr id="35" name="图形 34">
                  <a:extLst>
                    <a:ext uri="{FF2B5EF4-FFF2-40B4-BE49-F238E27FC236}">
                      <a16:creationId xmlns:a16="http://schemas.microsoft.com/office/drawing/2014/main" id="{2F8058E3-6919-4397-B3EA-06798A29D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70930" y="4912525"/>
                  <a:ext cx="645593" cy="645593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50BCBD2F-A982-4D68-B27D-0FC060551791}"/>
                  </a:ext>
                </a:extLst>
              </p:cNvPr>
              <p:cNvGrpSpPr/>
              <p:nvPr/>
            </p:nvGrpSpPr>
            <p:grpSpPr>
              <a:xfrm>
                <a:off x="10172153" y="4695821"/>
                <a:ext cx="784913" cy="1150968"/>
                <a:chOff x="10103108" y="4860633"/>
                <a:chExt cx="692947" cy="1016112"/>
              </a:xfrm>
            </p:grpSpPr>
            <p:pic>
              <p:nvPicPr>
                <p:cNvPr id="37" name="图形 36">
                  <a:extLst>
                    <a:ext uri="{FF2B5EF4-FFF2-40B4-BE49-F238E27FC236}">
                      <a16:creationId xmlns:a16="http://schemas.microsoft.com/office/drawing/2014/main" id="{B63954BA-D4B3-472B-B2F8-F0A9DFAE4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03108" y="4860633"/>
                  <a:ext cx="692947" cy="692947"/>
                </a:xfrm>
                <a:prstGeom prst="rect">
                  <a:avLst/>
                </a:prstGeom>
              </p:spPr>
            </p:pic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E95F76E-740A-4473-B0B4-A7B7B519D557}"/>
                    </a:ext>
                  </a:extLst>
                </p:cNvPr>
                <p:cNvSpPr txBox="1"/>
                <p:nvPr/>
              </p:nvSpPr>
              <p:spPr>
                <a:xfrm>
                  <a:off x="10153666" y="5553580"/>
                  <a:ext cx="59182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500" dirty="0"/>
                    <a:t>Mine</a:t>
                  </a:r>
                  <a:endParaRPr lang="zh-CN" altLang="en-US" sz="15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3432419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24186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Data Set</a:t>
            </a:r>
            <a:endParaRPr lang="zh-CN" altLang="en-US" sz="5000" b="1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D2D78D6-88A3-4E76-8D76-6B7666DB6C47}"/>
              </a:ext>
            </a:extLst>
          </p:cNvPr>
          <p:cNvGrpSpPr/>
          <p:nvPr/>
        </p:nvGrpSpPr>
        <p:grpSpPr>
          <a:xfrm>
            <a:off x="1148721" y="1327226"/>
            <a:ext cx="6774471" cy="4499358"/>
            <a:chOff x="1148721" y="1327226"/>
            <a:chExt cx="6774471" cy="449935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4259BAF-F875-4ED7-BCD5-4B0EEB545A34}"/>
                </a:ext>
              </a:extLst>
            </p:cNvPr>
            <p:cNvGrpSpPr/>
            <p:nvPr/>
          </p:nvGrpSpPr>
          <p:grpSpPr>
            <a:xfrm>
              <a:off x="1148721" y="1327226"/>
              <a:ext cx="3760363" cy="1795882"/>
              <a:chOff x="1492912" y="1310657"/>
              <a:chExt cx="3760363" cy="1795882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4B7A83B-A966-475C-9BDB-B8692D2FAB03}"/>
                  </a:ext>
                </a:extLst>
              </p:cNvPr>
              <p:cNvGrpSpPr/>
              <p:nvPr/>
            </p:nvGrpSpPr>
            <p:grpSpPr>
              <a:xfrm>
                <a:off x="1492912" y="1310657"/>
                <a:ext cx="1616453" cy="1683466"/>
                <a:chOff x="1530089" y="1406452"/>
                <a:chExt cx="2157790" cy="2263073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BF62F3DF-708B-4D61-A740-F12C963E78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0089" y="1406452"/>
                  <a:ext cx="2157790" cy="2157790"/>
                </a:xfrm>
                <a:prstGeom prst="rect">
                  <a:avLst/>
                </a:prstGeom>
              </p:spPr>
            </p:pic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76236CD-853D-4661-8BAA-CD4DBD167F41}"/>
                    </a:ext>
                  </a:extLst>
                </p:cNvPr>
                <p:cNvSpPr txBox="1"/>
                <p:nvPr/>
              </p:nvSpPr>
              <p:spPr>
                <a:xfrm>
                  <a:off x="1699719" y="3269415"/>
                  <a:ext cx="1809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Blockchain.com</a:t>
                  </a:r>
                  <a:endParaRPr lang="zh-CN" altLang="en-US" sz="2000" dirty="0"/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4E8AAF4F-65D3-4BC9-9370-0D30DAB4E978}"/>
                  </a:ext>
                </a:extLst>
              </p:cNvPr>
              <p:cNvGrpSpPr/>
              <p:nvPr/>
            </p:nvGrpSpPr>
            <p:grpSpPr>
              <a:xfrm>
                <a:off x="4153924" y="1607078"/>
                <a:ext cx="1099351" cy="1499461"/>
                <a:chOff x="4646938" y="1770502"/>
                <a:chExt cx="1099351" cy="1499461"/>
              </a:xfrm>
            </p:grpSpPr>
            <p:pic>
              <p:nvPicPr>
                <p:cNvPr id="50" name="图形 49">
                  <a:extLst>
                    <a:ext uri="{FF2B5EF4-FFF2-40B4-BE49-F238E27FC236}">
                      <a16:creationId xmlns:a16="http://schemas.microsoft.com/office/drawing/2014/main" id="{1D1F9C2E-1E5D-463F-B434-2DFEC85C20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6938" y="1770502"/>
                  <a:ext cx="1099351" cy="1099351"/>
                </a:xfrm>
                <a:prstGeom prst="rect">
                  <a:avLst/>
                </a:prstGeom>
              </p:spPr>
            </p:pic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278453A0-857B-48EA-9D11-3E59A1CCD19B}"/>
                    </a:ext>
                  </a:extLst>
                </p:cNvPr>
                <p:cNvSpPr txBox="1"/>
                <p:nvPr/>
              </p:nvSpPr>
              <p:spPr>
                <a:xfrm>
                  <a:off x="4827216" y="2869853"/>
                  <a:ext cx="7352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Table</a:t>
                  </a:r>
                  <a:endParaRPr lang="zh-CN" altLang="en-US" sz="2000" dirty="0"/>
                </a:p>
              </p:txBody>
            </p:sp>
          </p:grpSp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593E361D-087C-44A1-A5AD-B91F2F4B8712}"/>
                  </a:ext>
                </a:extLst>
              </p:cNvPr>
              <p:cNvSpPr/>
              <p:nvPr/>
            </p:nvSpPr>
            <p:spPr>
              <a:xfrm>
                <a:off x="3203868" y="2032858"/>
                <a:ext cx="781176" cy="38693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ED45328-81B4-49C9-A107-504D3D0147CE}"/>
                </a:ext>
              </a:extLst>
            </p:cNvPr>
            <p:cNvGrpSpPr/>
            <p:nvPr/>
          </p:nvGrpSpPr>
          <p:grpSpPr>
            <a:xfrm>
              <a:off x="1309646" y="4238022"/>
              <a:ext cx="3599438" cy="1588562"/>
              <a:chOff x="1598453" y="3979723"/>
              <a:chExt cx="3599438" cy="1588562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EB1347E-0E01-4F54-AD07-E26DE2C7D5BA}"/>
                  </a:ext>
                </a:extLst>
              </p:cNvPr>
              <p:cNvGrpSpPr/>
              <p:nvPr/>
            </p:nvGrpSpPr>
            <p:grpSpPr>
              <a:xfrm>
                <a:off x="1598453" y="3979723"/>
                <a:ext cx="1292752" cy="1588562"/>
                <a:chOff x="1730429" y="4174918"/>
                <a:chExt cx="1748564" cy="2148674"/>
              </a:xfrm>
            </p:grpSpPr>
            <p:pic>
              <p:nvPicPr>
                <p:cNvPr id="3" name="图形 2">
                  <a:extLst>
                    <a:ext uri="{FF2B5EF4-FFF2-40B4-BE49-F238E27FC236}">
                      <a16:creationId xmlns:a16="http://schemas.microsoft.com/office/drawing/2014/main" id="{3A7D85C5-4B20-45F0-AF2D-FEB38EC8B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0429" y="4174918"/>
                  <a:ext cx="1748564" cy="1748564"/>
                </a:xfrm>
                <a:prstGeom prst="rect">
                  <a:avLst/>
                </a:prstGeom>
              </p:spPr>
            </p:pic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BEBFE5F-A825-4E02-94FB-2F117B9FE6CA}"/>
                    </a:ext>
                  </a:extLst>
                </p:cNvPr>
                <p:cNvSpPr txBox="1"/>
                <p:nvPr/>
              </p:nvSpPr>
              <p:spPr>
                <a:xfrm>
                  <a:off x="2098000" y="5923482"/>
                  <a:ext cx="101341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Binance</a:t>
                  </a:r>
                  <a:endParaRPr lang="zh-CN" altLang="en-US" sz="2000" dirty="0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0A07212-FA6A-4611-8469-4CEB59B1261F}"/>
                  </a:ext>
                </a:extLst>
              </p:cNvPr>
              <p:cNvGrpSpPr/>
              <p:nvPr/>
            </p:nvGrpSpPr>
            <p:grpSpPr>
              <a:xfrm>
                <a:off x="4136638" y="4141493"/>
                <a:ext cx="1061253" cy="1426792"/>
                <a:chOff x="4587264" y="4232884"/>
                <a:chExt cx="1061253" cy="1426792"/>
              </a:xfrm>
            </p:grpSpPr>
            <p:pic>
              <p:nvPicPr>
                <p:cNvPr id="24" name="图形 23">
                  <a:extLst>
                    <a:ext uri="{FF2B5EF4-FFF2-40B4-BE49-F238E27FC236}">
                      <a16:creationId xmlns:a16="http://schemas.microsoft.com/office/drawing/2014/main" id="{504AC600-58CF-449E-896B-5A82D0B57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4550" y="4232884"/>
                  <a:ext cx="1026682" cy="1026682"/>
                </a:xfrm>
                <a:prstGeom prst="rect">
                  <a:avLst/>
                </a:prstGeom>
              </p:spPr>
            </p:pic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07DBDF3-3BFF-43F1-9B7B-04FE80177D0E}"/>
                    </a:ext>
                  </a:extLst>
                </p:cNvPr>
                <p:cNvSpPr txBox="1"/>
                <p:nvPr/>
              </p:nvSpPr>
              <p:spPr>
                <a:xfrm>
                  <a:off x="4587264" y="5259566"/>
                  <a:ext cx="106125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Rest API</a:t>
                  </a:r>
                  <a:endParaRPr lang="zh-CN" altLang="en-US" sz="2000" dirty="0"/>
                </a:p>
              </p:txBody>
            </p:sp>
          </p:grpSp>
          <p:sp>
            <p:nvSpPr>
              <p:cNvPr id="54" name="箭头: 右 53">
                <a:extLst>
                  <a:ext uri="{FF2B5EF4-FFF2-40B4-BE49-F238E27FC236}">
                    <a16:creationId xmlns:a16="http://schemas.microsoft.com/office/drawing/2014/main" id="{F3A3EAEC-9218-4B87-8CCA-E59A557C8AF9}"/>
                  </a:ext>
                </a:extLst>
              </p:cNvPr>
              <p:cNvSpPr/>
              <p:nvPr/>
            </p:nvSpPr>
            <p:spPr>
              <a:xfrm>
                <a:off x="3203868" y="4461365"/>
                <a:ext cx="781176" cy="386938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52B5B48-3607-4A3F-8670-5AC5BD2C0246}"/>
                </a:ext>
              </a:extLst>
            </p:cNvPr>
            <p:cNvGrpSpPr/>
            <p:nvPr/>
          </p:nvGrpSpPr>
          <p:grpSpPr>
            <a:xfrm>
              <a:off x="5512854" y="2893666"/>
              <a:ext cx="1717701" cy="1181827"/>
              <a:chOff x="5558998" y="3132980"/>
              <a:chExt cx="2142318" cy="1473975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8A1B3F9C-00AB-4736-8260-F3B4D7CAA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96000" y="3132980"/>
                <a:ext cx="1073865" cy="1073865"/>
              </a:xfrm>
              <a:prstGeom prst="rect">
                <a:avLst/>
              </a:prstGeom>
            </p:spPr>
          </p:pic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C8026A-E333-4529-A4E7-A4CC4ED5A8D2}"/>
                  </a:ext>
                </a:extLst>
              </p:cNvPr>
              <p:cNvSpPr txBox="1"/>
              <p:nvPr/>
            </p:nvSpPr>
            <p:spPr>
              <a:xfrm>
                <a:off x="5558998" y="4206845"/>
                <a:ext cx="2142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/>
                  <a:t>Join on Timestamp</a:t>
                </a:r>
                <a:endParaRPr lang="zh-CN" altLang="en-US" sz="2000" dirty="0"/>
              </a:p>
            </p:txBody>
          </p:sp>
        </p:grp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C6D72181-92D2-49C0-8607-1C09A2C28752}"/>
                </a:ext>
              </a:extLst>
            </p:cNvPr>
            <p:cNvSpPr/>
            <p:nvPr/>
          </p:nvSpPr>
          <p:spPr>
            <a:xfrm rot="2664484">
              <a:off x="5073075" y="2318055"/>
              <a:ext cx="781176" cy="38693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27CAF29D-A565-4032-B465-CFA129BD7C5B}"/>
                </a:ext>
              </a:extLst>
            </p:cNvPr>
            <p:cNvSpPr/>
            <p:nvPr/>
          </p:nvSpPr>
          <p:spPr>
            <a:xfrm rot="18964804">
              <a:off x="5084099" y="4465778"/>
              <a:ext cx="781176" cy="38693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CE65EEF1-75D9-49F8-95C5-D205EFBDFA70}"/>
                </a:ext>
              </a:extLst>
            </p:cNvPr>
            <p:cNvSpPr/>
            <p:nvPr/>
          </p:nvSpPr>
          <p:spPr>
            <a:xfrm>
              <a:off x="7142016" y="3183143"/>
              <a:ext cx="781176" cy="38693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9" name="表格 69">
            <a:extLst>
              <a:ext uri="{FF2B5EF4-FFF2-40B4-BE49-F238E27FC236}">
                <a16:creationId xmlns:a16="http://schemas.microsoft.com/office/drawing/2014/main" id="{708A74D1-5BFD-4AD5-B3D5-0AC780D3B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11719"/>
              </p:ext>
            </p:extLst>
          </p:nvPr>
        </p:nvGraphicFramePr>
        <p:xfrm>
          <a:off x="8448698" y="1255150"/>
          <a:ext cx="2467507" cy="427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507">
                  <a:extLst>
                    <a:ext uri="{9D8B030D-6E8A-4147-A177-3AD203B41FA5}">
                      <a16:colId xmlns:a16="http://schemas.microsoft.com/office/drawing/2014/main" val="2367588692"/>
                    </a:ext>
                  </a:extLst>
                </a:gridCol>
              </a:tblGrid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Schema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054331312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Time Stamp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2707317542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BTC/ETH Price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2082871755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BTC/ETH Trade Counts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214793814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BTC/ETH Trade Volume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932124059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Network Difficulty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4039824244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Miner Revenue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2445206311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Total Hash Rate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972693258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Market Value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997909775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Transaction Number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788329791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/>
                        <a:t>BTC Transaction Fee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3665438536"/>
                  </a:ext>
                </a:extLst>
              </a:tr>
              <a:tr h="356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BTC Unique Address</a:t>
                      </a:r>
                      <a:endParaRPr lang="zh-CN" altLang="en-US" sz="1700" dirty="0"/>
                    </a:p>
                  </a:txBody>
                  <a:tcPr marL="87855" marR="87855" marT="43928" marB="43928"/>
                </a:tc>
                <a:extLst>
                  <a:ext uri="{0D108BD9-81ED-4DB2-BD59-A6C34878D82A}">
                    <a16:rowId xmlns:a16="http://schemas.microsoft.com/office/drawing/2014/main" val="104616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74775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6273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Question 1 Key Finding</a:t>
            </a:r>
            <a:endParaRPr lang="zh-CN" altLang="en-US" sz="50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8EE54D-2F1F-4AC0-B36D-2DD79902B31C}"/>
              </a:ext>
            </a:extLst>
          </p:cNvPr>
          <p:cNvGrpSpPr/>
          <p:nvPr/>
        </p:nvGrpSpPr>
        <p:grpSpPr>
          <a:xfrm>
            <a:off x="1607296" y="1353481"/>
            <a:ext cx="5123762" cy="2545626"/>
            <a:chOff x="1716298" y="1393281"/>
            <a:chExt cx="5123762" cy="254562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9FD7F11-A4C5-4D5B-9B94-2A3F04E5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298" y="1393281"/>
              <a:ext cx="5123762" cy="219770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A4D5A9D-B663-4E7D-B728-715BAE88A677}"/>
                </a:ext>
              </a:extLst>
            </p:cNvPr>
            <p:cNvSpPr txBox="1"/>
            <p:nvPr/>
          </p:nvSpPr>
          <p:spPr>
            <a:xfrm>
              <a:off x="3508907" y="3615742"/>
              <a:ext cx="14752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/>
                <a:t>Production Time</a:t>
              </a:r>
              <a:endParaRPr lang="zh-CN" altLang="en-US" sz="15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CEC8B2-3422-4E62-8D4F-ABC376386412}"/>
              </a:ext>
            </a:extLst>
          </p:cNvPr>
          <p:cNvGrpSpPr/>
          <p:nvPr/>
        </p:nvGrpSpPr>
        <p:grpSpPr>
          <a:xfrm>
            <a:off x="1607295" y="4033533"/>
            <a:ext cx="5060431" cy="2551634"/>
            <a:chOff x="1716298" y="4045644"/>
            <a:chExt cx="5060431" cy="25516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A1B626-F92F-45F5-B44E-16F5E10FC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298" y="4045644"/>
              <a:ext cx="5060431" cy="2197709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1BE7F7F-C90F-42BE-92EF-81C17FDF41B8}"/>
                </a:ext>
              </a:extLst>
            </p:cNvPr>
            <p:cNvSpPr txBox="1"/>
            <p:nvPr/>
          </p:nvSpPr>
          <p:spPr>
            <a:xfrm>
              <a:off x="3055953" y="6274113"/>
              <a:ext cx="24444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500" dirty="0"/>
                <a:t>Production Time Distribution</a:t>
              </a:r>
              <a:endParaRPr lang="zh-CN" altLang="en-US" sz="15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A47428A-1433-4294-A793-AD22BF17CEB4}"/>
              </a:ext>
            </a:extLst>
          </p:cNvPr>
          <p:cNvSpPr txBox="1"/>
          <p:nvPr/>
        </p:nvSpPr>
        <p:spPr>
          <a:xfrm>
            <a:off x="7609154" y="2952694"/>
            <a:ext cx="3547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Bitcoin’s blockchain does a good job at control the production time to be </a:t>
            </a:r>
            <a:r>
              <a:rPr lang="en-US" altLang="zh-CN" sz="2500" b="1" dirty="0">
                <a:solidFill>
                  <a:srgbClr val="FF0000"/>
                </a:solidFill>
              </a:rPr>
              <a:t>10 minutes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35374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6273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Question 2 Key Finding</a:t>
            </a:r>
            <a:endParaRPr lang="zh-CN" altLang="en-US" sz="50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1BE0BE-CEB0-4187-8623-E967317ABF8E}"/>
              </a:ext>
            </a:extLst>
          </p:cNvPr>
          <p:cNvGrpSpPr/>
          <p:nvPr/>
        </p:nvGrpSpPr>
        <p:grpSpPr>
          <a:xfrm>
            <a:off x="1271585" y="1495646"/>
            <a:ext cx="9834656" cy="4510893"/>
            <a:chOff x="1236144" y="1623236"/>
            <a:chExt cx="9834656" cy="45108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320E4C1-BEBC-41FA-95CF-212BF9CEB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144" y="1623236"/>
              <a:ext cx="9834656" cy="385607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1071F1-3647-4205-834A-916D0B380DAC}"/>
                </a:ext>
              </a:extLst>
            </p:cNvPr>
            <p:cNvSpPr txBox="1"/>
            <p:nvPr/>
          </p:nvSpPr>
          <p:spPr>
            <a:xfrm>
              <a:off x="2177795" y="5657075"/>
              <a:ext cx="78364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00" dirty="0"/>
                <a:t>Variables have similar pattern in long and short periods</a:t>
              </a:r>
              <a:endParaRPr lang="zh-CN" altLang="en-US" sz="25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703032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6273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Question 2 Key Finding</a:t>
            </a:r>
            <a:endParaRPr lang="zh-CN" altLang="en-US" sz="5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17B16-A011-4C0D-8DF6-66265F89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97" y="1753596"/>
            <a:ext cx="4493696" cy="3981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7B82C0-AEFC-4BB8-85AA-3221C5DA4C5C}"/>
              </a:ext>
            </a:extLst>
          </p:cNvPr>
          <p:cNvSpPr txBox="1"/>
          <p:nvPr/>
        </p:nvSpPr>
        <p:spPr>
          <a:xfrm>
            <a:off x="6609694" y="2805752"/>
            <a:ext cx="4493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Miner revenue is closely related to the BTC price because </a:t>
            </a:r>
            <a:r>
              <a:rPr lang="en-US" altLang="zh-CN" sz="2500" b="1" dirty="0">
                <a:solidFill>
                  <a:srgbClr val="FF0000"/>
                </a:solidFill>
              </a:rPr>
              <a:t>it’s counted in BTC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BAFA6-41D7-4843-B4A8-96AADB1B1BB9}"/>
              </a:ext>
            </a:extLst>
          </p:cNvPr>
          <p:cNvSpPr/>
          <p:nvPr/>
        </p:nvSpPr>
        <p:spPr>
          <a:xfrm>
            <a:off x="3338623" y="3076353"/>
            <a:ext cx="418214" cy="41821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15857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6273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Question 2 Key Finding</a:t>
            </a:r>
            <a:endParaRPr lang="zh-CN" altLang="en-US" sz="50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9DB10C-D4A9-40B9-8938-B8EDC50A868A}"/>
              </a:ext>
            </a:extLst>
          </p:cNvPr>
          <p:cNvGrpSpPr/>
          <p:nvPr/>
        </p:nvGrpSpPr>
        <p:grpSpPr>
          <a:xfrm>
            <a:off x="7363644" y="892053"/>
            <a:ext cx="4499333" cy="4201762"/>
            <a:chOff x="7363644" y="892053"/>
            <a:chExt cx="4499333" cy="420176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7A0F16-0B18-4DD1-817E-1D3006DAE15A}"/>
                </a:ext>
              </a:extLst>
            </p:cNvPr>
            <p:cNvGrpSpPr/>
            <p:nvPr/>
          </p:nvGrpSpPr>
          <p:grpSpPr>
            <a:xfrm>
              <a:off x="7817327" y="892053"/>
              <a:ext cx="3094399" cy="2704991"/>
              <a:chOff x="7598239" y="1206945"/>
              <a:chExt cx="3386672" cy="296048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00EB78C4-BE33-4B69-BEA4-DCB1C621EE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8239" y="1206945"/>
                <a:ext cx="3386672" cy="2960484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92F1FB-D2EB-44A5-B99F-E5EAF541273A}"/>
                  </a:ext>
                </a:extLst>
              </p:cNvPr>
              <p:cNvSpPr/>
              <p:nvPr/>
            </p:nvSpPr>
            <p:spPr>
              <a:xfrm>
                <a:off x="10181484" y="2500975"/>
                <a:ext cx="355312" cy="355312"/>
              </a:xfrm>
              <a:prstGeom prst="rect">
                <a:avLst/>
              </a:prstGeom>
              <a:noFill/>
              <a:ln w="635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163322-DDC6-45E0-8759-0E6DF6499BCC}"/>
                </a:ext>
              </a:extLst>
            </p:cNvPr>
            <p:cNvSpPr txBox="1"/>
            <p:nvPr/>
          </p:nvSpPr>
          <p:spPr>
            <a:xfrm>
              <a:off x="7363644" y="3847320"/>
              <a:ext cx="449933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/>
                <a:t>User Number and transactions are close related </a:t>
              </a:r>
              <a:r>
                <a:rPr lang="en-US" altLang="zh-CN" sz="2500" b="1" dirty="0">
                  <a:solidFill>
                    <a:srgbClr val="FF0000"/>
                  </a:solidFill>
                </a:rPr>
                <a:t>after difference calculation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90B2836-B543-40CA-B043-45646CD26B30}"/>
              </a:ext>
            </a:extLst>
          </p:cNvPr>
          <p:cNvGrpSpPr/>
          <p:nvPr/>
        </p:nvGrpSpPr>
        <p:grpSpPr>
          <a:xfrm>
            <a:off x="878982" y="2131004"/>
            <a:ext cx="5945712" cy="3495486"/>
            <a:chOff x="878982" y="2131004"/>
            <a:chExt cx="5945712" cy="3495486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940DFE6B-FF4A-4D9A-9488-2856258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8982" y="2131004"/>
              <a:ext cx="5945712" cy="243584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26C862-DBD6-4ACD-9589-31A74A94635B}"/>
                </a:ext>
              </a:extLst>
            </p:cNvPr>
            <p:cNvSpPr txBox="1"/>
            <p:nvPr/>
          </p:nvSpPr>
          <p:spPr>
            <a:xfrm>
              <a:off x="1258502" y="4764716"/>
              <a:ext cx="51866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/>
                <a:t>Unique Address change in the similar way as Transactions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1848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943627" y="345171"/>
            <a:ext cx="62737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Question 3 Key Finding</a:t>
            </a:r>
            <a:endParaRPr lang="zh-CN" altLang="en-US" sz="5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0329B8-3253-45B6-BAD3-A9EBCDD4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54" y="1619954"/>
            <a:ext cx="8024529" cy="31427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3146C6-B9A4-489A-8436-31A35A2DDDB3}"/>
              </a:ext>
            </a:extLst>
          </p:cNvPr>
          <p:cNvSpPr txBox="1"/>
          <p:nvPr/>
        </p:nvSpPr>
        <p:spPr>
          <a:xfrm>
            <a:off x="1775699" y="4990836"/>
            <a:ext cx="7967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Crypto assets? </a:t>
            </a:r>
            <a:r>
              <a:rPr lang="en-US" altLang="zh-CN" sz="2500" b="1" dirty="0">
                <a:solidFill>
                  <a:srgbClr val="FF0000"/>
                </a:solidFill>
              </a:rPr>
              <a:t>ETH</a:t>
            </a:r>
          </a:p>
          <a:p>
            <a:r>
              <a:rPr lang="en-US" altLang="zh-CN" sz="2500" dirty="0"/>
              <a:t>How to Investment? </a:t>
            </a:r>
            <a:r>
              <a:rPr lang="en-US" altLang="zh-CN" sz="2500" b="1" dirty="0">
                <a:solidFill>
                  <a:srgbClr val="FF0000"/>
                </a:solidFill>
              </a:rPr>
              <a:t>Same amount of money Periodically</a:t>
            </a:r>
          </a:p>
          <a:p>
            <a:r>
              <a:rPr lang="en-US" altLang="zh-CN" sz="2500" dirty="0"/>
              <a:t>Mining? </a:t>
            </a:r>
            <a:r>
              <a:rPr lang="en-US" altLang="zh-CN" sz="2500" b="1" dirty="0">
                <a:solidFill>
                  <a:srgbClr val="FF0000"/>
                </a:solidFill>
              </a:rPr>
              <a:t>Stable but</a:t>
            </a:r>
            <a:r>
              <a:rPr lang="zh-CN" altLang="en-US" sz="2500" b="1" dirty="0">
                <a:solidFill>
                  <a:srgbClr val="FF0000"/>
                </a:solidFill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</a:rPr>
              <a:t>low</a:t>
            </a:r>
            <a:r>
              <a:rPr lang="zh-CN" altLang="en-US" sz="2500" b="1" dirty="0">
                <a:solidFill>
                  <a:srgbClr val="FF0000"/>
                </a:solidFill>
              </a:rPr>
              <a:t> </a:t>
            </a:r>
            <a:r>
              <a:rPr lang="en-US" altLang="zh-CN" sz="2500" b="1" dirty="0">
                <a:solidFill>
                  <a:srgbClr val="FF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94920248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70EF2-6F36-48C0-AD86-A7636AEEFA52}"/>
              </a:ext>
            </a:extLst>
          </p:cNvPr>
          <p:cNvSpPr txBox="1"/>
          <p:nvPr/>
        </p:nvSpPr>
        <p:spPr>
          <a:xfrm>
            <a:off x="2332948" y="2613392"/>
            <a:ext cx="63827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b="1" dirty="0"/>
              <a:t>Thank You !</a:t>
            </a:r>
            <a:endParaRPr lang="zh-CN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367847820"/>
      </p:ext>
    </p:extLst>
  </p:cSld>
  <p:clrMapOvr>
    <a:masterClrMapping/>
  </p:clrMapOvr>
  <p:transition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98</TotalTime>
  <Words>293</Words>
  <Application>Microsoft Office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Chongdan Pan</dc:creator>
  <cp:lastModifiedBy> </cp:lastModifiedBy>
  <cp:revision>1</cp:revision>
  <dcterms:created xsi:type="dcterms:W3CDTF">2021-12-05T20:40:30Z</dcterms:created>
  <dcterms:modified xsi:type="dcterms:W3CDTF">2021-12-05T22:18:58Z</dcterms:modified>
</cp:coreProperties>
</file>