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7" r:id="rId3"/>
    <p:sldId id="340" r:id="rId4"/>
    <p:sldId id="342" r:id="rId5"/>
    <p:sldId id="338" r:id="rId6"/>
    <p:sldId id="339" r:id="rId7"/>
    <p:sldId id="344" r:id="rId8"/>
    <p:sldId id="341" r:id="rId9"/>
    <p:sldId id="323" r:id="rId10"/>
    <p:sldId id="322" r:id="rId11"/>
    <p:sldId id="33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4" r:id="rId22"/>
    <p:sldId id="335" r:id="rId23"/>
    <p:sldId id="336" r:id="rId24"/>
    <p:sldId id="274" r:id="rId25"/>
    <p:sldId id="276" r:id="rId26"/>
    <p:sldId id="278" r:id="rId27"/>
    <p:sldId id="281" r:id="rId28"/>
    <p:sldId id="286" r:id="rId29"/>
    <p:sldId id="284" r:id="rId30"/>
    <p:sldId id="34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/>
    <p:restoredTop sz="79985"/>
  </p:normalViewPr>
  <p:slideViewPr>
    <p:cSldViewPr snapToGrid="0" snapToObjects="1">
      <p:cViewPr varScale="1">
        <p:scale>
          <a:sx n="89" d="100"/>
          <a:sy n="89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D2A9-4101-F446-B5CB-522347617830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CB11-3C01-6143-B462-6DADE420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54CE-D02D-6844-8940-272F9447B1E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jiPeIFXb6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 618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Notebooks +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Ceren Budak</a:t>
            </a:r>
          </a:p>
        </p:txBody>
      </p:sp>
    </p:spTree>
    <p:extLst>
      <p:ext uri="{BB962C8B-B14F-4D97-AF65-F5344CB8AC3E}">
        <p14:creationId xmlns:p14="http://schemas.microsoft.com/office/powerpoint/2010/main" val="202670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E660-634E-2644-B50D-9CFFE349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0465-FD31-2846-B23F-FAA8057B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159373"/>
          </a:xfrm>
        </p:spPr>
        <p:txBody>
          <a:bodyPr>
            <a:noAutofit/>
          </a:bodyPr>
          <a:lstStyle/>
          <a:p>
            <a:r>
              <a:rPr lang="en-US" sz="2600" dirty="0" err="1"/>
              <a:t>Jupyter</a:t>
            </a:r>
            <a:r>
              <a:rPr lang="en-US" sz="2600" dirty="0"/>
              <a:t> notebooks are everywhere and useful but they do have certain </a:t>
            </a:r>
            <a:r>
              <a:rPr lang="en-US" sz="2600" dirty="0" err="1"/>
              <a:t>disadtantages</a:t>
            </a:r>
            <a:r>
              <a:rPr lang="en-US" sz="2600" dirty="0"/>
              <a:t>/shortcomings. </a:t>
            </a:r>
          </a:p>
          <a:p>
            <a:endParaRPr lang="en-US" sz="2600" dirty="0"/>
          </a:p>
          <a:p>
            <a:r>
              <a:rPr lang="en-US" sz="2600" dirty="0"/>
              <a:t>Check out the following presentation (it lists common mistakes that lead to a lot of headache): </a:t>
            </a:r>
            <a:r>
              <a:rPr lang="en-US" sz="2600" dirty="0">
                <a:hlinkClick r:id="rId2"/>
              </a:rPr>
              <a:t>I don't like Notebooks</a:t>
            </a:r>
            <a:r>
              <a:rPr lang="en-US" sz="2600" dirty="0"/>
              <a:t> by Joel Grus</a:t>
            </a:r>
          </a:p>
          <a:p>
            <a:endParaRPr lang="en-US" sz="2600" dirty="0"/>
          </a:p>
          <a:p>
            <a:r>
              <a:rPr lang="en-US" sz="2600" dirty="0"/>
              <a:t>That being said, for relatively small projects of data analysis/exploration, </a:t>
            </a:r>
            <a:r>
              <a:rPr lang="en-US" sz="2600" dirty="0" err="1"/>
              <a:t>Jupyter</a:t>
            </a:r>
            <a:r>
              <a:rPr lang="en-US" sz="2600" dirty="0"/>
              <a:t> notebooks are a useful and convenient tool.</a:t>
            </a:r>
          </a:p>
        </p:txBody>
      </p:sp>
    </p:spTree>
    <p:extLst>
      <p:ext uri="{BB962C8B-B14F-4D97-AF65-F5344CB8AC3E}">
        <p14:creationId xmlns:p14="http://schemas.microsoft.com/office/powerpoint/2010/main" val="133866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C1AD-0A1B-9D44-B041-C10E0C3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5DB6-C386-7748-AFDC-3E14BC56B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14C7-0800-F946-A323-22D7A10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F2B8-42A8-354E-9CF8-68B2AE3C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NumPy, short for Numerical Python, is one of the most important foundational packages for numerical computing in Python. </a:t>
            </a:r>
          </a:p>
          <a:p>
            <a:endParaRPr lang="en-US" dirty="0"/>
          </a:p>
          <a:p>
            <a:r>
              <a:rPr lang="en-US" dirty="0"/>
              <a:t>It provides array-oriented arithmetic operations, fast mathematical operations that do not require for loops, linear algebra, random number generation etc. capabilities.</a:t>
            </a:r>
          </a:p>
          <a:p>
            <a:endParaRPr lang="en-US" dirty="0"/>
          </a:p>
          <a:p>
            <a:r>
              <a:rPr lang="en-US" dirty="0"/>
              <a:t>Stepping stone to another important library with array-oriented semantics—pandas (more on that later).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5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8E7A-2A66-2F4C-91A5-581AB2E7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D32-2524-284A-95BA-F1EF1977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Fast vectorized array operations for data munging and cleaning, </a:t>
            </a:r>
            <a:r>
              <a:rPr lang="en-US" dirty="0" err="1"/>
              <a:t>subsetting</a:t>
            </a:r>
            <a:r>
              <a:rPr lang="en-US" dirty="0"/>
              <a:t> and filtering,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0AB8A0-A171-0040-BA40-AE81C203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2" y="3349588"/>
            <a:ext cx="4160113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numpy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np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1000000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87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1000000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94FF2-D30F-D944-866A-FD7F79539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2" y="471637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%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time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_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my_arr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CPU times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user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sys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total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Wall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31.3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%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time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_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6666"/>
                </a:solidFill>
                <a:effectLst/>
                <a:latin typeface="Courier" pitchFamily="2" charset="0"/>
              </a:rPr>
              <a:t>range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my_list2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x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*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x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my_l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CPU times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user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680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sys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total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860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Wall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861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</a:t>
            </a:r>
            <a:r>
              <a:rPr lang="en-US" sz="2200" dirty="0" err="1"/>
              <a:t>ndarray</a:t>
            </a:r>
            <a:r>
              <a:rPr lang="en-US" sz="2200" dirty="0"/>
              <a:t> is a generic multidimensional container for homogeneous data. It has a shape, a tuple indicating the size of each dimension, and a </a:t>
            </a:r>
            <a:r>
              <a:rPr lang="en-US" sz="2200" dirty="0" err="1"/>
              <a:t>dtype</a:t>
            </a:r>
            <a:r>
              <a:rPr lang="en-US" sz="2200" dirty="0"/>
              <a:t>, an object describing the </a:t>
            </a:r>
            <a:r>
              <a:rPr lang="en-US" sz="2200" i="1" dirty="0"/>
              <a:t>data type.</a:t>
            </a:r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r>
              <a:rPr lang="en-US" sz="2200" dirty="0"/>
              <a:t>You can create </a:t>
            </a:r>
            <a:r>
              <a:rPr lang="en-US" sz="2200" dirty="0" err="1"/>
              <a:t>ndarrays</a:t>
            </a:r>
            <a:r>
              <a:rPr lang="en-US" sz="2200" dirty="0"/>
              <a:t> using </a:t>
            </a:r>
            <a:r>
              <a:rPr lang="en-US" sz="2200" i="1" dirty="0"/>
              <a:t>array</a:t>
            </a:r>
            <a:r>
              <a:rPr lang="en-US" sz="2200" dirty="0"/>
              <a:t> function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D9D2DD-225D-864E-958E-ECFA3EF9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887377"/>
            <a:ext cx="4060727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numpy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np </a:t>
            </a:r>
            <a:endParaRPr kumimoji="0" lang="en-US" altLang="en-US" sz="1300" b="0" i="1" u="none" strike="noStrike" cap="none" normalizeH="0" baseline="0" dirty="0">
              <a:ln>
                <a:noFill/>
              </a:ln>
              <a:solidFill>
                <a:srgbClr val="33566B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566B"/>
                </a:solidFill>
                <a:effectLst/>
                <a:latin typeface="Courier" pitchFamily="2" charset="0"/>
              </a:rPr>
              <a:t># Generate some random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random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randn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EF89B1-F6B3-514C-A4B3-1C9DDDAE1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29" y="3797146"/>
            <a:ext cx="2768707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shape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'float64'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068D-06F1-3A41-828F-3588D0D325BF}"/>
              </a:ext>
            </a:extLst>
          </p:cNvPr>
          <p:cNvSpPr txBox="1"/>
          <p:nvPr/>
        </p:nvSpPr>
        <p:spPr>
          <a:xfrm>
            <a:off x="5483740" y="2789891"/>
            <a:ext cx="3580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also import using “from </a:t>
            </a:r>
            <a:r>
              <a:rPr lang="en-US" i="1" dirty="0" err="1"/>
              <a:t>numpy</a:t>
            </a:r>
            <a:r>
              <a:rPr lang="en-US" i="1" dirty="0"/>
              <a:t> import *” but I don’t recommend this because </a:t>
            </a:r>
            <a:r>
              <a:rPr lang="en-US" i="1" dirty="0" err="1"/>
              <a:t>numpy</a:t>
            </a:r>
            <a:r>
              <a:rPr lang="en-US" i="1" dirty="0"/>
              <a:t> namespace is large and contains a number of functions whose names conflict with built- in Python functions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EEF63-3E4E-2F4F-B7C5-C11564041BB3}"/>
              </a:ext>
            </a:extLst>
          </p:cNvPr>
          <p:cNvCxnSpPr>
            <a:cxnSpLocks/>
          </p:cNvCxnSpPr>
          <p:nvPr/>
        </p:nvCxnSpPr>
        <p:spPr>
          <a:xfrm>
            <a:off x="3763108" y="3033488"/>
            <a:ext cx="1650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BA18E22B-9DAE-A648-B42E-3DEB90FA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5596431"/>
            <a:ext cx="425949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A18E22B-9DAE-A648-B42E-3DEB90FA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1921767"/>
            <a:ext cx="425949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8.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You can create </a:t>
            </a:r>
            <a:r>
              <a:rPr lang="en-US" sz="2200" dirty="0" err="1"/>
              <a:t>ndarrays</a:t>
            </a:r>
            <a:r>
              <a:rPr lang="en-US" sz="2200" dirty="0"/>
              <a:t> using </a:t>
            </a:r>
            <a:r>
              <a:rPr lang="en-US" sz="2200" i="1" dirty="0"/>
              <a:t>array</a:t>
            </a:r>
            <a:r>
              <a:rPr lang="en-US" sz="2200" dirty="0"/>
              <a:t> function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500" dirty="0"/>
          </a:p>
          <a:p>
            <a:r>
              <a:rPr lang="en-US" sz="2200" dirty="0"/>
              <a:t>You can also create nested sequences: 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200" dirty="0"/>
              <a:t>You can also use functions such as </a:t>
            </a:r>
            <a:r>
              <a:rPr lang="en-US" sz="2200" i="1" dirty="0"/>
              <a:t>zeros, ones, empty, </a:t>
            </a:r>
            <a:r>
              <a:rPr lang="en-US" sz="2200" i="1" dirty="0" err="1"/>
              <a:t>arange</a:t>
            </a:r>
            <a:r>
              <a:rPr lang="en-US" sz="2200" dirty="0"/>
              <a:t> to create arrays (of all zeros, ones, uninitialized, and in a sequence in order).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5D0DB8-7C53-8C49-BB95-030AECAF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3301760"/>
            <a:ext cx="4855816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18BA1D-E2EC-F849-967A-E632FF8C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72" y="5501978"/>
            <a:ext cx="7141699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np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zeros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array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</a:t>
            </a:r>
            <a:r>
              <a:rPr lang="en-US" altLang="en-US" sz="1300" dirty="0">
                <a:latin typeface="Courier" pitchFamily="2" charset="0"/>
              </a:rPr>
              <a:t>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0.</a:t>
            </a:r>
            <a:r>
              <a:rPr lang="en-US" altLang="en-US" sz="1300" dirty="0">
                <a:latin typeface="Courier" pitchFamily="2" charset="0"/>
              </a:rPr>
              <a:t>],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F8E-C642-2D44-89EF-38F36D8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5083-E058-D64A-BA60-17057551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6754"/>
            <a:ext cx="8229600" cy="4525963"/>
          </a:xfrm>
        </p:spPr>
        <p:txBody>
          <a:bodyPr/>
          <a:lstStyle/>
          <a:p>
            <a:r>
              <a:rPr lang="en-US" sz="2200" dirty="0"/>
              <a:t>Conversions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Arithmetic</a:t>
            </a:r>
          </a:p>
          <a:p>
            <a:r>
              <a:rPr lang="en-US" sz="2200" dirty="0"/>
              <a:t>Indexing and Slicing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3A19B-ECEE-9E4F-815B-C7CC58E6F51A}"/>
              </a:ext>
            </a:extLst>
          </p:cNvPr>
          <p:cNvSpPr/>
          <p:nvPr/>
        </p:nvSpPr>
        <p:spPr>
          <a:xfrm>
            <a:off x="832338" y="2003348"/>
            <a:ext cx="81358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44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numeric_strings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'1.25'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'-9.6'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'42'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>
                <a:solidFill>
                  <a:srgbClr val="000087"/>
                </a:solidFill>
                <a:latin typeface="Courier" pitchFamily="2" charset="0"/>
              </a:rPr>
              <a:t>string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_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numeric_strings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astype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float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9.6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42. 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3A0E-1CD0-D946-800C-ABDC33779339}"/>
              </a:ext>
            </a:extLst>
          </p:cNvPr>
          <p:cNvSpPr/>
          <p:nvPr/>
        </p:nvSpPr>
        <p:spPr>
          <a:xfrm>
            <a:off x="797169" y="3590093"/>
            <a:ext cx="57443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arange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]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: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]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64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: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65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1C38C-22A4-024C-89D0-B6CB00C15AEF}"/>
              </a:ext>
            </a:extLst>
          </p:cNvPr>
          <p:cNvSpPr/>
          <p:nvPr/>
        </p:nvSpPr>
        <p:spPr>
          <a:xfrm>
            <a:off x="797169" y="5866313"/>
            <a:ext cx="71745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67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arr_slice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[5:8]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arr_slice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12345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12345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E5EF06-B590-A044-8C03-1574D10D038B}"/>
              </a:ext>
            </a:extLst>
          </p:cNvPr>
          <p:cNvCxnSpPr/>
          <p:nvPr/>
        </p:nvCxnSpPr>
        <p:spPr>
          <a:xfrm flipV="1">
            <a:off x="4572000" y="6102717"/>
            <a:ext cx="1793631" cy="159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8AA283-F270-BD41-9F6A-D79F739B6EFF}"/>
              </a:ext>
            </a:extLst>
          </p:cNvPr>
          <p:cNvSpPr txBox="1"/>
          <p:nvPr/>
        </p:nvSpPr>
        <p:spPr>
          <a:xfrm>
            <a:off x="6471139" y="4394780"/>
            <a:ext cx="2332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***Changes to the slice are reflected in the original </a:t>
            </a:r>
            <a:r>
              <a:rPr lang="en-US" sz="1600" dirty="0" err="1"/>
              <a:t>nparray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you want a copy of a slice of an </a:t>
            </a:r>
            <a:r>
              <a:rPr lang="en-US" sz="1600" dirty="0" err="1"/>
              <a:t>ndarray</a:t>
            </a:r>
            <a:r>
              <a:rPr lang="en-US" sz="1600" dirty="0"/>
              <a:t> instead of a view, you will need to explicitly copy, e.g. </a:t>
            </a:r>
            <a:r>
              <a:rPr lang="en-US" sz="1600" dirty="0" err="1"/>
              <a:t>arr</a:t>
            </a:r>
            <a:r>
              <a:rPr lang="en-US" sz="1600" dirty="0"/>
              <a:t>[5:8].copy().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9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289-15B6-B44D-8C87-30BA53E9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59DD-163C-2341-8CBB-30E4A1FC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154"/>
          </a:xfrm>
        </p:spPr>
        <p:txBody>
          <a:bodyPr>
            <a:normAutofit/>
          </a:bodyPr>
          <a:lstStyle/>
          <a:p>
            <a:r>
              <a:rPr lang="en-US" sz="2200" dirty="0"/>
              <a:t>Boolean Indexing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05E95-2A05-9148-A576-76FB7C962CBA}"/>
              </a:ext>
            </a:extLst>
          </p:cNvPr>
          <p:cNvSpPr/>
          <p:nvPr/>
        </p:nvSpPr>
        <p:spPr>
          <a:xfrm>
            <a:off x="808892" y="1968367"/>
            <a:ext cx="833510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 Joe’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99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random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randn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'Will'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'Joe'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'&lt;U4’</a:t>
            </a:r>
            <a:r>
              <a:rPr lang="en-US" sz="1300" dirty="0">
                <a:latin typeface="Courier" pitchFamily="2" charset="0"/>
              </a:rPr>
              <a:t>)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0.0929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0.2817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1.2464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1.0072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1.2962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0.275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0.2289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1.3529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0.8864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2.0016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0.3718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1.669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0.4386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0.5397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0.477 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3.2489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1.0212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0.5771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0.1241</a:t>
            </a:r>
            <a:r>
              <a:rPr lang="en-US" sz="1300" dirty="0">
                <a:latin typeface="Courier" pitchFamily="2" charset="0"/>
              </a:rPr>
              <a:t>], 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0.3026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0.5238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0.0009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1.3438</a:t>
            </a:r>
            <a:r>
              <a:rPr lang="en-US" sz="1300" dirty="0">
                <a:latin typeface="Courier" pitchFamily="2" charset="0"/>
              </a:rPr>
              <a:t>], [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0.7135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0.8312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2.3702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1.8608</a:t>
            </a:r>
            <a:r>
              <a:rPr lang="en-US" sz="1300" dirty="0">
                <a:latin typeface="Courier" pitchFamily="2" charset="0"/>
              </a:rPr>
              <a:t>]]) </a:t>
            </a:r>
            <a:endParaRPr lang="en-US" sz="13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C0B71-B9C9-644E-9699-011D78A78C67}"/>
              </a:ext>
            </a:extLst>
          </p:cNvPr>
          <p:cNvSpPr/>
          <p:nvPr/>
        </p:nvSpPr>
        <p:spPr>
          <a:xfrm>
            <a:off x="808892" y="3884639"/>
            <a:ext cx="85930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==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'Bob’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True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True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False</a:t>
            </a:r>
            <a:r>
              <a:rPr lang="en-US" sz="1300" dirty="0">
                <a:latin typeface="Courier" pitchFamily="2" charset="0"/>
              </a:rPr>
              <a:t>],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300" dirty="0">
                <a:solidFill>
                  <a:srgbClr val="336666"/>
                </a:solidFill>
                <a:latin typeface="Courier" pitchFamily="2" charset="0"/>
              </a:rPr>
              <a:t>bool</a:t>
            </a:r>
            <a:r>
              <a:rPr lang="en-US" sz="1300" dirty="0">
                <a:latin typeface="Courier" pitchFamily="2" charset="0"/>
              </a:rPr>
              <a:t>) </a:t>
            </a:r>
            <a:endParaRPr lang="en-US" sz="13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6967-5A40-8644-93CF-1036DF26B522}"/>
              </a:ext>
            </a:extLst>
          </p:cNvPr>
          <p:cNvSpPr/>
          <p:nvPr/>
        </p:nvSpPr>
        <p:spPr>
          <a:xfrm>
            <a:off x="808892" y="4543040"/>
            <a:ext cx="78779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data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names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==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'Bob'</a:t>
            </a:r>
            <a:r>
              <a:rPr lang="en-US" sz="1300" dirty="0">
                <a:latin typeface="Courier" pitchFamily="2" charset="0"/>
              </a:rPr>
              <a:t>]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0.0929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0.2817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0.769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1.2464</a:t>
            </a:r>
            <a:r>
              <a:rPr lang="en-US" sz="1300" dirty="0">
                <a:latin typeface="Courier" pitchFamily="2" charset="0"/>
              </a:rPr>
              <a:t>], </a:t>
            </a:r>
            <a:endParaRPr lang="en-US" sz="1300" dirty="0"/>
          </a:p>
          <a:p>
            <a:r>
              <a:rPr lang="en-US" sz="1300" dirty="0">
                <a:latin typeface="Courier" pitchFamily="2" charset="0"/>
              </a:rPr>
              <a:t>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1.669 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0.4386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0.5397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0.477 </a:t>
            </a:r>
            <a:r>
              <a:rPr lang="en-US" sz="1300" dirty="0">
                <a:latin typeface="Courier" pitchFamily="2" charset="0"/>
              </a:rPr>
              <a:t>]]) </a:t>
            </a:r>
            <a:endParaRPr lang="en-US" sz="1300" dirty="0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C6F8A1-D0AF-714E-902E-273F1E6F078F}"/>
              </a:ext>
            </a:extLst>
          </p:cNvPr>
          <p:cNvCxnSpPr/>
          <p:nvPr/>
        </p:nvCxnSpPr>
        <p:spPr>
          <a:xfrm>
            <a:off x="5087815" y="4994031"/>
            <a:ext cx="797170" cy="241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9147EF-5F88-A94C-8267-F5F2AB3B6B3B}"/>
              </a:ext>
            </a:extLst>
          </p:cNvPr>
          <p:cNvSpPr txBox="1"/>
          <p:nvPr/>
        </p:nvSpPr>
        <p:spPr>
          <a:xfrm>
            <a:off x="6013939" y="4951903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the </a:t>
            </a:r>
            <a:r>
              <a:rPr lang="en-US" sz="1600" dirty="0" err="1"/>
              <a:t>boolean</a:t>
            </a:r>
            <a:r>
              <a:rPr lang="en-US" sz="1600" dirty="0"/>
              <a:t> array must be of the same length as the array axis it’s indexing </a:t>
            </a:r>
          </a:p>
        </p:txBody>
      </p:sp>
    </p:spTree>
    <p:extLst>
      <p:ext uri="{BB962C8B-B14F-4D97-AF65-F5344CB8AC3E}">
        <p14:creationId xmlns:p14="http://schemas.microsoft.com/office/powerpoint/2010/main" val="372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AF-1913-0548-A68E-E4632740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1B32-CD5C-F04F-AF0F-F30EA0D1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Mathematical operations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Linear algebra (transpose, dot product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57FAF-F57E-2947-AADA-ECE0D5ED1936}"/>
              </a:ext>
            </a:extLst>
          </p:cNvPr>
          <p:cNvSpPr/>
          <p:nvPr/>
        </p:nvSpPr>
        <p:spPr>
          <a:xfrm>
            <a:off x="832338" y="2078560"/>
            <a:ext cx="795996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sz="1300" dirty="0">
                <a:latin typeface="Courier" pitchFamily="2" charset="0"/>
              </a:rPr>
              <a:t>])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mean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179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np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mean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180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3.5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sum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181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endParaRPr lang="en-US" sz="1300" dirty="0"/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182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arr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cumsum</a:t>
            </a:r>
            <a:r>
              <a:rPr lang="en-US" sz="1300" dirty="0">
                <a:latin typeface="Courier" pitchFamily="2" charset="0"/>
              </a:rPr>
              <a:t>()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183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array</a:t>
            </a:r>
            <a:r>
              <a:rPr lang="en-US" sz="1300" dirty="0">
                <a:latin typeface="Courier" pitchFamily="2" charset="0"/>
              </a:rPr>
              <a:t>([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6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15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21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]) </a:t>
            </a:r>
            <a:endParaRPr 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3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C1AD-0A1B-9D44-B041-C10E0C3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5DB6-C386-7748-AFDC-3E14BC56B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25F8-982A-424C-AE81-1B5706F6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180-4913-F64B-8431-F7AA55D5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Jupyter</a:t>
            </a:r>
            <a:r>
              <a:rPr lang="en-US" sz="2800" dirty="0"/>
              <a:t> Notebook is an open-source web application that allows you to create and share documents that contain live code, equations, visualizations and narrative text.</a:t>
            </a:r>
          </a:p>
          <a:p>
            <a:pPr marL="0" indent="0">
              <a:buNone/>
            </a:pPr>
            <a:endParaRPr lang="da-DK" sz="2800" dirty="0"/>
          </a:p>
          <a:p>
            <a:r>
              <a:rPr lang="da-DK" sz="2800" dirty="0"/>
              <a:t>A </a:t>
            </a:r>
            <a:r>
              <a:rPr lang="da-DK" sz="2800" i="1" dirty="0"/>
              <a:t>notebook</a:t>
            </a:r>
            <a:r>
              <a:rPr lang="da-DK" sz="2800" dirty="0"/>
              <a:t> </a:t>
            </a:r>
            <a:r>
              <a:rPr lang="da-DK" sz="2800" dirty="0" err="1"/>
              <a:t>combines</a:t>
            </a:r>
            <a:r>
              <a:rPr lang="da-DK" sz="2800" dirty="0"/>
              <a:t> the </a:t>
            </a:r>
            <a:r>
              <a:rPr lang="da-DK" sz="2800" dirty="0" err="1"/>
              <a:t>functionality</a:t>
            </a:r>
            <a:r>
              <a:rPr lang="da-DK" sz="2800" dirty="0"/>
              <a:t> of </a:t>
            </a:r>
          </a:p>
          <a:p>
            <a:pPr lvl="1">
              <a:spcBef>
                <a:spcPts val="1200"/>
              </a:spcBef>
            </a:pPr>
            <a:r>
              <a:rPr lang="da-DK" sz="2500" dirty="0"/>
              <a:t>a </a:t>
            </a:r>
            <a:r>
              <a:rPr lang="da-DK" sz="2500" dirty="0" err="1"/>
              <a:t>word</a:t>
            </a:r>
            <a:r>
              <a:rPr lang="da-DK" sz="2500" dirty="0"/>
              <a:t> processor — handles </a:t>
            </a:r>
            <a:r>
              <a:rPr lang="da-DK" sz="2500" dirty="0" err="1"/>
              <a:t>formatted</a:t>
            </a:r>
            <a:r>
              <a:rPr lang="da-DK" sz="2500" dirty="0"/>
              <a:t> </a:t>
            </a:r>
            <a:r>
              <a:rPr lang="da-DK" sz="2500" dirty="0" err="1"/>
              <a:t>text</a:t>
            </a:r>
            <a:endParaRPr lang="da-DK" sz="2500" dirty="0"/>
          </a:p>
          <a:p>
            <a:pPr lvl="1">
              <a:spcBef>
                <a:spcPts val="1200"/>
              </a:spcBef>
            </a:pPr>
            <a:r>
              <a:rPr lang="da-DK" sz="2500" dirty="0"/>
              <a:t>a "</a:t>
            </a:r>
            <a:r>
              <a:rPr lang="da-DK" sz="2500" dirty="0" err="1"/>
              <a:t>shell</a:t>
            </a:r>
            <a:r>
              <a:rPr lang="da-DK" sz="2500" dirty="0"/>
              <a:t>" or "</a:t>
            </a:r>
            <a:r>
              <a:rPr lang="da-DK" sz="2500" dirty="0" err="1"/>
              <a:t>kernel</a:t>
            </a:r>
            <a:r>
              <a:rPr lang="da-DK" sz="2500" dirty="0"/>
              <a:t>" — </a:t>
            </a:r>
            <a:r>
              <a:rPr lang="da-DK" sz="2500" dirty="0" err="1"/>
              <a:t>executes</a:t>
            </a:r>
            <a:r>
              <a:rPr lang="da-DK" sz="2500" dirty="0"/>
              <a:t> statements in a </a:t>
            </a:r>
            <a:r>
              <a:rPr lang="da-DK" sz="2500" dirty="0" err="1"/>
              <a:t>programming</a:t>
            </a:r>
            <a:r>
              <a:rPr lang="da-DK" sz="2500" dirty="0"/>
              <a:t> </a:t>
            </a:r>
            <a:r>
              <a:rPr lang="da-DK" sz="2500" dirty="0" err="1"/>
              <a:t>language</a:t>
            </a:r>
            <a:r>
              <a:rPr lang="da-DK" sz="2500" dirty="0"/>
              <a:t> and </a:t>
            </a:r>
            <a:r>
              <a:rPr lang="da-DK" sz="2500" dirty="0" err="1"/>
              <a:t>includes</a:t>
            </a:r>
            <a:r>
              <a:rPr lang="da-DK" sz="2500" dirty="0"/>
              <a:t> output </a:t>
            </a:r>
            <a:r>
              <a:rPr lang="da-DK" sz="2500" dirty="0" err="1"/>
              <a:t>inline</a:t>
            </a:r>
            <a:endParaRPr lang="da-DK" sz="2500" dirty="0"/>
          </a:p>
          <a:p>
            <a:pPr lvl="1">
              <a:spcBef>
                <a:spcPts val="1200"/>
              </a:spcBef>
            </a:pPr>
            <a:r>
              <a:rPr lang="da-DK" sz="2500" dirty="0"/>
              <a:t>a </a:t>
            </a:r>
            <a:r>
              <a:rPr lang="da-DK" sz="2500" dirty="0" err="1"/>
              <a:t>rendering</a:t>
            </a:r>
            <a:r>
              <a:rPr lang="da-DK" sz="2500" dirty="0"/>
              <a:t> </a:t>
            </a:r>
            <a:r>
              <a:rPr lang="da-DK" sz="2500" dirty="0" err="1"/>
              <a:t>engine</a:t>
            </a:r>
            <a:r>
              <a:rPr lang="da-DK" sz="2500" dirty="0"/>
              <a:t> — renders HTML in addition to </a:t>
            </a:r>
            <a:r>
              <a:rPr lang="da-DK" sz="2500" dirty="0" err="1"/>
              <a:t>plain</a:t>
            </a:r>
            <a:r>
              <a:rPr lang="da-DK" sz="2500" dirty="0"/>
              <a:t> </a:t>
            </a:r>
            <a:r>
              <a:rPr lang="da-DK" sz="2500" dirty="0" err="1"/>
              <a:t>text</a:t>
            </a:r>
            <a:endParaRPr lang="da-DK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9036-9446-DD46-9EBC-31F6ED6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6B4A-5F74-2840-8311-BA4ABAB1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8750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Pandas contains data structures and data manipulation tools designed to make data cleaning and analysis fast and easy in Python.</a:t>
            </a:r>
          </a:p>
          <a:p>
            <a:r>
              <a:rPr lang="en-US" sz="2200" dirty="0"/>
              <a:t>Commonly used along computing libraries like NumPy and SciPy, analytical libraries like </a:t>
            </a:r>
            <a:r>
              <a:rPr lang="en-US" sz="2200" dirty="0" err="1"/>
              <a:t>statsmodels</a:t>
            </a:r>
            <a:r>
              <a:rPr lang="en-US" sz="2200" dirty="0"/>
              <a:t> and </a:t>
            </a:r>
            <a:r>
              <a:rPr lang="en-US" sz="2200" dirty="0" err="1"/>
              <a:t>scikit</a:t>
            </a:r>
            <a:r>
              <a:rPr lang="en-US" sz="2200" dirty="0"/>
              <a:t>-learn, and data visualization libraries like matplotlib. </a:t>
            </a:r>
          </a:p>
          <a:p>
            <a:r>
              <a:rPr lang="en-US" sz="2200" dirty="0"/>
              <a:t>Unlike </a:t>
            </a:r>
            <a:r>
              <a:rPr lang="en-US" sz="2200" dirty="0" err="1"/>
              <a:t>Numpy</a:t>
            </a:r>
            <a:r>
              <a:rPr lang="en-US" sz="2200" dirty="0"/>
              <a:t>, pandas is designed for working with tabular or heterogeneous data</a:t>
            </a:r>
          </a:p>
          <a:p>
            <a:r>
              <a:rPr lang="en-US" sz="2200" dirty="0"/>
              <a:t>Import and use as:</a:t>
            </a:r>
          </a:p>
          <a:p>
            <a:endParaRPr lang="en-US" sz="2200" dirty="0"/>
          </a:p>
          <a:p>
            <a:r>
              <a:rPr lang="en-US" sz="2200" dirty="0"/>
              <a:t>Two important data structures: </a:t>
            </a:r>
            <a:r>
              <a:rPr lang="en-US" sz="2200" i="1" dirty="0"/>
              <a:t>Series </a:t>
            </a:r>
            <a:r>
              <a:rPr lang="en-US" sz="2200" dirty="0"/>
              <a:t>and </a:t>
            </a:r>
            <a:r>
              <a:rPr lang="en-US" sz="2200" i="1" dirty="0" err="1"/>
              <a:t>DataFrame</a:t>
            </a:r>
            <a:r>
              <a:rPr lang="en-US" sz="2200" dirty="0"/>
              <a:t>. </a:t>
            </a:r>
          </a:p>
          <a:p>
            <a:pPr lvl="1"/>
            <a:r>
              <a:rPr lang="en-US" sz="2100" dirty="0"/>
              <a:t>A Series is a one-dimensional array-like object containing a sequence of values and an associated array of data labels, called its </a:t>
            </a:r>
            <a:r>
              <a:rPr lang="en-US" sz="2100" i="1" dirty="0"/>
              <a:t>index</a:t>
            </a:r>
            <a:r>
              <a:rPr lang="en-US" sz="2100" dirty="0"/>
              <a:t>. </a:t>
            </a:r>
          </a:p>
          <a:p>
            <a:pPr lvl="1"/>
            <a:r>
              <a:rPr lang="en-US" sz="2100" dirty="0"/>
              <a:t>A </a:t>
            </a:r>
            <a:r>
              <a:rPr lang="en-US" sz="2100" dirty="0" err="1"/>
              <a:t>DataFrame</a:t>
            </a:r>
            <a:r>
              <a:rPr lang="en-US" sz="2100" dirty="0"/>
              <a:t> represents a rectangular table of data where each column can be a different value type (numeric, string, etc.). 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34C043-BBE2-DC4C-80B4-B3BB29ED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16" y="4056954"/>
            <a:ext cx="2967479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import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pandas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" pitchFamily="2" charset="0"/>
              </a:rPr>
              <a:t>as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6999-8B9D-7A40-82BC-D0EDF018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310E-2600-1443-B3F3-FFC09782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one-dimensional array-like object containing values and the corresponding index.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Create specifying the index</a:t>
            </a:r>
          </a:p>
          <a:p>
            <a:endParaRPr lang="en-U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A808F8-7A42-D944-9F98-FD9C86AC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07" y="2302786"/>
            <a:ext cx="4160113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Series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04 17 2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4DAECDC-5B66-F846-A064-DBECC9AD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07" y="3569479"/>
            <a:ext cx="7141699" cy="34009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Series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'b'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'c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])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4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b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7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17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obj2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index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17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Index</a:t>
            </a:r>
            <a:r>
              <a:rPr lang="en-US" sz="1400" dirty="0">
                <a:latin typeface="Courier" pitchFamily="2" charset="0"/>
              </a:rPr>
              <a:t>([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'd'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'b'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'a'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'c'</a:t>
            </a:r>
            <a:r>
              <a:rPr lang="en-US" sz="1400" dirty="0">
                <a:latin typeface="Courier" pitchFamily="2" charset="0"/>
              </a:rPr>
              <a:t>], </a:t>
            </a:r>
            <a:r>
              <a:rPr lang="en-US" sz="14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CC3300"/>
                </a:solidFill>
                <a:latin typeface="Courier" pitchFamily="2" charset="0"/>
              </a:rPr>
              <a:t>'object’</a:t>
            </a:r>
            <a:r>
              <a:rPr lang="en-US" sz="1400" dirty="0"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FF6600"/>
                </a:solidFill>
                <a:latin typeface="Courier" pitchFamily="2" charset="0"/>
              </a:rPr>
              <a:t>18</a:t>
            </a:r>
            <a:r>
              <a:rPr 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obj2</a:t>
            </a:r>
            <a:r>
              <a:rPr lang="en-US" sz="1400" dirty="0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values</a:t>
            </a:r>
          </a:p>
          <a:p>
            <a:r>
              <a:rPr lang="en-US" altLang="en-US" sz="14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altLang="en-US" sz="1400" dirty="0">
                <a:latin typeface="Courier" pitchFamily="2" charset="0"/>
              </a:rPr>
              <a:t>[</a:t>
            </a:r>
            <a:r>
              <a:rPr lang="en-US" altLang="en-US" sz="1400" dirty="0">
                <a:solidFill>
                  <a:srgbClr val="FF6600"/>
                </a:solidFill>
                <a:latin typeface="Courier" pitchFamily="2" charset="0"/>
              </a:rPr>
              <a:t>18</a:t>
            </a:r>
            <a:r>
              <a:rPr lang="en-US" altLang="en-US" sz="1400" dirty="0">
                <a:latin typeface="Courier" pitchFamily="2" charset="0"/>
              </a:rPr>
              <a:t>]: </a:t>
            </a:r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array([4,7,-5,3])</a:t>
            </a:r>
            <a:endParaRPr lang="en-US" alt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rgbClr val="000087"/>
                </a:solidFill>
                <a:latin typeface="Courier" pitchFamily="2" charset="0"/>
              </a:rPr>
              <a:t> </a:t>
            </a:r>
          </a:p>
          <a:p>
            <a:endParaRPr lang="en-US" sz="1400" dirty="0">
              <a:solidFill>
                <a:srgbClr val="000087"/>
              </a:solidFill>
              <a:latin typeface="Courier" pitchFamily="2" charset="0"/>
            </a:endParaRPr>
          </a:p>
          <a:p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663C3-DABC-A641-8265-7CE6A2CF6540}"/>
              </a:ext>
            </a:extLst>
          </p:cNvPr>
          <p:cNvCxnSpPr/>
          <p:nvPr/>
        </p:nvCxnSpPr>
        <p:spPr>
          <a:xfrm flipV="1">
            <a:off x="3493477" y="5158154"/>
            <a:ext cx="3329354" cy="1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760A2-1DD7-9A4D-B663-DA469109EE5D}"/>
              </a:ext>
            </a:extLst>
          </p:cNvPr>
          <p:cNvCxnSpPr/>
          <p:nvPr/>
        </p:nvCxnSpPr>
        <p:spPr>
          <a:xfrm flipV="1">
            <a:off x="6564923" y="5462954"/>
            <a:ext cx="328246" cy="328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769D9-ABEA-144C-A1D3-1591116D9344}"/>
              </a:ext>
            </a:extLst>
          </p:cNvPr>
          <p:cNvSpPr txBox="1"/>
          <p:nvPr/>
        </p:nvSpPr>
        <p:spPr>
          <a:xfrm>
            <a:off x="6963509" y="4783016"/>
            <a:ext cx="218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access the index and values separately </a:t>
            </a:r>
          </a:p>
        </p:txBody>
      </p:sp>
      <p:pic>
        <p:nvPicPr>
          <p:cNvPr id="6147" name="Picture 3" descr="page1image39480368">
            <a:extLst>
              <a:ext uri="{FF2B5EF4-FFF2-40B4-BE49-F238E27FC236}">
                <a16:creationId xmlns:a16="http://schemas.microsoft.com/office/drawing/2014/main" id="{DA1487C4-B318-F144-B992-464C10C4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735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6999-8B9D-7A40-82BC-D0EDF018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310E-2600-1443-B3F3-FFC09782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3679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Looks like a Python </a:t>
            </a:r>
            <a:r>
              <a:rPr lang="en-US" sz="2200" dirty="0" err="1"/>
              <a:t>dict</a:t>
            </a:r>
            <a:r>
              <a:rPr lang="en-US" sz="2200" dirty="0"/>
              <a:t>, doesn’t it? You can create a series from a </a:t>
            </a:r>
            <a:r>
              <a:rPr lang="en-US" sz="2200" dirty="0" err="1"/>
              <a:t>dict</a:t>
            </a:r>
            <a:r>
              <a:rPr lang="en-US" sz="2200" dirty="0"/>
              <a:t> simply as: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1600" dirty="0"/>
          </a:p>
          <a:p>
            <a:r>
              <a:rPr lang="en-US" sz="2200" dirty="0"/>
              <a:t>Indexing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56CF6-6578-F149-8035-6E123270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1" y="4332360"/>
            <a:ext cx="7141699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15</a:t>
            </a:r>
            <a:r>
              <a:rPr lang="en-US" altLang="en-US" sz="1300" dirty="0">
                <a:latin typeface="Courier" pitchFamily="2" charset="0"/>
              </a:rPr>
              <a:t>]: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obj2 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altLang="en-US" sz="13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alt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altLang="en-US" sz="1300" dirty="0" err="1">
                <a:solidFill>
                  <a:srgbClr val="000087"/>
                </a:solidFill>
                <a:latin typeface="Courier" pitchFamily="2" charset="0"/>
              </a:rPr>
              <a:t>Series</a:t>
            </a:r>
            <a:r>
              <a:rPr lang="en-US" altLang="en-US" sz="1300" dirty="0">
                <a:latin typeface="Courier" pitchFamily="2" charset="0"/>
              </a:rPr>
              <a:t>([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7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-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5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3</a:t>
            </a:r>
            <a:r>
              <a:rPr lang="en-US" altLang="en-US" sz="1300" dirty="0">
                <a:latin typeface="Courier" pitchFamily="2" charset="0"/>
              </a:rPr>
              <a:t>],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index</a:t>
            </a:r>
            <a:r>
              <a:rPr lang="en-US" altLang="en-US" sz="1300" dirty="0">
                <a:solidFill>
                  <a:srgbClr val="545454"/>
                </a:solidFill>
                <a:latin typeface="Courier" pitchFamily="2" charset="0"/>
              </a:rPr>
              <a:t>=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'd'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'b'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'a'</a:t>
            </a:r>
            <a:r>
              <a:rPr lang="en-US" altLang="en-US" sz="1300" dirty="0">
                <a:latin typeface="Courier" pitchFamily="2" charset="0"/>
              </a:rPr>
              <a:t>, </a:t>
            </a:r>
            <a:r>
              <a:rPr lang="en-US" altLang="en-US" sz="1300" dirty="0">
                <a:solidFill>
                  <a:srgbClr val="CC3300"/>
                </a:solidFill>
                <a:latin typeface="Courier" pitchFamily="2" charset="0"/>
              </a:rPr>
              <a:t>'c '</a:t>
            </a:r>
            <a:r>
              <a:rPr lang="en-US" altLang="en-US" sz="1300" dirty="0">
                <a:latin typeface="Courier" pitchFamily="2" charset="0"/>
              </a:rPr>
              <a:t>]) </a:t>
            </a:r>
            <a:endParaRPr lang="en-US" altLang="en-US" sz="13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obj2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'd’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c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-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5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dtype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int64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431F6-33C8-4E45-8DA5-E76705F63030}"/>
              </a:ext>
            </a:extLst>
          </p:cNvPr>
          <p:cNvSpPr/>
          <p:nvPr/>
        </p:nvSpPr>
        <p:spPr>
          <a:xfrm>
            <a:off x="844061" y="2025863"/>
            <a:ext cx="79599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26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sdata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>
                <a:latin typeface="Courier" pitchFamily="2" charset="0"/>
              </a:rPr>
              <a:t>{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'Ohio'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35000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'Texas'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71000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'Oregon'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16000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>
                <a:solidFill>
                  <a:srgbClr val="CC3300"/>
                </a:solidFill>
                <a:latin typeface="Courier" pitchFamily="2" charset="0"/>
              </a:rPr>
              <a:t>'Utah'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5000</a:t>
            </a:r>
            <a:r>
              <a:rPr lang="en-US" sz="1300" dirty="0">
                <a:latin typeface="Courier" pitchFamily="2" charset="0"/>
              </a:rPr>
              <a:t>}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27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obj3 </a:t>
            </a:r>
            <a:r>
              <a:rPr lang="en-US" sz="13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sz="13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Series</a:t>
            </a:r>
            <a:r>
              <a:rPr lang="en-US" sz="1300" dirty="0">
                <a:latin typeface="Courier" pitchFamily="2" charset="0"/>
              </a:rPr>
              <a:t>(</a:t>
            </a:r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sdata</a:t>
            </a:r>
            <a:r>
              <a:rPr lang="en-US" sz="1300" dirty="0">
                <a:latin typeface="Courier" pitchFamily="2" charset="0"/>
              </a:rPr>
              <a:t>)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obj3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28</a:t>
            </a:r>
            <a:r>
              <a:rPr lang="en-US" sz="1300" dirty="0">
                <a:latin typeface="Courier" pitchFamily="2" charset="0"/>
              </a:rPr>
              <a:t>]: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Ohio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35000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Oregon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16000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Texas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71000 </a:t>
            </a:r>
          </a:p>
          <a:p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Utah </a:t>
            </a:r>
            <a:r>
              <a:rPr lang="en-US" sz="1300" dirty="0">
                <a:solidFill>
                  <a:srgbClr val="FF6600"/>
                </a:solidFill>
                <a:latin typeface="Courier" pitchFamily="2" charset="0"/>
              </a:rPr>
              <a:t>5000 </a:t>
            </a:r>
          </a:p>
          <a:p>
            <a:r>
              <a:rPr lang="en-US" sz="1300" dirty="0" err="1">
                <a:solidFill>
                  <a:srgbClr val="000087"/>
                </a:solidFill>
                <a:latin typeface="Courier" pitchFamily="2" charset="0"/>
              </a:rPr>
              <a:t>dtype</a:t>
            </a:r>
            <a:r>
              <a:rPr lang="en-US" sz="1300" dirty="0">
                <a:latin typeface="Courier" pitchFamily="2" charset="0"/>
              </a:rPr>
              <a:t>: </a:t>
            </a:r>
            <a:r>
              <a:rPr lang="en-US" sz="1300" dirty="0">
                <a:solidFill>
                  <a:srgbClr val="000087"/>
                </a:solidFill>
                <a:latin typeface="Courier" pitchFamily="2" charset="0"/>
              </a:rPr>
              <a:t>int64 </a:t>
            </a:r>
            <a:endParaRPr 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8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AB88-4838-ED40-9614-83A772F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417F5-A20B-2D40-ACAF-8AB5BFD1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2" y="2210858"/>
            <a:ext cx="7831016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{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'state'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'Ohio'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'Nevada'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'year'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2003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" pitchFamily="2" charset="0"/>
              </a:rPr>
              <a:t>'pop'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: 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1.5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1.7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3.6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2.4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2.9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" pitchFamily="2" charset="0"/>
              </a:rPr>
              <a:t>3.2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frame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pd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urier" pitchFamily="2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DataFrame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7"/>
                </a:solidFill>
                <a:effectLst/>
                <a:latin typeface="Courier" pitchFamily="2" charset="0"/>
              </a:rPr>
              <a:t>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In 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altLang="en-US" sz="1300" dirty="0">
                <a:latin typeface="Courier" pitchFamily="2" charset="0"/>
              </a:rPr>
              <a:t>]: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frame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Out</a:t>
            </a:r>
            <a:r>
              <a:rPr lang="en-US" altLang="en-US" sz="1300" dirty="0">
                <a:latin typeface="Courier" pitchFamily="2" charset="0"/>
              </a:rPr>
              <a:t>[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45</a:t>
            </a:r>
            <a:r>
              <a:rPr lang="en-US" altLang="en-US" sz="1300" dirty="0">
                <a:latin typeface="Courier" pitchFamily="2" charset="0"/>
              </a:rPr>
              <a:t>]: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  pop state year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0 1.5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1 1.7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2 3.6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Ohio  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3 2.4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4 2.9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2002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5 3.2 </a:t>
            </a:r>
            <a:r>
              <a:rPr lang="en-US" altLang="en-US" sz="1300" dirty="0">
                <a:solidFill>
                  <a:srgbClr val="000087"/>
                </a:solidFill>
                <a:latin typeface="Courier" pitchFamily="2" charset="0"/>
              </a:rPr>
              <a:t>Nevada </a:t>
            </a:r>
            <a:r>
              <a:rPr lang="en-US" altLang="en-US" sz="1300" dirty="0">
                <a:solidFill>
                  <a:srgbClr val="FF6600"/>
                </a:solidFill>
                <a:latin typeface="Courier" pitchFamily="2" charset="0"/>
              </a:rPr>
              <a:t>2003 </a:t>
            </a:r>
            <a:endParaRPr lang="en-US" altLang="en-US" sz="13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54581-B55E-4C4A-9808-E0CB7F04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1B0D-7922-654C-B69E-C5454821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44" y="4919243"/>
            <a:ext cx="3261643" cy="17679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357BAC-A1E6-0F46-A2D9-A852DA3E1372}"/>
              </a:ext>
            </a:extLst>
          </p:cNvPr>
          <p:cNvSpPr/>
          <p:nvPr/>
        </p:nvSpPr>
        <p:spPr>
          <a:xfrm>
            <a:off x="902675" y="5387014"/>
            <a:ext cx="4596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df</a:t>
            </a:r>
            <a:r>
              <a:rPr lang="en-US" altLang="en-US" sz="1400" dirty="0">
                <a:solidFill>
                  <a:srgbClr val="000087"/>
                </a:solidFill>
                <a:latin typeface="Courier" pitchFamily="2" charset="0"/>
              </a:rPr>
              <a:t> </a:t>
            </a:r>
            <a:r>
              <a:rPr lang="en-US" altLang="en-US" sz="1400" dirty="0">
                <a:solidFill>
                  <a:srgbClr val="545454"/>
                </a:solidFill>
                <a:latin typeface="Courier" pitchFamily="2" charset="0"/>
              </a:rPr>
              <a:t>= </a:t>
            </a: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pd</a:t>
            </a:r>
            <a:r>
              <a:rPr lang="en-US" altLang="en-US" sz="1400" dirty="0" err="1">
                <a:solidFill>
                  <a:srgbClr val="545454"/>
                </a:solidFill>
                <a:latin typeface="Courier" pitchFamily="2" charset="0"/>
              </a:rPr>
              <a:t>.</a:t>
            </a:r>
            <a:r>
              <a:rPr lang="en-US" altLang="en-US" sz="1400" dirty="0" err="1">
                <a:solidFill>
                  <a:srgbClr val="000087"/>
                </a:solidFill>
                <a:latin typeface="Courier" pitchFamily="2" charset="0"/>
              </a:rPr>
              <a:t>read_csv</a:t>
            </a:r>
            <a:r>
              <a:rPr lang="en-US" altLang="en-US" sz="1400" dirty="0">
                <a:latin typeface="Courier" pitchFamily="2" charset="0"/>
              </a:rPr>
              <a:t>(“</a:t>
            </a:r>
            <a:r>
              <a:rPr lang="en-US" altLang="en-US" sz="1400" dirty="0" err="1">
                <a:latin typeface="Courier" pitchFamily="2" charset="0"/>
              </a:rPr>
              <a:t>salaries.csv</a:t>
            </a:r>
            <a:r>
              <a:rPr lang="en-US" altLang="en-US" sz="1400" dirty="0">
                <a:latin typeface="Courier" pitchFamily="2" charset="0"/>
              </a:rPr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DA6B-AC99-244F-9C95-815801E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4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Rectangular table of data, has both a row and column index; it can be thought of as a </a:t>
            </a:r>
            <a:r>
              <a:rPr lang="en-US" sz="2200" dirty="0" err="1"/>
              <a:t>dict</a:t>
            </a:r>
            <a:r>
              <a:rPr lang="en-US" sz="2200" dirty="0"/>
              <a:t> of Series all sharing the same index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You can read a table from file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1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125266"/>
            <a:ext cx="5613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Python objects have </a:t>
            </a:r>
            <a:r>
              <a:rPr lang="en-US" sz="1350" i="1" dirty="0"/>
              <a:t>attributes</a:t>
            </a:r>
            <a:r>
              <a:rPr lang="en-US" sz="1350" dirty="0"/>
              <a:t> and </a:t>
            </a:r>
            <a:r>
              <a:rPr lang="en-US" sz="1350" i="1" dirty="0"/>
              <a:t>methods</a:t>
            </a:r>
            <a:r>
              <a:rPr lang="en-US" sz="135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5794" y="2629838"/>
          <a:ext cx="6323350" cy="2619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df.attribute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dtypes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types of the columns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/>
                        <a:t>columns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column names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/>
                        <a:t>axes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 the row labels</a:t>
                      </a:r>
                      <a:r>
                        <a:rPr lang="en-US" sz="1400" baseline="0" dirty="0"/>
                        <a:t> and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r>
                        <a:rPr lang="en-US" sz="1400" dirty="0" err="1"/>
                        <a:t>ndim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dimensions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elements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shape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a tuple</a:t>
                      </a:r>
                      <a:r>
                        <a:rPr lang="en-US" sz="1400" baseline="0" dirty="0"/>
                        <a:t> representing the dimensionality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/>
                        <a:t>values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numpy</a:t>
                      </a:r>
                      <a:r>
                        <a:rPr lang="en-US" sz="1400" baseline="0" dirty="0"/>
                        <a:t> representation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13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5794" y="2671061"/>
          <a:ext cx="6323350" cy="31240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/>
                        <a:t>head( [n] ), tail( [n] 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first/last</a:t>
                      </a:r>
                      <a:r>
                        <a:rPr lang="en-US" sz="1400" baseline="0" dirty="0"/>
                        <a:t> n rows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/>
                        <a:t>describe()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 descriptive statistics (for numeric columns only)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/>
                        <a:t>max(), min()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max/min</a:t>
                      </a:r>
                      <a:r>
                        <a:rPr lang="en-US" sz="1400" baseline="0" dirty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/>
                        <a:t>mean(), median()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mean/median</a:t>
                      </a:r>
                      <a:r>
                        <a:rPr lang="en-US" sz="1400" baseline="0" dirty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std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deviation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/>
                        <a:t>sample([n])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random sample of the</a:t>
                      </a:r>
                      <a:r>
                        <a:rPr lang="en-US" sz="1400" baseline="0" dirty="0"/>
                        <a:t> data frame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/>
                        <a:t>dropna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drop all the records with 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2065306"/>
            <a:ext cx="5613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Unlike attributes, python methods have </a:t>
            </a:r>
            <a:r>
              <a:rPr lang="en-US" sz="1350" i="1" dirty="0"/>
              <a:t>parenthesis.</a:t>
            </a:r>
          </a:p>
          <a:p>
            <a:r>
              <a:rPr lang="en-US" sz="1350" dirty="0"/>
              <a:t>All attributes and methods can be listed with a </a:t>
            </a:r>
            <a:r>
              <a:rPr lang="en-US" sz="1350" i="1" dirty="0" err="1"/>
              <a:t>dir</a:t>
            </a:r>
            <a:r>
              <a:rPr lang="en-US" sz="1350" i="1" dirty="0"/>
              <a:t>() </a:t>
            </a:r>
            <a:r>
              <a:rPr lang="en-US" sz="1350" dirty="0"/>
              <a:t>function: </a:t>
            </a:r>
            <a:r>
              <a:rPr lang="en-US" sz="135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7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0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9681" y="1981339"/>
            <a:ext cx="781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use </a:t>
            </a:r>
            <a:r>
              <a:rPr lang="en-US" sz="2400" dirty="0" err="1"/>
              <a:t>groupby</a:t>
            </a:r>
            <a:r>
              <a:rPr lang="en-US" sz="2400" dirty="0"/>
              <a:t> to group and summarize + 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3290314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3290314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976604" y="5595758"/>
            <a:ext cx="7663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85" y="3900842"/>
            <a:ext cx="2080946" cy="15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3618" y="1713180"/>
            <a:ext cx="7813623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subset the data we can apply Boolean indexing.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03009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1618" y="2503010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954" y="4882079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5372" y="4882080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617" y="3425004"/>
            <a:ext cx="781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Boolean operator can be used to subset the data: </a:t>
            </a:r>
          </a:p>
          <a:p>
            <a:r>
              <a:rPr lang="en-US" dirty="0"/>
              <a:t>&gt;   greater;     &gt;= greater or equal;</a:t>
            </a:r>
          </a:p>
          <a:p>
            <a:r>
              <a:rPr lang="en-US" dirty="0"/>
              <a:t>&lt;   less;           &lt;= less or equal;</a:t>
            </a:r>
          </a:p>
          <a:p>
            <a:r>
              <a:rPr lang="en-US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629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Frames: Selecting columns and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5188" y="1719276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selecting one column, it is possible to use single set of brackets, but the resulting object will be a Series (not a </a:t>
            </a:r>
            <a:r>
              <a:rPr lang="en-US" dirty="0" err="1"/>
              <a:t>DataFrame</a:t>
            </a:r>
            <a:r>
              <a:rPr lang="en-US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382" y="2545787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2800" y="2545788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188" y="3179933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need to select more than one column and/or make the output to be a </a:t>
            </a:r>
            <a:r>
              <a:rPr lang="en-US" dirty="0" err="1"/>
              <a:t>DataFrame</a:t>
            </a:r>
            <a:r>
              <a:rPr lang="en-US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82" y="4006131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2800" y="4006131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3561-FDF2-9844-9BB3-D873E1483F4F}"/>
              </a:ext>
            </a:extLst>
          </p:cNvPr>
          <p:cNvSpPr txBox="1"/>
          <p:nvPr/>
        </p:nvSpPr>
        <p:spPr>
          <a:xfrm>
            <a:off x="665188" y="4861596"/>
            <a:ext cx="7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need to select a range of rows, we can specify the range using ":"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9A2E5-CCD2-354A-A776-0F638ABB54C8}"/>
              </a:ext>
            </a:extLst>
          </p:cNvPr>
          <p:cNvSpPr txBox="1"/>
          <p:nvPr/>
        </p:nvSpPr>
        <p:spPr>
          <a:xfrm>
            <a:off x="358382" y="5428202"/>
            <a:ext cx="784017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CCCF6-4488-3B4D-B1B8-11DC15EF9904}"/>
              </a:ext>
            </a:extLst>
          </p:cNvPr>
          <p:cNvSpPr txBox="1"/>
          <p:nvPr/>
        </p:nvSpPr>
        <p:spPr>
          <a:xfrm>
            <a:off x="1442800" y="5428203"/>
            <a:ext cx="770120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13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63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E321-9015-574F-A4C3-2020F39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89F43-98DA-654A-A4A7-797BC7C6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da-DK" sz="2800" b="1" dirty="0"/>
              <a:t>Advantages</a:t>
            </a:r>
            <a:r>
              <a:rPr lang="da-DK" sz="2800" dirty="0"/>
              <a:t>: A notebook </a:t>
            </a:r>
            <a:r>
              <a:rPr lang="da-DK" sz="2800" dirty="0" err="1"/>
              <a:t>combines</a:t>
            </a:r>
            <a:r>
              <a:rPr lang="da-DK" sz="2800" dirty="0"/>
              <a:t> explanations with executable code and </a:t>
            </a:r>
            <a:r>
              <a:rPr lang="da-DK" sz="2800" dirty="0" err="1"/>
              <a:t>its</a:t>
            </a:r>
            <a:r>
              <a:rPr lang="da-DK" sz="2800" dirty="0"/>
              <a:t> output to </a:t>
            </a:r>
            <a:r>
              <a:rPr lang="da-DK" sz="2800" dirty="0" err="1"/>
              <a:t>enable</a:t>
            </a:r>
            <a:r>
              <a:rPr lang="da-DK" sz="2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da-DK" sz="2400" dirty="0" err="1"/>
              <a:t>reproducible</a:t>
            </a:r>
            <a:r>
              <a:rPr lang="da-DK" sz="2400" dirty="0"/>
              <a:t> research </a:t>
            </a:r>
            <a:r>
              <a:rPr lang="da-DK" sz="2400" dirty="0" err="1"/>
              <a:t>results</a:t>
            </a:r>
            <a:endParaRPr lang="da-DK" sz="2400" dirty="0"/>
          </a:p>
          <a:p>
            <a:pPr lvl="1">
              <a:spcBef>
                <a:spcPts val="1200"/>
              </a:spcBef>
            </a:pPr>
            <a:r>
              <a:rPr lang="da-DK" sz="2400" dirty="0" err="1"/>
              <a:t>documentation</a:t>
            </a:r>
            <a:r>
              <a:rPr lang="da-DK" sz="2400" dirty="0"/>
              <a:t> of processes </a:t>
            </a:r>
            <a:r>
              <a:rPr lang="da-DK" sz="2400" dirty="0" err="1"/>
              <a:t>instructions</a:t>
            </a:r>
            <a:endParaRPr lang="da-DK" sz="2400" dirty="0"/>
          </a:p>
          <a:p>
            <a:pPr lvl="1">
              <a:spcBef>
                <a:spcPts val="1200"/>
              </a:spcBef>
            </a:pPr>
            <a:r>
              <a:rPr lang="da-DK" sz="2400" dirty="0" err="1"/>
              <a:t>tutorials</a:t>
            </a:r>
            <a:r>
              <a:rPr lang="da-DK" sz="2400" dirty="0"/>
              <a:t> and training </a:t>
            </a:r>
            <a:r>
              <a:rPr lang="da-DK" sz="2400" dirty="0" err="1"/>
              <a:t>materials</a:t>
            </a:r>
            <a:r>
              <a:rPr lang="da-DK" sz="2400" dirty="0"/>
              <a:t> of all shapes and sizes</a:t>
            </a:r>
          </a:p>
          <a:p>
            <a:pPr marL="0" indent="0">
              <a:spcBef>
                <a:spcPts val="1200"/>
              </a:spcBef>
              <a:buNone/>
            </a:pPr>
            <a:endParaRPr lang="da-DK" dirty="0"/>
          </a:p>
          <a:p>
            <a:r>
              <a:rPr lang="da-DK" sz="2800" b="1" dirty="0" err="1">
                <a:latin typeface="Titillium Web SemiBold" panose="020B0604020202020204" charset="0"/>
              </a:rPr>
              <a:t>Ways</a:t>
            </a:r>
            <a:r>
              <a:rPr lang="da-DK" sz="2800" b="1" dirty="0">
                <a:latin typeface="Titillium Web SemiBold" panose="020B0604020202020204" charset="0"/>
              </a:rPr>
              <a:t> to </a:t>
            </a:r>
            <a:r>
              <a:rPr lang="da-DK" sz="2800" b="1" dirty="0" err="1">
                <a:latin typeface="Titillium Web SemiBold" panose="020B0604020202020204" charset="0"/>
              </a:rPr>
              <a:t>use</a:t>
            </a:r>
            <a:r>
              <a:rPr lang="da-DK" sz="2800" b="1" dirty="0">
                <a:latin typeface="Titillium Web SemiBold" panose="020B0604020202020204" charset="0"/>
              </a:rPr>
              <a:t>: </a:t>
            </a:r>
          </a:p>
          <a:p>
            <a:pPr lvl="1"/>
            <a:r>
              <a:rPr lang="da-DK" sz="2400" dirty="0">
                <a:latin typeface="Titillium Web SemiBold" panose="020B0604020202020204" charset="0"/>
              </a:rPr>
              <a:t>On </a:t>
            </a:r>
            <a:r>
              <a:rPr lang="da-DK" sz="2400" dirty="0" err="1">
                <a:latin typeface="Titillium Web SemiBold" panose="020B0604020202020204" charset="0"/>
              </a:rPr>
              <a:t>your</a:t>
            </a:r>
            <a:r>
              <a:rPr lang="da-DK" sz="2400" dirty="0">
                <a:latin typeface="Titillium Web SemiBold" panose="020B0604020202020204" charset="0"/>
              </a:rPr>
              <a:t> </a:t>
            </a:r>
            <a:r>
              <a:rPr lang="da-DK" sz="2400" dirty="0" err="1">
                <a:latin typeface="Titillium Web SemiBold" panose="020B0604020202020204" charset="0"/>
              </a:rPr>
              <a:t>own</a:t>
            </a:r>
            <a:r>
              <a:rPr lang="da-DK" sz="2400" dirty="0">
                <a:latin typeface="Titillium Web SemiBold" panose="020B0604020202020204" charset="0"/>
              </a:rPr>
              <a:t> computer </a:t>
            </a:r>
            <a:r>
              <a:rPr lang="da-DK" sz="2400" dirty="0" err="1">
                <a:latin typeface="Titillium Web SemiBold" panose="020B0604020202020204" charset="0"/>
              </a:rPr>
              <a:t>after</a:t>
            </a:r>
            <a:r>
              <a:rPr lang="da-DK" sz="2400" dirty="0">
                <a:latin typeface="Titillium Web SemiBold" panose="020B0604020202020204" charset="0"/>
              </a:rPr>
              <a:t> </a:t>
            </a:r>
            <a:r>
              <a:rPr lang="da-DK" sz="2400" dirty="0" err="1">
                <a:latin typeface="Titillium Web SemiBold" panose="020B0604020202020204" charset="0"/>
              </a:rPr>
              <a:t>installing</a:t>
            </a:r>
            <a:r>
              <a:rPr lang="da-DK" sz="2400" dirty="0">
                <a:latin typeface="Titillium Web SemiBold" panose="020B0604020202020204" charset="0"/>
              </a:rPr>
              <a:t> a </a:t>
            </a:r>
            <a:r>
              <a:rPr lang="da-DK" sz="2400" dirty="0" err="1">
                <a:latin typeface="Titillium Web SemiBold" panose="020B0604020202020204" charset="0"/>
              </a:rPr>
              <a:t>Jupyter</a:t>
            </a:r>
            <a:r>
              <a:rPr lang="da-DK" sz="2400" dirty="0">
                <a:latin typeface="Titillium Web SemiBold" panose="020B0604020202020204" charset="0"/>
              </a:rPr>
              <a:t> notebook server</a:t>
            </a:r>
          </a:p>
          <a:p>
            <a:pPr lvl="1"/>
            <a:r>
              <a:rPr lang="en-US" sz="2400" dirty="0">
                <a:latin typeface="Titillium Web SemiBold" panose="020B0604020202020204" charset="0"/>
              </a:rPr>
              <a:t>With an online notebook server like </a:t>
            </a:r>
            <a:r>
              <a:rPr lang="en-US" sz="2400" u="sng" dirty="0" err="1">
                <a:latin typeface="Titillium Web SemiBold" panose="020B0604020202020204" charset="0"/>
              </a:rPr>
              <a:t>cocalc.com</a:t>
            </a:r>
            <a:endParaRPr lang="en-US" sz="2400" u="sng" dirty="0">
              <a:latin typeface="Titillium Web SemiBold" panose="020B0604020202020204" charset="0"/>
            </a:endParaRPr>
          </a:p>
          <a:p>
            <a:pPr lvl="1"/>
            <a:r>
              <a:rPr lang="da-DK" sz="2400" dirty="0">
                <a:latin typeface="Titillium Web SemiBold" panose="020B0604020202020204" charset="0"/>
              </a:rPr>
              <a:t>Save notebook with output and </a:t>
            </a:r>
            <a:r>
              <a:rPr lang="da-DK" sz="2400" dirty="0" err="1">
                <a:latin typeface="Titillium Web SemiBold" panose="020B0604020202020204" charset="0"/>
              </a:rPr>
              <a:t>use</a:t>
            </a:r>
            <a:r>
              <a:rPr lang="da-DK" sz="2400" dirty="0">
                <a:latin typeface="Titillium Web SemiBold" panose="020B0604020202020204" charset="0"/>
              </a:rPr>
              <a:t> a notebook viewer</a:t>
            </a:r>
          </a:p>
          <a:p>
            <a:pPr lvl="1"/>
            <a:r>
              <a:rPr lang="da-DK" sz="2400" dirty="0" err="1">
                <a:latin typeface="Titillium Web SemiBold" panose="020B0604020202020204" charset="0"/>
              </a:rPr>
              <a:t>Export</a:t>
            </a:r>
            <a:r>
              <a:rPr lang="da-DK" sz="2400" dirty="0">
                <a:latin typeface="Titillium Web SemiBold" panose="020B0604020202020204" charset="0"/>
              </a:rPr>
              <a:t> to </a:t>
            </a:r>
            <a:r>
              <a:rPr lang="en-US" sz="2400" dirty="0">
                <a:latin typeface="Titillium Web SemiBold" panose="020B0604020202020204" charset="0"/>
              </a:rPr>
              <a:t>HTML, PDF, </a:t>
            </a:r>
            <a:r>
              <a:rPr lang="en-US" sz="2400" spc="-500" dirty="0">
                <a:latin typeface="Titillium Web SemiBold" panose="020B0604020202020204" charset="0"/>
              </a:rPr>
              <a:t>L</a:t>
            </a:r>
            <a:r>
              <a:rPr lang="en-US" sz="2400" b="1" spc="-200" baseline="14000" dirty="0">
                <a:latin typeface="Titillium Web" panose="00000500000000000000" pitchFamily="2" charset="0"/>
              </a:rPr>
              <a:t>A</a:t>
            </a:r>
            <a:r>
              <a:rPr lang="en-US" sz="2400" spc="-500" dirty="0">
                <a:latin typeface="Titillium Web SemiBold" panose="020B0604020202020204" charset="0"/>
              </a:rPr>
              <a:t>T</a:t>
            </a:r>
            <a:r>
              <a:rPr lang="en-US" sz="2400" b="1" spc="-200" baseline="-20000" dirty="0">
                <a:latin typeface="Titillium Web" panose="00000500000000000000" pitchFamily="2" charset="0"/>
              </a:rPr>
              <a:t>E</a:t>
            </a:r>
            <a:r>
              <a:rPr lang="en-US" sz="2400" dirty="0">
                <a:latin typeface="Titillium Web SemiBold" panose="020B0604020202020204" charset="0"/>
              </a:rPr>
              <a:t>X, etc.</a:t>
            </a:r>
            <a:endParaRPr lang="da-DK" sz="2400" dirty="0">
              <a:latin typeface="Titillium Web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5F50-3212-494A-8D1C-30BE1D9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+ </a:t>
            </a:r>
            <a:r>
              <a:rPr lang="en-US"/>
              <a:t>Pandas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CE6-3E52-8747-B839-01673769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2FB-6FCE-714B-8361-BDA03779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&amp;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128-37C5-AA49-9AE8-CE788260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i="1" dirty="0"/>
              <a:t>Cells</a:t>
            </a:r>
            <a:r>
              <a:rPr lang="en-US" dirty="0"/>
              <a:t> and </a:t>
            </a:r>
            <a:r>
              <a:rPr lang="en-US" i="1" dirty="0"/>
              <a:t>kernels</a:t>
            </a:r>
            <a:r>
              <a:rPr lang="en-US" dirty="0"/>
              <a:t> are key both to understanding </a:t>
            </a:r>
            <a:r>
              <a:rPr lang="en-US" dirty="0" err="1"/>
              <a:t>Jupyter</a:t>
            </a:r>
            <a:r>
              <a:rPr lang="en-US" dirty="0"/>
              <a:t> and to what makes it more than just a word processor. </a:t>
            </a:r>
          </a:p>
          <a:p>
            <a:pPr lvl="1" fontAlgn="base"/>
            <a:r>
              <a:rPr lang="en-US" dirty="0"/>
              <a:t>A kernel is a “computational engine” that executes the code contained in a notebook document.</a:t>
            </a:r>
          </a:p>
          <a:p>
            <a:pPr lvl="1" fontAlgn="base"/>
            <a:r>
              <a:rPr lang="en-US" dirty="0"/>
              <a:t>A cell is a container for text to be displayed in the notebook or code to be executed by the notebook’s kernel.</a:t>
            </a:r>
          </a:p>
          <a:p>
            <a:pPr lvl="2" fontAlgn="base"/>
            <a:r>
              <a:rPr lang="en-US" dirty="0"/>
              <a:t>A </a:t>
            </a:r>
            <a:r>
              <a:rPr lang="en-US" b="1" dirty="0"/>
              <a:t>code cell</a:t>
            </a:r>
            <a:r>
              <a:rPr lang="en-US" dirty="0"/>
              <a:t> contains code to be executed in the kernel and displays its output below.</a:t>
            </a:r>
          </a:p>
          <a:p>
            <a:pPr lvl="2" fontAlgn="base"/>
            <a:r>
              <a:rPr lang="en-US" dirty="0"/>
              <a:t>A </a:t>
            </a:r>
            <a:r>
              <a:rPr lang="en-US" b="1" dirty="0"/>
              <a:t>Markdown cell</a:t>
            </a:r>
            <a:r>
              <a:rPr lang="en-US" dirty="0"/>
              <a:t> contains text formatted using Markdown and displays its output in-place when it is run.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CBDA-5A63-B14E-AA68-0121A22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2A07-719A-D34D-B432-4B602654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38" y="1600200"/>
            <a:ext cx="3587262" cy="4525963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da-DK" sz="4000" b="1" dirty="0" err="1">
                <a:latin typeface="Titillium Web" panose="00000500000000000000" pitchFamily="2" charset="0"/>
              </a:rPr>
              <a:t>Example</a:t>
            </a:r>
            <a:r>
              <a:rPr lang="da-DK" sz="4000" b="1" dirty="0">
                <a:latin typeface="Titillium Web" panose="00000500000000000000" pitchFamily="2" charset="0"/>
              </a:rPr>
              <a:t> notebook</a:t>
            </a:r>
            <a:br>
              <a:rPr lang="da-DK" sz="4000" b="1" dirty="0">
                <a:latin typeface="Titillium Web" panose="00000500000000000000" pitchFamily="2" charset="0"/>
              </a:rPr>
            </a:br>
            <a:endParaRPr lang="da-DK" sz="4000" b="1" dirty="0">
              <a:latin typeface="Titillium Web" panose="00000500000000000000" pitchFamily="2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da-DK" dirty="0"/>
              <a:t>global </a:t>
            </a:r>
            <a:r>
              <a:rPr lang="da-DK" dirty="0" err="1"/>
              <a:t>density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of metal bands</a:t>
            </a:r>
            <a:endParaRPr lang="da-DK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007CE-5900-8943-A78F-5731F03C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" y="1600200"/>
            <a:ext cx="4624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3CAB-57E3-9B44-8426-ACCE7759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A21-5642-8949-A818-0D4644DA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naconda">
            <a:extLst>
              <a:ext uri="{FF2B5EF4-FFF2-40B4-BE49-F238E27FC236}">
                <a16:creationId xmlns:a16="http://schemas.microsoft.com/office/drawing/2014/main" id="{8B69FED8-26B2-854D-933D-7C275D7DCE90}"/>
              </a:ext>
            </a:extLst>
          </p:cNvPr>
          <p:cNvSpPr/>
          <p:nvPr/>
        </p:nvSpPr>
        <p:spPr>
          <a:xfrm>
            <a:off x="3334353" y="1571090"/>
            <a:ext cx="3064798" cy="2305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Anaconda</a:t>
            </a:r>
            <a:br>
              <a:rPr lang="da-DK" sz="1600" dirty="0">
                <a:latin typeface="Titillium Web SemiBold" panose="00000700000000000000" pitchFamily="2" charset="0"/>
              </a:rPr>
            </a:br>
            <a:r>
              <a:rPr lang="da-DK" sz="1600" dirty="0">
                <a:latin typeface="Titillium Web SemiBold" panose="00000700000000000000" pitchFamily="2" charset="0"/>
              </a:rPr>
              <a:t>Python platform</a:t>
            </a: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 SemiBold" panose="00000700000000000000" pitchFamily="2" charset="0"/>
            </a:endParaRPr>
          </a:p>
        </p:txBody>
      </p:sp>
      <p:sp>
        <p:nvSpPr>
          <p:cNvPr id="5" name="interpreter">
            <a:extLst>
              <a:ext uri="{FF2B5EF4-FFF2-40B4-BE49-F238E27FC236}">
                <a16:creationId xmlns:a16="http://schemas.microsoft.com/office/drawing/2014/main" id="{22B05A97-BFED-8F43-81DB-C24D37963C93}"/>
              </a:ext>
            </a:extLst>
          </p:cNvPr>
          <p:cNvSpPr/>
          <p:nvPr/>
        </p:nvSpPr>
        <p:spPr>
          <a:xfrm>
            <a:off x="7075183" y="1477273"/>
            <a:ext cx="1946850" cy="793342"/>
          </a:xfrm>
          <a:prstGeom prst="rect">
            <a:avLst/>
          </a:prstGeom>
          <a:solidFill>
            <a:srgbClr val="37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interpreter</a:t>
            </a:r>
          </a:p>
          <a:p>
            <a:pPr algn="ctr"/>
            <a:r>
              <a:rPr lang="da-DK" sz="1600" dirty="0">
                <a:latin typeface="Titillium Web SemiBold" panose="00000700000000000000" pitchFamily="2" charset="0"/>
              </a:rPr>
              <a:t>Python</a:t>
            </a:r>
          </a:p>
        </p:txBody>
      </p:sp>
      <p:sp>
        <p:nvSpPr>
          <p:cNvPr id="6" name="server">
            <a:extLst>
              <a:ext uri="{FF2B5EF4-FFF2-40B4-BE49-F238E27FC236}">
                <a16:creationId xmlns:a16="http://schemas.microsoft.com/office/drawing/2014/main" id="{2DFDCDAE-8367-C841-BEE6-213266090401}"/>
              </a:ext>
            </a:extLst>
          </p:cNvPr>
          <p:cNvSpPr/>
          <p:nvPr/>
        </p:nvSpPr>
        <p:spPr>
          <a:xfrm>
            <a:off x="3500748" y="2297636"/>
            <a:ext cx="2611112" cy="1403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notebook server</a:t>
            </a:r>
          </a:p>
          <a:p>
            <a:pPr algn="ctr"/>
            <a:r>
              <a:rPr lang="da-DK" sz="1600" dirty="0">
                <a:latin typeface="Titillium Web SemiBold" panose="00000700000000000000" pitchFamily="2" charset="0"/>
              </a:rPr>
              <a:t>localhost:8888</a:t>
            </a:r>
            <a:br>
              <a:rPr lang="da-DK" sz="1600" dirty="0">
                <a:latin typeface="Titillium Web SemiBold" panose="00000700000000000000" pitchFamily="2" charset="0"/>
              </a:rPr>
            </a:br>
            <a:endParaRPr lang="da-DK" sz="1600" dirty="0">
              <a:latin typeface="Titillium Web SemiBold" panose="00000700000000000000" pitchFamily="2" charset="0"/>
            </a:endParaRPr>
          </a:p>
          <a:p>
            <a:pPr algn="ctr"/>
            <a:endParaRPr lang="da-DK" sz="1600" dirty="0">
              <a:latin typeface="Titillium Web" panose="00000500000000000000" pitchFamily="2" charset="0"/>
            </a:endParaRPr>
          </a:p>
          <a:p>
            <a:pPr algn="ctr"/>
            <a:endParaRPr lang="da-DK" sz="1600" dirty="0">
              <a:latin typeface="Titillium Web" panose="00000500000000000000" pitchFamily="2" charset="0"/>
            </a:endParaRPr>
          </a:p>
        </p:txBody>
      </p:sp>
      <p:sp>
        <p:nvSpPr>
          <p:cNvPr id="7" name="kernel">
            <a:extLst>
              <a:ext uri="{FF2B5EF4-FFF2-40B4-BE49-F238E27FC236}">
                <a16:creationId xmlns:a16="http://schemas.microsoft.com/office/drawing/2014/main" id="{C0D6A307-998B-3A40-9CE5-C43790EE2490}"/>
              </a:ext>
            </a:extLst>
          </p:cNvPr>
          <p:cNvSpPr/>
          <p:nvPr/>
        </p:nvSpPr>
        <p:spPr>
          <a:xfrm>
            <a:off x="3726116" y="2962398"/>
            <a:ext cx="2064768" cy="585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>
                <a:latin typeface="Titillium Web" panose="00000500000000000000" pitchFamily="2" charset="0"/>
              </a:rPr>
              <a:t>Jupyter kernel</a:t>
            </a:r>
            <a:br>
              <a:rPr lang="da-DK" sz="1600" dirty="0">
                <a:latin typeface="Titillium Web SemiBold" panose="00000700000000000000" pitchFamily="2" charset="0"/>
              </a:rPr>
            </a:br>
            <a:r>
              <a:rPr lang="da-DK" sz="1600" dirty="0">
                <a:latin typeface="Titillium Web SemiBold" panose="00000700000000000000" pitchFamily="2" charset="0"/>
              </a:rPr>
              <a:t>for Python</a:t>
            </a:r>
          </a:p>
        </p:txBody>
      </p:sp>
      <p:pic>
        <p:nvPicPr>
          <p:cNvPr id="8" name="browser">
            <a:extLst>
              <a:ext uri="{FF2B5EF4-FFF2-40B4-BE49-F238E27FC236}">
                <a16:creationId xmlns:a16="http://schemas.microsoft.com/office/drawing/2014/main" id="{3B2C468C-869D-2D4F-981B-FBF17AF8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" y="2796775"/>
            <a:ext cx="3105345" cy="3453877"/>
          </a:xfrm>
          <a:prstGeom prst="rect">
            <a:avLst/>
          </a:prstGeom>
        </p:spPr>
      </p:pic>
      <p:cxnSp>
        <p:nvCxnSpPr>
          <p:cNvPr id="9" name="kernel→interpreter">
            <a:extLst>
              <a:ext uri="{FF2B5EF4-FFF2-40B4-BE49-F238E27FC236}">
                <a16:creationId xmlns:a16="http://schemas.microsoft.com/office/drawing/2014/main" id="{C02D2921-FCBA-374C-ABC9-B9EBA553EB52}"/>
              </a:ext>
            </a:extLst>
          </p:cNvPr>
          <p:cNvCxnSpPr>
            <a:cxnSpLocks/>
          </p:cNvCxnSpPr>
          <p:nvPr/>
        </p:nvCxnSpPr>
        <p:spPr>
          <a:xfrm flipV="1">
            <a:off x="5790884" y="1873944"/>
            <a:ext cx="1284299" cy="11109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rowser→server">
            <a:extLst>
              <a:ext uri="{FF2B5EF4-FFF2-40B4-BE49-F238E27FC236}">
                <a16:creationId xmlns:a16="http://schemas.microsoft.com/office/drawing/2014/main" id="{90527DB5-23EB-B84D-BEC2-C831EF46617F}"/>
              </a:ext>
            </a:extLst>
          </p:cNvPr>
          <p:cNvCxnSpPr>
            <a:cxnSpLocks/>
          </p:cNvCxnSpPr>
          <p:nvPr/>
        </p:nvCxnSpPr>
        <p:spPr>
          <a:xfrm flipV="1">
            <a:off x="1586656" y="2751770"/>
            <a:ext cx="1950229" cy="720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rowser: title">
            <a:extLst>
              <a:ext uri="{FF2B5EF4-FFF2-40B4-BE49-F238E27FC236}">
                <a16:creationId xmlns:a16="http://schemas.microsoft.com/office/drawing/2014/main" id="{D1BABD10-C1FE-604F-965D-D3022EBEC5B5}"/>
              </a:ext>
            </a:extLst>
          </p:cNvPr>
          <p:cNvSpPr txBox="1"/>
          <p:nvPr/>
        </p:nvSpPr>
        <p:spPr>
          <a:xfrm>
            <a:off x="101840" y="2518010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>
                <a:latin typeface="Titillium Web" panose="00000500000000000000" pitchFamily="2" charset="0"/>
              </a:rPr>
              <a:t>web browser</a:t>
            </a:r>
          </a:p>
        </p:txBody>
      </p:sp>
      <p:cxnSp>
        <p:nvCxnSpPr>
          <p:cNvPr id="12" name="interpreter→kernel">
            <a:extLst>
              <a:ext uri="{FF2B5EF4-FFF2-40B4-BE49-F238E27FC236}">
                <a16:creationId xmlns:a16="http://schemas.microsoft.com/office/drawing/2014/main" id="{13412058-E851-8645-8829-3FEE5823700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790884" y="2115074"/>
            <a:ext cx="1308429" cy="113985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erver→browser">
            <a:extLst>
              <a:ext uri="{FF2B5EF4-FFF2-40B4-BE49-F238E27FC236}">
                <a16:creationId xmlns:a16="http://schemas.microsoft.com/office/drawing/2014/main" id="{39A7EB51-F974-424C-98AF-6AD887295A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31540" y="3700915"/>
            <a:ext cx="1574764" cy="112415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F7BE-2B87-4445-888A-004DCC06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6527-2CC8-0348-81F0-7DEE8C66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conda</a:t>
            </a:r>
            <a:endParaRPr lang="en-US" b="1" dirty="0"/>
          </a:p>
          <a:p>
            <a:r>
              <a:rPr lang="en-US" dirty="0"/>
              <a:t>You can install the classic </a:t>
            </a:r>
            <a:r>
              <a:rPr lang="en-US" dirty="0" err="1"/>
              <a:t>Jupyter</a:t>
            </a:r>
            <a:r>
              <a:rPr lang="en-US" dirty="0"/>
              <a:t> Notebook using the </a:t>
            </a:r>
            <a:r>
              <a:rPr lang="en-US" dirty="0" err="1"/>
              <a:t>conda</a:t>
            </a:r>
            <a:r>
              <a:rPr lang="en-US" dirty="0"/>
              <a:t> package manager: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notebook </a:t>
            </a:r>
          </a:p>
          <a:p>
            <a:r>
              <a:rPr lang="en-US" b="1" dirty="0"/>
              <a:t>pip</a:t>
            </a:r>
          </a:p>
          <a:p>
            <a:pPr lvl="1"/>
            <a:r>
              <a:rPr lang="en-US" dirty="0"/>
              <a:t>pip install notebook </a:t>
            </a:r>
          </a:p>
          <a:p>
            <a:pPr lvl="1"/>
            <a:endParaRPr lang="en-US" dirty="0"/>
          </a:p>
          <a:p>
            <a:r>
              <a:rPr lang="en-US" dirty="0"/>
              <a:t>Congratulations, you have installed </a:t>
            </a:r>
            <a:r>
              <a:rPr lang="en-US" dirty="0" err="1"/>
              <a:t>Jupyter</a:t>
            </a:r>
            <a:r>
              <a:rPr lang="en-US" dirty="0"/>
              <a:t> Notebook! To run the notebook, run the following command at the Terminal (Mac/Linux) or Command Prompt (Windows):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E394-DD13-FD4E-BC89-E7755733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9C92-D60F-4947-9CAB-1492BDF1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Control + Enter </a:t>
            </a:r>
            <a:r>
              <a:rPr lang="en-US" dirty="0"/>
              <a:t>: to run a cell</a:t>
            </a:r>
          </a:p>
          <a:p>
            <a:pPr fontAlgn="base"/>
            <a:r>
              <a:rPr lang="en-US" dirty="0"/>
              <a:t>Toggle between edit and command mode with Esc and Enter, respectively.</a:t>
            </a:r>
          </a:p>
          <a:p>
            <a:pPr fontAlgn="base"/>
            <a:r>
              <a:rPr lang="en-US" b="1" dirty="0"/>
              <a:t>Control + Shift + P </a:t>
            </a:r>
            <a:r>
              <a:rPr lang="en-US" dirty="0"/>
              <a:t>: to see the menu of options</a:t>
            </a:r>
          </a:p>
          <a:p>
            <a:pPr fontAlgn="base"/>
            <a:r>
              <a:rPr lang="en-US" dirty="0"/>
              <a:t>In command mode:</a:t>
            </a:r>
          </a:p>
          <a:p>
            <a:pPr lvl="1" fontAlgn="base"/>
            <a:r>
              <a:rPr lang="en-US" dirty="0"/>
              <a:t>Scroll up and down your cells with your </a:t>
            </a:r>
            <a:r>
              <a:rPr lang="en-US" b="1" dirty="0"/>
              <a:t>Up</a:t>
            </a:r>
            <a:r>
              <a:rPr lang="en-US" dirty="0"/>
              <a:t> and </a:t>
            </a:r>
            <a:r>
              <a:rPr lang="en-US" b="1" dirty="0"/>
              <a:t>Down</a:t>
            </a:r>
            <a:r>
              <a:rPr lang="en-US" dirty="0"/>
              <a:t> keys.</a:t>
            </a:r>
          </a:p>
          <a:p>
            <a:pPr lvl="1" fontAlgn="base"/>
            <a:r>
              <a:rPr lang="en-US" dirty="0"/>
              <a:t>Press </a:t>
            </a:r>
            <a:r>
              <a:rPr lang="en-US" b="1" dirty="0"/>
              <a:t>A</a:t>
            </a:r>
            <a:r>
              <a:rPr lang="en-US" dirty="0"/>
              <a:t> or </a:t>
            </a:r>
            <a:r>
              <a:rPr lang="en-US" b="1" dirty="0"/>
              <a:t>B</a:t>
            </a:r>
            <a:r>
              <a:rPr lang="en-US" dirty="0"/>
              <a:t> to insert a new cell above or below the active cell.</a:t>
            </a:r>
          </a:p>
          <a:p>
            <a:pPr lvl="1" fontAlgn="base"/>
            <a:r>
              <a:rPr lang="en-US" dirty="0"/>
              <a:t>Markdown vs Code cell:</a:t>
            </a:r>
          </a:p>
          <a:p>
            <a:pPr lvl="2" fontAlgn="base"/>
            <a:r>
              <a:rPr lang="en-US" b="1" dirty="0"/>
              <a:t>M</a:t>
            </a:r>
            <a:r>
              <a:rPr lang="en-US" dirty="0"/>
              <a:t> will transform the active cell to a Markdown cell.</a:t>
            </a:r>
          </a:p>
          <a:p>
            <a:pPr lvl="2" fontAlgn="base"/>
            <a:r>
              <a:rPr lang="en-US" b="1" dirty="0"/>
              <a:t>Y</a:t>
            </a:r>
            <a:r>
              <a:rPr lang="en-US" dirty="0"/>
              <a:t> will set the active cell to a code cell.</a:t>
            </a:r>
          </a:p>
          <a:p>
            <a:pPr lvl="1" fontAlgn="base"/>
            <a:r>
              <a:rPr lang="en-US" b="1" dirty="0"/>
              <a:t>D + D</a:t>
            </a:r>
            <a:r>
              <a:rPr lang="en-US" dirty="0"/>
              <a:t> (D twice) will delete the active cell.</a:t>
            </a:r>
          </a:p>
          <a:p>
            <a:pPr lvl="1" fontAlgn="base"/>
            <a:r>
              <a:rPr lang="en-US" b="1" dirty="0"/>
              <a:t>Z</a:t>
            </a:r>
            <a:r>
              <a:rPr lang="en-US" dirty="0"/>
              <a:t> will undo cell deletion.</a:t>
            </a:r>
          </a:p>
          <a:p>
            <a:pPr lvl="1" fontAlgn="base"/>
            <a:r>
              <a:rPr lang="en-US" dirty="0"/>
              <a:t>Hold Shift and press Up or Down to select multiple cells at once.</a:t>
            </a:r>
          </a:p>
          <a:p>
            <a:pPr lvl="2" fontAlgn="base"/>
            <a:r>
              <a:rPr lang="en-US" dirty="0"/>
              <a:t>With multiple cells selected, </a:t>
            </a:r>
            <a:r>
              <a:rPr lang="en-US" b="1" dirty="0"/>
              <a:t>Shift + M</a:t>
            </a:r>
            <a:r>
              <a:rPr lang="en-US" dirty="0"/>
              <a:t> will merge your selection.</a:t>
            </a:r>
          </a:p>
        </p:txBody>
      </p:sp>
    </p:spTree>
    <p:extLst>
      <p:ext uri="{BB962C8B-B14F-4D97-AF65-F5344CB8AC3E}">
        <p14:creationId xmlns:p14="http://schemas.microsoft.com/office/powerpoint/2010/main" val="21803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6AB5-CAF9-6444-9FCC-DA47DAE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demo of </a:t>
            </a:r>
            <a:r>
              <a:rPr lang="en-US" dirty="0" err="1"/>
              <a:t>Jupyter</a:t>
            </a:r>
            <a:r>
              <a:rPr lang="en-US" dirty="0"/>
              <a:t> Notebooks…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3C1C-6125-0A42-B100-7B729FD9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E08A8-3108-7E4E-98A8-2C25ACD8D379}"/>
              </a:ext>
            </a:extLst>
          </p:cNvPr>
          <p:cNvSpPr txBox="1"/>
          <p:nvPr/>
        </p:nvSpPr>
        <p:spPr>
          <a:xfrm>
            <a:off x="-1871003" y="1871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2979</Words>
  <Application>Microsoft Macintosh PowerPoint</Application>
  <PresentationFormat>On-screen Show (4:3)</PresentationFormat>
  <Paragraphs>370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Titillium Web</vt:lpstr>
      <vt:lpstr>Titillium Web SemiBold</vt:lpstr>
      <vt:lpstr>Office Theme</vt:lpstr>
      <vt:lpstr>SI 618 Jupyter Notebooks + Pandas</vt:lpstr>
      <vt:lpstr>Jupyter Notebooks</vt:lpstr>
      <vt:lpstr>Notebooks</vt:lpstr>
      <vt:lpstr>Cells &amp; Kernels</vt:lpstr>
      <vt:lpstr>Example</vt:lpstr>
      <vt:lpstr>What is happening there?</vt:lpstr>
      <vt:lpstr>Installing Jupyter Notebook</vt:lpstr>
      <vt:lpstr>A few Useful Shortcuts</vt:lpstr>
      <vt:lpstr>A quick demo of Jupyter Notebooks…</vt:lpstr>
      <vt:lpstr>Caution</vt:lpstr>
      <vt:lpstr>numpy</vt:lpstr>
      <vt:lpstr>Numpy</vt:lpstr>
      <vt:lpstr>Numpy is Fast!</vt:lpstr>
      <vt:lpstr>Ndarray</vt:lpstr>
      <vt:lpstr>Ndarray</vt:lpstr>
      <vt:lpstr>Ndarray operations</vt:lpstr>
      <vt:lpstr>Ndarray operations</vt:lpstr>
      <vt:lpstr>Ndarray operations</vt:lpstr>
      <vt:lpstr>pandas</vt:lpstr>
      <vt:lpstr>Pandas </vt:lpstr>
      <vt:lpstr>Series</vt:lpstr>
      <vt:lpstr>Series</vt:lpstr>
      <vt:lpstr>DataFrame</vt:lpstr>
      <vt:lpstr>Data Frames attributes</vt:lpstr>
      <vt:lpstr>Data Frames methods</vt:lpstr>
      <vt:lpstr>Selecting a column in a Data Frame</vt:lpstr>
      <vt:lpstr>Data Frames groupby method</vt:lpstr>
      <vt:lpstr>Data Frame: filtering</vt:lpstr>
      <vt:lpstr>Data Frames: Selecting columns and rows</vt:lpstr>
      <vt:lpstr>Numpy + Pandas example…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Refresher on BeautifulSoup, APIs, and Databases</dc:title>
  <dc:creator>Budak, Ceren</dc:creator>
  <cp:lastModifiedBy>Budak, Ceren</cp:lastModifiedBy>
  <cp:revision>119</cp:revision>
  <dcterms:created xsi:type="dcterms:W3CDTF">2017-08-15T14:57:09Z</dcterms:created>
  <dcterms:modified xsi:type="dcterms:W3CDTF">2021-09-01T13:18:13Z</dcterms:modified>
</cp:coreProperties>
</file>