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311" r:id="rId2"/>
    <p:sldId id="354" r:id="rId3"/>
    <p:sldId id="351" r:id="rId4"/>
    <p:sldId id="336" r:id="rId5"/>
    <p:sldId id="338" r:id="rId6"/>
    <p:sldId id="361" r:id="rId7"/>
    <p:sldId id="340" r:id="rId8"/>
    <p:sldId id="341" r:id="rId9"/>
    <p:sldId id="343" r:id="rId10"/>
    <p:sldId id="352" r:id="rId11"/>
    <p:sldId id="344" r:id="rId12"/>
    <p:sldId id="345" r:id="rId13"/>
    <p:sldId id="314" r:id="rId14"/>
    <p:sldId id="355" r:id="rId15"/>
    <p:sldId id="362" r:id="rId16"/>
    <p:sldId id="259" r:id="rId17"/>
    <p:sldId id="260" r:id="rId18"/>
    <p:sldId id="281" r:id="rId19"/>
    <p:sldId id="282" r:id="rId20"/>
    <p:sldId id="364" r:id="rId21"/>
    <p:sldId id="319" r:id="rId22"/>
    <p:sldId id="320" r:id="rId23"/>
    <p:sldId id="284" r:id="rId24"/>
    <p:sldId id="286" r:id="rId25"/>
    <p:sldId id="331" r:id="rId26"/>
    <p:sldId id="332" r:id="rId27"/>
    <p:sldId id="365" r:id="rId28"/>
    <p:sldId id="287" r:id="rId29"/>
    <p:sldId id="288" r:id="rId30"/>
    <p:sldId id="289" r:id="rId31"/>
    <p:sldId id="291" r:id="rId32"/>
    <p:sldId id="359" r:id="rId33"/>
    <p:sldId id="292" r:id="rId34"/>
    <p:sldId id="358" r:id="rId35"/>
    <p:sldId id="294" r:id="rId36"/>
    <p:sldId id="356" r:id="rId37"/>
    <p:sldId id="295" r:id="rId38"/>
    <p:sldId id="296" r:id="rId39"/>
    <p:sldId id="297" r:id="rId40"/>
    <p:sldId id="299" r:id="rId41"/>
    <p:sldId id="300" r:id="rId42"/>
    <p:sldId id="301" r:id="rId43"/>
    <p:sldId id="302" r:id="rId44"/>
    <p:sldId id="303" r:id="rId45"/>
    <p:sldId id="360" r:id="rId46"/>
    <p:sldId id="298" r:id="rId47"/>
    <p:sldId id="325" r:id="rId48"/>
    <p:sldId id="327" r:id="rId49"/>
    <p:sldId id="309" r:id="rId50"/>
    <p:sldId id="36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95"/>
    <p:restoredTop sz="80974"/>
  </p:normalViewPr>
  <p:slideViewPr>
    <p:cSldViewPr snapToGrid="0" snapToObjects="1">
      <p:cViewPr varScale="1">
        <p:scale>
          <a:sx n="91" d="100"/>
          <a:sy n="91" d="100"/>
        </p:scale>
        <p:origin x="186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37BD7-C329-7740-9C10-D958C1608FD0}" type="datetimeFigureOut">
              <a:rPr lang="en-US" smtClean="0"/>
              <a:t>9/28/21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F7906-DF21-7544-95B9-46EA72ACCB8F}" type="slidenum">
              <a:rPr lang="en-US" smtClean="0"/>
              <a:t>‹#›</a:t>
            </a:fld>
            <a:endParaRPr lang="en-US"/>
          </a:p>
        </p:txBody>
      </p:sp>
    </p:spTree>
    <p:extLst>
      <p:ext uri="{BB962C8B-B14F-4D97-AF65-F5344CB8AC3E}">
        <p14:creationId xmlns:p14="http://schemas.microsoft.com/office/powerpoint/2010/main" val="31383430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a:t>
            </a:fld>
            <a:endParaRPr lang="en-US"/>
          </a:p>
        </p:txBody>
      </p:sp>
    </p:spTree>
    <p:extLst>
      <p:ext uri="{BB962C8B-B14F-4D97-AF65-F5344CB8AC3E}">
        <p14:creationId xmlns:p14="http://schemas.microsoft.com/office/powerpoint/2010/main" val="402910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91855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06361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13</a:t>
            </a:fld>
            <a:endParaRPr lang="en-US"/>
          </a:p>
        </p:txBody>
      </p:sp>
    </p:spTree>
    <p:extLst>
      <p:ext uri="{BB962C8B-B14F-4D97-AF65-F5344CB8AC3E}">
        <p14:creationId xmlns:p14="http://schemas.microsoft.com/office/powerpoint/2010/main" val="4209150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15</a:t>
            </a:fld>
            <a:endParaRPr lang="en-US"/>
          </a:p>
        </p:txBody>
      </p:sp>
    </p:spTree>
    <p:extLst>
      <p:ext uri="{BB962C8B-B14F-4D97-AF65-F5344CB8AC3E}">
        <p14:creationId xmlns:p14="http://schemas.microsoft.com/office/powerpoint/2010/main" val="394388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16</a:t>
            </a:fld>
            <a:endParaRPr lang="en-US"/>
          </a:p>
        </p:txBody>
      </p:sp>
    </p:spTree>
    <p:extLst>
      <p:ext uri="{BB962C8B-B14F-4D97-AF65-F5344CB8AC3E}">
        <p14:creationId xmlns:p14="http://schemas.microsoft.com/office/powerpoint/2010/main" val="150049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17</a:t>
            </a:fld>
            <a:endParaRPr lang="en-US"/>
          </a:p>
        </p:txBody>
      </p:sp>
    </p:spTree>
    <p:extLst>
      <p:ext uri="{BB962C8B-B14F-4D97-AF65-F5344CB8AC3E}">
        <p14:creationId xmlns:p14="http://schemas.microsoft.com/office/powerpoint/2010/main" val="28339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18</a:t>
            </a:fld>
            <a:endParaRPr lang="en-US"/>
          </a:p>
        </p:txBody>
      </p:sp>
    </p:spTree>
    <p:extLst>
      <p:ext uri="{BB962C8B-B14F-4D97-AF65-F5344CB8AC3E}">
        <p14:creationId xmlns:p14="http://schemas.microsoft.com/office/powerpoint/2010/main" val="2908348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19</a:t>
            </a:fld>
            <a:endParaRPr lang="en-US"/>
          </a:p>
        </p:txBody>
      </p:sp>
    </p:spTree>
    <p:extLst>
      <p:ext uri="{BB962C8B-B14F-4D97-AF65-F5344CB8AC3E}">
        <p14:creationId xmlns:p14="http://schemas.microsoft.com/office/powerpoint/2010/main" val="415603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21</a:t>
            </a:fld>
            <a:endParaRPr lang="en-US"/>
          </a:p>
        </p:txBody>
      </p:sp>
    </p:spTree>
    <p:extLst>
      <p:ext uri="{BB962C8B-B14F-4D97-AF65-F5344CB8AC3E}">
        <p14:creationId xmlns:p14="http://schemas.microsoft.com/office/powerpoint/2010/main" val="1346146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22</a:t>
            </a:fld>
            <a:endParaRPr lang="en-US"/>
          </a:p>
        </p:txBody>
      </p:sp>
    </p:spTree>
    <p:extLst>
      <p:ext uri="{BB962C8B-B14F-4D97-AF65-F5344CB8AC3E}">
        <p14:creationId xmlns:p14="http://schemas.microsoft.com/office/powerpoint/2010/main" val="61447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a:t>
            </a:fld>
            <a:endParaRPr lang="en-US"/>
          </a:p>
        </p:txBody>
      </p:sp>
    </p:spTree>
    <p:extLst>
      <p:ext uri="{BB962C8B-B14F-4D97-AF65-F5344CB8AC3E}">
        <p14:creationId xmlns:p14="http://schemas.microsoft.com/office/powerpoint/2010/main" val="2602438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23</a:t>
            </a:fld>
            <a:endParaRPr lang="en-US"/>
          </a:p>
        </p:txBody>
      </p:sp>
    </p:spTree>
    <p:extLst>
      <p:ext uri="{BB962C8B-B14F-4D97-AF65-F5344CB8AC3E}">
        <p14:creationId xmlns:p14="http://schemas.microsoft.com/office/powerpoint/2010/main" val="7050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Apache Spark Core</a:t>
            </a:r>
          </a:p>
          <a:p>
            <a:r>
              <a:rPr lang="en-US" sz="1200" kern="1200" dirty="0">
                <a:solidFill>
                  <a:schemeClr val="tx1"/>
                </a:solidFill>
                <a:latin typeface="+mn-lt"/>
                <a:ea typeface="+mn-ea"/>
                <a:cs typeface="+mn-cs"/>
              </a:rPr>
              <a:t>Spark Core is the underlying general execution engine for spark platform that all other functionality is built upon. It provides In-Memory computing and referencing datasets in external storage systems.</a:t>
            </a:r>
          </a:p>
          <a:p>
            <a:r>
              <a:rPr lang="en-US" sz="1200" kern="1200" dirty="0">
                <a:solidFill>
                  <a:schemeClr val="tx1"/>
                </a:solidFill>
                <a:latin typeface="+mn-lt"/>
                <a:ea typeface="+mn-ea"/>
                <a:cs typeface="+mn-cs"/>
              </a:rPr>
              <a:t>Spark SQL</a:t>
            </a:r>
          </a:p>
          <a:p>
            <a:r>
              <a:rPr lang="en-US" sz="1200" kern="1200" dirty="0">
                <a:solidFill>
                  <a:schemeClr val="tx1"/>
                </a:solidFill>
                <a:latin typeface="+mn-lt"/>
                <a:ea typeface="+mn-ea"/>
                <a:cs typeface="+mn-cs"/>
              </a:rPr>
              <a:t>Spark SQL is a component on top of Spark Core that introduces a new data abstraction called </a:t>
            </a:r>
            <a:r>
              <a:rPr lang="en-US" sz="1200" kern="1200" dirty="0" err="1">
                <a:solidFill>
                  <a:schemeClr val="tx1"/>
                </a:solidFill>
                <a:latin typeface="+mn-lt"/>
                <a:ea typeface="+mn-ea"/>
                <a:cs typeface="+mn-cs"/>
              </a:rPr>
              <a:t>SchemaRDD</a:t>
            </a:r>
            <a:r>
              <a:rPr lang="en-US" sz="1200" kern="1200" dirty="0">
                <a:solidFill>
                  <a:schemeClr val="tx1"/>
                </a:solidFill>
                <a:latin typeface="+mn-lt"/>
                <a:ea typeface="+mn-ea"/>
                <a:cs typeface="+mn-cs"/>
              </a:rPr>
              <a:t>, which provides support for structured and semi-structured data.</a:t>
            </a:r>
          </a:p>
          <a:p>
            <a:r>
              <a:rPr lang="en-US" sz="1200" kern="1200" dirty="0">
                <a:solidFill>
                  <a:schemeClr val="tx1"/>
                </a:solidFill>
                <a:latin typeface="+mn-lt"/>
                <a:ea typeface="+mn-ea"/>
                <a:cs typeface="+mn-cs"/>
              </a:rPr>
              <a:t>Spark Streaming</a:t>
            </a:r>
          </a:p>
          <a:p>
            <a:r>
              <a:rPr lang="en-US" sz="1200" kern="1200" dirty="0">
                <a:solidFill>
                  <a:schemeClr val="tx1"/>
                </a:solidFill>
                <a:latin typeface="+mn-lt"/>
                <a:ea typeface="+mn-ea"/>
                <a:cs typeface="+mn-cs"/>
              </a:rPr>
              <a:t>Spark Streaming leverages Spark Core's fast scheduling capability to perform streaming analytics. It ingests data in mini-batches and performs RDD (Resilient Distributed Datasets) transformations on those mini-batches of data.</a:t>
            </a:r>
          </a:p>
          <a:p>
            <a:r>
              <a:rPr lang="en-US" sz="1200" kern="1200" dirty="0" err="1">
                <a:solidFill>
                  <a:schemeClr val="tx1"/>
                </a:solidFill>
                <a:latin typeface="+mn-lt"/>
                <a:ea typeface="+mn-ea"/>
                <a:cs typeface="+mn-cs"/>
              </a:rPr>
              <a:t>MLlib</a:t>
            </a:r>
            <a:r>
              <a:rPr lang="en-US" sz="1200" kern="1200" dirty="0">
                <a:solidFill>
                  <a:schemeClr val="tx1"/>
                </a:solidFill>
                <a:latin typeface="+mn-lt"/>
                <a:ea typeface="+mn-ea"/>
                <a:cs typeface="+mn-cs"/>
              </a:rPr>
              <a:t> (Machine Learning Library)</a:t>
            </a:r>
          </a:p>
          <a:p>
            <a:r>
              <a:rPr lang="en-US" sz="1200" kern="1200" dirty="0" err="1">
                <a:solidFill>
                  <a:schemeClr val="tx1"/>
                </a:solidFill>
                <a:latin typeface="+mn-lt"/>
                <a:ea typeface="+mn-ea"/>
                <a:cs typeface="+mn-cs"/>
              </a:rPr>
              <a:t>MLlib</a:t>
            </a:r>
            <a:r>
              <a:rPr lang="en-US" sz="1200" kern="1200" dirty="0">
                <a:solidFill>
                  <a:schemeClr val="tx1"/>
                </a:solidFill>
                <a:latin typeface="+mn-lt"/>
                <a:ea typeface="+mn-ea"/>
                <a:cs typeface="+mn-cs"/>
              </a:rPr>
              <a:t> is a distributed machine learning framework above Spark because of the distributed memory-based Spark architecture. It is, according to benchmarks, done by the </a:t>
            </a:r>
            <a:r>
              <a:rPr lang="en-US" sz="1200" kern="1200" dirty="0" err="1">
                <a:solidFill>
                  <a:schemeClr val="tx1"/>
                </a:solidFill>
                <a:latin typeface="+mn-lt"/>
                <a:ea typeface="+mn-ea"/>
                <a:cs typeface="+mn-cs"/>
              </a:rPr>
              <a:t>MLlib</a:t>
            </a:r>
            <a:r>
              <a:rPr lang="en-US" sz="1200" kern="1200" dirty="0">
                <a:solidFill>
                  <a:schemeClr val="tx1"/>
                </a:solidFill>
                <a:latin typeface="+mn-lt"/>
                <a:ea typeface="+mn-ea"/>
                <a:cs typeface="+mn-cs"/>
              </a:rPr>
              <a:t> developers against the Alternating Least Squares (ALS) implementations. Spark </a:t>
            </a:r>
            <a:r>
              <a:rPr lang="en-US" sz="1200" kern="1200" dirty="0" err="1">
                <a:solidFill>
                  <a:schemeClr val="tx1"/>
                </a:solidFill>
                <a:latin typeface="+mn-lt"/>
                <a:ea typeface="+mn-ea"/>
                <a:cs typeface="+mn-cs"/>
              </a:rPr>
              <a:t>MLlib</a:t>
            </a:r>
            <a:r>
              <a:rPr lang="en-US" sz="1200" kern="1200" dirty="0">
                <a:solidFill>
                  <a:schemeClr val="tx1"/>
                </a:solidFill>
                <a:latin typeface="+mn-lt"/>
                <a:ea typeface="+mn-ea"/>
                <a:cs typeface="+mn-cs"/>
              </a:rPr>
              <a:t> is nine times as fast as the </a:t>
            </a:r>
            <a:r>
              <a:rPr lang="en-US" sz="1200" kern="1200" dirty="0" err="1">
                <a:solidFill>
                  <a:schemeClr val="tx1"/>
                </a:solidFill>
                <a:latin typeface="+mn-lt"/>
                <a:ea typeface="+mn-ea"/>
                <a:cs typeface="+mn-cs"/>
              </a:rPr>
              <a:t>Hadoop</a:t>
            </a:r>
            <a:r>
              <a:rPr lang="en-US" sz="1200" kern="1200" dirty="0">
                <a:solidFill>
                  <a:schemeClr val="tx1"/>
                </a:solidFill>
                <a:latin typeface="+mn-lt"/>
                <a:ea typeface="+mn-ea"/>
                <a:cs typeface="+mn-cs"/>
              </a:rPr>
              <a:t> disk-based version of </a:t>
            </a:r>
            <a:r>
              <a:rPr lang="en-US" sz="1200" b="1" kern="1200" dirty="0">
                <a:solidFill>
                  <a:schemeClr val="tx1"/>
                </a:solidFill>
                <a:latin typeface="+mn-lt"/>
                <a:ea typeface="+mn-ea"/>
                <a:cs typeface="+mn-cs"/>
              </a:rPr>
              <a:t>Apache Mahout</a:t>
            </a:r>
            <a:r>
              <a:rPr lang="en-US" sz="1200" b="0" kern="1200" dirty="0">
                <a:solidFill>
                  <a:schemeClr val="tx1"/>
                </a:solidFill>
                <a:latin typeface="+mn-lt"/>
                <a:ea typeface="+mn-ea"/>
                <a:cs typeface="+mn-cs"/>
              </a:rPr>
              <a:t> (before Mahout gained a Spark interface).</a:t>
            </a:r>
          </a:p>
          <a:p>
            <a:r>
              <a:rPr lang="en-US" sz="1200" b="0" kern="1200" dirty="0" err="1">
                <a:solidFill>
                  <a:schemeClr val="tx1"/>
                </a:solidFill>
                <a:latin typeface="+mn-lt"/>
                <a:ea typeface="+mn-ea"/>
                <a:cs typeface="+mn-cs"/>
              </a:rPr>
              <a:t>GraphX</a:t>
            </a:r>
            <a:endParaRPr lang="en-US" sz="1200" b="0" kern="1200" dirty="0">
              <a:solidFill>
                <a:schemeClr val="tx1"/>
              </a:solidFill>
              <a:latin typeface="+mn-lt"/>
              <a:ea typeface="+mn-ea"/>
              <a:cs typeface="+mn-cs"/>
            </a:endParaRPr>
          </a:p>
          <a:p>
            <a:r>
              <a:rPr lang="en-US" sz="1200" b="0" kern="1200" dirty="0" err="1">
                <a:solidFill>
                  <a:schemeClr val="tx1"/>
                </a:solidFill>
                <a:latin typeface="+mn-lt"/>
                <a:ea typeface="+mn-ea"/>
                <a:cs typeface="+mn-cs"/>
              </a:rPr>
              <a:t>GraphX</a:t>
            </a:r>
            <a:r>
              <a:rPr lang="en-US" sz="1200" b="0" kern="1200" dirty="0">
                <a:solidFill>
                  <a:schemeClr val="tx1"/>
                </a:solidFill>
                <a:latin typeface="+mn-lt"/>
                <a:ea typeface="+mn-ea"/>
                <a:cs typeface="+mn-cs"/>
              </a:rPr>
              <a:t> is a distributed graph-processing framework on top of Spark. It provides an API for expressing graph computation that can model the user-defined graphs by using </a:t>
            </a:r>
            <a:r>
              <a:rPr lang="en-US" sz="1200" b="0" kern="1200" dirty="0" err="1">
                <a:solidFill>
                  <a:schemeClr val="tx1"/>
                </a:solidFill>
                <a:latin typeface="+mn-lt"/>
                <a:ea typeface="+mn-ea"/>
                <a:cs typeface="+mn-cs"/>
              </a:rPr>
              <a:t>Pregel</a:t>
            </a:r>
            <a:r>
              <a:rPr lang="en-US" sz="1200" b="0" kern="1200" dirty="0">
                <a:solidFill>
                  <a:schemeClr val="tx1"/>
                </a:solidFill>
                <a:latin typeface="+mn-lt"/>
                <a:ea typeface="+mn-ea"/>
                <a:cs typeface="+mn-cs"/>
              </a:rPr>
              <a:t> abstraction API. It also provides an optimized runtime for this abstraction.</a:t>
            </a:r>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24</a:t>
            </a:fld>
            <a:endParaRPr lang="en-US"/>
          </a:p>
        </p:txBody>
      </p:sp>
    </p:spTree>
    <p:extLst>
      <p:ext uri="{BB962C8B-B14F-4D97-AF65-F5344CB8AC3E}">
        <p14:creationId xmlns:p14="http://schemas.microsoft.com/office/powerpoint/2010/main" val="1793928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25</a:t>
            </a:fld>
            <a:endParaRPr lang="en-US"/>
          </a:p>
        </p:txBody>
      </p:sp>
    </p:spTree>
    <p:extLst>
      <p:ext uri="{BB962C8B-B14F-4D97-AF65-F5344CB8AC3E}">
        <p14:creationId xmlns:p14="http://schemas.microsoft.com/office/powerpoint/2010/main" val="35392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26</a:t>
            </a:fld>
            <a:endParaRPr lang="en-US"/>
          </a:p>
        </p:txBody>
      </p:sp>
    </p:spTree>
    <p:extLst>
      <p:ext uri="{BB962C8B-B14F-4D97-AF65-F5344CB8AC3E}">
        <p14:creationId xmlns:p14="http://schemas.microsoft.com/office/powerpoint/2010/main" val="3633739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Broadcast variables</a:t>
            </a:r>
            <a:r>
              <a:rPr lang="en-US" sz="1200" b="0" kern="1200" dirty="0">
                <a:solidFill>
                  <a:schemeClr val="tx1"/>
                </a:solidFill>
                <a:latin typeface="+mn-lt"/>
                <a:ea typeface="+mn-ea"/>
                <a:cs typeface="+mn-cs"/>
              </a:rPr>
              <a:t> − used to efficiently, distribute large values.</a:t>
            </a:r>
          </a:p>
          <a:p>
            <a:r>
              <a:rPr lang="en-US" sz="1200" b="1" kern="1200" dirty="0">
                <a:solidFill>
                  <a:schemeClr val="tx1"/>
                </a:solidFill>
                <a:latin typeface="+mn-lt"/>
                <a:ea typeface="+mn-ea"/>
                <a:cs typeface="+mn-cs"/>
              </a:rPr>
              <a:t>Accumulators</a:t>
            </a:r>
            <a:r>
              <a:rPr lang="en-US" sz="1200" b="0" kern="1200" dirty="0">
                <a:solidFill>
                  <a:schemeClr val="tx1"/>
                </a:solidFill>
                <a:latin typeface="+mn-lt"/>
                <a:ea typeface="+mn-ea"/>
                <a:cs typeface="+mn-cs"/>
              </a:rPr>
              <a:t> − used to aggregate the information of particular collection.</a:t>
            </a:r>
          </a:p>
          <a:p>
            <a:endParaRPr lang="en-US" sz="1200" b="0" kern="1200" dirty="0">
              <a:solidFill>
                <a:schemeClr val="tx1"/>
              </a:solidFill>
              <a:latin typeface="+mn-lt"/>
              <a:ea typeface="+mn-ea"/>
              <a:cs typeface="+mn-cs"/>
            </a:endParaRPr>
          </a:p>
          <a:p>
            <a:r>
              <a:rPr lang="en-US" sz="1200" kern="1200" dirty="0">
                <a:solidFill>
                  <a:schemeClr val="tx1"/>
                </a:solidFill>
                <a:latin typeface="+mn-lt"/>
                <a:ea typeface="+mn-ea"/>
                <a:cs typeface="+mn-cs"/>
              </a:rPr>
              <a:t>Broadcast variables allow the programmer to keep a read-only variable cached on each machine rather than shipping a copy of it with tasks. They can be used, for example, to give every node, a copy of a large input dataset, in an efficient manner. Spark also attempts to distribute broadcast variables using efficient broadcast algorithms to reduce communication cost.</a:t>
            </a:r>
          </a:p>
          <a:p>
            <a:r>
              <a:rPr lang="en-US" sz="1200" kern="1200" dirty="0">
                <a:solidFill>
                  <a:schemeClr val="tx1"/>
                </a:solidFill>
                <a:latin typeface="+mn-lt"/>
                <a:ea typeface="+mn-ea"/>
                <a:cs typeface="+mn-cs"/>
              </a:rPr>
              <a:t>Spark actions are executed through a set of stages, separated by distributed “shuffle” operations. Spark automatically broadcasts the common data needed by tasks within each stage.</a:t>
            </a:r>
          </a:p>
          <a:p>
            <a:r>
              <a:rPr lang="en-US" sz="1200" kern="1200" dirty="0">
                <a:solidFill>
                  <a:schemeClr val="tx1"/>
                </a:solidFill>
                <a:latin typeface="+mn-lt"/>
                <a:ea typeface="+mn-ea"/>
                <a:cs typeface="+mn-cs"/>
              </a:rPr>
              <a:t>The data broadcasted this way is cached in serialized form and is </a:t>
            </a:r>
            <a:r>
              <a:rPr lang="en-US" sz="1200" kern="1200" dirty="0" err="1">
                <a:solidFill>
                  <a:schemeClr val="tx1"/>
                </a:solidFill>
                <a:latin typeface="+mn-lt"/>
                <a:ea typeface="+mn-ea"/>
                <a:cs typeface="+mn-cs"/>
              </a:rPr>
              <a:t>deserialized</a:t>
            </a:r>
            <a:r>
              <a:rPr lang="en-US" sz="1200" kern="1200" dirty="0">
                <a:solidFill>
                  <a:schemeClr val="tx1"/>
                </a:solidFill>
                <a:latin typeface="+mn-lt"/>
                <a:ea typeface="+mn-ea"/>
                <a:cs typeface="+mn-cs"/>
              </a:rPr>
              <a:t> before running each task. This means that explicitly creating broadcast variables, is only useful when tasks across multiple stages need the same data or when caching the data in </a:t>
            </a:r>
            <a:r>
              <a:rPr lang="en-US" sz="1200" kern="1200" dirty="0" err="1">
                <a:solidFill>
                  <a:schemeClr val="tx1"/>
                </a:solidFill>
                <a:latin typeface="+mn-lt"/>
                <a:ea typeface="+mn-ea"/>
                <a:cs typeface="+mn-cs"/>
              </a:rPr>
              <a:t>deserialized</a:t>
            </a:r>
            <a:r>
              <a:rPr lang="en-US" sz="1200" kern="1200" dirty="0">
                <a:solidFill>
                  <a:schemeClr val="tx1"/>
                </a:solidFill>
                <a:latin typeface="+mn-lt"/>
                <a:ea typeface="+mn-ea"/>
                <a:cs typeface="+mn-cs"/>
              </a:rPr>
              <a:t> form is important.</a:t>
            </a:r>
          </a:p>
          <a:p>
            <a:r>
              <a:rPr lang="en-US" sz="1200" kern="1200" dirty="0">
                <a:solidFill>
                  <a:schemeClr val="tx1"/>
                </a:solidFill>
                <a:latin typeface="+mn-lt"/>
                <a:ea typeface="+mn-ea"/>
                <a:cs typeface="+mn-cs"/>
              </a:rPr>
              <a:t>Broadcast variables are created from a variable </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by calling </a:t>
            </a:r>
            <a:r>
              <a:rPr lang="en-US" sz="1200" b="1" kern="1200" dirty="0" err="1">
                <a:solidFill>
                  <a:schemeClr val="tx1"/>
                </a:solidFill>
                <a:latin typeface="+mn-lt"/>
                <a:ea typeface="+mn-ea"/>
                <a:cs typeface="+mn-cs"/>
              </a:rPr>
              <a:t>SparkContext.broadcast</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The broadcast variable is a wrapper around </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and its value can be accessed by calling the </a:t>
            </a:r>
            <a:r>
              <a:rPr lang="en-US" sz="1200" b="1" kern="1200" dirty="0">
                <a:solidFill>
                  <a:schemeClr val="tx1"/>
                </a:solidFill>
                <a:latin typeface="+mn-lt"/>
                <a:ea typeface="+mn-ea"/>
                <a:cs typeface="+mn-cs"/>
              </a:rPr>
              <a:t>value</a:t>
            </a:r>
            <a:r>
              <a:rPr lang="en-US" sz="1200" b="0" kern="1200" dirty="0">
                <a:solidFill>
                  <a:schemeClr val="tx1"/>
                </a:solidFill>
                <a:latin typeface="+mn-lt"/>
                <a:ea typeface="+mn-ea"/>
                <a:cs typeface="+mn-cs"/>
              </a:rPr>
              <a:t> method. The code given below shows this −</a:t>
            </a:r>
          </a:p>
          <a:p>
            <a:r>
              <a:rPr lang="en-US" sz="1200" b="0" kern="1200" dirty="0" err="1">
                <a:solidFill>
                  <a:schemeClr val="tx1"/>
                </a:solidFill>
                <a:latin typeface="+mn-lt"/>
                <a:ea typeface="+mn-ea"/>
                <a:cs typeface="+mn-cs"/>
              </a:rPr>
              <a:t>scala</a:t>
            </a:r>
            <a:r>
              <a:rPr lang="en-US" sz="1200" b="0" kern="1200" dirty="0">
                <a:solidFill>
                  <a:schemeClr val="tx1"/>
                </a:solidFill>
                <a:latin typeface="+mn-lt"/>
                <a:ea typeface="+mn-ea"/>
                <a:cs typeface="+mn-cs"/>
              </a:rPr>
              <a:t>&gt; </a:t>
            </a:r>
            <a:r>
              <a:rPr lang="en-US" sz="1200" b="0" kern="1200" dirty="0" err="1">
                <a:solidFill>
                  <a:schemeClr val="tx1"/>
                </a:solidFill>
                <a:latin typeface="+mn-lt"/>
                <a:ea typeface="+mn-ea"/>
                <a:cs typeface="+mn-cs"/>
              </a:rPr>
              <a:t>val</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broadcastVar</a:t>
            </a:r>
            <a:r>
              <a:rPr lang="en-US" sz="1200" b="0" kern="1200" dirty="0">
                <a:solidFill>
                  <a:schemeClr val="tx1"/>
                </a:solidFill>
                <a:latin typeface="+mn-lt"/>
                <a:ea typeface="+mn-ea"/>
                <a:cs typeface="+mn-cs"/>
              </a:rPr>
              <a:t> = </a:t>
            </a:r>
            <a:r>
              <a:rPr lang="en-US" sz="1200" b="0" kern="1200" dirty="0" err="1">
                <a:solidFill>
                  <a:schemeClr val="tx1"/>
                </a:solidFill>
                <a:latin typeface="+mn-lt"/>
                <a:ea typeface="+mn-ea"/>
                <a:cs typeface="+mn-cs"/>
              </a:rPr>
              <a:t>sc.broadcast</a:t>
            </a:r>
            <a:r>
              <a:rPr lang="en-US" sz="1200" b="0" kern="1200" dirty="0">
                <a:solidFill>
                  <a:schemeClr val="tx1"/>
                </a:solidFill>
                <a:latin typeface="+mn-lt"/>
                <a:ea typeface="+mn-ea"/>
                <a:cs typeface="+mn-cs"/>
              </a:rPr>
              <a:t>(Array(1, 2, 3))</a:t>
            </a:r>
          </a:p>
          <a:p>
            <a:endParaRPr lang="en-US" sz="1200" b="0" kern="1200" dirty="0">
              <a:solidFill>
                <a:schemeClr val="tx1"/>
              </a:solidFill>
              <a:latin typeface="+mn-lt"/>
              <a:ea typeface="+mn-ea"/>
              <a:cs typeface="+mn-cs"/>
            </a:endParaRPr>
          </a:p>
          <a:p>
            <a:r>
              <a:rPr lang="en-US" sz="1200" kern="1200" dirty="0">
                <a:solidFill>
                  <a:schemeClr val="tx1"/>
                </a:solidFill>
                <a:latin typeface="+mn-lt"/>
                <a:ea typeface="+mn-ea"/>
                <a:cs typeface="+mn-cs"/>
              </a:rPr>
              <a:t>Accumulators are variables that are only “added” to through an associative operation and can therefore, be efficiently supported in parallel. They can be used to implement counters (as in </a:t>
            </a:r>
            <a:r>
              <a:rPr lang="en-US" sz="1200" kern="1200" dirty="0" err="1">
                <a:solidFill>
                  <a:schemeClr val="tx1"/>
                </a:solidFill>
                <a:latin typeface="+mn-lt"/>
                <a:ea typeface="+mn-ea"/>
                <a:cs typeface="+mn-cs"/>
              </a:rPr>
              <a:t>MapReduce</a:t>
            </a:r>
            <a:r>
              <a:rPr lang="en-US" sz="1200" kern="1200" dirty="0">
                <a:solidFill>
                  <a:schemeClr val="tx1"/>
                </a:solidFill>
                <a:latin typeface="+mn-lt"/>
                <a:ea typeface="+mn-ea"/>
                <a:cs typeface="+mn-cs"/>
              </a:rPr>
              <a:t>) or sums. Spark natively supports accumulators of numeric types, and programmers can add support for new types. If accumulators are created with a name, they will be displayed in </a:t>
            </a:r>
            <a:r>
              <a:rPr lang="en-US" sz="1200" b="1" kern="1200" dirty="0">
                <a:solidFill>
                  <a:schemeClr val="tx1"/>
                </a:solidFill>
                <a:latin typeface="+mn-lt"/>
                <a:ea typeface="+mn-ea"/>
                <a:cs typeface="+mn-cs"/>
              </a:rPr>
              <a:t>Spark’s UI</a:t>
            </a:r>
            <a:r>
              <a:rPr lang="en-US" sz="1200" b="0" kern="1200" dirty="0">
                <a:solidFill>
                  <a:schemeClr val="tx1"/>
                </a:solidFill>
                <a:latin typeface="+mn-lt"/>
                <a:ea typeface="+mn-ea"/>
                <a:cs typeface="+mn-cs"/>
              </a:rPr>
              <a:t>. This can be useful for understanding the progress of running stages (NOTE − this is not yet supported in Python).</a:t>
            </a:r>
          </a:p>
          <a:p>
            <a:r>
              <a:rPr lang="en-US" sz="1200" b="0" kern="1200" dirty="0">
                <a:solidFill>
                  <a:schemeClr val="tx1"/>
                </a:solidFill>
                <a:latin typeface="+mn-lt"/>
                <a:ea typeface="+mn-ea"/>
                <a:cs typeface="+mn-cs"/>
              </a:rPr>
              <a:t>An accumulator is created from an initial value </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by calling </a:t>
            </a:r>
            <a:r>
              <a:rPr lang="en-US" sz="1200" b="1" kern="1200" dirty="0" err="1">
                <a:solidFill>
                  <a:schemeClr val="tx1"/>
                </a:solidFill>
                <a:latin typeface="+mn-lt"/>
                <a:ea typeface="+mn-ea"/>
                <a:cs typeface="+mn-cs"/>
              </a:rPr>
              <a:t>SparkContext.accumulator</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Tasks running on the cluster can then add to it using the </a:t>
            </a:r>
            <a:r>
              <a:rPr lang="en-US" sz="1200" b="1" kern="1200" dirty="0">
                <a:solidFill>
                  <a:schemeClr val="tx1"/>
                </a:solidFill>
                <a:latin typeface="+mn-lt"/>
                <a:ea typeface="+mn-ea"/>
                <a:cs typeface="+mn-cs"/>
              </a:rPr>
              <a:t>add</a:t>
            </a:r>
            <a:r>
              <a:rPr lang="en-US" sz="1200" b="0" kern="1200" dirty="0">
                <a:solidFill>
                  <a:schemeClr val="tx1"/>
                </a:solidFill>
                <a:latin typeface="+mn-lt"/>
                <a:ea typeface="+mn-ea"/>
                <a:cs typeface="+mn-cs"/>
              </a:rPr>
              <a:t> method or the += operator (in </a:t>
            </a:r>
            <a:r>
              <a:rPr lang="en-US" sz="1200" b="0" kern="1200" dirty="0" err="1">
                <a:solidFill>
                  <a:schemeClr val="tx1"/>
                </a:solidFill>
                <a:latin typeface="+mn-lt"/>
                <a:ea typeface="+mn-ea"/>
                <a:cs typeface="+mn-cs"/>
              </a:rPr>
              <a:t>Scala</a:t>
            </a:r>
            <a:r>
              <a:rPr lang="en-US" sz="1200" b="0" kern="1200" dirty="0">
                <a:solidFill>
                  <a:schemeClr val="tx1"/>
                </a:solidFill>
                <a:latin typeface="+mn-lt"/>
                <a:ea typeface="+mn-ea"/>
                <a:cs typeface="+mn-cs"/>
              </a:rPr>
              <a:t> and Python). However, they cannot read its value. Only the driver program can read the accumulator’s value, using its </a:t>
            </a:r>
            <a:r>
              <a:rPr lang="en-US" sz="1200" b="1" kern="1200" dirty="0">
                <a:solidFill>
                  <a:schemeClr val="tx1"/>
                </a:solidFill>
                <a:latin typeface="+mn-lt"/>
                <a:ea typeface="+mn-ea"/>
                <a:cs typeface="+mn-cs"/>
              </a:rPr>
              <a:t>value</a:t>
            </a:r>
            <a:r>
              <a:rPr lang="en-US" sz="1200" b="0" kern="1200" dirty="0">
                <a:solidFill>
                  <a:schemeClr val="tx1"/>
                </a:solidFill>
                <a:latin typeface="+mn-lt"/>
                <a:ea typeface="+mn-ea"/>
                <a:cs typeface="+mn-cs"/>
              </a:rPr>
              <a:t> method.</a:t>
            </a:r>
          </a:p>
          <a:p>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27</a:t>
            </a:fld>
            <a:endParaRPr lang="en-US"/>
          </a:p>
        </p:txBody>
      </p:sp>
    </p:spTree>
    <p:extLst>
      <p:ext uri="{BB962C8B-B14F-4D97-AF65-F5344CB8AC3E}">
        <p14:creationId xmlns:p14="http://schemas.microsoft.com/office/powerpoint/2010/main" val="3263644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28</a:t>
            </a:fld>
            <a:endParaRPr lang="en-US"/>
          </a:p>
        </p:txBody>
      </p:sp>
    </p:spTree>
    <p:extLst>
      <p:ext uri="{BB962C8B-B14F-4D97-AF65-F5344CB8AC3E}">
        <p14:creationId xmlns:p14="http://schemas.microsoft.com/office/powerpoint/2010/main" val="3998551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29</a:t>
            </a:fld>
            <a:endParaRPr lang="en-US"/>
          </a:p>
        </p:txBody>
      </p:sp>
    </p:spTree>
    <p:extLst>
      <p:ext uri="{BB962C8B-B14F-4D97-AF65-F5344CB8AC3E}">
        <p14:creationId xmlns:p14="http://schemas.microsoft.com/office/powerpoint/2010/main" val="3850811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30</a:t>
            </a:fld>
            <a:endParaRPr lang="en-US"/>
          </a:p>
        </p:txBody>
      </p:sp>
    </p:spTree>
    <p:extLst>
      <p:ext uri="{BB962C8B-B14F-4D97-AF65-F5344CB8AC3E}">
        <p14:creationId xmlns:p14="http://schemas.microsoft.com/office/powerpoint/2010/main" val="1272747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31</a:t>
            </a:fld>
            <a:endParaRPr lang="en-US"/>
          </a:p>
        </p:txBody>
      </p:sp>
    </p:spTree>
    <p:extLst>
      <p:ext uri="{BB962C8B-B14F-4D97-AF65-F5344CB8AC3E}">
        <p14:creationId xmlns:p14="http://schemas.microsoft.com/office/powerpoint/2010/main" val="3950442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32</a:t>
            </a:fld>
            <a:endParaRPr lang="en-US"/>
          </a:p>
        </p:txBody>
      </p:sp>
    </p:spTree>
    <p:extLst>
      <p:ext uri="{BB962C8B-B14F-4D97-AF65-F5344CB8AC3E}">
        <p14:creationId xmlns:p14="http://schemas.microsoft.com/office/powerpoint/2010/main" val="164265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Commodity does not mean consumer-class, but just not specialized enterprise machines</a:t>
            </a:r>
          </a:p>
          <a:p>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4</a:t>
            </a:fld>
            <a:endParaRPr lang="en-US"/>
          </a:p>
        </p:txBody>
      </p:sp>
    </p:spTree>
    <p:extLst>
      <p:ext uri="{BB962C8B-B14F-4D97-AF65-F5344CB8AC3E}">
        <p14:creationId xmlns:p14="http://schemas.microsoft.com/office/powerpoint/2010/main" val="3576046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33</a:t>
            </a:fld>
            <a:endParaRPr lang="en-US"/>
          </a:p>
        </p:txBody>
      </p:sp>
    </p:spTree>
    <p:extLst>
      <p:ext uri="{BB962C8B-B14F-4D97-AF65-F5344CB8AC3E}">
        <p14:creationId xmlns:p14="http://schemas.microsoft.com/office/powerpoint/2010/main" val="349279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34</a:t>
            </a:fld>
            <a:endParaRPr lang="en-US"/>
          </a:p>
        </p:txBody>
      </p:sp>
    </p:spTree>
    <p:extLst>
      <p:ext uri="{BB962C8B-B14F-4D97-AF65-F5344CB8AC3E}">
        <p14:creationId xmlns:p14="http://schemas.microsoft.com/office/powerpoint/2010/main" val="1492079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To print all elements on the driver, one can use the collect() method to first bring the RDD to the driver node </a:t>
            </a:r>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35</a:t>
            </a:fld>
            <a:endParaRPr lang="en-US"/>
          </a:p>
        </p:txBody>
      </p:sp>
    </p:spTree>
    <p:extLst>
      <p:ext uri="{BB962C8B-B14F-4D97-AF65-F5344CB8AC3E}">
        <p14:creationId xmlns:p14="http://schemas.microsoft.com/office/powerpoint/2010/main" val="903517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36</a:t>
            </a:fld>
            <a:endParaRPr lang="en-US"/>
          </a:p>
        </p:txBody>
      </p:sp>
    </p:spTree>
    <p:extLst>
      <p:ext uri="{BB962C8B-B14F-4D97-AF65-F5344CB8AC3E}">
        <p14:creationId xmlns:p14="http://schemas.microsoft.com/office/powerpoint/2010/main" val="1365269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37</a:t>
            </a:fld>
            <a:endParaRPr lang="en-US"/>
          </a:p>
        </p:txBody>
      </p:sp>
    </p:spTree>
    <p:extLst>
      <p:ext uri="{BB962C8B-B14F-4D97-AF65-F5344CB8AC3E}">
        <p14:creationId xmlns:p14="http://schemas.microsoft.com/office/powerpoint/2010/main" val="3647317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38</a:t>
            </a:fld>
            <a:endParaRPr lang="en-US"/>
          </a:p>
        </p:txBody>
      </p:sp>
    </p:spTree>
    <p:extLst>
      <p:ext uri="{BB962C8B-B14F-4D97-AF65-F5344CB8AC3E}">
        <p14:creationId xmlns:p14="http://schemas.microsoft.com/office/powerpoint/2010/main" val="1533836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39</a:t>
            </a:fld>
            <a:endParaRPr lang="en-US"/>
          </a:p>
        </p:txBody>
      </p:sp>
    </p:spTree>
    <p:extLst>
      <p:ext uri="{BB962C8B-B14F-4D97-AF65-F5344CB8AC3E}">
        <p14:creationId xmlns:p14="http://schemas.microsoft.com/office/powerpoint/2010/main" val="3024966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40</a:t>
            </a:fld>
            <a:endParaRPr lang="en-US"/>
          </a:p>
        </p:txBody>
      </p:sp>
    </p:spTree>
    <p:extLst>
      <p:ext uri="{BB962C8B-B14F-4D97-AF65-F5344CB8AC3E}">
        <p14:creationId xmlns:p14="http://schemas.microsoft.com/office/powerpoint/2010/main" val="853362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41</a:t>
            </a:fld>
            <a:endParaRPr lang="en-US"/>
          </a:p>
        </p:txBody>
      </p:sp>
    </p:spTree>
    <p:extLst>
      <p:ext uri="{BB962C8B-B14F-4D97-AF65-F5344CB8AC3E}">
        <p14:creationId xmlns:p14="http://schemas.microsoft.com/office/powerpoint/2010/main" val="2737978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42</a:t>
            </a:fld>
            <a:endParaRPr lang="en-US"/>
          </a:p>
        </p:txBody>
      </p:sp>
    </p:spTree>
    <p:extLst>
      <p:ext uri="{BB962C8B-B14F-4D97-AF65-F5344CB8AC3E}">
        <p14:creationId xmlns:p14="http://schemas.microsoft.com/office/powerpoint/2010/main" val="314977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5</a:t>
            </a:fld>
            <a:endParaRPr lang="en-US"/>
          </a:p>
        </p:txBody>
      </p:sp>
    </p:spTree>
    <p:extLst>
      <p:ext uri="{BB962C8B-B14F-4D97-AF65-F5344CB8AC3E}">
        <p14:creationId xmlns:p14="http://schemas.microsoft.com/office/powerpoint/2010/main" val="20404632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43</a:t>
            </a:fld>
            <a:endParaRPr lang="en-US"/>
          </a:p>
        </p:txBody>
      </p:sp>
    </p:spTree>
    <p:extLst>
      <p:ext uri="{BB962C8B-B14F-4D97-AF65-F5344CB8AC3E}">
        <p14:creationId xmlns:p14="http://schemas.microsoft.com/office/powerpoint/2010/main" val="2322226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a:t>
            </a:r>
            <a:r>
              <a:rPr lang="en-US" sz="1200" b="0" i="0" kern="1200" dirty="0">
                <a:solidFill>
                  <a:schemeClr val="tx1"/>
                </a:solidFill>
                <a:effectLst/>
                <a:latin typeface="+mn-lt"/>
                <a:ea typeface="+mn-ea"/>
                <a:cs typeface="+mn-cs"/>
              </a:rPr>
              <a:t> must pull the entire dataset down into a single location because it is reducing to one final value. </a:t>
            </a:r>
            <a:r>
              <a:rPr lang="en-US" dirty="0" err="1"/>
              <a:t>reduceByKey</a:t>
            </a:r>
            <a:r>
              <a:rPr lang="en-US" sz="1200" b="0" i="0" kern="1200" dirty="0">
                <a:solidFill>
                  <a:schemeClr val="tx1"/>
                </a:solidFill>
                <a:effectLst/>
                <a:latin typeface="+mn-lt"/>
                <a:ea typeface="+mn-ea"/>
                <a:cs typeface="+mn-cs"/>
              </a:rPr>
              <a:t> on the other hand is one value for each key. </a:t>
            </a:r>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44</a:t>
            </a:fld>
            <a:endParaRPr lang="en-US"/>
          </a:p>
        </p:txBody>
      </p:sp>
    </p:spTree>
    <p:extLst>
      <p:ext uri="{BB962C8B-B14F-4D97-AF65-F5344CB8AC3E}">
        <p14:creationId xmlns:p14="http://schemas.microsoft.com/office/powerpoint/2010/main" val="23128426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45</a:t>
            </a:fld>
            <a:endParaRPr lang="en-US"/>
          </a:p>
        </p:txBody>
      </p:sp>
    </p:spTree>
    <p:extLst>
      <p:ext uri="{BB962C8B-B14F-4D97-AF65-F5344CB8AC3E}">
        <p14:creationId xmlns:p14="http://schemas.microsoft.com/office/powerpoint/2010/main" val="647321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46</a:t>
            </a:fld>
            <a:endParaRPr lang="en-US"/>
          </a:p>
        </p:txBody>
      </p:sp>
    </p:spTree>
    <p:extLst>
      <p:ext uri="{BB962C8B-B14F-4D97-AF65-F5344CB8AC3E}">
        <p14:creationId xmlns:p14="http://schemas.microsoft.com/office/powerpoint/2010/main" val="187580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47</a:t>
            </a:fld>
            <a:endParaRPr lang="en-US"/>
          </a:p>
        </p:txBody>
      </p:sp>
    </p:spTree>
    <p:extLst>
      <p:ext uri="{BB962C8B-B14F-4D97-AF65-F5344CB8AC3E}">
        <p14:creationId xmlns:p14="http://schemas.microsoft.com/office/powerpoint/2010/main" val="26317524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48</a:t>
            </a:fld>
            <a:endParaRPr lang="en-US"/>
          </a:p>
        </p:txBody>
      </p:sp>
    </p:spTree>
    <p:extLst>
      <p:ext uri="{BB962C8B-B14F-4D97-AF65-F5344CB8AC3E}">
        <p14:creationId xmlns:p14="http://schemas.microsoft.com/office/powerpoint/2010/main" val="21282582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49</a:t>
            </a:fld>
            <a:endParaRPr lang="en-US"/>
          </a:p>
        </p:txBody>
      </p:sp>
    </p:spTree>
    <p:extLst>
      <p:ext uri="{BB962C8B-B14F-4D97-AF65-F5344CB8AC3E}">
        <p14:creationId xmlns:p14="http://schemas.microsoft.com/office/powerpoint/2010/main" val="17267098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50</a:t>
            </a:fld>
            <a:endParaRPr lang="en-US"/>
          </a:p>
        </p:txBody>
      </p:sp>
    </p:spTree>
    <p:extLst>
      <p:ext uri="{BB962C8B-B14F-4D97-AF65-F5344CB8AC3E}">
        <p14:creationId xmlns:p14="http://schemas.microsoft.com/office/powerpoint/2010/main" val="207482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F7906-DF21-7544-95B9-46EA72ACCB8F}" type="slidenum">
              <a:rPr lang="en-US" smtClean="0"/>
              <a:t>6</a:t>
            </a:fld>
            <a:endParaRPr lang="en-US"/>
          </a:p>
        </p:txBody>
      </p:sp>
    </p:spTree>
    <p:extLst>
      <p:ext uri="{BB962C8B-B14F-4D97-AF65-F5344CB8AC3E}">
        <p14:creationId xmlns:p14="http://schemas.microsoft.com/office/powerpoint/2010/main" val="1080184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www.youtube.com</a:t>
            </a:r>
            <a:r>
              <a:rPr lang="en-US" dirty="0"/>
              <a:t>/</a:t>
            </a:r>
            <a:r>
              <a:rPr lang="en-US" dirty="0" err="1"/>
              <a:t>watch?v</a:t>
            </a:r>
            <a:r>
              <a:rPr lang="en-US" dirty="0"/>
              <a:t>=1_ly9dZnmWc</a:t>
            </a:r>
          </a:p>
        </p:txBody>
      </p:sp>
      <p:sp>
        <p:nvSpPr>
          <p:cNvPr id="4" name="Slide Number Placeholder 3"/>
          <p:cNvSpPr>
            <a:spLocks noGrp="1"/>
          </p:cNvSpPr>
          <p:nvPr>
            <p:ph type="sldNum" sz="quarter" idx="10"/>
          </p:nvPr>
        </p:nvSpPr>
        <p:spPr/>
        <p:txBody>
          <a:bodyPr/>
          <a:lstStyle/>
          <a:p>
            <a:fld id="{2A79E6AE-0EF3-E043-A5BC-85B98DF223BC}" type="slidenum">
              <a:rPr lang="en-US" smtClean="0"/>
              <a:t>7</a:t>
            </a:fld>
            <a:endParaRPr lang="en-US"/>
          </a:p>
        </p:txBody>
      </p:sp>
    </p:spTree>
    <p:extLst>
      <p:ext uri="{BB962C8B-B14F-4D97-AF65-F5344CB8AC3E}">
        <p14:creationId xmlns:p14="http://schemas.microsoft.com/office/powerpoint/2010/main" val="230807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Secondary</a:t>
            </a:r>
            <a:r>
              <a:rPr lang="en-US" baseline="0"/>
              <a:t> name node </a:t>
            </a:r>
            <a:r>
              <a:rPr lang="en-US" baseline="0" dirty="0"/>
              <a:t>is not a demon. It pull the metadata from master name node and save it as a file image, then feed back to the master node fro persistence.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8</a:t>
            </a:fld>
            <a:endParaRPr lang="en-US"/>
          </a:p>
        </p:txBody>
      </p:sp>
    </p:spTree>
    <p:extLst>
      <p:ext uri="{BB962C8B-B14F-4D97-AF65-F5344CB8AC3E}">
        <p14:creationId xmlns:p14="http://schemas.microsoft.com/office/powerpoint/2010/main" val="4161300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9</a:t>
            </a:fld>
            <a:endParaRPr lang="en-US"/>
          </a:p>
        </p:txBody>
      </p:sp>
    </p:spTree>
    <p:extLst>
      <p:ext uri="{BB962C8B-B14F-4D97-AF65-F5344CB8AC3E}">
        <p14:creationId xmlns:p14="http://schemas.microsoft.com/office/powerpoint/2010/main" val="3785042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10</a:t>
            </a:fld>
            <a:endParaRPr lang="en-US"/>
          </a:p>
        </p:txBody>
      </p:sp>
    </p:spTree>
    <p:extLst>
      <p:ext uri="{BB962C8B-B14F-4D97-AF65-F5344CB8AC3E}">
        <p14:creationId xmlns:p14="http://schemas.microsoft.com/office/powerpoint/2010/main" val="378504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5B8B08-B230-8D40-B426-E1C0F13CCC1C}" type="datetimeFigureOut">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06674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8B08-B230-8D40-B426-E1C0F13CCC1C}" type="datetimeFigureOut">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154223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8B08-B230-8D40-B426-E1C0F13CCC1C}" type="datetimeFigureOut">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79912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8B08-B230-8D40-B426-E1C0F13CCC1C}" type="datetimeFigureOut">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46550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B8B08-B230-8D40-B426-E1C0F13CCC1C}" type="datetimeFigureOut">
              <a:rPr lang="en-US" smtClean="0"/>
              <a:t>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362823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5B8B08-B230-8D40-B426-E1C0F13CCC1C}" type="datetimeFigureOut">
              <a:rPr lang="en-US" smtClean="0"/>
              <a:t>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43415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5B8B08-B230-8D40-B426-E1C0F13CCC1C}" type="datetimeFigureOut">
              <a:rPr lang="en-US" smtClean="0"/>
              <a:t>9/28/21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17500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5B8B08-B230-8D40-B426-E1C0F13CCC1C}" type="datetimeFigureOut">
              <a:rPr lang="en-US" smtClean="0"/>
              <a:t>9/28/21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11533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8B08-B230-8D40-B426-E1C0F13CCC1C}" type="datetimeFigureOut">
              <a:rPr lang="en-US" smtClean="0"/>
              <a:t>9/28/21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57298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B8B08-B230-8D40-B426-E1C0F13CCC1C}" type="datetimeFigureOut">
              <a:rPr lang="en-US" smtClean="0"/>
              <a:t>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22403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B8B08-B230-8D40-B426-E1C0F13CCC1C}" type="datetimeFigureOut">
              <a:rPr lang="en-US" smtClean="0"/>
              <a:t>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304227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B8B08-B230-8D40-B426-E1C0F13CCC1C}" type="datetimeFigureOut">
              <a:rPr lang="en-US" smtClean="0"/>
              <a:t>9/28/21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CFE79-44BB-CE46-84B2-6F0986426CD9}" type="slidenum">
              <a:rPr lang="en-US" smtClean="0"/>
              <a:t>‹#›</a:t>
            </a:fld>
            <a:endParaRPr lang="en-US"/>
          </a:p>
        </p:txBody>
      </p:sp>
    </p:spTree>
    <p:extLst>
      <p:ext uri="{BB962C8B-B14F-4D97-AF65-F5344CB8AC3E}">
        <p14:creationId xmlns:p14="http://schemas.microsoft.com/office/powerpoint/2010/main" val="18163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c-ts.umich.edu/cavium/user-guide/" TargetMode="External"/><Relationship Id="rId2" Type="http://schemas.openxmlformats.org/officeDocument/2006/relationships/hyperlink" Target="https://arc-ts.umich.edu/systems-servic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tcom.itd.umich.edu/vp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spark.apache.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en.wikipedia.org/wiki/Apache_Spar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park.apache.org/docs/1.1.1/cluster-overview.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park.apache.org/docs/1.3.0/api/python/pyspark.html%23pyspark.RDD"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park.apache.org/docs/latest/quick-start.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arc-ts.umich.edu/cavium/user-guide/" TargetMode="External"/><Relationship Id="rId5" Type="http://schemas.openxmlformats.org/officeDocument/2006/relationships/hyperlink" Target="https://spark.apache.org/docs/latest/api/python/index.html" TargetMode="External"/><Relationship Id="rId4" Type="http://schemas.openxmlformats.org/officeDocument/2006/relationships/hyperlink" Target="https://spark.apache.org/docs/latest/programming-guid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hadoop.apache.org/docs/current/hadoop-yarn/hadoop-yarn-site/YARN.html"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1181235"/>
            <a:ext cx="8199120" cy="1470025"/>
          </a:xfrm>
        </p:spPr>
        <p:txBody>
          <a:bodyPr>
            <a:normAutofit/>
          </a:bodyPr>
          <a:lstStyle/>
          <a:p>
            <a:r>
              <a:rPr lang="en-US" dirty="0"/>
              <a:t>SI 618: Large-scale distributed computation 2</a:t>
            </a:r>
          </a:p>
        </p:txBody>
      </p:sp>
      <p:sp>
        <p:nvSpPr>
          <p:cNvPr id="3" name="Subtitle 2"/>
          <p:cNvSpPr>
            <a:spLocks noGrp="1"/>
          </p:cNvSpPr>
          <p:nvPr>
            <p:ph type="subTitle" idx="1"/>
          </p:nvPr>
        </p:nvSpPr>
        <p:spPr>
          <a:xfrm>
            <a:off x="457200" y="3810000"/>
            <a:ext cx="8153400" cy="1828800"/>
          </a:xfrm>
        </p:spPr>
        <p:txBody>
          <a:bodyPr>
            <a:noAutofit/>
          </a:bodyPr>
          <a:lstStyle/>
          <a:p>
            <a:r>
              <a:rPr lang="en-US" sz="2400" u="sng" dirty="0"/>
              <a:t>Instructor</a:t>
            </a:r>
            <a:r>
              <a:rPr lang="en-US" sz="2400" dirty="0"/>
              <a:t>:  Ceren Budak</a:t>
            </a:r>
            <a:endParaRPr lang="en-US" dirty="0"/>
          </a:p>
          <a:p>
            <a:endParaRPr lang="en-US" dirty="0"/>
          </a:p>
          <a:p>
            <a:endParaRPr lang="en-US" sz="1800" dirty="0"/>
          </a:p>
          <a:p>
            <a:endParaRPr lang="en-US" sz="1800" dirty="0"/>
          </a:p>
          <a:p>
            <a:r>
              <a:rPr lang="en-US" sz="1800" dirty="0"/>
              <a:t>Some slides courtesy of </a:t>
            </a:r>
            <a:r>
              <a:rPr lang="en-US" sz="1800" dirty="0" err="1"/>
              <a:t>Kevyn</a:t>
            </a:r>
            <a:r>
              <a:rPr lang="en-US" sz="1800" dirty="0"/>
              <a:t> Collins-Thompson and </a:t>
            </a:r>
            <a:r>
              <a:rPr lang="en-US" sz="1800" dirty="0" err="1"/>
              <a:t>Yuhang</a:t>
            </a:r>
            <a:r>
              <a:rPr lang="en-US" sz="1800" dirty="0"/>
              <a:t> Wang</a:t>
            </a:r>
          </a:p>
        </p:txBody>
      </p:sp>
      <p:sp>
        <p:nvSpPr>
          <p:cNvPr id="4" name="Date Placeholder 3"/>
          <p:cNvSpPr>
            <a:spLocks noGrp="1"/>
          </p:cNvSpPr>
          <p:nvPr>
            <p:ph type="dt" sz="half" idx="10"/>
          </p:nvPr>
        </p:nvSpPr>
        <p:spPr/>
        <p:txBody>
          <a:bodyPr/>
          <a:lstStyle/>
          <a:p>
            <a:fld id="{4BC030CF-B308-B548-A7A7-61992BF23267}" type="datetime1">
              <a:rPr lang="en-US" smtClean="0"/>
              <a:t>9/28/21</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1</a:t>
            </a:fld>
            <a:endParaRPr lang="en-US" dirty="0"/>
          </a:p>
        </p:txBody>
      </p:sp>
      <p:sp>
        <p:nvSpPr>
          <p:cNvPr id="8" name="TextBox 7"/>
          <p:cNvSpPr txBox="1"/>
          <p:nvPr/>
        </p:nvSpPr>
        <p:spPr>
          <a:xfrm>
            <a:off x="3734178" y="2938242"/>
            <a:ext cx="1675652" cy="584775"/>
          </a:xfrm>
          <a:prstGeom prst="rect">
            <a:avLst/>
          </a:prstGeom>
          <a:noFill/>
        </p:spPr>
        <p:txBody>
          <a:bodyPr wrap="none" rtlCol="0">
            <a:spAutoFit/>
          </a:bodyPr>
          <a:lstStyle/>
          <a:p>
            <a:pPr algn="ctr"/>
            <a:r>
              <a:rPr lang="en-US" sz="3200"/>
              <a:t>Fall 2021</a:t>
            </a:r>
            <a:endParaRPr lang="en-US" sz="3200" dirty="0"/>
          </a:p>
        </p:txBody>
      </p:sp>
    </p:spTree>
    <p:extLst>
      <p:ext uri="{BB962C8B-B14F-4D97-AF65-F5344CB8AC3E}">
        <p14:creationId xmlns:p14="http://schemas.microsoft.com/office/powerpoint/2010/main" val="309852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08020" y="2837226"/>
            <a:ext cx="6914320" cy="1602403"/>
            <a:chOff x="2075452" y="3576947"/>
            <a:chExt cx="6914320" cy="1602403"/>
          </a:xfrm>
        </p:grpSpPr>
        <p:grpSp>
          <p:nvGrpSpPr>
            <p:cNvPr id="10" name="Group 9"/>
            <p:cNvGrpSpPr/>
            <p:nvPr/>
          </p:nvGrpSpPr>
          <p:grpSpPr>
            <a:xfrm>
              <a:off x="2075452" y="3578087"/>
              <a:ext cx="512855" cy="760494"/>
              <a:chOff x="2075452" y="3578087"/>
              <a:chExt cx="1347496" cy="1998152"/>
            </a:xfrm>
          </p:grpSpPr>
          <p:sp>
            <p:nvSpPr>
              <p:cNvPr id="11" name="Rectangle 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 name="Group 13"/>
            <p:cNvGrpSpPr/>
            <p:nvPr/>
          </p:nvGrpSpPr>
          <p:grpSpPr>
            <a:xfrm>
              <a:off x="2643387" y="3577517"/>
              <a:ext cx="512855" cy="760494"/>
              <a:chOff x="2075452" y="3578087"/>
              <a:chExt cx="1347496" cy="1998152"/>
            </a:xfrm>
          </p:grpSpPr>
          <p:sp>
            <p:nvSpPr>
              <p:cNvPr id="15" name="Rectangle 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8" name="Group 37"/>
            <p:cNvGrpSpPr/>
            <p:nvPr/>
          </p:nvGrpSpPr>
          <p:grpSpPr>
            <a:xfrm>
              <a:off x="3223406" y="3587724"/>
              <a:ext cx="512855" cy="760494"/>
              <a:chOff x="2075452" y="3578087"/>
              <a:chExt cx="1347496" cy="1998152"/>
            </a:xfrm>
          </p:grpSpPr>
          <p:sp>
            <p:nvSpPr>
              <p:cNvPr id="39" name="Rectangle 3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2" name="Group 41"/>
            <p:cNvGrpSpPr/>
            <p:nvPr/>
          </p:nvGrpSpPr>
          <p:grpSpPr>
            <a:xfrm>
              <a:off x="3806829" y="3587154"/>
              <a:ext cx="512855" cy="760494"/>
              <a:chOff x="2075452" y="3578087"/>
              <a:chExt cx="1347496" cy="1998152"/>
            </a:xfrm>
          </p:grpSpPr>
          <p:sp>
            <p:nvSpPr>
              <p:cNvPr id="43" name="Rectangle 4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5" name="Rectangle 4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6" name="Group 45"/>
            <p:cNvGrpSpPr/>
            <p:nvPr/>
          </p:nvGrpSpPr>
          <p:grpSpPr>
            <a:xfrm>
              <a:off x="4396246" y="3587724"/>
              <a:ext cx="512855" cy="760494"/>
              <a:chOff x="2075452" y="3578087"/>
              <a:chExt cx="1347496" cy="1998152"/>
            </a:xfrm>
          </p:grpSpPr>
          <p:sp>
            <p:nvSpPr>
              <p:cNvPr id="47" name="Rectangle 4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0" name="Group 49"/>
            <p:cNvGrpSpPr/>
            <p:nvPr/>
          </p:nvGrpSpPr>
          <p:grpSpPr>
            <a:xfrm>
              <a:off x="4979669" y="3587154"/>
              <a:ext cx="512855" cy="760494"/>
              <a:chOff x="2075452" y="3578087"/>
              <a:chExt cx="1347496" cy="1998152"/>
            </a:xfrm>
          </p:grpSpPr>
          <p:sp>
            <p:nvSpPr>
              <p:cNvPr id="51" name="Rectangle 5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4" name="Group 53"/>
            <p:cNvGrpSpPr/>
            <p:nvPr/>
          </p:nvGrpSpPr>
          <p:grpSpPr>
            <a:xfrm>
              <a:off x="2075452" y="4407678"/>
              <a:ext cx="512855" cy="760494"/>
              <a:chOff x="2075452" y="3578087"/>
              <a:chExt cx="1347496" cy="1998152"/>
            </a:xfrm>
          </p:grpSpPr>
          <p:sp>
            <p:nvSpPr>
              <p:cNvPr id="55" name="Rectangle 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8" name="Group 57"/>
            <p:cNvGrpSpPr/>
            <p:nvPr/>
          </p:nvGrpSpPr>
          <p:grpSpPr>
            <a:xfrm>
              <a:off x="2643387" y="4407108"/>
              <a:ext cx="512855" cy="760494"/>
              <a:chOff x="2075452" y="3578087"/>
              <a:chExt cx="1347496" cy="1998152"/>
            </a:xfrm>
          </p:grpSpPr>
          <p:sp>
            <p:nvSpPr>
              <p:cNvPr id="59" name="Rectangle 5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Rectangle 6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2" name="Group 61"/>
            <p:cNvGrpSpPr/>
            <p:nvPr/>
          </p:nvGrpSpPr>
          <p:grpSpPr>
            <a:xfrm>
              <a:off x="3223406" y="4417315"/>
              <a:ext cx="512855" cy="760494"/>
              <a:chOff x="2075452" y="3578087"/>
              <a:chExt cx="1347496" cy="1998152"/>
            </a:xfrm>
          </p:grpSpPr>
          <p:sp>
            <p:nvSpPr>
              <p:cNvPr id="63" name="Rectangle 6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6" name="Group 65"/>
            <p:cNvGrpSpPr/>
            <p:nvPr/>
          </p:nvGrpSpPr>
          <p:grpSpPr>
            <a:xfrm>
              <a:off x="3806829" y="4416745"/>
              <a:ext cx="512855" cy="760494"/>
              <a:chOff x="2075452" y="3578087"/>
              <a:chExt cx="1347496" cy="1998152"/>
            </a:xfrm>
          </p:grpSpPr>
          <p:sp>
            <p:nvSpPr>
              <p:cNvPr id="67" name="Rectangle 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Rectangle 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0" name="Group 69"/>
            <p:cNvGrpSpPr/>
            <p:nvPr/>
          </p:nvGrpSpPr>
          <p:grpSpPr>
            <a:xfrm>
              <a:off x="4396246" y="4417315"/>
              <a:ext cx="512855" cy="760494"/>
              <a:chOff x="2075452" y="3578087"/>
              <a:chExt cx="1347496" cy="1998152"/>
            </a:xfrm>
          </p:grpSpPr>
          <p:sp>
            <p:nvSpPr>
              <p:cNvPr id="71" name="Rectangle 7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4" name="Group 73"/>
            <p:cNvGrpSpPr/>
            <p:nvPr/>
          </p:nvGrpSpPr>
          <p:grpSpPr>
            <a:xfrm>
              <a:off x="4979669" y="4416745"/>
              <a:ext cx="512855" cy="760494"/>
              <a:chOff x="2075452" y="3578087"/>
              <a:chExt cx="1347496" cy="1998152"/>
            </a:xfrm>
          </p:grpSpPr>
          <p:sp>
            <p:nvSpPr>
              <p:cNvPr id="75" name="Rectangle 7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7" name="Rectangle 7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8" name="Group 77"/>
            <p:cNvGrpSpPr/>
            <p:nvPr/>
          </p:nvGrpSpPr>
          <p:grpSpPr>
            <a:xfrm>
              <a:off x="5572700" y="3577517"/>
              <a:ext cx="512855" cy="760494"/>
              <a:chOff x="2075452" y="3578087"/>
              <a:chExt cx="1347496" cy="1998152"/>
            </a:xfrm>
          </p:grpSpPr>
          <p:sp>
            <p:nvSpPr>
              <p:cNvPr id="79" name="Rectangle 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ectangle 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2" name="Group 81"/>
            <p:cNvGrpSpPr/>
            <p:nvPr/>
          </p:nvGrpSpPr>
          <p:grpSpPr>
            <a:xfrm>
              <a:off x="6140635" y="3576947"/>
              <a:ext cx="512855" cy="760494"/>
              <a:chOff x="2075452" y="3578087"/>
              <a:chExt cx="1347496" cy="1998152"/>
            </a:xfrm>
          </p:grpSpPr>
          <p:sp>
            <p:nvSpPr>
              <p:cNvPr id="83" name="Rectangle 8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5" name="Rectangle 8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6" name="Group 85"/>
            <p:cNvGrpSpPr/>
            <p:nvPr/>
          </p:nvGrpSpPr>
          <p:grpSpPr>
            <a:xfrm>
              <a:off x="6720654" y="3587154"/>
              <a:ext cx="512855" cy="760494"/>
              <a:chOff x="2075452" y="3578087"/>
              <a:chExt cx="1347496" cy="1998152"/>
            </a:xfrm>
          </p:grpSpPr>
          <p:sp>
            <p:nvSpPr>
              <p:cNvPr id="87" name="Rectangle 8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ectangle 8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0" name="Group 89"/>
            <p:cNvGrpSpPr/>
            <p:nvPr/>
          </p:nvGrpSpPr>
          <p:grpSpPr>
            <a:xfrm>
              <a:off x="7304077" y="3586584"/>
              <a:ext cx="512855" cy="760494"/>
              <a:chOff x="2075452" y="3578087"/>
              <a:chExt cx="1347496" cy="1998152"/>
            </a:xfrm>
          </p:grpSpPr>
          <p:sp>
            <p:nvSpPr>
              <p:cNvPr id="91" name="Rectangle 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Rectangle 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Rectangle 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4" name="Group 93"/>
            <p:cNvGrpSpPr/>
            <p:nvPr/>
          </p:nvGrpSpPr>
          <p:grpSpPr>
            <a:xfrm>
              <a:off x="7893494" y="3587154"/>
              <a:ext cx="512855" cy="760494"/>
              <a:chOff x="2075452" y="3578087"/>
              <a:chExt cx="1347496" cy="1998152"/>
            </a:xfrm>
          </p:grpSpPr>
          <p:sp>
            <p:nvSpPr>
              <p:cNvPr id="95" name="Rectangle 9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Rectangle 9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7" name="Rectangle 9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8" name="Group 97"/>
            <p:cNvGrpSpPr/>
            <p:nvPr/>
          </p:nvGrpSpPr>
          <p:grpSpPr>
            <a:xfrm>
              <a:off x="8476917" y="3586584"/>
              <a:ext cx="512855" cy="760494"/>
              <a:chOff x="2075452" y="3578087"/>
              <a:chExt cx="1347496" cy="1998152"/>
            </a:xfrm>
          </p:grpSpPr>
          <p:sp>
            <p:nvSpPr>
              <p:cNvPr id="99" name="Rectangle 9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Rectangle 9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1" name="Rectangle 10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2" name="Group 101"/>
            <p:cNvGrpSpPr/>
            <p:nvPr/>
          </p:nvGrpSpPr>
          <p:grpSpPr>
            <a:xfrm>
              <a:off x="5566994" y="4409219"/>
              <a:ext cx="512855" cy="760494"/>
              <a:chOff x="2075452" y="3578087"/>
              <a:chExt cx="1347496" cy="1998152"/>
            </a:xfrm>
          </p:grpSpPr>
          <p:sp>
            <p:nvSpPr>
              <p:cNvPr id="103" name="Rectangle 1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Rectangle 1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5" name="Rectangle 1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6" name="Group 105"/>
            <p:cNvGrpSpPr/>
            <p:nvPr/>
          </p:nvGrpSpPr>
          <p:grpSpPr>
            <a:xfrm>
              <a:off x="6134929" y="4408649"/>
              <a:ext cx="512855" cy="760494"/>
              <a:chOff x="2075452" y="3578087"/>
              <a:chExt cx="1347496" cy="1998152"/>
            </a:xfrm>
          </p:grpSpPr>
          <p:sp>
            <p:nvSpPr>
              <p:cNvPr id="107" name="Rectangle 10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Rectangle 10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9" name="Rectangle 10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0" name="Group 109"/>
            <p:cNvGrpSpPr/>
            <p:nvPr/>
          </p:nvGrpSpPr>
          <p:grpSpPr>
            <a:xfrm>
              <a:off x="6714948" y="4418856"/>
              <a:ext cx="512855" cy="760494"/>
              <a:chOff x="2075452" y="3578087"/>
              <a:chExt cx="1347496" cy="1998152"/>
            </a:xfrm>
          </p:grpSpPr>
          <p:sp>
            <p:nvSpPr>
              <p:cNvPr id="111" name="Rectangle 1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3" name="Rectangle 1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4" name="Group 113"/>
            <p:cNvGrpSpPr/>
            <p:nvPr/>
          </p:nvGrpSpPr>
          <p:grpSpPr>
            <a:xfrm>
              <a:off x="7298371" y="4418286"/>
              <a:ext cx="512855" cy="760494"/>
              <a:chOff x="2075452" y="3578087"/>
              <a:chExt cx="1347496" cy="1998152"/>
            </a:xfrm>
          </p:grpSpPr>
          <p:sp>
            <p:nvSpPr>
              <p:cNvPr id="115" name="Rectangle 1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7" name="Rectangle 1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8" name="Group 117"/>
            <p:cNvGrpSpPr/>
            <p:nvPr/>
          </p:nvGrpSpPr>
          <p:grpSpPr>
            <a:xfrm>
              <a:off x="7887788" y="4418856"/>
              <a:ext cx="512855" cy="760494"/>
              <a:chOff x="2075452" y="3578087"/>
              <a:chExt cx="1347496" cy="1998152"/>
            </a:xfrm>
          </p:grpSpPr>
          <p:sp>
            <p:nvSpPr>
              <p:cNvPr id="119" name="Rectangle 11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1" name="Rectangle 12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2" name="Group 121"/>
            <p:cNvGrpSpPr/>
            <p:nvPr/>
          </p:nvGrpSpPr>
          <p:grpSpPr>
            <a:xfrm>
              <a:off x="8471211" y="4418286"/>
              <a:ext cx="512855" cy="760494"/>
              <a:chOff x="2075452" y="3578087"/>
              <a:chExt cx="1347496" cy="1998152"/>
            </a:xfrm>
          </p:grpSpPr>
          <p:sp>
            <p:nvSpPr>
              <p:cNvPr id="123" name="Rectangle 12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Rectangle 12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Rectangle 12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127" name="Group 126"/>
          <p:cNvGrpSpPr/>
          <p:nvPr/>
        </p:nvGrpSpPr>
        <p:grpSpPr>
          <a:xfrm>
            <a:off x="1108020" y="4796232"/>
            <a:ext cx="6914320" cy="1602403"/>
            <a:chOff x="2075452" y="3576947"/>
            <a:chExt cx="6914320" cy="1602403"/>
          </a:xfrm>
        </p:grpSpPr>
        <p:grpSp>
          <p:nvGrpSpPr>
            <p:cNvPr id="128" name="Group 127"/>
            <p:cNvGrpSpPr/>
            <p:nvPr/>
          </p:nvGrpSpPr>
          <p:grpSpPr>
            <a:xfrm>
              <a:off x="2075452" y="3578087"/>
              <a:ext cx="512855" cy="760494"/>
              <a:chOff x="2075452" y="3578087"/>
              <a:chExt cx="1347496" cy="1998152"/>
            </a:xfrm>
          </p:grpSpPr>
          <p:sp>
            <p:nvSpPr>
              <p:cNvPr id="221" name="Rectangle 22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2" name="Rectangle 22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3" name="Rectangle 22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9" name="Group 128"/>
            <p:cNvGrpSpPr/>
            <p:nvPr/>
          </p:nvGrpSpPr>
          <p:grpSpPr>
            <a:xfrm>
              <a:off x="2643387" y="3577517"/>
              <a:ext cx="512855" cy="760494"/>
              <a:chOff x="2075452" y="3578087"/>
              <a:chExt cx="1347496" cy="1998152"/>
            </a:xfrm>
          </p:grpSpPr>
          <p:sp>
            <p:nvSpPr>
              <p:cNvPr id="218" name="Rectangle 21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0" name="Rectangle 21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0" name="Group 129"/>
            <p:cNvGrpSpPr/>
            <p:nvPr/>
          </p:nvGrpSpPr>
          <p:grpSpPr>
            <a:xfrm>
              <a:off x="3223406" y="3587724"/>
              <a:ext cx="512855" cy="760494"/>
              <a:chOff x="2075452" y="3578087"/>
              <a:chExt cx="1347496" cy="1998152"/>
            </a:xfrm>
          </p:grpSpPr>
          <p:sp>
            <p:nvSpPr>
              <p:cNvPr id="215" name="Rectangle 2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6" name="Rectangle 2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7" name="Rectangle 2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1" name="Group 130"/>
            <p:cNvGrpSpPr/>
            <p:nvPr/>
          </p:nvGrpSpPr>
          <p:grpSpPr>
            <a:xfrm>
              <a:off x="3806829" y="3587154"/>
              <a:ext cx="512855" cy="760494"/>
              <a:chOff x="2075452" y="3578087"/>
              <a:chExt cx="1347496" cy="1998152"/>
            </a:xfrm>
          </p:grpSpPr>
          <p:sp>
            <p:nvSpPr>
              <p:cNvPr id="212" name="Rectangle 21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ectangle 21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4" name="Rectangle 21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2" name="Group 131"/>
            <p:cNvGrpSpPr/>
            <p:nvPr/>
          </p:nvGrpSpPr>
          <p:grpSpPr>
            <a:xfrm>
              <a:off x="4396246" y="3587724"/>
              <a:ext cx="512855" cy="760494"/>
              <a:chOff x="2075452" y="3578087"/>
              <a:chExt cx="1347496" cy="1998152"/>
            </a:xfrm>
          </p:grpSpPr>
          <p:sp>
            <p:nvSpPr>
              <p:cNvPr id="209" name="Rectangle 20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1" name="Rectangle 21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3" name="Group 132"/>
            <p:cNvGrpSpPr/>
            <p:nvPr/>
          </p:nvGrpSpPr>
          <p:grpSpPr>
            <a:xfrm>
              <a:off x="4979669" y="3587154"/>
              <a:ext cx="512855" cy="760494"/>
              <a:chOff x="2075452" y="3578087"/>
              <a:chExt cx="1347496" cy="1998152"/>
            </a:xfrm>
          </p:grpSpPr>
          <p:sp>
            <p:nvSpPr>
              <p:cNvPr id="206" name="Rectangle 20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ectangle 20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8" name="Rectangle 20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4" name="Group 133"/>
            <p:cNvGrpSpPr/>
            <p:nvPr/>
          </p:nvGrpSpPr>
          <p:grpSpPr>
            <a:xfrm>
              <a:off x="2075452" y="4407678"/>
              <a:ext cx="512855" cy="760494"/>
              <a:chOff x="2075452" y="3578087"/>
              <a:chExt cx="1347496" cy="1998152"/>
            </a:xfrm>
          </p:grpSpPr>
          <p:sp>
            <p:nvSpPr>
              <p:cNvPr id="203" name="Rectangle 2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Rectangle 2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5" name="Rectangle 2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5" name="Group 134"/>
            <p:cNvGrpSpPr/>
            <p:nvPr/>
          </p:nvGrpSpPr>
          <p:grpSpPr>
            <a:xfrm>
              <a:off x="2643387" y="4407108"/>
              <a:ext cx="512855" cy="760494"/>
              <a:chOff x="2075452" y="3578087"/>
              <a:chExt cx="1347496" cy="1998152"/>
            </a:xfrm>
          </p:grpSpPr>
          <p:sp>
            <p:nvSpPr>
              <p:cNvPr id="200" name="Rectangle 19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2" name="Rectangle 20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6" name="Group 135"/>
            <p:cNvGrpSpPr/>
            <p:nvPr/>
          </p:nvGrpSpPr>
          <p:grpSpPr>
            <a:xfrm>
              <a:off x="3223406" y="4417315"/>
              <a:ext cx="512855" cy="760494"/>
              <a:chOff x="2075452" y="3578087"/>
              <a:chExt cx="1347496" cy="1998152"/>
            </a:xfrm>
          </p:grpSpPr>
          <p:sp>
            <p:nvSpPr>
              <p:cNvPr id="197" name="Rectangle 19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Rectangle 19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9" name="Rectangle 19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7" name="Group 136"/>
            <p:cNvGrpSpPr/>
            <p:nvPr/>
          </p:nvGrpSpPr>
          <p:grpSpPr>
            <a:xfrm>
              <a:off x="3806829" y="4416745"/>
              <a:ext cx="512855" cy="760494"/>
              <a:chOff x="2075452" y="3578087"/>
              <a:chExt cx="1347496" cy="1998152"/>
            </a:xfrm>
          </p:grpSpPr>
          <p:sp>
            <p:nvSpPr>
              <p:cNvPr id="194" name="Rectangle 19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ectangle 19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6" name="Rectangle 19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8" name="Group 137"/>
            <p:cNvGrpSpPr/>
            <p:nvPr/>
          </p:nvGrpSpPr>
          <p:grpSpPr>
            <a:xfrm>
              <a:off x="4396246" y="4417315"/>
              <a:ext cx="512855" cy="760494"/>
              <a:chOff x="2075452" y="3578087"/>
              <a:chExt cx="1347496" cy="1998152"/>
            </a:xfrm>
          </p:grpSpPr>
          <p:sp>
            <p:nvSpPr>
              <p:cNvPr id="191" name="Rectangle 1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3" name="Rectangle 1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9" name="Group 138"/>
            <p:cNvGrpSpPr/>
            <p:nvPr/>
          </p:nvGrpSpPr>
          <p:grpSpPr>
            <a:xfrm>
              <a:off x="4979669" y="4416745"/>
              <a:ext cx="512855" cy="760494"/>
              <a:chOff x="2075452" y="3578087"/>
              <a:chExt cx="1347496" cy="1998152"/>
            </a:xfrm>
          </p:grpSpPr>
          <p:sp>
            <p:nvSpPr>
              <p:cNvPr id="188" name="Rectangle 18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ectangle 18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0" name="Rectangle 18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0" name="Group 139"/>
            <p:cNvGrpSpPr/>
            <p:nvPr/>
          </p:nvGrpSpPr>
          <p:grpSpPr>
            <a:xfrm>
              <a:off x="5572700" y="3577517"/>
              <a:ext cx="512855" cy="760494"/>
              <a:chOff x="2075452" y="3578087"/>
              <a:chExt cx="1347496" cy="1998152"/>
            </a:xfrm>
          </p:grpSpPr>
          <p:sp>
            <p:nvSpPr>
              <p:cNvPr id="185" name="Rectangle 18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Rectangle 18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7" name="Rectangle 18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1" name="Group 140"/>
            <p:cNvGrpSpPr/>
            <p:nvPr/>
          </p:nvGrpSpPr>
          <p:grpSpPr>
            <a:xfrm>
              <a:off x="6140635" y="3576947"/>
              <a:ext cx="512855" cy="760494"/>
              <a:chOff x="2075452" y="3578087"/>
              <a:chExt cx="1347496" cy="1998152"/>
            </a:xfrm>
          </p:grpSpPr>
          <p:sp>
            <p:nvSpPr>
              <p:cNvPr id="182" name="Rectangle 18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4" name="Rectangle 18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2" name="Group 141"/>
            <p:cNvGrpSpPr/>
            <p:nvPr/>
          </p:nvGrpSpPr>
          <p:grpSpPr>
            <a:xfrm>
              <a:off x="6720654" y="3587154"/>
              <a:ext cx="512855" cy="760494"/>
              <a:chOff x="2075452" y="3578087"/>
              <a:chExt cx="1347496" cy="1998152"/>
            </a:xfrm>
          </p:grpSpPr>
          <p:sp>
            <p:nvSpPr>
              <p:cNvPr id="179" name="Rectangle 1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Rectangle 1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1" name="Rectangle 1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3" name="Group 142"/>
            <p:cNvGrpSpPr/>
            <p:nvPr/>
          </p:nvGrpSpPr>
          <p:grpSpPr>
            <a:xfrm>
              <a:off x="7304077" y="3586584"/>
              <a:ext cx="512855" cy="760494"/>
              <a:chOff x="2075452" y="3578087"/>
              <a:chExt cx="1347496" cy="1998152"/>
            </a:xfrm>
          </p:grpSpPr>
          <p:sp>
            <p:nvSpPr>
              <p:cNvPr id="176" name="Rectangle 17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8" name="Rectangle 17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4" name="Group 143"/>
            <p:cNvGrpSpPr/>
            <p:nvPr/>
          </p:nvGrpSpPr>
          <p:grpSpPr>
            <a:xfrm>
              <a:off x="7893494" y="3587154"/>
              <a:ext cx="512855" cy="760494"/>
              <a:chOff x="2075452" y="3578087"/>
              <a:chExt cx="1347496" cy="1998152"/>
            </a:xfrm>
          </p:grpSpPr>
          <p:sp>
            <p:nvSpPr>
              <p:cNvPr id="173" name="Rectangle 17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5" name="Rectangle 17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5" name="Group 144"/>
            <p:cNvGrpSpPr/>
            <p:nvPr/>
          </p:nvGrpSpPr>
          <p:grpSpPr>
            <a:xfrm>
              <a:off x="8476917" y="3586584"/>
              <a:ext cx="512855" cy="760494"/>
              <a:chOff x="2075452" y="3578087"/>
              <a:chExt cx="1347496" cy="1998152"/>
            </a:xfrm>
          </p:grpSpPr>
          <p:sp>
            <p:nvSpPr>
              <p:cNvPr id="170" name="Rectangle 16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Rectangle 17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2" name="Rectangle 17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6" name="Group 145"/>
            <p:cNvGrpSpPr/>
            <p:nvPr/>
          </p:nvGrpSpPr>
          <p:grpSpPr>
            <a:xfrm>
              <a:off x="5566994" y="4409219"/>
              <a:ext cx="512855" cy="760494"/>
              <a:chOff x="2075452" y="3578087"/>
              <a:chExt cx="1347496" cy="1998152"/>
            </a:xfrm>
          </p:grpSpPr>
          <p:sp>
            <p:nvSpPr>
              <p:cNvPr id="167" name="Rectangle 1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9" name="Rectangle 1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7" name="Group 146"/>
            <p:cNvGrpSpPr/>
            <p:nvPr/>
          </p:nvGrpSpPr>
          <p:grpSpPr>
            <a:xfrm>
              <a:off x="6134929" y="4408649"/>
              <a:ext cx="512855" cy="760494"/>
              <a:chOff x="2075452" y="3578087"/>
              <a:chExt cx="1347496" cy="1998152"/>
            </a:xfrm>
          </p:grpSpPr>
          <p:sp>
            <p:nvSpPr>
              <p:cNvPr id="164" name="Rectangle 16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6" name="Rectangle 16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8" name="Group 147"/>
            <p:cNvGrpSpPr/>
            <p:nvPr/>
          </p:nvGrpSpPr>
          <p:grpSpPr>
            <a:xfrm>
              <a:off x="6714948" y="4418856"/>
              <a:ext cx="512855" cy="760494"/>
              <a:chOff x="2075452" y="3578087"/>
              <a:chExt cx="1347496" cy="1998152"/>
            </a:xfrm>
          </p:grpSpPr>
          <p:sp>
            <p:nvSpPr>
              <p:cNvPr id="161" name="Rectangle 16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Rectangle 16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3" name="Rectangle 16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9" name="Group 148"/>
            <p:cNvGrpSpPr/>
            <p:nvPr/>
          </p:nvGrpSpPr>
          <p:grpSpPr>
            <a:xfrm>
              <a:off x="7298371" y="4418286"/>
              <a:ext cx="512855" cy="760494"/>
              <a:chOff x="2075452" y="3578087"/>
              <a:chExt cx="1347496" cy="1998152"/>
            </a:xfrm>
          </p:grpSpPr>
          <p:sp>
            <p:nvSpPr>
              <p:cNvPr id="158" name="Rectangle 15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0" name="Rectangle 15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0" name="Group 149"/>
            <p:cNvGrpSpPr/>
            <p:nvPr/>
          </p:nvGrpSpPr>
          <p:grpSpPr>
            <a:xfrm>
              <a:off x="7887788" y="4418856"/>
              <a:ext cx="512855" cy="760494"/>
              <a:chOff x="2075452" y="3578087"/>
              <a:chExt cx="1347496" cy="1998152"/>
            </a:xfrm>
          </p:grpSpPr>
          <p:sp>
            <p:nvSpPr>
              <p:cNvPr id="155" name="Rectangle 1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Rectangle 1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7" name="Rectangle 1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1" name="Group 150"/>
            <p:cNvGrpSpPr/>
            <p:nvPr/>
          </p:nvGrpSpPr>
          <p:grpSpPr>
            <a:xfrm>
              <a:off x="8471211" y="4418286"/>
              <a:ext cx="512855" cy="760494"/>
              <a:chOff x="2075452" y="3578087"/>
              <a:chExt cx="1347496" cy="1998152"/>
            </a:xfrm>
          </p:grpSpPr>
          <p:sp>
            <p:nvSpPr>
              <p:cNvPr id="152" name="Rectangle 15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4" name="Rectangle 15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224" name="Rectangle 223"/>
          <p:cNvSpPr/>
          <p:nvPr/>
        </p:nvSpPr>
        <p:spPr>
          <a:xfrm>
            <a:off x="4302678" y="2026634"/>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a:t>
            </a:r>
          </a:p>
        </p:txBody>
      </p:sp>
      <p:sp>
        <p:nvSpPr>
          <p:cNvPr id="225" name="Rectangle 224"/>
          <p:cNvSpPr/>
          <p:nvPr/>
        </p:nvSpPr>
        <p:spPr>
          <a:xfrm>
            <a:off x="1831260" y="2026634"/>
            <a:ext cx="1794177" cy="588603"/>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Job Tracker</a:t>
            </a:r>
          </a:p>
        </p:txBody>
      </p:sp>
      <p:sp>
        <p:nvSpPr>
          <p:cNvPr id="228" name="Title 1"/>
          <p:cNvSpPr txBox="1">
            <a:spLocks/>
          </p:cNvSpPr>
          <p:nvPr/>
        </p:nvSpPr>
        <p:spPr>
          <a:xfrm>
            <a:off x="0" y="274638"/>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err="1"/>
              <a:t>Hadoop</a:t>
            </a:r>
            <a:r>
              <a:rPr lang="en-US" b="1" dirty="0"/>
              <a:t> </a:t>
            </a:r>
            <a:r>
              <a:rPr lang="en-US" b="1" dirty="0" err="1"/>
              <a:t>MapReduce</a:t>
            </a:r>
            <a:endParaRPr lang="en-US" dirty="0"/>
          </a:p>
        </p:txBody>
      </p:sp>
      <p:sp>
        <p:nvSpPr>
          <p:cNvPr id="2" name="Date Placeholder 1"/>
          <p:cNvSpPr>
            <a:spLocks noGrp="1"/>
          </p:cNvSpPr>
          <p:nvPr>
            <p:ph type="dt" sz="half" idx="10"/>
          </p:nvPr>
        </p:nvSpPr>
        <p:spPr/>
        <p:txBody>
          <a:bodyPr/>
          <a:lstStyle/>
          <a:p>
            <a:fld id="{09488867-C932-F649-9241-08038E5DAE9D}" type="datetime1">
              <a:rPr lang="en-US" smtClean="0"/>
              <a:t>9/28/21</a:t>
            </a:fld>
            <a:endParaRPr lang="en-US"/>
          </a:p>
        </p:txBody>
      </p:sp>
      <p:sp>
        <p:nvSpPr>
          <p:cNvPr id="3" name="Slide Number Placeholder 2"/>
          <p:cNvSpPr>
            <a:spLocks noGrp="1"/>
          </p:cNvSpPr>
          <p:nvPr>
            <p:ph type="sldNum" sz="quarter" idx="12"/>
          </p:nvPr>
        </p:nvSpPr>
        <p:spPr/>
        <p:txBody>
          <a:bodyPr/>
          <a:lstStyle/>
          <a:p>
            <a:fld id="{2675AF18-4338-F24B-A6C7-26677B9C738D}" type="slidenum">
              <a:rPr lang="en-US" smtClean="0"/>
              <a:t>10</a:t>
            </a:fld>
            <a:endParaRPr lang="en-US"/>
          </a:p>
        </p:txBody>
      </p:sp>
      <p:sp>
        <p:nvSpPr>
          <p:cNvPr id="4" name="TextBox 3"/>
          <p:cNvSpPr txBox="1"/>
          <p:nvPr/>
        </p:nvSpPr>
        <p:spPr>
          <a:xfrm>
            <a:off x="16933" y="1248305"/>
            <a:ext cx="9285640" cy="646331"/>
          </a:xfrm>
          <a:prstGeom prst="rect">
            <a:avLst/>
          </a:prstGeom>
          <a:noFill/>
        </p:spPr>
        <p:txBody>
          <a:bodyPr wrap="none" rtlCol="0">
            <a:spAutoFit/>
          </a:bodyPr>
          <a:lstStyle/>
          <a:p>
            <a:r>
              <a:rPr lang="en-US" dirty="0"/>
              <a:t>In large configurations, there might be multiple racks with multiple nodes. </a:t>
            </a:r>
          </a:p>
          <a:p>
            <a:r>
              <a:rPr lang="en-US" dirty="0"/>
              <a:t>Name node is rack-aware (what if an entire rack goes down? We need to be resilient to this case)</a:t>
            </a:r>
          </a:p>
        </p:txBody>
      </p:sp>
      <p:sp>
        <p:nvSpPr>
          <p:cNvPr id="5" name="Rectangle 4"/>
          <p:cNvSpPr/>
          <p:nvPr/>
        </p:nvSpPr>
        <p:spPr>
          <a:xfrm>
            <a:off x="880531" y="2733768"/>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880531" y="4645670"/>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6222457" y="2026634"/>
            <a:ext cx="1794177" cy="588603"/>
          </a:xfrm>
          <a:prstGeom prst="rect">
            <a:avLst/>
          </a:prstGeom>
          <a:solidFill>
            <a:schemeClr val="tx2">
              <a:lumMod val="40000"/>
              <a:lumOff val="6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Node2</a:t>
            </a:r>
          </a:p>
        </p:txBody>
      </p:sp>
      <p:sp>
        <p:nvSpPr>
          <p:cNvPr id="7" name="Rectangle 6"/>
          <p:cNvSpPr/>
          <p:nvPr/>
        </p:nvSpPr>
        <p:spPr>
          <a:xfrm>
            <a:off x="1703425" y="3127239"/>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26" name="Rectangle 225"/>
          <p:cNvSpPr/>
          <p:nvPr/>
        </p:nvSpPr>
        <p:spPr>
          <a:xfrm>
            <a:off x="3428816" y="5023002"/>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0" name="Rectangle 229"/>
          <p:cNvSpPr/>
          <p:nvPr/>
        </p:nvSpPr>
        <p:spPr>
          <a:xfrm>
            <a:off x="5788592" y="3118345"/>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1" name="Rectangle 230"/>
          <p:cNvSpPr/>
          <p:nvPr/>
        </p:nvSpPr>
        <p:spPr>
          <a:xfrm>
            <a:off x="4599562" y="3934053"/>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8" name="TextBox 7"/>
          <p:cNvSpPr txBox="1"/>
          <p:nvPr/>
        </p:nvSpPr>
        <p:spPr>
          <a:xfrm>
            <a:off x="2811842" y="6505059"/>
            <a:ext cx="3586852" cy="369332"/>
          </a:xfrm>
          <a:prstGeom prst="rect">
            <a:avLst/>
          </a:prstGeom>
          <a:noFill/>
        </p:spPr>
        <p:txBody>
          <a:bodyPr wrap="none" rtlCol="0">
            <a:spAutoFit/>
          </a:bodyPr>
          <a:lstStyle/>
          <a:p>
            <a:r>
              <a:rPr lang="en-US" dirty="0"/>
              <a:t>What happens if rack 1 goes offline?</a:t>
            </a:r>
          </a:p>
        </p:txBody>
      </p:sp>
    </p:spTree>
    <p:extLst>
      <p:ext uri="{BB962C8B-B14F-4D97-AF65-F5344CB8AC3E}">
        <p14:creationId xmlns:p14="http://schemas.microsoft.com/office/powerpoint/2010/main" val="305205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33495"/>
            <a:ext cx="8226854" cy="743429"/>
          </a:xfrm>
        </p:spPr>
        <p:txBody>
          <a:bodyPr>
            <a:normAutofit/>
          </a:bodyPr>
          <a:lstStyle/>
          <a:p>
            <a:r>
              <a:rPr lang="en-US" sz="4000" dirty="0"/>
              <a:t>Read Operation in HDFS</a:t>
            </a:r>
          </a:p>
        </p:txBody>
      </p:sp>
      <p:sp>
        <p:nvSpPr>
          <p:cNvPr id="6" name="Slide Number Placeholder 5"/>
          <p:cNvSpPr>
            <a:spLocks noGrp="1"/>
          </p:cNvSpPr>
          <p:nvPr>
            <p:ph type="sldNum" sz="quarter" idx="4294967295"/>
          </p:nvPr>
        </p:nvSpPr>
        <p:spPr>
          <a:xfrm>
            <a:off x="8185377" y="6356352"/>
            <a:ext cx="501424" cy="365125"/>
          </a:xfrm>
          <a:prstGeom prst="rect">
            <a:avLst/>
          </a:prstGeom>
        </p:spPr>
        <p:txBody>
          <a:bodyPr/>
          <a:lstStyle/>
          <a:p>
            <a:fld id="{17918391-D411-FE40-AAD7-861AE5233E0E}" type="slidenum">
              <a:rPr lang="en-US" smtClean="0">
                <a:solidFill>
                  <a:srgbClr val="0055A0">
                    <a:tint val="75000"/>
                  </a:srgbClr>
                </a:solidFill>
              </a:rPr>
              <a:pPr/>
              <a:t>11</a:t>
            </a:fld>
            <a:endParaRPr lang="en-US" dirty="0">
              <a:solidFill>
                <a:srgbClr val="0055A0">
                  <a:tint val="75000"/>
                </a:srgbClr>
              </a:solidFill>
            </a:endParaRPr>
          </a:p>
        </p:txBody>
      </p:sp>
      <p:pic>
        <p:nvPicPr>
          <p:cNvPr id="14" name="Content Placeholder 13"/>
          <p:cNvPicPr>
            <a:picLocks noGrp="1" noChangeAspect="1"/>
          </p:cNvPicPr>
          <p:nvPr>
            <p:ph idx="1"/>
          </p:nvPr>
        </p:nvPicPr>
        <p:blipFill>
          <a:blip r:embed="rId3"/>
          <a:stretch>
            <a:fillRect/>
          </a:stretch>
        </p:blipFill>
        <p:spPr>
          <a:xfrm>
            <a:off x="271337" y="1232938"/>
            <a:ext cx="5996975" cy="4867398"/>
          </a:xfrm>
          <a:prstGeom prst="rect">
            <a:avLst/>
          </a:prstGeom>
        </p:spPr>
      </p:pic>
      <p:sp>
        <p:nvSpPr>
          <p:cNvPr id="4" name="TextBox 3"/>
          <p:cNvSpPr txBox="1"/>
          <p:nvPr/>
        </p:nvSpPr>
        <p:spPr>
          <a:xfrm>
            <a:off x="294921" y="6140555"/>
            <a:ext cx="8849080" cy="646331"/>
          </a:xfrm>
          <a:prstGeom prst="rect">
            <a:avLst/>
          </a:prstGeom>
          <a:noFill/>
        </p:spPr>
        <p:txBody>
          <a:bodyPr wrap="square" rtlCol="0">
            <a:spAutoFit/>
          </a:bodyPr>
          <a:lstStyle/>
          <a:p>
            <a:r>
              <a:rPr lang="en-US" dirty="0"/>
              <a:t>Why does the client go to the name node only to get the list and communicate with the data nodes directly? We don’t want name node to be a single point of failure </a:t>
            </a:r>
          </a:p>
        </p:txBody>
      </p:sp>
      <p:sp>
        <p:nvSpPr>
          <p:cNvPr id="3" name="TextBox 2"/>
          <p:cNvSpPr txBox="1"/>
          <p:nvPr/>
        </p:nvSpPr>
        <p:spPr>
          <a:xfrm>
            <a:off x="6268313" y="2718780"/>
            <a:ext cx="2875688" cy="2062103"/>
          </a:xfrm>
          <a:prstGeom prst="rect">
            <a:avLst/>
          </a:prstGeom>
          <a:noFill/>
        </p:spPr>
        <p:txBody>
          <a:bodyPr wrap="square" rtlCol="0">
            <a:spAutoFit/>
          </a:bodyPr>
          <a:lstStyle/>
          <a:p>
            <a:r>
              <a:rPr lang="en-US" sz="1600" dirty="0"/>
              <a:t>Say that the client is looking for a block that is replicated on three </a:t>
            </a:r>
            <a:r>
              <a:rPr lang="en-US" sz="1600" dirty="0" err="1"/>
              <a:t>datanodes</a:t>
            </a:r>
            <a:r>
              <a:rPr lang="en-US" sz="1600" dirty="0"/>
              <a:t>. </a:t>
            </a:r>
            <a:r>
              <a:rPr lang="en-US" sz="1600" dirty="0" err="1"/>
              <a:t>Namenode</a:t>
            </a:r>
            <a:r>
              <a:rPr lang="en-US" sz="1600" dirty="0"/>
              <a:t> gives a sorted listed  of </a:t>
            </a:r>
            <a:r>
              <a:rPr lang="en-US" sz="1600" dirty="0" err="1"/>
              <a:t>datanodes</a:t>
            </a:r>
            <a:r>
              <a:rPr lang="en-US" sz="1600" dirty="0"/>
              <a:t> to contact. Client will contact the second </a:t>
            </a:r>
            <a:r>
              <a:rPr lang="en-US" sz="1600" dirty="0" err="1"/>
              <a:t>datanode</a:t>
            </a:r>
            <a:r>
              <a:rPr lang="en-US" sz="1600" dirty="0"/>
              <a:t> only if it does not receive a response from the first</a:t>
            </a:r>
          </a:p>
        </p:txBody>
      </p:sp>
    </p:spTree>
    <p:extLst>
      <p:ext uri="{BB962C8B-B14F-4D97-AF65-F5344CB8AC3E}">
        <p14:creationId xmlns:p14="http://schemas.microsoft.com/office/powerpoint/2010/main" val="116246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33495"/>
            <a:ext cx="8226854" cy="743429"/>
          </a:xfrm>
        </p:spPr>
        <p:txBody>
          <a:bodyPr>
            <a:normAutofit/>
          </a:bodyPr>
          <a:lstStyle/>
          <a:p>
            <a:r>
              <a:rPr lang="en-US" sz="4000" dirty="0"/>
              <a:t>Write Operation in HDFS</a:t>
            </a:r>
          </a:p>
        </p:txBody>
      </p:sp>
      <p:sp>
        <p:nvSpPr>
          <p:cNvPr id="6" name="Slide Number Placeholder 5"/>
          <p:cNvSpPr>
            <a:spLocks noGrp="1"/>
          </p:cNvSpPr>
          <p:nvPr>
            <p:ph type="sldNum" sz="quarter" idx="4294967295"/>
          </p:nvPr>
        </p:nvSpPr>
        <p:spPr>
          <a:xfrm>
            <a:off x="8185377" y="6356352"/>
            <a:ext cx="501424" cy="365125"/>
          </a:xfrm>
          <a:prstGeom prst="rect">
            <a:avLst/>
          </a:prstGeom>
        </p:spPr>
        <p:txBody>
          <a:bodyPr/>
          <a:lstStyle/>
          <a:p>
            <a:fld id="{17918391-D411-FE40-AAD7-861AE5233E0E}" type="slidenum">
              <a:rPr lang="en-US" smtClean="0">
                <a:solidFill>
                  <a:srgbClr val="0055A0">
                    <a:tint val="75000"/>
                  </a:srgbClr>
                </a:solidFill>
              </a:rPr>
              <a:pPr/>
              <a:t>12</a:t>
            </a:fld>
            <a:endParaRPr lang="en-US" dirty="0">
              <a:solidFill>
                <a:srgbClr val="0055A0">
                  <a:tint val="75000"/>
                </a:srgbClr>
              </a:solidFill>
            </a:endParaRPr>
          </a:p>
        </p:txBody>
      </p:sp>
      <p:pic>
        <p:nvPicPr>
          <p:cNvPr id="5" name="Content Placeholder 4"/>
          <p:cNvPicPr>
            <a:picLocks noGrp="1" noChangeAspect="1"/>
          </p:cNvPicPr>
          <p:nvPr>
            <p:ph idx="1"/>
          </p:nvPr>
        </p:nvPicPr>
        <p:blipFill>
          <a:blip r:embed="rId3"/>
          <a:stretch>
            <a:fillRect/>
          </a:stretch>
        </p:blipFill>
        <p:spPr>
          <a:xfrm>
            <a:off x="1754785" y="1231779"/>
            <a:ext cx="5631684" cy="4667250"/>
          </a:xfrm>
          <a:prstGeom prst="rect">
            <a:avLst/>
          </a:prstGeom>
        </p:spPr>
      </p:pic>
      <p:sp>
        <p:nvSpPr>
          <p:cNvPr id="3" name="TextBox 2"/>
          <p:cNvSpPr txBox="1"/>
          <p:nvPr/>
        </p:nvSpPr>
        <p:spPr>
          <a:xfrm>
            <a:off x="634972" y="6048077"/>
            <a:ext cx="7749911" cy="646331"/>
          </a:xfrm>
          <a:prstGeom prst="rect">
            <a:avLst/>
          </a:prstGeom>
          <a:noFill/>
        </p:spPr>
        <p:txBody>
          <a:bodyPr wrap="square" rtlCol="0">
            <a:spAutoFit/>
          </a:bodyPr>
          <a:lstStyle/>
          <a:p>
            <a:r>
              <a:rPr lang="en-US" dirty="0"/>
              <a:t>Say your replication is 3, two of those are generally saved on two different </a:t>
            </a:r>
            <a:r>
              <a:rPr lang="en-US" dirty="0" err="1"/>
              <a:t>datanodes</a:t>
            </a:r>
            <a:r>
              <a:rPr lang="en-US" dirty="0"/>
              <a:t> on the same rack? Why?</a:t>
            </a:r>
          </a:p>
        </p:txBody>
      </p:sp>
    </p:spTree>
    <p:extLst>
      <p:ext uri="{BB962C8B-B14F-4D97-AF65-F5344CB8AC3E}">
        <p14:creationId xmlns:p14="http://schemas.microsoft.com/office/powerpoint/2010/main" val="411548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far</a:t>
            </a:r>
          </a:p>
        </p:txBody>
      </p:sp>
      <p:sp>
        <p:nvSpPr>
          <p:cNvPr id="3" name="Content Placeholder 2"/>
          <p:cNvSpPr>
            <a:spLocks noGrp="1"/>
          </p:cNvSpPr>
          <p:nvPr>
            <p:ph idx="1"/>
          </p:nvPr>
        </p:nvSpPr>
        <p:spPr>
          <a:xfrm>
            <a:off x="457200" y="1417638"/>
            <a:ext cx="8686800" cy="4938712"/>
          </a:xfrm>
        </p:spPr>
        <p:txBody>
          <a:bodyPr>
            <a:normAutofit lnSpcReduction="10000"/>
          </a:bodyPr>
          <a:lstStyle/>
          <a:p>
            <a:r>
              <a:rPr lang="en-US" dirty="0" err="1"/>
              <a:t>Hadoop</a:t>
            </a:r>
            <a:r>
              <a:rPr lang="en-US" dirty="0"/>
              <a:t>: open-source framework for reliable, scalable, distributed computing.</a:t>
            </a:r>
          </a:p>
          <a:p>
            <a:pPr marL="971550" lvl="1" indent="-514350">
              <a:buFont typeface="+mj-lt"/>
              <a:buAutoNum type="arabicPeriod"/>
            </a:pPr>
            <a:r>
              <a:rPr lang="en-US" dirty="0" err="1"/>
              <a:t>MapReduce</a:t>
            </a:r>
            <a:r>
              <a:rPr lang="en-US" dirty="0"/>
              <a:t> (algorithm)</a:t>
            </a:r>
          </a:p>
          <a:p>
            <a:pPr marL="1200150" lvl="2" indent="-342900"/>
            <a:r>
              <a:rPr lang="en-US" dirty="0"/>
              <a:t>A programming model for large-scale data processing</a:t>
            </a:r>
          </a:p>
          <a:p>
            <a:pPr marL="971550" lvl="1" indent="-514350">
              <a:buFont typeface="+mj-lt"/>
              <a:buAutoNum type="arabicPeriod"/>
            </a:pPr>
            <a:r>
              <a:rPr lang="en-US" dirty="0" err="1"/>
              <a:t>Hadoop</a:t>
            </a:r>
            <a:r>
              <a:rPr lang="en-US" dirty="0"/>
              <a:t> Distributed File System (data storage)</a:t>
            </a:r>
          </a:p>
          <a:p>
            <a:pPr lvl="2"/>
            <a:r>
              <a:rPr lang="en-US" dirty="0"/>
              <a:t> Stores and aggregates data on cluster machines</a:t>
            </a:r>
          </a:p>
          <a:p>
            <a:pPr marL="971550" lvl="1" indent="-514350">
              <a:buFont typeface="+mj-lt"/>
              <a:buAutoNum type="arabicPeriod"/>
            </a:pPr>
            <a:r>
              <a:rPr lang="en-US" dirty="0"/>
              <a:t>Hardware Architecture</a:t>
            </a:r>
          </a:p>
          <a:p>
            <a:pPr marL="1200150" lvl="2" indent="-342900"/>
            <a:r>
              <a:rPr lang="en-US" dirty="0"/>
              <a:t>Networked machines</a:t>
            </a:r>
          </a:p>
          <a:p>
            <a:pPr marL="400050"/>
            <a:r>
              <a:rPr lang="en-US" dirty="0"/>
              <a:t>Yet, we did everything locally. Now we go to the cluster! </a:t>
            </a:r>
          </a:p>
          <a:p>
            <a:pPr lvl="2"/>
            <a:endParaRPr lang="en-US" dirty="0"/>
          </a:p>
        </p:txBody>
      </p:sp>
      <p:sp>
        <p:nvSpPr>
          <p:cNvPr id="4" name="Date Placeholder 3"/>
          <p:cNvSpPr>
            <a:spLocks noGrp="1"/>
          </p:cNvSpPr>
          <p:nvPr>
            <p:ph type="dt" sz="half" idx="10"/>
          </p:nvPr>
        </p:nvSpPr>
        <p:spPr/>
        <p:txBody>
          <a:bodyPr/>
          <a:lstStyle/>
          <a:p>
            <a:fld id="{F0552E31-7C7B-444F-8BD9-F09B2F74C487}" type="datetime1">
              <a:rPr lang="en-US" smtClean="0"/>
              <a:t>9/28/21</a:t>
            </a:fld>
            <a:endParaRPr lang="en-US"/>
          </a:p>
        </p:txBody>
      </p:sp>
      <p:sp>
        <p:nvSpPr>
          <p:cNvPr id="5" name="Slide Number Placeholder 4"/>
          <p:cNvSpPr>
            <a:spLocks noGrp="1"/>
          </p:cNvSpPr>
          <p:nvPr>
            <p:ph type="sldNum" sz="quarter" idx="12"/>
          </p:nvPr>
        </p:nvSpPr>
        <p:spPr/>
        <p:txBody>
          <a:bodyPr/>
          <a:lstStyle/>
          <a:p>
            <a:fld id="{489AA9CD-E03E-470E-A1F1-67531AF0EE6B}" type="slidenum">
              <a:rPr lang="en-US" smtClean="0"/>
              <a:pPr/>
              <a:t>13</a:t>
            </a:fld>
            <a:endParaRPr lang="en-US"/>
          </a:p>
        </p:txBody>
      </p:sp>
    </p:spTree>
    <p:extLst>
      <p:ext uri="{BB962C8B-B14F-4D97-AF65-F5344CB8AC3E}">
        <p14:creationId xmlns:p14="http://schemas.microsoft.com/office/powerpoint/2010/main" val="24480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Cavium</a:t>
            </a:r>
          </a:p>
        </p:txBody>
      </p:sp>
      <p:sp>
        <p:nvSpPr>
          <p:cNvPr id="3" name="Content Placeholder 2"/>
          <p:cNvSpPr>
            <a:spLocks noGrp="1"/>
          </p:cNvSpPr>
          <p:nvPr>
            <p:ph idx="1"/>
          </p:nvPr>
        </p:nvSpPr>
        <p:spPr>
          <a:xfrm>
            <a:off x="457200" y="1600200"/>
            <a:ext cx="8229600" cy="4845050"/>
          </a:xfrm>
        </p:spPr>
        <p:txBody>
          <a:bodyPr>
            <a:normAutofit fontScale="70000" lnSpcReduction="20000"/>
          </a:bodyPr>
          <a:lstStyle/>
          <a:p>
            <a:r>
              <a:rPr lang="en-US" dirty="0"/>
              <a:t>The Cavium Thunder X Hadoop cluster is a next-generation Hadoop cluster available to researchers at the University of Michigan.</a:t>
            </a:r>
          </a:p>
          <a:p>
            <a:endParaRPr lang="en-US" dirty="0"/>
          </a:p>
          <a:p>
            <a:r>
              <a:rPr lang="en-US" dirty="0"/>
              <a:t>It holds 3PB of storage for researchers to approach and analyze data science problems.</a:t>
            </a:r>
          </a:p>
          <a:p>
            <a:r>
              <a:rPr lang="en-US" dirty="0"/>
              <a:t>The cluster consists of 40 servers each containing 96 ARMv8 cores and 512GB of RAM per server. </a:t>
            </a:r>
          </a:p>
          <a:p>
            <a:r>
              <a:rPr lang="en-US" dirty="0"/>
              <a:t>The cluster provides 1PB of total disk space, 40GbE inter-node networking, and Hadoop 2.7.2 with Spark 2 and Hive 2.</a:t>
            </a:r>
          </a:p>
          <a:p>
            <a:endParaRPr lang="en-US" dirty="0"/>
          </a:p>
          <a:p>
            <a:r>
              <a:rPr lang="en-US" dirty="0"/>
              <a:t>ARC-TS provides various other computing solutions. Check out: </a:t>
            </a:r>
            <a:r>
              <a:rPr lang="en-US" dirty="0">
                <a:hlinkClick r:id="rId2"/>
              </a:rPr>
              <a:t>https://arc-ts.umich.edu/systems-services/</a:t>
            </a:r>
            <a:r>
              <a:rPr lang="en-US" dirty="0"/>
              <a:t> for more info.</a:t>
            </a:r>
          </a:p>
          <a:p>
            <a:r>
              <a:rPr lang="en-US" dirty="0"/>
              <a:t>We will use the Cavium Hadoop cluster in this class. For the user guide, please check: </a:t>
            </a:r>
            <a:r>
              <a:rPr lang="en-US" dirty="0">
                <a:hlinkClick r:id="rId3"/>
              </a:rPr>
              <a:t>https://arc-ts.umich.edu/cavium/user-guide/</a:t>
            </a:r>
            <a:endParaRPr lang="en-US" dirty="0"/>
          </a:p>
          <a:p>
            <a:endParaRPr lang="en-US" dirty="0"/>
          </a:p>
        </p:txBody>
      </p:sp>
    </p:spTree>
    <p:extLst>
      <p:ext uri="{BB962C8B-B14F-4D97-AF65-F5344CB8AC3E}">
        <p14:creationId xmlns:p14="http://schemas.microsoft.com/office/powerpoint/2010/main" val="290447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9310255" cy="1143000"/>
          </a:xfrm>
        </p:spPr>
        <p:txBody>
          <a:bodyPr>
            <a:normAutofit fontScale="90000"/>
          </a:bodyPr>
          <a:lstStyle/>
          <a:p>
            <a:r>
              <a:rPr lang="en-US" dirty="0"/>
              <a:t>Working off-campus: </a:t>
            </a:r>
            <a:br>
              <a:rPr lang="en-US" dirty="0"/>
            </a:br>
            <a:r>
              <a:rPr lang="en-US" dirty="0"/>
              <a:t>Step 1: Use VPN (Virtual Private Network)</a:t>
            </a:r>
          </a:p>
        </p:txBody>
      </p:sp>
      <p:sp>
        <p:nvSpPr>
          <p:cNvPr id="3" name="Content Placeholder 2"/>
          <p:cNvSpPr>
            <a:spLocks noGrp="1"/>
          </p:cNvSpPr>
          <p:nvPr>
            <p:ph idx="1"/>
          </p:nvPr>
        </p:nvSpPr>
        <p:spPr>
          <a:xfrm>
            <a:off x="628650" y="3048000"/>
            <a:ext cx="7886700" cy="2286000"/>
          </a:xfrm>
        </p:spPr>
        <p:txBody>
          <a:bodyPr>
            <a:normAutofit fontScale="77500" lnSpcReduction="20000"/>
          </a:bodyPr>
          <a:lstStyle/>
          <a:p>
            <a:endParaRPr lang="en-US" dirty="0"/>
          </a:p>
          <a:p>
            <a:r>
              <a:rPr lang="en-US" dirty="0"/>
              <a:t>VPN: uses encryption and tunneling to establish secure private connections over third-party networks</a:t>
            </a:r>
          </a:p>
          <a:p>
            <a:endParaRPr lang="en-US" dirty="0"/>
          </a:p>
          <a:p>
            <a:r>
              <a:rPr lang="en-US" dirty="0"/>
              <a:t>See </a:t>
            </a:r>
            <a:r>
              <a:rPr lang="en-US" dirty="0">
                <a:hlinkClick r:id="rId3"/>
              </a:rPr>
              <a:t>http://www.itcom.itd.umich.edu/vpn/</a:t>
            </a:r>
            <a:r>
              <a:rPr lang="en-US" dirty="0"/>
              <a:t> for details on how to install VPN software for UM.</a:t>
            </a:r>
          </a:p>
        </p:txBody>
      </p:sp>
      <p:sp>
        <p:nvSpPr>
          <p:cNvPr id="4" name="Slide Number Placeholder 3"/>
          <p:cNvSpPr>
            <a:spLocks noGrp="1"/>
          </p:cNvSpPr>
          <p:nvPr>
            <p:ph type="sldNum" sz="quarter" idx="12"/>
          </p:nvPr>
        </p:nvSpPr>
        <p:spPr/>
        <p:txBody>
          <a:bodyPr/>
          <a:lstStyle/>
          <a:p>
            <a:fld id="{489AA9CD-E03E-470E-A1F1-67531AF0EE6B}" type="slidenum">
              <a:rPr lang="en-US" smtClean="0"/>
              <a:pPr/>
              <a:t>15</a:t>
            </a:fld>
            <a:endParaRPr lang="en-US"/>
          </a:p>
        </p:txBody>
      </p:sp>
      <p:pic>
        <p:nvPicPr>
          <p:cNvPr id="1026" name="Picture 2" descr="Image result for vpn tunnel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825" y="1676400"/>
            <a:ext cx="3199130" cy="115524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5334000" y="2254020"/>
            <a:ext cx="528955" cy="184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edtechtimes.com/wp-content/uploads/2013/07/university-of-michigan-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2207577"/>
            <a:ext cx="461645" cy="46164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BE360669-D342-DD41-907A-D3A454C58D53}" type="datetime1">
              <a:rPr lang="en-US" smtClean="0"/>
              <a:t>9/28/21</a:t>
            </a:fld>
            <a:endParaRPr lang="en-US"/>
          </a:p>
        </p:txBody>
      </p:sp>
    </p:spTree>
    <p:extLst>
      <p:ext uri="{BB962C8B-B14F-4D97-AF65-F5344CB8AC3E}">
        <p14:creationId xmlns:p14="http://schemas.microsoft.com/office/powerpoint/2010/main" val="213462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C1340A-0ACE-044F-8B8D-82C754D9CB78}"/>
              </a:ext>
            </a:extLst>
          </p:cNvPr>
          <p:cNvPicPr>
            <a:picLocks noChangeAspect="1"/>
          </p:cNvPicPr>
          <p:nvPr/>
        </p:nvPicPr>
        <p:blipFill>
          <a:blip r:embed="rId3"/>
          <a:stretch>
            <a:fillRect/>
          </a:stretch>
        </p:blipFill>
        <p:spPr>
          <a:xfrm>
            <a:off x="457200" y="1219520"/>
            <a:ext cx="6151716" cy="4906643"/>
          </a:xfrm>
          <a:prstGeom prst="rect">
            <a:avLst/>
          </a:prstGeom>
        </p:spPr>
      </p:pic>
      <p:sp>
        <p:nvSpPr>
          <p:cNvPr id="2" name="Title 1"/>
          <p:cNvSpPr>
            <a:spLocks noGrp="1"/>
          </p:cNvSpPr>
          <p:nvPr>
            <p:ph type="title"/>
          </p:nvPr>
        </p:nvSpPr>
        <p:spPr/>
        <p:txBody>
          <a:bodyPr>
            <a:normAutofit fontScale="90000"/>
          </a:bodyPr>
          <a:lstStyle/>
          <a:p>
            <a:r>
              <a:rPr lang="en-US" dirty="0"/>
              <a:t>Step 2:  Logging in to remote server</a:t>
            </a:r>
          </a:p>
        </p:txBody>
      </p:sp>
      <p:sp>
        <p:nvSpPr>
          <p:cNvPr id="4" name="Slide Number Placeholder 3"/>
          <p:cNvSpPr>
            <a:spLocks noGrp="1"/>
          </p:cNvSpPr>
          <p:nvPr>
            <p:ph type="sldNum" sz="quarter" idx="12"/>
          </p:nvPr>
        </p:nvSpPr>
        <p:spPr/>
        <p:txBody>
          <a:bodyPr/>
          <a:lstStyle/>
          <a:p>
            <a:fld id="{489AA9CD-E03E-470E-A1F1-67531AF0EE6B}" type="slidenum">
              <a:rPr lang="en-US" smtClean="0"/>
              <a:pPr/>
              <a:t>16</a:t>
            </a:fld>
            <a:endParaRPr lang="en-US"/>
          </a:p>
        </p:txBody>
      </p:sp>
      <p:sp>
        <p:nvSpPr>
          <p:cNvPr id="16" name="Rectangle 15"/>
          <p:cNvSpPr/>
          <p:nvPr/>
        </p:nvSpPr>
        <p:spPr>
          <a:xfrm>
            <a:off x="54078" y="1124092"/>
            <a:ext cx="8146026" cy="35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4079" y="2272971"/>
            <a:ext cx="7999676" cy="35299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4078" y="2739257"/>
            <a:ext cx="8195733" cy="101319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D30B91A-CB15-5A4C-AD4F-C60F94FDD7C9}"/>
              </a:ext>
            </a:extLst>
          </p:cNvPr>
          <p:cNvSpPr txBox="1"/>
          <p:nvPr/>
        </p:nvSpPr>
        <p:spPr>
          <a:xfrm>
            <a:off x="311298" y="6328368"/>
            <a:ext cx="6458306" cy="369332"/>
          </a:xfrm>
          <a:prstGeom prst="rect">
            <a:avLst/>
          </a:prstGeom>
          <a:noFill/>
        </p:spPr>
        <p:txBody>
          <a:bodyPr wrap="none" rtlCol="0">
            <a:spAutoFit/>
          </a:bodyPr>
          <a:lstStyle/>
          <a:p>
            <a:r>
              <a:rPr lang="en-US" dirty="0"/>
              <a:t>You can also use software such as Putty (on Windows machines). </a:t>
            </a:r>
          </a:p>
        </p:txBody>
      </p:sp>
      <p:sp>
        <p:nvSpPr>
          <p:cNvPr id="9" name="Content Placeholder 8">
            <a:extLst>
              <a:ext uri="{FF2B5EF4-FFF2-40B4-BE49-F238E27FC236}">
                <a16:creationId xmlns:a16="http://schemas.microsoft.com/office/drawing/2014/main" id="{6E70C7FE-2DD9-4E43-B34F-173DF3C8C8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928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on a remote server: </a:t>
            </a:r>
            <a:r>
              <a:rPr lang="en-US" sz="3300" dirty="0"/>
              <a:t>copying files between your laptop and the remote account</a:t>
            </a:r>
          </a:p>
        </p:txBody>
      </p:sp>
      <p:sp>
        <p:nvSpPr>
          <p:cNvPr id="3" name="Content Placeholder 2"/>
          <p:cNvSpPr>
            <a:spLocks noGrp="1"/>
          </p:cNvSpPr>
          <p:nvPr>
            <p:ph idx="1"/>
          </p:nvPr>
        </p:nvSpPr>
        <p:spPr>
          <a:xfrm>
            <a:off x="457200" y="1769530"/>
            <a:ext cx="8229600" cy="4525963"/>
          </a:xfrm>
        </p:spPr>
        <p:txBody>
          <a:bodyPr>
            <a:normAutofit fontScale="92500" lnSpcReduction="10000"/>
          </a:bodyPr>
          <a:lstStyle/>
          <a:p>
            <a:r>
              <a:rPr lang="en-US" dirty="0"/>
              <a:t>Option 1: Use </a:t>
            </a:r>
            <a:r>
              <a:rPr lang="en-US" dirty="0" err="1"/>
              <a:t>scp</a:t>
            </a:r>
            <a:endParaRPr lang="en-US" dirty="0"/>
          </a:p>
          <a:p>
            <a:pPr lvl="1"/>
            <a:r>
              <a:rPr lang="en-US" dirty="0"/>
              <a:t>Copy from local to server:</a:t>
            </a:r>
          </a:p>
          <a:p>
            <a:pPr lvl="2"/>
            <a:r>
              <a:rPr lang="en-US" dirty="0" err="1"/>
              <a:t>scp</a:t>
            </a:r>
            <a:r>
              <a:rPr lang="en-US" dirty="0"/>
              <a:t> </a:t>
            </a:r>
            <a:r>
              <a:rPr lang="en-US" dirty="0" err="1"/>
              <a:t>localfile</a:t>
            </a:r>
            <a:r>
              <a:rPr lang="en-US" dirty="0"/>
              <a:t> </a:t>
            </a:r>
            <a:r>
              <a:rPr lang="en-US" dirty="0" err="1"/>
              <a:t>uniqname@cavium-thunderx.arc-ts.umich.edu:remotefile</a:t>
            </a:r>
            <a:r>
              <a:rPr lang="en-US" dirty="0"/>
              <a:t> (copy a file)</a:t>
            </a:r>
          </a:p>
          <a:p>
            <a:pPr lvl="2"/>
            <a:r>
              <a:rPr lang="en-US" dirty="0" err="1"/>
              <a:t>scp</a:t>
            </a:r>
            <a:r>
              <a:rPr lang="en-US" dirty="0"/>
              <a:t> -r </a:t>
            </a:r>
            <a:r>
              <a:rPr lang="en-US" dirty="0" err="1"/>
              <a:t>localdir</a:t>
            </a:r>
            <a:r>
              <a:rPr lang="en-US" dirty="0"/>
              <a:t>  </a:t>
            </a:r>
            <a:r>
              <a:rPr lang="en-US" dirty="0" err="1"/>
              <a:t>uniqname@cavium-thunderx.arc-ts.umich.edu:remotedir</a:t>
            </a:r>
            <a:r>
              <a:rPr lang="en-US" dirty="0"/>
              <a:t>    (copy an entire directory)</a:t>
            </a:r>
          </a:p>
          <a:p>
            <a:pPr lvl="1"/>
            <a:r>
              <a:rPr lang="en-US" dirty="0"/>
              <a:t>Copy from server to local</a:t>
            </a:r>
          </a:p>
          <a:p>
            <a:pPr lvl="2"/>
            <a:r>
              <a:rPr lang="en-US" dirty="0" err="1"/>
              <a:t>scp</a:t>
            </a:r>
            <a:r>
              <a:rPr lang="en-US" dirty="0"/>
              <a:t> </a:t>
            </a:r>
            <a:r>
              <a:rPr lang="en-US" dirty="0" err="1"/>
              <a:t>uniqname@cavium-thunderx.arc-ts.umich.edu:remotefile</a:t>
            </a:r>
            <a:r>
              <a:rPr lang="en-US" dirty="0"/>
              <a:t> </a:t>
            </a:r>
            <a:r>
              <a:rPr lang="en-US" dirty="0" err="1"/>
              <a:t>localfile</a:t>
            </a:r>
            <a:endParaRPr lang="en-US" dirty="0"/>
          </a:p>
          <a:p>
            <a:r>
              <a:rPr lang="en-US" dirty="0"/>
              <a:t>Option 2: Use </a:t>
            </a:r>
            <a:r>
              <a:rPr lang="en-US" dirty="0" err="1"/>
              <a:t>CyberDuck</a:t>
            </a:r>
            <a:r>
              <a:rPr lang="en-US" dirty="0"/>
              <a:t> (on Mac) or WinSCP (on Windows)</a:t>
            </a:r>
          </a:p>
        </p:txBody>
      </p:sp>
      <p:sp>
        <p:nvSpPr>
          <p:cNvPr id="4" name="Slide Number Placeholder 3"/>
          <p:cNvSpPr>
            <a:spLocks noGrp="1"/>
          </p:cNvSpPr>
          <p:nvPr>
            <p:ph type="sldNum" sz="quarter" idx="12"/>
          </p:nvPr>
        </p:nvSpPr>
        <p:spPr/>
        <p:txBody>
          <a:bodyPr/>
          <a:lstStyle/>
          <a:p>
            <a:fld id="{489AA9CD-E03E-470E-A1F1-67531AF0EE6B}" type="slidenum">
              <a:rPr lang="en-US" smtClean="0"/>
              <a:pPr/>
              <a:t>17</a:t>
            </a:fld>
            <a:endParaRPr lang="en-US"/>
          </a:p>
        </p:txBody>
      </p:sp>
      <p:sp>
        <p:nvSpPr>
          <p:cNvPr id="5" name="Date Placeholder 4"/>
          <p:cNvSpPr>
            <a:spLocks noGrp="1"/>
          </p:cNvSpPr>
          <p:nvPr>
            <p:ph type="dt" sz="half" idx="10"/>
          </p:nvPr>
        </p:nvSpPr>
        <p:spPr/>
        <p:txBody>
          <a:bodyPr/>
          <a:lstStyle/>
          <a:p>
            <a:fld id="{FFDEDFE0-3975-A646-9C20-BA786C1D40C2}" type="datetime1">
              <a:rPr lang="en-US" smtClean="0"/>
              <a:t>9/28/21</a:t>
            </a:fld>
            <a:endParaRPr lang="en-US"/>
          </a:p>
        </p:txBody>
      </p:sp>
    </p:spTree>
    <p:extLst>
      <p:ext uri="{BB962C8B-B14F-4D97-AF65-F5344CB8AC3E}">
        <p14:creationId xmlns:p14="http://schemas.microsoft.com/office/powerpoint/2010/main" val="153807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 line refresher</a:t>
            </a:r>
          </a:p>
        </p:txBody>
      </p:sp>
      <p:sp>
        <p:nvSpPr>
          <p:cNvPr id="3" name="Content Placeholder 2"/>
          <p:cNvSpPr>
            <a:spLocks noGrp="1"/>
          </p:cNvSpPr>
          <p:nvPr>
            <p:ph idx="1"/>
          </p:nvPr>
        </p:nvSpPr>
        <p:spPr/>
        <p:txBody>
          <a:bodyPr>
            <a:normAutofit fontScale="85000" lnSpcReduction="20000"/>
          </a:bodyPr>
          <a:lstStyle/>
          <a:p>
            <a:r>
              <a:rPr lang="en-US" dirty="0">
                <a:latin typeface="Courier New" panose="02070309020205020404" pitchFamily="49" charset="0"/>
                <a:cs typeface="Courier New" panose="02070309020205020404" pitchFamily="49" charset="0"/>
              </a:rPr>
              <a:t>ls  : list contents of a directory</a:t>
            </a:r>
          </a:p>
          <a:p>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 : print working directory</a:t>
            </a:r>
          </a:p>
          <a:p>
            <a:r>
              <a:rPr lang="en-US" dirty="0">
                <a:latin typeface="Courier New" panose="02070309020205020404" pitchFamily="49" charset="0"/>
                <a:cs typeface="Courier New" panose="02070309020205020404" pitchFamily="49" charset="0"/>
              </a:rPr>
              <a:t>Paths</a:t>
            </a:r>
          </a:p>
          <a:p>
            <a:pPr marL="342900" lvl="1" indent="0">
              <a:buNone/>
            </a:pPr>
            <a:r>
              <a:rPr lang="en-US" dirty="0">
                <a:latin typeface="Courier New" panose="02070309020205020404" pitchFamily="49" charset="0"/>
                <a:cs typeface="Courier New" panose="02070309020205020404" pitchFamily="49" charset="0"/>
              </a:rPr>
              <a:t>/home/&lt;</a:t>
            </a:r>
            <a:r>
              <a:rPr lang="en-US" dirty="0" err="1">
                <a:latin typeface="Courier New" panose="02070309020205020404" pitchFamily="49" charset="0"/>
                <a:cs typeface="Courier New" panose="02070309020205020404" pitchFamily="49" charset="0"/>
              </a:rPr>
              <a:t>youruniqname</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Special directory names:</a:t>
            </a:r>
          </a:p>
          <a:p>
            <a:pPr marL="342900" lvl="1" indent="0">
              <a:buNone/>
            </a:pPr>
            <a:r>
              <a:rPr lang="en-US" dirty="0">
                <a:latin typeface="Courier New" panose="02070309020205020404" pitchFamily="49" charset="0"/>
                <a:cs typeface="Courier New" panose="02070309020205020404" pitchFamily="49" charset="0"/>
              </a:rPr>
              <a:t>.    Current directory</a:t>
            </a:r>
          </a:p>
          <a:p>
            <a:pPr marL="342900" lvl="1" indent="0">
              <a:buNone/>
            </a:pPr>
            <a:r>
              <a:rPr lang="en-US" dirty="0">
                <a:latin typeface="Courier New" panose="02070309020205020404" pitchFamily="49" charset="0"/>
                <a:cs typeface="Courier New" panose="02070309020205020404" pitchFamily="49" charset="0"/>
              </a:rPr>
              <a:t>..   Parent directory</a:t>
            </a:r>
          </a:p>
          <a:p>
            <a:r>
              <a:rPr lang="en-US" dirty="0">
                <a:latin typeface="Courier New" panose="02070309020205020404" pitchFamily="49" charset="0"/>
                <a:cs typeface="Courier New" panose="02070309020205020404" pitchFamily="49" charset="0"/>
              </a:rPr>
              <a:t>cd &lt;directory&gt;  : change directory</a:t>
            </a:r>
          </a:p>
          <a:p>
            <a:r>
              <a:rPr lang="en-US" dirty="0">
                <a:latin typeface="Courier New" panose="02070309020205020404" pitchFamily="49" charset="0"/>
                <a:cs typeface="Courier New" panose="02070309020205020404" pitchFamily="49" charset="0"/>
              </a:rPr>
              <a:t>cat &lt;filename&gt; : dump contents of a file</a:t>
            </a:r>
          </a:p>
          <a:p>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&lt;filename&gt; : remove a file</a:t>
            </a:r>
          </a:p>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18</a:t>
            </a:fld>
            <a:endParaRPr lang="en-US"/>
          </a:p>
        </p:txBody>
      </p:sp>
      <p:sp>
        <p:nvSpPr>
          <p:cNvPr id="5" name="Date Placeholder 4"/>
          <p:cNvSpPr>
            <a:spLocks noGrp="1"/>
          </p:cNvSpPr>
          <p:nvPr>
            <p:ph type="dt" sz="half" idx="10"/>
          </p:nvPr>
        </p:nvSpPr>
        <p:spPr/>
        <p:txBody>
          <a:bodyPr/>
          <a:lstStyle/>
          <a:p>
            <a:fld id="{403678D2-0585-2740-9692-89CBE3679ED4}" type="datetime1">
              <a:rPr lang="en-US" smtClean="0"/>
              <a:t>9/28/21</a:t>
            </a:fld>
            <a:endParaRPr lang="en-US"/>
          </a:p>
        </p:txBody>
      </p:sp>
    </p:spTree>
    <p:extLst>
      <p:ext uri="{BB962C8B-B14F-4D97-AF65-F5344CB8AC3E}">
        <p14:creationId xmlns:p14="http://schemas.microsoft.com/office/powerpoint/2010/main" val="190975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Hadoop file system follows the Unix command line conventions</a:t>
            </a:r>
          </a:p>
        </p:txBody>
      </p:sp>
      <p:sp>
        <p:nvSpPr>
          <p:cNvPr id="3" name="Content Placeholder 2"/>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b="1" dirty="0">
                <a:latin typeface="Courier New" panose="02070309020205020404" pitchFamily="49" charset="0"/>
                <a:cs typeface="Courier New" panose="02070309020205020404" pitchFamily="49" charset="0"/>
              </a:rPr>
              <a:t>ls</a:t>
            </a:r>
          </a:p>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b="1" dirty="0">
                <a:latin typeface="Courier New" panose="02070309020205020404" pitchFamily="49" charset="0"/>
                <a:cs typeface="Courier New" panose="02070309020205020404" pitchFamily="49" charset="0"/>
              </a:rPr>
              <a:t>ls &lt;directory&gt;</a:t>
            </a:r>
          </a:p>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b="1" dirty="0">
                <a:latin typeface="Courier New" panose="02070309020205020404" pitchFamily="49" charset="0"/>
                <a:cs typeface="Courier New" panose="02070309020205020404" pitchFamily="49" charset="0"/>
              </a:rPr>
              <a:t>cat &lt;filename&gt;</a:t>
            </a:r>
          </a:p>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b="1" dirty="0" err="1">
                <a:latin typeface="Courier New" panose="02070309020205020404" pitchFamily="49" charset="0"/>
                <a:cs typeface="Courier New" panose="02070309020205020404" pitchFamily="49" charset="0"/>
              </a:rPr>
              <a:t>rm</a:t>
            </a:r>
            <a:r>
              <a:rPr lang="en-US" b="1" dirty="0">
                <a:latin typeface="Courier New" panose="02070309020205020404" pitchFamily="49" charset="0"/>
                <a:cs typeface="Courier New" panose="02070309020205020404" pitchFamily="49" charset="0"/>
              </a:rPr>
              <a:t> &lt;filename&gt;</a:t>
            </a:r>
          </a:p>
          <a:p>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19</a:t>
            </a:fld>
            <a:endParaRPr lang="en-US"/>
          </a:p>
        </p:txBody>
      </p:sp>
      <p:sp>
        <p:nvSpPr>
          <p:cNvPr id="5" name="Date Placeholder 4"/>
          <p:cNvSpPr>
            <a:spLocks noGrp="1"/>
          </p:cNvSpPr>
          <p:nvPr>
            <p:ph type="dt" sz="half" idx="10"/>
          </p:nvPr>
        </p:nvSpPr>
        <p:spPr/>
        <p:txBody>
          <a:bodyPr/>
          <a:lstStyle/>
          <a:p>
            <a:fld id="{8C2CF63D-19CB-D041-B1C9-E748800FE940}" type="datetime1">
              <a:rPr lang="en-US" smtClean="0"/>
              <a:t>9/28/21</a:t>
            </a:fld>
            <a:endParaRPr lang="en-US"/>
          </a:p>
        </p:txBody>
      </p:sp>
    </p:spTree>
    <p:extLst>
      <p:ext uri="{BB962C8B-B14F-4D97-AF65-F5344CB8AC3E}">
        <p14:creationId xmlns:p14="http://schemas.microsoft.com/office/powerpoint/2010/main" val="224091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a:t>Data Gathering and Processing Projects</a:t>
            </a:r>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a:t>Proposals due next Wednesday, right before class.</a:t>
            </a:r>
          </a:p>
          <a:p>
            <a:endParaRPr lang="en-US" dirty="0"/>
          </a:p>
          <a:p>
            <a:pPr lvl="0"/>
            <a:r>
              <a:rPr lang="en-US" dirty="0"/>
              <a:t>Proposal Guidelines (100 points):</a:t>
            </a:r>
          </a:p>
          <a:p>
            <a:pPr lvl="1"/>
            <a:r>
              <a:rPr lang="en-US" dirty="0"/>
              <a:t>(20 points) Summarize and motivate your proposed project.</a:t>
            </a:r>
          </a:p>
          <a:p>
            <a:pPr lvl="1"/>
            <a:r>
              <a:rPr lang="en-US" dirty="0"/>
              <a:t>(20 points) Choose and describe (at least) two different datasets.</a:t>
            </a:r>
          </a:p>
          <a:p>
            <a:pPr lvl="1"/>
            <a:r>
              <a:rPr lang="en-US" dirty="0"/>
              <a:t>(20 points) Describe how you might manipulate and join the two datasets.</a:t>
            </a:r>
          </a:p>
          <a:p>
            <a:pPr lvl="1"/>
            <a:r>
              <a:rPr lang="en-US" dirty="0"/>
              <a:t>(30 points) Describe at least three tasks you will perform to gain insights from the datasets (you can use </a:t>
            </a:r>
            <a:r>
              <a:rPr lang="en-US" dirty="0" err="1"/>
              <a:t>mrjob</a:t>
            </a:r>
            <a:r>
              <a:rPr lang="en-US" dirty="0"/>
              <a:t>, spark or </a:t>
            </a:r>
            <a:r>
              <a:rPr lang="en-US" dirty="0" err="1"/>
              <a:t>sparksql</a:t>
            </a:r>
            <a:r>
              <a:rPr lang="en-US" dirty="0"/>
              <a:t>) --- </a:t>
            </a:r>
            <a:r>
              <a:rPr lang="en-US" i="1" dirty="0"/>
              <a:t>you haven’t learned </a:t>
            </a:r>
            <a:r>
              <a:rPr lang="en-US" i="1" dirty="0" err="1"/>
              <a:t>sparksql</a:t>
            </a:r>
            <a:r>
              <a:rPr lang="en-US" i="1" dirty="0"/>
              <a:t> yet so you can propose </a:t>
            </a:r>
            <a:r>
              <a:rPr lang="en-US" i="1" dirty="0" err="1"/>
              <a:t>mrjob</a:t>
            </a:r>
            <a:r>
              <a:rPr lang="en-US" i="1" dirty="0"/>
              <a:t> or spark for now.</a:t>
            </a:r>
          </a:p>
          <a:p>
            <a:pPr lvl="1"/>
            <a:r>
              <a:rPr lang="en-US" dirty="0"/>
              <a:t>(10 points) Describe at least one visualization you might create that highlights insights you hope to gain</a:t>
            </a:r>
          </a:p>
          <a:p>
            <a:pPr lvl="1"/>
            <a:endParaRPr lang="en-US" dirty="0"/>
          </a:p>
          <a:p>
            <a:pPr lvl="0"/>
            <a:r>
              <a:rPr lang="en-US" dirty="0"/>
              <a:t>You can propose an alternative project structure with prior approval (you need to contact me for this)</a:t>
            </a:r>
          </a:p>
          <a:p>
            <a:endParaRPr lang="en-US" dirty="0"/>
          </a:p>
        </p:txBody>
      </p:sp>
    </p:spTree>
    <p:extLst>
      <p:ext uri="{BB962C8B-B14F-4D97-AF65-F5344CB8AC3E}">
        <p14:creationId xmlns:p14="http://schemas.microsoft.com/office/powerpoint/2010/main" val="377578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B2E1-0EE3-C44B-A557-AD58B94C0D95}"/>
              </a:ext>
            </a:extLst>
          </p:cNvPr>
          <p:cNvSpPr>
            <a:spLocks noGrp="1"/>
          </p:cNvSpPr>
          <p:nvPr>
            <p:ph type="title"/>
          </p:nvPr>
        </p:nvSpPr>
        <p:spPr/>
        <p:txBody>
          <a:bodyPr/>
          <a:lstStyle/>
          <a:p>
            <a:r>
              <a:rPr lang="en-US" dirty="0"/>
              <a:t>HDFS Practice</a:t>
            </a:r>
          </a:p>
        </p:txBody>
      </p:sp>
      <p:sp>
        <p:nvSpPr>
          <p:cNvPr id="3" name="Content Placeholder 2">
            <a:extLst>
              <a:ext uri="{FF2B5EF4-FFF2-40B4-BE49-F238E27FC236}">
                <a16:creationId xmlns:a16="http://schemas.microsoft.com/office/drawing/2014/main" id="{E709EB24-B9AA-8E43-B274-8117275844E0}"/>
              </a:ext>
            </a:extLst>
          </p:cNvPr>
          <p:cNvSpPr>
            <a:spLocks noGrp="1"/>
          </p:cNvSpPr>
          <p:nvPr>
            <p:ph idx="1"/>
          </p:nvPr>
        </p:nvSpPr>
        <p:spPr/>
        <p:txBody>
          <a:bodyPr/>
          <a:lstStyle/>
          <a:p>
            <a:r>
              <a:rPr lang="en-US" dirty="0"/>
              <a:t>Let’s try some simple commands together…</a:t>
            </a:r>
          </a:p>
        </p:txBody>
      </p:sp>
    </p:spTree>
    <p:extLst>
      <p:ext uri="{BB962C8B-B14F-4D97-AF65-F5344CB8AC3E}">
        <p14:creationId xmlns:p14="http://schemas.microsoft.com/office/powerpoint/2010/main" val="208065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DD9C4BB-CEA0-E849-915E-D74D8413790D}"/>
              </a:ext>
            </a:extLst>
          </p:cNvPr>
          <p:cNvPicPr>
            <a:picLocks noChangeAspect="1"/>
          </p:cNvPicPr>
          <p:nvPr/>
        </p:nvPicPr>
        <p:blipFill>
          <a:blip r:embed="rId3"/>
          <a:stretch>
            <a:fillRect/>
          </a:stretch>
        </p:blipFill>
        <p:spPr>
          <a:xfrm>
            <a:off x="114300" y="3498566"/>
            <a:ext cx="8744109" cy="1783862"/>
          </a:xfrm>
          <a:prstGeom prst="rect">
            <a:avLst/>
          </a:prstGeom>
        </p:spPr>
      </p:pic>
      <p:pic>
        <p:nvPicPr>
          <p:cNvPr id="16" name="Picture 15">
            <a:extLst>
              <a:ext uri="{FF2B5EF4-FFF2-40B4-BE49-F238E27FC236}">
                <a16:creationId xmlns:a16="http://schemas.microsoft.com/office/drawing/2014/main" id="{6EB1844A-1A90-9F41-BA8C-C4C5D42F1B34}"/>
              </a:ext>
            </a:extLst>
          </p:cNvPr>
          <p:cNvPicPr>
            <a:picLocks noChangeAspect="1"/>
          </p:cNvPicPr>
          <p:nvPr/>
        </p:nvPicPr>
        <p:blipFill>
          <a:blip r:embed="rId4"/>
          <a:stretch>
            <a:fillRect/>
          </a:stretch>
        </p:blipFill>
        <p:spPr>
          <a:xfrm>
            <a:off x="114300" y="204993"/>
            <a:ext cx="8233558" cy="2690609"/>
          </a:xfrm>
          <a:prstGeom prst="rect">
            <a:avLst/>
          </a:prstGeom>
        </p:spPr>
      </p:pic>
      <p:sp>
        <p:nvSpPr>
          <p:cNvPr id="3" name="Content Placeholder 2"/>
          <p:cNvSpPr>
            <a:spLocks noGrp="1"/>
          </p:cNvSpPr>
          <p:nvPr>
            <p:ph idx="1"/>
          </p:nvPr>
        </p:nvSpPr>
        <p:spPr/>
        <p:txBody>
          <a:bodyPr/>
          <a:lstStyle/>
          <a:p>
            <a:pPr marL="0" indent="0">
              <a:buNone/>
            </a:pPr>
            <a:r>
              <a:rPr lang="en-US" dirty="0"/>
              <a:t> </a:t>
            </a:r>
          </a:p>
        </p:txBody>
      </p:sp>
      <p:sp>
        <p:nvSpPr>
          <p:cNvPr id="5" name="Rectangle 4"/>
          <p:cNvSpPr/>
          <p:nvPr/>
        </p:nvSpPr>
        <p:spPr>
          <a:xfrm>
            <a:off x="101598" y="186264"/>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7408" y="1174264"/>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7408" y="1436940"/>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01598" y="3388831"/>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01597" y="3676696"/>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78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303BA99-1F36-D04C-A0CB-F63F189071BA}"/>
              </a:ext>
            </a:extLst>
          </p:cNvPr>
          <p:cNvPicPr>
            <a:picLocks noChangeAspect="1"/>
          </p:cNvPicPr>
          <p:nvPr/>
        </p:nvPicPr>
        <p:blipFill>
          <a:blip r:embed="rId3"/>
          <a:stretch>
            <a:fillRect/>
          </a:stretch>
        </p:blipFill>
        <p:spPr>
          <a:xfrm>
            <a:off x="33866" y="3048921"/>
            <a:ext cx="5663549" cy="573678"/>
          </a:xfrm>
          <a:prstGeom prst="rect">
            <a:avLst/>
          </a:prstGeom>
        </p:spPr>
      </p:pic>
      <p:pic>
        <p:nvPicPr>
          <p:cNvPr id="16" name="Picture 15">
            <a:extLst>
              <a:ext uri="{FF2B5EF4-FFF2-40B4-BE49-F238E27FC236}">
                <a16:creationId xmlns:a16="http://schemas.microsoft.com/office/drawing/2014/main" id="{9D4E9FEF-33CF-5040-B056-B1F8C1328AC9}"/>
              </a:ext>
            </a:extLst>
          </p:cNvPr>
          <p:cNvPicPr>
            <a:picLocks noChangeAspect="1"/>
          </p:cNvPicPr>
          <p:nvPr/>
        </p:nvPicPr>
        <p:blipFill>
          <a:blip r:embed="rId4"/>
          <a:stretch>
            <a:fillRect/>
          </a:stretch>
        </p:blipFill>
        <p:spPr>
          <a:xfrm>
            <a:off x="0" y="191583"/>
            <a:ext cx="9144000" cy="2597239"/>
          </a:xfrm>
          <a:prstGeom prst="rect">
            <a:avLst/>
          </a:prstGeom>
        </p:spPr>
      </p:pic>
      <p:sp>
        <p:nvSpPr>
          <p:cNvPr id="3" name="Content Placeholder 2"/>
          <p:cNvSpPr>
            <a:spLocks noGrp="1"/>
          </p:cNvSpPr>
          <p:nvPr>
            <p:ph idx="1"/>
          </p:nvPr>
        </p:nvSpPr>
        <p:spPr/>
        <p:txBody>
          <a:bodyPr/>
          <a:lstStyle/>
          <a:p>
            <a:pPr marL="0" indent="0">
              <a:buNone/>
            </a:pPr>
            <a:r>
              <a:rPr lang="en-US" dirty="0"/>
              <a:t> </a:t>
            </a:r>
          </a:p>
        </p:txBody>
      </p:sp>
      <p:sp>
        <p:nvSpPr>
          <p:cNvPr id="6" name="Rectangle 5"/>
          <p:cNvSpPr/>
          <p:nvPr/>
        </p:nvSpPr>
        <p:spPr>
          <a:xfrm>
            <a:off x="33866" y="166725"/>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301" y="1527924"/>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3039994"/>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95787" y="3408734"/>
            <a:ext cx="897467"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E45163D-89A3-FD4B-B2AF-125F2B5AA40C}"/>
              </a:ext>
            </a:extLst>
          </p:cNvPr>
          <p:cNvSpPr txBox="1"/>
          <p:nvPr/>
        </p:nvSpPr>
        <p:spPr>
          <a:xfrm>
            <a:off x="6026727" y="4473469"/>
            <a:ext cx="2757055" cy="646331"/>
          </a:xfrm>
          <a:prstGeom prst="rect">
            <a:avLst/>
          </a:prstGeom>
          <a:noFill/>
        </p:spPr>
        <p:txBody>
          <a:bodyPr wrap="square" rtlCol="0">
            <a:spAutoFit/>
          </a:bodyPr>
          <a:lstStyle/>
          <a:p>
            <a:r>
              <a:rPr lang="en-US" dirty="0"/>
              <a:t>This is the folder where we will share data with you</a:t>
            </a:r>
          </a:p>
        </p:txBody>
      </p:sp>
      <p:pic>
        <p:nvPicPr>
          <p:cNvPr id="5" name="Picture 4">
            <a:extLst>
              <a:ext uri="{FF2B5EF4-FFF2-40B4-BE49-F238E27FC236}">
                <a16:creationId xmlns:a16="http://schemas.microsoft.com/office/drawing/2014/main" id="{E783027D-4629-9740-932C-3E17D3EA6945}"/>
              </a:ext>
            </a:extLst>
          </p:cNvPr>
          <p:cNvPicPr>
            <a:picLocks noChangeAspect="1"/>
          </p:cNvPicPr>
          <p:nvPr/>
        </p:nvPicPr>
        <p:blipFill>
          <a:blip r:embed="rId5"/>
          <a:stretch>
            <a:fillRect/>
          </a:stretch>
        </p:blipFill>
        <p:spPr>
          <a:xfrm>
            <a:off x="33866" y="5364135"/>
            <a:ext cx="7861300" cy="749300"/>
          </a:xfrm>
          <a:prstGeom prst="rect">
            <a:avLst/>
          </a:prstGeom>
        </p:spPr>
      </p:pic>
      <p:sp>
        <p:nvSpPr>
          <p:cNvPr id="13" name="Rectangle 12">
            <a:extLst>
              <a:ext uri="{FF2B5EF4-FFF2-40B4-BE49-F238E27FC236}">
                <a16:creationId xmlns:a16="http://schemas.microsoft.com/office/drawing/2014/main" id="{C198D12B-B6C6-E848-A184-ABE3B7936881}"/>
              </a:ext>
            </a:extLst>
          </p:cNvPr>
          <p:cNvSpPr/>
          <p:nvPr/>
        </p:nvSpPr>
        <p:spPr>
          <a:xfrm>
            <a:off x="0" y="5240435"/>
            <a:ext cx="8195733" cy="36980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94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4" grpId="0"/>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 Fast and general engine for large-scale data processing</a:t>
            </a:r>
          </a:p>
        </p:txBody>
      </p:sp>
      <p:sp>
        <p:nvSpPr>
          <p:cNvPr id="4" name="Content Placeholder 3"/>
          <p:cNvSpPr>
            <a:spLocks noGrp="1"/>
          </p:cNvSpPr>
          <p:nvPr>
            <p:ph idx="1"/>
          </p:nvPr>
        </p:nvSpPr>
        <p:spPr>
          <a:xfrm>
            <a:off x="457200" y="1634066"/>
            <a:ext cx="8229600" cy="4157133"/>
          </a:xfrm>
        </p:spPr>
        <p:txBody>
          <a:bodyPr>
            <a:normAutofit fontScale="92500" lnSpcReduction="10000"/>
          </a:bodyPr>
          <a:lstStyle/>
          <a:p>
            <a:r>
              <a:rPr lang="en-US" dirty="0"/>
              <a:t>Up to 100 times faster than </a:t>
            </a:r>
            <a:r>
              <a:rPr lang="en-US" dirty="0" err="1"/>
              <a:t>Hadoop</a:t>
            </a:r>
            <a:r>
              <a:rPr lang="en-US" dirty="0"/>
              <a:t> </a:t>
            </a:r>
            <a:r>
              <a:rPr lang="en-US" dirty="0" err="1"/>
              <a:t>MapReduce</a:t>
            </a:r>
            <a:endParaRPr lang="en-US" dirty="0"/>
          </a:p>
          <a:p>
            <a:r>
              <a:rPr lang="en-US" dirty="0"/>
              <a:t>Written in </a:t>
            </a:r>
            <a:r>
              <a:rPr lang="en-US" dirty="0" err="1"/>
              <a:t>Scala</a:t>
            </a:r>
            <a:r>
              <a:rPr lang="en-US" dirty="0"/>
              <a:t>, providing </a:t>
            </a:r>
            <a:r>
              <a:rPr lang="en-US" dirty="0" err="1"/>
              <a:t>Scala</a:t>
            </a:r>
            <a:r>
              <a:rPr lang="en-US" dirty="0"/>
              <a:t>, Java and Python APIs</a:t>
            </a:r>
          </a:p>
          <a:p>
            <a:r>
              <a:rPr lang="en-US" dirty="0"/>
              <a:t>Supports both batch mode and real-time data stream processing</a:t>
            </a:r>
          </a:p>
          <a:p>
            <a:r>
              <a:rPr lang="en-US" dirty="0"/>
              <a:t>Write once, run everywhere</a:t>
            </a:r>
          </a:p>
          <a:p>
            <a:pPr lvl="1"/>
            <a:r>
              <a:rPr lang="en-US" dirty="0"/>
              <a:t>Spark runs on </a:t>
            </a:r>
            <a:r>
              <a:rPr lang="en-US" dirty="0" err="1"/>
              <a:t>Hadoop</a:t>
            </a:r>
            <a:r>
              <a:rPr lang="en-US" dirty="0"/>
              <a:t>, </a:t>
            </a:r>
            <a:r>
              <a:rPr lang="en-US" dirty="0" err="1"/>
              <a:t>Mesos</a:t>
            </a:r>
            <a:r>
              <a:rPr lang="en-US" dirty="0"/>
              <a:t>, standalone, or in the cloud. It can access diverse data sources including HDFS, Cassandra, HBase, S3.</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23</a:t>
            </a:fld>
            <a:endParaRPr lang="en-US"/>
          </a:p>
        </p:txBody>
      </p:sp>
      <p:sp>
        <p:nvSpPr>
          <p:cNvPr id="5" name="TextBox 4"/>
          <p:cNvSpPr txBox="1"/>
          <p:nvPr/>
        </p:nvSpPr>
        <p:spPr>
          <a:xfrm>
            <a:off x="457200" y="6077247"/>
            <a:ext cx="8229600" cy="923330"/>
          </a:xfrm>
          <a:prstGeom prst="rect">
            <a:avLst/>
          </a:prstGeom>
          <a:noFill/>
        </p:spPr>
        <p:txBody>
          <a:bodyPr wrap="square" rtlCol="0">
            <a:spAutoFit/>
          </a:bodyPr>
          <a:lstStyle/>
          <a:p>
            <a:r>
              <a:rPr lang="en-US" dirty="0"/>
              <a:t>Sources: </a:t>
            </a:r>
            <a:r>
              <a:rPr lang="en-US" dirty="0">
                <a:hlinkClick r:id="rId3"/>
              </a:rPr>
              <a:t>https://spark.apache.org</a:t>
            </a:r>
            <a:r>
              <a:rPr lang="en-US" dirty="0"/>
              <a:t>, </a:t>
            </a:r>
            <a:r>
              <a:rPr lang="en-US" dirty="0">
                <a:hlinkClick r:id="rId4"/>
              </a:rPr>
              <a:t>http://en.wikipedia.org/wiki/Apache_Spark</a:t>
            </a:r>
            <a:endParaRPr lang="en-US" dirty="0"/>
          </a:p>
          <a:p>
            <a:endParaRPr lang="en-US" dirty="0"/>
          </a:p>
          <a:p>
            <a:endParaRPr lang="en-US" dirty="0"/>
          </a:p>
        </p:txBody>
      </p:sp>
      <p:sp>
        <p:nvSpPr>
          <p:cNvPr id="6" name="Rectangle 5"/>
          <p:cNvSpPr/>
          <p:nvPr/>
        </p:nvSpPr>
        <p:spPr>
          <a:xfrm>
            <a:off x="457200" y="5822961"/>
            <a:ext cx="5867400" cy="369332"/>
          </a:xfrm>
          <a:prstGeom prst="rect">
            <a:avLst/>
          </a:prstGeom>
        </p:spPr>
        <p:txBody>
          <a:bodyPr wrap="square">
            <a:spAutoFit/>
          </a:bodyPr>
          <a:lstStyle/>
          <a:p>
            <a:r>
              <a:rPr lang="en-US" dirty="0"/>
              <a:t>http://spark.apache.org/docs/latest/quick-start.html</a:t>
            </a:r>
          </a:p>
        </p:txBody>
      </p:sp>
    </p:spTree>
    <p:extLst>
      <p:ext uri="{BB962C8B-B14F-4D97-AF65-F5344CB8AC3E}">
        <p14:creationId xmlns:p14="http://schemas.microsoft.com/office/powerpoint/2010/main" val="351671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Components</a:t>
            </a:r>
          </a:p>
        </p:txBody>
      </p:sp>
      <p:sp>
        <p:nvSpPr>
          <p:cNvPr id="4" name="Slide Number Placeholder 3"/>
          <p:cNvSpPr>
            <a:spLocks noGrp="1"/>
          </p:cNvSpPr>
          <p:nvPr>
            <p:ph type="sldNum" sz="quarter" idx="12"/>
          </p:nvPr>
        </p:nvSpPr>
        <p:spPr/>
        <p:txBody>
          <a:bodyPr/>
          <a:lstStyle/>
          <a:p>
            <a:fld id="{489AA9CD-E03E-470E-A1F1-67531AF0EE6B}" type="slidenum">
              <a:rPr lang="en-US" smtClean="0"/>
              <a:pPr/>
              <a:t>24</a:t>
            </a:fld>
            <a:endParaRPr lang="en-US"/>
          </a:p>
        </p:txBody>
      </p:sp>
      <p:sp>
        <p:nvSpPr>
          <p:cNvPr id="3" name="Date Placeholder 2"/>
          <p:cNvSpPr>
            <a:spLocks noGrp="1"/>
          </p:cNvSpPr>
          <p:nvPr>
            <p:ph type="dt" sz="half" idx="10"/>
          </p:nvPr>
        </p:nvSpPr>
        <p:spPr/>
        <p:txBody>
          <a:bodyPr/>
          <a:lstStyle/>
          <a:p>
            <a:fld id="{C3DBF6CC-E708-F547-A417-551147BE830B}" type="datetime1">
              <a:rPr lang="en-US" smtClean="0"/>
              <a:t>9/28/21</a:t>
            </a:fld>
            <a:endParaRPr lang="en-US"/>
          </a:p>
        </p:txBody>
      </p:sp>
      <p:pic>
        <p:nvPicPr>
          <p:cNvPr id="12" name="Picture 11" descr="Screen Shot 2017-02-02 at 10.54.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 y="1892300"/>
            <a:ext cx="6489700" cy="3073400"/>
          </a:xfrm>
          <a:prstGeom prst="rect">
            <a:avLst/>
          </a:prstGeom>
        </p:spPr>
      </p:pic>
      <p:sp>
        <p:nvSpPr>
          <p:cNvPr id="13" name="TextBox 12"/>
          <p:cNvSpPr txBox="1"/>
          <p:nvPr/>
        </p:nvSpPr>
        <p:spPr>
          <a:xfrm>
            <a:off x="1128943" y="6356350"/>
            <a:ext cx="6861574" cy="338554"/>
          </a:xfrm>
          <a:prstGeom prst="rect">
            <a:avLst/>
          </a:prstGeom>
          <a:noFill/>
        </p:spPr>
        <p:txBody>
          <a:bodyPr wrap="none" rtlCol="0">
            <a:spAutoFit/>
          </a:bodyPr>
          <a:lstStyle/>
          <a:p>
            <a:r>
              <a:rPr lang="en-US" sz="1600" dirty="0"/>
              <a:t>https://</a:t>
            </a:r>
            <a:r>
              <a:rPr lang="en-US" sz="1600" dirty="0" err="1"/>
              <a:t>www.tutorialspoint.com</a:t>
            </a:r>
            <a:r>
              <a:rPr lang="en-US" sz="1600" dirty="0"/>
              <a:t>/</a:t>
            </a:r>
            <a:r>
              <a:rPr lang="en-US" sz="1600" dirty="0" err="1"/>
              <a:t>apache_spark</a:t>
            </a:r>
            <a:r>
              <a:rPr lang="en-US" sz="1600" dirty="0"/>
              <a:t>/</a:t>
            </a:r>
            <a:r>
              <a:rPr lang="en-US" sz="1600" dirty="0" err="1"/>
              <a:t>apache_spark_introduction.htm</a:t>
            </a:r>
            <a:endParaRPr lang="en-US" sz="1600" dirty="0"/>
          </a:p>
        </p:txBody>
      </p:sp>
    </p:spTree>
    <p:extLst>
      <p:ext uri="{BB962C8B-B14F-4D97-AF65-F5344CB8AC3E}">
        <p14:creationId xmlns:p14="http://schemas.microsoft.com/office/powerpoint/2010/main" val="748502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839"/>
            <a:ext cx="8229600" cy="1143000"/>
          </a:xfrm>
        </p:spPr>
        <p:txBody>
          <a:bodyPr>
            <a:normAutofit fontScale="90000"/>
          </a:bodyPr>
          <a:lstStyle/>
          <a:p>
            <a:r>
              <a:rPr lang="en-US" dirty="0"/>
              <a:t>Traditional </a:t>
            </a:r>
            <a:r>
              <a:rPr lang="en-US" dirty="0" err="1"/>
              <a:t>MapReduce</a:t>
            </a:r>
            <a:r>
              <a:rPr lang="en-US" dirty="0"/>
              <a:t> vs. Spark: iterative operations</a:t>
            </a:r>
          </a:p>
        </p:txBody>
      </p:sp>
      <p:sp>
        <p:nvSpPr>
          <p:cNvPr id="3" name="Content Placeholder 2"/>
          <p:cNvSpPr>
            <a:spLocks noGrp="1"/>
          </p:cNvSpPr>
          <p:nvPr>
            <p:ph idx="1"/>
          </p:nvPr>
        </p:nvSpPr>
        <p:spPr/>
        <p:txBody>
          <a:bodyPr/>
          <a:lstStyle/>
          <a:p>
            <a:pPr marL="0" indent="0">
              <a:buNone/>
            </a:pPr>
            <a:r>
              <a:rPr lang="en-US" dirty="0"/>
              <a:t>  </a:t>
            </a:r>
          </a:p>
        </p:txBody>
      </p:sp>
      <p:pic>
        <p:nvPicPr>
          <p:cNvPr id="4" name="Picture 3" descr="Screen Shot 2017-02-02 at 10.58.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636" y="1566334"/>
            <a:ext cx="5795434" cy="2527674"/>
          </a:xfrm>
          <a:prstGeom prst="rect">
            <a:avLst/>
          </a:prstGeom>
        </p:spPr>
      </p:pic>
      <p:pic>
        <p:nvPicPr>
          <p:cNvPr id="6" name="Picture 5" descr="Screen Shot 2017-02-02 at 10.59.1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387" y="4165606"/>
            <a:ext cx="6429616" cy="2231977"/>
          </a:xfrm>
          <a:prstGeom prst="rect">
            <a:avLst/>
          </a:prstGeom>
        </p:spPr>
      </p:pic>
      <p:sp>
        <p:nvSpPr>
          <p:cNvPr id="9" name="TextBox 8"/>
          <p:cNvSpPr txBox="1"/>
          <p:nvPr/>
        </p:nvSpPr>
        <p:spPr>
          <a:xfrm>
            <a:off x="287867" y="2590800"/>
            <a:ext cx="1309072" cy="369332"/>
          </a:xfrm>
          <a:prstGeom prst="rect">
            <a:avLst/>
          </a:prstGeom>
          <a:noFill/>
        </p:spPr>
        <p:txBody>
          <a:bodyPr wrap="none" rtlCol="0">
            <a:spAutoFit/>
          </a:bodyPr>
          <a:lstStyle/>
          <a:p>
            <a:r>
              <a:rPr lang="en-US" dirty="0" err="1"/>
              <a:t>MapReduce</a:t>
            </a:r>
            <a:endParaRPr lang="en-US" dirty="0"/>
          </a:p>
        </p:txBody>
      </p:sp>
      <p:sp>
        <p:nvSpPr>
          <p:cNvPr id="10" name="TextBox 9"/>
          <p:cNvSpPr txBox="1"/>
          <p:nvPr/>
        </p:nvSpPr>
        <p:spPr>
          <a:xfrm>
            <a:off x="524561" y="5181603"/>
            <a:ext cx="710451" cy="369332"/>
          </a:xfrm>
          <a:prstGeom prst="rect">
            <a:avLst/>
          </a:prstGeom>
          <a:noFill/>
        </p:spPr>
        <p:txBody>
          <a:bodyPr wrap="none" rtlCol="0">
            <a:spAutoFit/>
          </a:bodyPr>
          <a:lstStyle/>
          <a:p>
            <a:r>
              <a:rPr lang="en-US" dirty="0"/>
              <a:t>Spark</a:t>
            </a:r>
          </a:p>
        </p:txBody>
      </p:sp>
      <p:sp>
        <p:nvSpPr>
          <p:cNvPr id="11" name="TextBox 10"/>
          <p:cNvSpPr txBox="1"/>
          <p:nvPr/>
        </p:nvSpPr>
        <p:spPr>
          <a:xfrm>
            <a:off x="1128943" y="6356350"/>
            <a:ext cx="6861574" cy="338554"/>
          </a:xfrm>
          <a:prstGeom prst="rect">
            <a:avLst/>
          </a:prstGeom>
          <a:noFill/>
        </p:spPr>
        <p:txBody>
          <a:bodyPr wrap="none" rtlCol="0">
            <a:spAutoFit/>
          </a:bodyPr>
          <a:lstStyle/>
          <a:p>
            <a:r>
              <a:rPr lang="en-US" sz="1600" dirty="0"/>
              <a:t>https://</a:t>
            </a:r>
            <a:r>
              <a:rPr lang="en-US" sz="1600" dirty="0" err="1"/>
              <a:t>www.tutorialspoint.com</a:t>
            </a:r>
            <a:r>
              <a:rPr lang="en-US" sz="1600" dirty="0"/>
              <a:t>/</a:t>
            </a:r>
            <a:r>
              <a:rPr lang="en-US" sz="1600" dirty="0" err="1"/>
              <a:t>apache_spark</a:t>
            </a:r>
            <a:r>
              <a:rPr lang="en-US" sz="1600" dirty="0"/>
              <a:t>/</a:t>
            </a:r>
            <a:r>
              <a:rPr lang="en-US" sz="1600" dirty="0" err="1"/>
              <a:t>apache_spark_introduction.htm</a:t>
            </a:r>
            <a:endParaRPr lang="en-US" sz="1600" dirty="0"/>
          </a:p>
        </p:txBody>
      </p:sp>
    </p:spTree>
    <p:extLst>
      <p:ext uri="{BB962C8B-B14F-4D97-AF65-F5344CB8AC3E}">
        <p14:creationId xmlns:p14="http://schemas.microsoft.com/office/powerpoint/2010/main" val="4145428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a:t>
            </a:r>
            <a:r>
              <a:rPr lang="en-US" dirty="0" err="1"/>
              <a:t>MapReduce</a:t>
            </a:r>
            <a:r>
              <a:rPr lang="en-US" dirty="0"/>
              <a:t> vs. Spark: interactive operations</a:t>
            </a:r>
          </a:p>
        </p:txBody>
      </p:sp>
      <p:sp>
        <p:nvSpPr>
          <p:cNvPr id="3" name="Content Placeholder 2"/>
          <p:cNvSpPr>
            <a:spLocks noGrp="1"/>
          </p:cNvSpPr>
          <p:nvPr>
            <p:ph idx="1"/>
          </p:nvPr>
        </p:nvSpPr>
        <p:spPr/>
        <p:txBody>
          <a:bodyPr/>
          <a:lstStyle/>
          <a:p>
            <a:pPr marL="0" indent="0">
              <a:buNone/>
            </a:pPr>
            <a:r>
              <a:rPr lang="en-US" dirty="0"/>
              <a:t>  </a:t>
            </a:r>
          </a:p>
        </p:txBody>
      </p:sp>
      <p:pic>
        <p:nvPicPr>
          <p:cNvPr id="5" name="Picture 4" descr="Screen Shot 2017-02-02 at 10.59.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49" y="1417638"/>
            <a:ext cx="6235701" cy="2771423"/>
          </a:xfrm>
          <a:prstGeom prst="rect">
            <a:avLst/>
          </a:prstGeom>
        </p:spPr>
      </p:pic>
      <p:pic>
        <p:nvPicPr>
          <p:cNvPr id="7" name="Picture 6" descr="Screen Shot 2017-02-02 at 10.59.2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149" y="4247392"/>
            <a:ext cx="6961926" cy="2024293"/>
          </a:xfrm>
          <a:prstGeom prst="rect">
            <a:avLst/>
          </a:prstGeom>
        </p:spPr>
      </p:pic>
      <p:sp>
        <p:nvSpPr>
          <p:cNvPr id="8" name="TextBox 7"/>
          <p:cNvSpPr txBox="1"/>
          <p:nvPr/>
        </p:nvSpPr>
        <p:spPr>
          <a:xfrm>
            <a:off x="287867" y="2590800"/>
            <a:ext cx="1309072" cy="369332"/>
          </a:xfrm>
          <a:prstGeom prst="rect">
            <a:avLst/>
          </a:prstGeom>
          <a:noFill/>
        </p:spPr>
        <p:txBody>
          <a:bodyPr wrap="none" rtlCol="0">
            <a:spAutoFit/>
          </a:bodyPr>
          <a:lstStyle/>
          <a:p>
            <a:r>
              <a:rPr lang="en-US" dirty="0" err="1"/>
              <a:t>MapReduce</a:t>
            </a:r>
            <a:endParaRPr lang="en-US" dirty="0"/>
          </a:p>
        </p:txBody>
      </p:sp>
      <p:sp>
        <p:nvSpPr>
          <p:cNvPr id="9" name="TextBox 8"/>
          <p:cNvSpPr txBox="1"/>
          <p:nvPr/>
        </p:nvSpPr>
        <p:spPr>
          <a:xfrm>
            <a:off x="524561" y="5181603"/>
            <a:ext cx="710451" cy="369332"/>
          </a:xfrm>
          <a:prstGeom prst="rect">
            <a:avLst/>
          </a:prstGeom>
          <a:noFill/>
        </p:spPr>
        <p:txBody>
          <a:bodyPr wrap="none" rtlCol="0">
            <a:spAutoFit/>
          </a:bodyPr>
          <a:lstStyle/>
          <a:p>
            <a:r>
              <a:rPr lang="en-US" dirty="0"/>
              <a:t>Spark</a:t>
            </a:r>
          </a:p>
        </p:txBody>
      </p:sp>
      <p:sp>
        <p:nvSpPr>
          <p:cNvPr id="10" name="TextBox 9"/>
          <p:cNvSpPr txBox="1"/>
          <p:nvPr/>
        </p:nvSpPr>
        <p:spPr>
          <a:xfrm>
            <a:off x="1128943" y="6356350"/>
            <a:ext cx="6861574" cy="338554"/>
          </a:xfrm>
          <a:prstGeom prst="rect">
            <a:avLst/>
          </a:prstGeom>
          <a:noFill/>
        </p:spPr>
        <p:txBody>
          <a:bodyPr wrap="none" rtlCol="0">
            <a:spAutoFit/>
          </a:bodyPr>
          <a:lstStyle/>
          <a:p>
            <a:r>
              <a:rPr lang="en-US" sz="1600" dirty="0"/>
              <a:t>https://</a:t>
            </a:r>
            <a:r>
              <a:rPr lang="en-US" sz="1600" dirty="0" err="1"/>
              <a:t>www.tutorialspoint.com</a:t>
            </a:r>
            <a:r>
              <a:rPr lang="en-US" sz="1600" dirty="0"/>
              <a:t>/</a:t>
            </a:r>
            <a:r>
              <a:rPr lang="en-US" sz="1600" dirty="0" err="1"/>
              <a:t>apache_spark</a:t>
            </a:r>
            <a:r>
              <a:rPr lang="en-US" sz="1600" dirty="0"/>
              <a:t>/</a:t>
            </a:r>
            <a:r>
              <a:rPr lang="en-US" sz="1600" dirty="0" err="1"/>
              <a:t>apache_spark_introduction.htm</a:t>
            </a:r>
            <a:endParaRPr lang="en-US" sz="1600" dirty="0"/>
          </a:p>
        </p:txBody>
      </p:sp>
    </p:spTree>
    <p:extLst>
      <p:ext uri="{BB962C8B-B14F-4D97-AF65-F5344CB8AC3E}">
        <p14:creationId xmlns:p14="http://schemas.microsoft.com/office/powerpoint/2010/main" val="1089565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Spark Concepts</a:t>
            </a:r>
          </a:p>
        </p:txBody>
      </p:sp>
      <p:sp>
        <p:nvSpPr>
          <p:cNvPr id="4" name="Content Placeholder 3"/>
          <p:cNvSpPr>
            <a:spLocks noGrp="1"/>
          </p:cNvSpPr>
          <p:nvPr>
            <p:ph idx="1"/>
          </p:nvPr>
        </p:nvSpPr>
        <p:spPr/>
        <p:txBody>
          <a:bodyPr>
            <a:normAutofit fontScale="92500" lnSpcReduction="10000"/>
          </a:bodyPr>
          <a:lstStyle/>
          <a:p>
            <a:r>
              <a:rPr lang="en-US" dirty="0" err="1"/>
              <a:t>SparkContext</a:t>
            </a:r>
            <a:endParaRPr lang="en-US" dirty="0"/>
          </a:p>
          <a:p>
            <a:pPr lvl="1"/>
            <a:r>
              <a:rPr lang="en-US" dirty="0"/>
              <a:t>represents the connection to a Spark cluster, and can be used to create RDDs, accumulators and broadcast variables on that cluster.</a:t>
            </a:r>
          </a:p>
          <a:p>
            <a:r>
              <a:rPr lang="en-US" dirty="0"/>
              <a:t>Resilient Distributed Dataset (RDD)</a:t>
            </a:r>
          </a:p>
          <a:p>
            <a:pPr lvl="1"/>
            <a:r>
              <a:rPr lang="en-US" dirty="0"/>
              <a:t>RDDs have </a:t>
            </a:r>
            <a:r>
              <a:rPr lang="en-US" u="sng" dirty="0"/>
              <a:t>actions</a:t>
            </a:r>
            <a:r>
              <a:rPr lang="en-US" dirty="0"/>
              <a:t>, which return values,</a:t>
            </a:r>
          </a:p>
          <a:p>
            <a:pPr lvl="1"/>
            <a:r>
              <a:rPr lang="en-US" dirty="0"/>
              <a:t>and </a:t>
            </a:r>
            <a:r>
              <a:rPr lang="en-US" u="sng" dirty="0"/>
              <a:t>transformations</a:t>
            </a:r>
            <a:r>
              <a:rPr lang="en-US" dirty="0"/>
              <a:t>, which return new RDDs</a:t>
            </a:r>
          </a:p>
          <a:p>
            <a:r>
              <a:rPr lang="en-US" dirty="0"/>
              <a:t>Two code execution modes:</a:t>
            </a:r>
          </a:p>
          <a:p>
            <a:pPr lvl="1"/>
            <a:r>
              <a:rPr lang="en-US" dirty="0"/>
              <a:t>Interactive Python shell: </a:t>
            </a:r>
            <a:r>
              <a:rPr lang="en-US" dirty="0" err="1"/>
              <a:t>PySpark</a:t>
            </a:r>
            <a:endParaRPr lang="en-US" dirty="0"/>
          </a:p>
          <a:p>
            <a:pPr lvl="1"/>
            <a:r>
              <a:rPr lang="en-US" dirty="0"/>
              <a:t>Running standalone applications: spark-submit</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27</a:t>
            </a:fld>
            <a:endParaRPr lang="en-US"/>
          </a:p>
        </p:txBody>
      </p:sp>
      <p:sp>
        <p:nvSpPr>
          <p:cNvPr id="5" name="Date Placeholder 4"/>
          <p:cNvSpPr>
            <a:spLocks noGrp="1"/>
          </p:cNvSpPr>
          <p:nvPr>
            <p:ph type="dt" sz="half" idx="10"/>
          </p:nvPr>
        </p:nvSpPr>
        <p:spPr/>
        <p:txBody>
          <a:bodyPr/>
          <a:lstStyle/>
          <a:p>
            <a:fld id="{F137A77F-AD55-7C41-A812-63B5C6A35688}" type="datetime1">
              <a:rPr lang="en-US" smtClean="0"/>
              <a:t>9/28/21</a:t>
            </a:fld>
            <a:endParaRPr lang="en-US"/>
          </a:p>
        </p:txBody>
      </p:sp>
    </p:spTree>
    <p:extLst>
      <p:ext uri="{BB962C8B-B14F-4D97-AF65-F5344CB8AC3E}">
        <p14:creationId xmlns:p14="http://schemas.microsoft.com/office/powerpoint/2010/main" val="569659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Pyspark</a:t>
            </a:r>
            <a:r>
              <a:rPr lang="en-US" dirty="0"/>
              <a:t>: an interactive Python shell running on top of Spark</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489AA9CD-E03E-470E-A1F1-67531AF0EE6B}" type="slidenum">
              <a:rPr lang="en-US" smtClean="0"/>
              <a:pPr/>
              <a:t>28</a:t>
            </a:fld>
            <a:endParaRPr lang="en-US"/>
          </a:p>
        </p:txBody>
      </p:sp>
      <p:sp>
        <p:nvSpPr>
          <p:cNvPr id="5" name="Date Placeholder 4"/>
          <p:cNvSpPr>
            <a:spLocks noGrp="1"/>
          </p:cNvSpPr>
          <p:nvPr>
            <p:ph type="dt" sz="half" idx="10"/>
          </p:nvPr>
        </p:nvSpPr>
        <p:spPr/>
        <p:txBody>
          <a:bodyPr/>
          <a:lstStyle/>
          <a:p>
            <a:fld id="{C64C210D-6EB3-A942-9180-5655F2763843}" type="datetime1">
              <a:rPr lang="en-US" smtClean="0"/>
              <a:t>9/28/21</a:t>
            </a:fld>
            <a:endParaRPr lang="en-US"/>
          </a:p>
        </p:txBody>
      </p:sp>
      <p:pic>
        <p:nvPicPr>
          <p:cNvPr id="8" name="Picture 7" descr="Screen Shot 2017-09-18 at 2.15.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1565680"/>
            <a:ext cx="8331200" cy="3759200"/>
          </a:xfrm>
          <a:prstGeom prst="rect">
            <a:avLst/>
          </a:prstGeom>
        </p:spPr>
      </p:pic>
    </p:spTree>
    <p:extLst>
      <p:ext uri="{BB962C8B-B14F-4D97-AF65-F5344CB8AC3E}">
        <p14:creationId xmlns:p14="http://schemas.microsoft.com/office/powerpoint/2010/main" val="1807258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SparkContext</a:t>
            </a:r>
            <a:endParaRPr lang="en-US" dirty="0"/>
          </a:p>
        </p:txBody>
      </p:sp>
      <p:sp>
        <p:nvSpPr>
          <p:cNvPr id="3" name="Content Placeholder 2"/>
          <p:cNvSpPr>
            <a:spLocks noGrp="1"/>
          </p:cNvSpPr>
          <p:nvPr>
            <p:ph idx="1"/>
          </p:nvPr>
        </p:nvSpPr>
        <p:spPr>
          <a:xfrm>
            <a:off x="628650" y="1419234"/>
            <a:ext cx="8362950" cy="1594900"/>
          </a:xfrm>
        </p:spPr>
        <p:txBody>
          <a:bodyPr>
            <a:normAutofit fontScale="92500"/>
          </a:bodyPr>
          <a:lstStyle/>
          <a:p>
            <a:r>
              <a:rPr lang="en-US" dirty="0"/>
              <a:t>Represents a connection  to a computing cluster</a:t>
            </a:r>
          </a:p>
          <a:p>
            <a:r>
              <a:rPr lang="en-US" dirty="0"/>
              <a:t>In </a:t>
            </a:r>
            <a:r>
              <a:rPr lang="en-US" dirty="0" err="1"/>
              <a:t>PySpark</a:t>
            </a:r>
            <a:r>
              <a:rPr lang="en-US" dirty="0"/>
              <a:t>, a </a:t>
            </a:r>
            <a:r>
              <a:rPr lang="en-US" dirty="0" err="1"/>
              <a:t>SparkContext</a:t>
            </a:r>
            <a:r>
              <a:rPr lang="en-US" dirty="0"/>
              <a:t> is auto-created for you in a variable called </a:t>
            </a:r>
            <a:r>
              <a:rPr lang="en-US" dirty="0" err="1">
                <a:latin typeface="Courier New" panose="02070309020205020404" pitchFamily="49" charset="0"/>
                <a:cs typeface="Courier New" panose="02070309020205020404" pitchFamily="49" charset="0"/>
              </a:rPr>
              <a:t>sc</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29</a:t>
            </a:fld>
            <a:endParaRPr lang="en-US"/>
          </a:p>
        </p:txBody>
      </p:sp>
      <p:pic>
        <p:nvPicPr>
          <p:cNvPr id="5" name="Picture 4"/>
          <p:cNvPicPr>
            <a:picLocks noChangeAspect="1"/>
          </p:cNvPicPr>
          <p:nvPr/>
        </p:nvPicPr>
        <p:blipFill>
          <a:blip r:embed="rId3"/>
          <a:stretch>
            <a:fillRect/>
          </a:stretch>
        </p:blipFill>
        <p:spPr>
          <a:xfrm>
            <a:off x="1033462" y="3134401"/>
            <a:ext cx="7191375" cy="3188836"/>
          </a:xfrm>
          <a:prstGeom prst="rect">
            <a:avLst/>
          </a:prstGeom>
        </p:spPr>
      </p:pic>
      <p:sp>
        <p:nvSpPr>
          <p:cNvPr id="6" name="TextBox 5"/>
          <p:cNvSpPr txBox="1"/>
          <p:nvPr/>
        </p:nvSpPr>
        <p:spPr>
          <a:xfrm>
            <a:off x="657225" y="6237642"/>
            <a:ext cx="7943850" cy="646331"/>
          </a:xfrm>
          <a:prstGeom prst="rect">
            <a:avLst/>
          </a:prstGeom>
          <a:noFill/>
        </p:spPr>
        <p:txBody>
          <a:bodyPr wrap="square" rtlCol="0">
            <a:spAutoFit/>
          </a:bodyPr>
          <a:lstStyle/>
          <a:p>
            <a:r>
              <a:rPr lang="en-US" dirty="0"/>
              <a:t>Source: </a:t>
            </a:r>
            <a:r>
              <a:rPr lang="en-US" dirty="0">
                <a:hlinkClick r:id="rId4"/>
              </a:rPr>
              <a:t>https://spark.apache.org/docs/1.1.1/cluster-overview.html</a:t>
            </a:r>
            <a:endParaRPr lang="en-US" dirty="0"/>
          </a:p>
          <a:p>
            <a:r>
              <a:rPr lang="en-US" dirty="0"/>
              <a:t> </a:t>
            </a:r>
          </a:p>
        </p:txBody>
      </p:sp>
      <p:sp>
        <p:nvSpPr>
          <p:cNvPr id="7" name="Date Placeholder 6"/>
          <p:cNvSpPr>
            <a:spLocks noGrp="1"/>
          </p:cNvSpPr>
          <p:nvPr>
            <p:ph type="dt" sz="half" idx="10"/>
          </p:nvPr>
        </p:nvSpPr>
        <p:spPr/>
        <p:txBody>
          <a:bodyPr/>
          <a:lstStyle/>
          <a:p>
            <a:fld id="{31146028-7BDA-DF49-8113-DD44642A3BD1}" type="datetime1">
              <a:rPr lang="en-US" smtClean="0"/>
              <a:t>9/28/21</a:t>
            </a:fld>
            <a:endParaRPr lang="en-US"/>
          </a:p>
        </p:txBody>
      </p:sp>
    </p:spTree>
    <p:extLst>
      <p:ext uri="{BB962C8B-B14F-4D97-AF65-F5344CB8AC3E}">
        <p14:creationId xmlns:p14="http://schemas.microsoft.com/office/powerpoint/2010/main" val="116245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week</a:t>
            </a:r>
          </a:p>
        </p:txBody>
      </p:sp>
      <p:sp>
        <p:nvSpPr>
          <p:cNvPr id="3" name="Content Placeholder 2"/>
          <p:cNvSpPr>
            <a:spLocks noGrp="1"/>
          </p:cNvSpPr>
          <p:nvPr>
            <p:ph idx="1"/>
          </p:nvPr>
        </p:nvSpPr>
        <p:spPr/>
        <p:txBody>
          <a:bodyPr/>
          <a:lstStyle/>
          <a:p>
            <a:r>
              <a:rPr lang="en-US" dirty="0"/>
              <a:t>Hadoop Framework</a:t>
            </a:r>
          </a:p>
          <a:p>
            <a:r>
              <a:rPr lang="en-US" dirty="0"/>
              <a:t>Cavium</a:t>
            </a:r>
          </a:p>
          <a:p>
            <a:r>
              <a:rPr lang="en-US" dirty="0"/>
              <a:t>Spark</a:t>
            </a:r>
          </a:p>
        </p:txBody>
      </p:sp>
    </p:spTree>
    <p:extLst>
      <p:ext uri="{BB962C8B-B14F-4D97-AF65-F5344CB8AC3E}">
        <p14:creationId xmlns:p14="http://schemas.microsoft.com/office/powerpoint/2010/main" val="2698563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 (RDD)</a:t>
            </a:r>
          </a:p>
        </p:txBody>
      </p:sp>
      <p:sp>
        <p:nvSpPr>
          <p:cNvPr id="3" name="Content Placeholder 2"/>
          <p:cNvSpPr>
            <a:spLocks noGrp="1"/>
          </p:cNvSpPr>
          <p:nvPr>
            <p:ph idx="1"/>
          </p:nvPr>
        </p:nvSpPr>
        <p:spPr/>
        <p:txBody>
          <a:bodyPr>
            <a:normAutofit fontScale="85000" lnSpcReduction="20000"/>
          </a:bodyPr>
          <a:lstStyle/>
          <a:p>
            <a:r>
              <a:rPr lang="en-US" dirty="0"/>
              <a:t>The fundamental abstraction for distributed data computation</a:t>
            </a:r>
          </a:p>
          <a:p>
            <a:r>
              <a:rPr lang="en-US" dirty="0"/>
              <a:t>An RDD is:</a:t>
            </a:r>
          </a:p>
          <a:p>
            <a:pPr lvl="1"/>
            <a:r>
              <a:rPr lang="en-US" dirty="0"/>
              <a:t>A immutable (read-only) collection of items</a:t>
            </a:r>
          </a:p>
          <a:p>
            <a:pPr lvl="1"/>
            <a:r>
              <a:rPr lang="en-US" dirty="0"/>
              <a:t>Partitioned across computing nodes</a:t>
            </a:r>
          </a:p>
          <a:p>
            <a:pPr lvl="1"/>
            <a:r>
              <a:rPr lang="en-US" dirty="0"/>
              <a:t>That can be manipulated in parallel</a:t>
            </a:r>
          </a:p>
          <a:p>
            <a:r>
              <a:rPr lang="en-US" dirty="0"/>
              <a:t>Once you have a </a:t>
            </a:r>
            <a:r>
              <a:rPr lang="en-US" dirty="0" err="1"/>
              <a:t>SparkContext</a:t>
            </a:r>
            <a:r>
              <a:rPr lang="en-US" dirty="0"/>
              <a:t> you can create RDDs</a:t>
            </a:r>
          </a:p>
          <a:p>
            <a:r>
              <a:rPr lang="en-US" dirty="0"/>
              <a:t>Example: A collection of lines from a text file</a:t>
            </a:r>
            <a:br>
              <a:rPr lang="en-US" dirty="0"/>
            </a:br>
            <a:endParaRPr lang="en-US" dirty="0"/>
          </a:p>
          <a:p>
            <a:pPr marL="0" indent="0">
              <a:buNone/>
            </a:pPr>
            <a:r>
              <a:rPr lang="en-US" sz="1300" dirty="0">
                <a:latin typeface="Courier New" panose="02070309020205020404" pitchFamily="49" charset="0"/>
                <a:cs typeface="Courier New" panose="02070309020205020404" pitchFamily="49" charset="0"/>
              </a:rPr>
              <a:t>&gt;&gt;&gt; lines = </a:t>
            </a:r>
            <a:r>
              <a:rPr lang="en-US" sz="1300" dirty="0" err="1">
                <a:latin typeface="Courier New" panose="02070309020205020404" pitchFamily="49" charset="0"/>
                <a:cs typeface="Courier New" panose="02070309020205020404" pitchFamily="49" charset="0"/>
              </a:rPr>
              <a:t>sc.textFile</a:t>
            </a:r>
            <a:r>
              <a:rPr lang="en-US" sz="1300" dirty="0">
                <a:latin typeface="Courier New" panose="02070309020205020404" pitchFamily="49" charset="0"/>
                <a:cs typeface="Courier New" panose="02070309020205020404" pitchFamily="49" charset="0"/>
              </a:rPr>
              <a:t>("input.txt") # Create an RDD called lines, input needs to be on HDFS</a:t>
            </a:r>
          </a:p>
          <a:p>
            <a:pPr marL="0" indent="0">
              <a:buNone/>
            </a:pPr>
            <a:r>
              <a:rPr lang="en-US" sz="1300" dirty="0">
                <a:latin typeface="Courier New" panose="02070309020205020404" pitchFamily="49" charset="0"/>
                <a:cs typeface="Courier New" panose="02070309020205020404" pitchFamily="49" charset="0"/>
              </a:rPr>
              <a:t>&gt;&gt;&gt; </a:t>
            </a:r>
            <a:r>
              <a:rPr lang="en-US" sz="1300" dirty="0" err="1">
                <a:latin typeface="Courier New" panose="02070309020205020404" pitchFamily="49" charset="0"/>
                <a:cs typeface="Courier New" panose="02070309020205020404" pitchFamily="49" charset="0"/>
              </a:rPr>
              <a:t>lines.count</a:t>
            </a:r>
            <a:r>
              <a:rPr lang="en-US" sz="1300" dirty="0">
                <a:latin typeface="Courier New" panose="02070309020205020404" pitchFamily="49" charset="0"/>
                <a:cs typeface="Courier New" panose="02070309020205020404" pitchFamily="49" charset="0"/>
              </a:rPr>
              <a:t>() # Count the number of items in this RDD</a:t>
            </a:r>
          </a:p>
          <a:p>
            <a:pPr marL="0" indent="0">
              <a:buNone/>
            </a:pPr>
            <a:r>
              <a:rPr lang="en-US" sz="1300" dirty="0">
                <a:latin typeface="Courier New" panose="02070309020205020404" pitchFamily="49" charset="0"/>
                <a:cs typeface="Courier New" panose="02070309020205020404" pitchFamily="49" charset="0"/>
              </a:rPr>
              <a:t>3</a:t>
            </a:r>
          </a:p>
          <a:p>
            <a:pPr marL="0" indent="0">
              <a:buNone/>
            </a:pPr>
            <a:r>
              <a:rPr lang="en-US" sz="1300" dirty="0">
                <a:latin typeface="Courier New" panose="02070309020205020404" pitchFamily="49" charset="0"/>
                <a:cs typeface="Courier New" panose="02070309020205020404" pitchFamily="49" charset="0"/>
              </a:rPr>
              <a:t>&gt;&gt;&gt; </a:t>
            </a:r>
            <a:r>
              <a:rPr lang="en-US" sz="1300" dirty="0" err="1">
                <a:latin typeface="Courier New" panose="02070309020205020404" pitchFamily="49" charset="0"/>
                <a:cs typeface="Courier New" panose="02070309020205020404" pitchFamily="49" charset="0"/>
              </a:rPr>
              <a:t>lines.first</a:t>
            </a:r>
            <a:r>
              <a:rPr lang="en-US" sz="1300" dirty="0">
                <a:latin typeface="Courier New" panose="02070309020205020404" pitchFamily="49" charset="0"/>
                <a:cs typeface="Courier New" panose="02070309020205020404" pitchFamily="49" charset="0"/>
              </a:rPr>
              <a:t>() # First item in this RDD, i.e. first line of input.txt</a:t>
            </a:r>
          </a:p>
          <a:p>
            <a:pPr marL="0" indent="0">
              <a:buNone/>
            </a:pPr>
            <a:r>
              <a:rPr lang="en-US" sz="1300" dirty="0" err="1">
                <a:latin typeface="Courier New" panose="02070309020205020404" pitchFamily="49" charset="0"/>
                <a:cs typeface="Courier New" panose="02070309020205020404" pitchFamily="49" charset="0"/>
              </a:rPr>
              <a:t>u'summer</a:t>
            </a:r>
            <a:r>
              <a:rPr lang="en-US" sz="1300" dirty="0">
                <a:latin typeface="Courier New" panose="02070309020205020404" pitchFamily="49" charset="0"/>
                <a:cs typeface="Courier New" panose="02070309020205020404" pitchFamily="49" charset="0"/>
              </a:rPr>
              <a:t> school 2012 in </a:t>
            </a:r>
            <a:r>
              <a:rPr lang="en-US" sz="1300" dirty="0" err="1">
                <a:latin typeface="Courier New" panose="02070309020205020404" pitchFamily="49" charset="0"/>
                <a:cs typeface="Courier New" panose="02070309020205020404" pitchFamily="49" charset="0"/>
              </a:rPr>
              <a:t>indiana</a:t>
            </a:r>
            <a:r>
              <a:rPr lang="en-US" sz="13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30</a:t>
            </a:fld>
            <a:endParaRPr lang="en-US"/>
          </a:p>
        </p:txBody>
      </p:sp>
      <p:sp>
        <p:nvSpPr>
          <p:cNvPr id="5" name="Date Placeholder 4"/>
          <p:cNvSpPr>
            <a:spLocks noGrp="1"/>
          </p:cNvSpPr>
          <p:nvPr>
            <p:ph type="dt" sz="half" idx="10"/>
          </p:nvPr>
        </p:nvSpPr>
        <p:spPr/>
        <p:txBody>
          <a:bodyPr/>
          <a:lstStyle/>
          <a:p>
            <a:fld id="{F0B5375F-EF5E-2641-8330-01EBD121630E}" type="datetime1">
              <a:rPr lang="en-US" smtClean="0"/>
              <a:t>9/28/21</a:t>
            </a:fld>
            <a:endParaRPr lang="en-US"/>
          </a:p>
        </p:txBody>
      </p:sp>
    </p:spTree>
    <p:extLst>
      <p:ext uri="{BB962C8B-B14F-4D97-AF65-F5344CB8AC3E}">
        <p14:creationId xmlns:p14="http://schemas.microsoft.com/office/powerpoint/2010/main" val="3309866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34350" cy="1325563"/>
          </a:xfrm>
        </p:spPr>
        <p:txBody>
          <a:bodyPr>
            <a:normAutofit fontScale="90000"/>
          </a:bodyPr>
          <a:lstStyle/>
          <a:p>
            <a:r>
              <a:rPr lang="en-US" dirty="0"/>
              <a:t>In Spark, all work involves one of three kinds of operations on RDDs</a:t>
            </a:r>
          </a:p>
        </p:txBody>
      </p:sp>
      <p:sp>
        <p:nvSpPr>
          <p:cNvPr id="3" name="Content Placeholder 2"/>
          <p:cNvSpPr>
            <a:spLocks noGrp="1"/>
          </p:cNvSpPr>
          <p:nvPr>
            <p:ph idx="1"/>
          </p:nvPr>
        </p:nvSpPr>
        <p:spPr>
          <a:xfrm>
            <a:off x="628650" y="1825625"/>
            <a:ext cx="8134350" cy="4351338"/>
          </a:xfrm>
        </p:spPr>
        <p:txBody>
          <a:bodyPr>
            <a:normAutofit/>
          </a:bodyPr>
          <a:lstStyle/>
          <a:p>
            <a:pPr marL="457200" indent="-457200">
              <a:buAutoNum type="arabicPeriod"/>
            </a:pPr>
            <a:r>
              <a:rPr lang="en-US" sz="2800" u="sng" dirty="0"/>
              <a:t>Creating</a:t>
            </a:r>
            <a:r>
              <a:rPr lang="en-US" sz="2800" dirty="0"/>
              <a:t> new RDDs</a:t>
            </a:r>
          </a:p>
          <a:p>
            <a:pPr marL="0" indent="0">
              <a:buNone/>
            </a:pPr>
            <a:r>
              <a:rPr lang="en-US" sz="2500" dirty="0"/>
              <a:t>e.g.  </a:t>
            </a: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sc.textFile</a:t>
            </a:r>
            <a:r>
              <a:rPr lang="en-US" sz="1800" dirty="0">
                <a:latin typeface="Courier New" panose="02070309020205020404" pitchFamily="49" charset="0"/>
                <a:cs typeface="Courier New" panose="02070309020205020404" pitchFamily="49" charset="0"/>
              </a:rPr>
              <a:t>("input.txt")</a:t>
            </a:r>
          </a:p>
          <a:p>
            <a:pPr marL="0" indent="0">
              <a:buNone/>
            </a:pPr>
            <a:r>
              <a:rPr lang="en-US" sz="2400" dirty="0">
                <a:cs typeface="Courier New" panose="02070309020205020404" pitchFamily="49" charset="0"/>
              </a:rPr>
              <a:t>Input: various.  Output: new RDD</a:t>
            </a:r>
          </a:p>
          <a:p>
            <a:pPr marL="0" indent="0">
              <a:buNone/>
            </a:pPr>
            <a:r>
              <a:rPr lang="en-US" sz="2800" dirty="0"/>
              <a:t>2.  </a:t>
            </a:r>
            <a:r>
              <a:rPr lang="en-US" sz="2800" u="sng" dirty="0"/>
              <a:t>Transforming</a:t>
            </a:r>
            <a:r>
              <a:rPr lang="en-US" sz="2800" dirty="0"/>
              <a:t> existing RDDs</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(lambda line: "pig" in line)</a:t>
            </a:r>
          </a:p>
          <a:p>
            <a:pPr marL="0" indent="0">
              <a:buNone/>
            </a:pPr>
            <a:r>
              <a:rPr lang="en-US" sz="2400" dirty="0">
                <a:cs typeface="Courier New" panose="02070309020205020404" pitchFamily="49" charset="0"/>
              </a:rPr>
              <a:t>Input: one or more RDDs.  Output: new RDD</a:t>
            </a:r>
          </a:p>
          <a:p>
            <a:pPr marL="0" indent="0">
              <a:buNone/>
            </a:pPr>
            <a:r>
              <a:rPr lang="en-US" sz="2800" dirty="0"/>
              <a:t>3.  Computing </a:t>
            </a:r>
            <a:r>
              <a:rPr lang="en-US" sz="2800" u="sng" dirty="0"/>
              <a:t>actions</a:t>
            </a:r>
            <a:r>
              <a:rPr lang="en-US" sz="2800" dirty="0"/>
              <a:t> on RDDs to get a result</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pigLines.first</a:t>
            </a:r>
            <a:r>
              <a:rPr lang="en-US" sz="1800" dirty="0">
                <a:latin typeface="Courier New" panose="02070309020205020404" pitchFamily="49" charset="0"/>
                <a:cs typeface="Courier New" panose="02070309020205020404" pitchFamily="49" charset="0"/>
              </a:rPr>
              <a:t>()</a:t>
            </a:r>
          </a:p>
          <a:p>
            <a:pPr marL="0" indent="0">
              <a:buNone/>
            </a:pPr>
            <a:r>
              <a:rPr lang="en-US" sz="2400" dirty="0">
                <a:cs typeface="Courier New" panose="02070309020205020404" pitchFamily="49" charset="0"/>
              </a:rPr>
              <a:t>Input: one or more RDDs.  Output: various non-RDD</a:t>
            </a:r>
          </a:p>
          <a:p>
            <a:pPr marL="0" indent="0">
              <a:buNone/>
            </a:pPr>
            <a:endParaRPr lang="en-US" sz="28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31</a:t>
            </a:fld>
            <a:endParaRPr lang="en-US"/>
          </a:p>
        </p:txBody>
      </p:sp>
      <p:sp>
        <p:nvSpPr>
          <p:cNvPr id="5" name="Date Placeholder 4"/>
          <p:cNvSpPr>
            <a:spLocks noGrp="1"/>
          </p:cNvSpPr>
          <p:nvPr>
            <p:ph type="dt" sz="half" idx="10"/>
          </p:nvPr>
        </p:nvSpPr>
        <p:spPr/>
        <p:txBody>
          <a:bodyPr/>
          <a:lstStyle/>
          <a:p>
            <a:fld id="{5CD3AE2C-4901-6340-9F06-05BB4EE16F7E}" type="datetime1">
              <a:rPr lang="en-US" smtClean="0"/>
              <a:t>9/28/21</a:t>
            </a:fld>
            <a:endParaRPr lang="en-US"/>
          </a:p>
        </p:txBody>
      </p:sp>
    </p:spTree>
    <p:extLst>
      <p:ext uri="{BB962C8B-B14F-4D97-AF65-F5344CB8AC3E}">
        <p14:creationId xmlns:p14="http://schemas.microsoft.com/office/powerpoint/2010/main" val="1261950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34350" cy="4351338"/>
          </a:xfrm>
        </p:spPr>
        <p:txBody>
          <a:bodyPr>
            <a:normAutofit/>
          </a:bodyPr>
          <a:lstStyle/>
          <a:p>
            <a:pPr marL="457200" indent="-457200">
              <a:buAutoNum type="arabicPeriod"/>
            </a:pPr>
            <a:r>
              <a:rPr lang="en-US" sz="2800" b="1" u="sng" dirty="0">
                <a:solidFill>
                  <a:srgbClr val="FF0000"/>
                </a:solidFill>
              </a:rPr>
              <a:t>Creating</a:t>
            </a:r>
            <a:r>
              <a:rPr lang="en-US" sz="2800" b="1" dirty="0">
                <a:solidFill>
                  <a:srgbClr val="FF0000"/>
                </a:solidFill>
              </a:rPr>
              <a:t> new RDDs</a:t>
            </a:r>
          </a:p>
          <a:p>
            <a:pPr marL="0" indent="0">
              <a:buNone/>
            </a:pPr>
            <a:r>
              <a:rPr lang="en-US" sz="2500" b="1" dirty="0">
                <a:solidFill>
                  <a:srgbClr val="FF0000"/>
                </a:solidFill>
              </a:rPr>
              <a:t>e.g.  </a:t>
            </a:r>
            <a:r>
              <a:rPr lang="en-US" sz="1800" b="1" dirty="0">
                <a:solidFill>
                  <a:srgbClr val="FF0000"/>
                </a:solidFill>
                <a:latin typeface="Courier New" panose="02070309020205020404" pitchFamily="49" charset="0"/>
                <a:cs typeface="Courier New" panose="02070309020205020404" pitchFamily="49" charset="0"/>
              </a:rPr>
              <a:t>lines = </a:t>
            </a:r>
            <a:r>
              <a:rPr lang="en-US" sz="1800" b="1" dirty="0" err="1">
                <a:solidFill>
                  <a:srgbClr val="FF0000"/>
                </a:solidFill>
                <a:latin typeface="Courier New" panose="02070309020205020404" pitchFamily="49" charset="0"/>
                <a:cs typeface="Courier New" panose="02070309020205020404" pitchFamily="49" charset="0"/>
              </a:rPr>
              <a:t>sc.textFile</a:t>
            </a:r>
            <a:r>
              <a:rPr lang="en-US" sz="1800" b="1" dirty="0">
                <a:solidFill>
                  <a:srgbClr val="FF0000"/>
                </a:solidFill>
                <a:latin typeface="Courier New" panose="02070309020205020404" pitchFamily="49" charset="0"/>
                <a:cs typeface="Courier New" panose="02070309020205020404" pitchFamily="49" charset="0"/>
              </a:rPr>
              <a:t>("input.txt")</a:t>
            </a:r>
          </a:p>
          <a:p>
            <a:pPr marL="0" indent="0">
              <a:buNone/>
            </a:pPr>
            <a:r>
              <a:rPr lang="en-US" sz="2400" dirty="0">
                <a:solidFill>
                  <a:srgbClr val="FF0000"/>
                </a:solidFill>
                <a:cs typeface="Courier New" panose="02070309020205020404" pitchFamily="49" charset="0"/>
              </a:rPr>
              <a:t>Input: various.  Output: new RDD</a:t>
            </a:r>
          </a:p>
          <a:p>
            <a:pPr marL="0" indent="0">
              <a:buNone/>
            </a:pPr>
            <a:r>
              <a:rPr lang="en-US" sz="2800" dirty="0"/>
              <a:t>2.  </a:t>
            </a:r>
            <a:r>
              <a:rPr lang="en-US" sz="2800" u="sng" dirty="0"/>
              <a:t>Transforming</a:t>
            </a:r>
            <a:r>
              <a:rPr lang="en-US" sz="2800" dirty="0"/>
              <a:t> existing RDDs</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(lambda line: "pig" in line)</a:t>
            </a:r>
          </a:p>
          <a:p>
            <a:pPr marL="0" indent="0">
              <a:buNone/>
            </a:pPr>
            <a:r>
              <a:rPr lang="en-US" sz="2400" dirty="0">
                <a:cs typeface="Courier New" panose="02070309020205020404" pitchFamily="49" charset="0"/>
              </a:rPr>
              <a:t>Input: one or more RDDs.  Output: new RDD</a:t>
            </a:r>
          </a:p>
          <a:p>
            <a:pPr marL="0" indent="0">
              <a:buNone/>
            </a:pPr>
            <a:r>
              <a:rPr lang="en-US" sz="2800" dirty="0"/>
              <a:t>3.  Computing </a:t>
            </a:r>
            <a:r>
              <a:rPr lang="en-US" sz="2800" u="sng" dirty="0"/>
              <a:t>actions</a:t>
            </a:r>
            <a:r>
              <a:rPr lang="en-US" sz="2800" dirty="0"/>
              <a:t> on RDDs to get a result</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pigLines.first</a:t>
            </a:r>
            <a:r>
              <a:rPr lang="en-US" sz="1800" dirty="0">
                <a:latin typeface="Courier New" panose="02070309020205020404" pitchFamily="49" charset="0"/>
                <a:cs typeface="Courier New" panose="02070309020205020404" pitchFamily="49" charset="0"/>
              </a:rPr>
              <a:t>()</a:t>
            </a:r>
          </a:p>
          <a:p>
            <a:pPr marL="0" indent="0">
              <a:buNone/>
            </a:pPr>
            <a:r>
              <a:rPr lang="en-US" sz="2400" dirty="0">
                <a:cs typeface="Courier New" panose="02070309020205020404" pitchFamily="49" charset="0"/>
              </a:rPr>
              <a:t>Input: one or more RDDs.  Output: various non-RDD</a:t>
            </a:r>
          </a:p>
          <a:p>
            <a:pPr marL="0" indent="0">
              <a:buNone/>
            </a:pPr>
            <a:endParaRPr lang="en-US" sz="28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32</a:t>
            </a:fld>
            <a:endParaRPr lang="en-US"/>
          </a:p>
        </p:txBody>
      </p:sp>
      <p:sp>
        <p:nvSpPr>
          <p:cNvPr id="5" name="Date Placeholder 4"/>
          <p:cNvSpPr>
            <a:spLocks noGrp="1"/>
          </p:cNvSpPr>
          <p:nvPr>
            <p:ph type="dt" sz="half" idx="10"/>
          </p:nvPr>
        </p:nvSpPr>
        <p:spPr/>
        <p:txBody>
          <a:bodyPr/>
          <a:lstStyle/>
          <a:p>
            <a:fld id="{5CD3AE2C-4901-6340-9F06-05BB4EE16F7E}" type="datetime1">
              <a:rPr lang="en-US" smtClean="0"/>
              <a:t>9/28/21</a:t>
            </a:fld>
            <a:endParaRPr lang="en-US"/>
          </a:p>
        </p:txBody>
      </p:sp>
      <p:sp>
        <p:nvSpPr>
          <p:cNvPr id="8" name="Title 1">
            <a:extLst>
              <a:ext uri="{FF2B5EF4-FFF2-40B4-BE49-F238E27FC236}">
                <a16:creationId xmlns:a16="http://schemas.microsoft.com/office/drawing/2014/main" id="{049595DB-9219-A943-AEB6-235C0BD7FB3D}"/>
              </a:ext>
            </a:extLst>
          </p:cNvPr>
          <p:cNvSpPr>
            <a:spLocks noGrp="1"/>
          </p:cNvSpPr>
          <p:nvPr>
            <p:ph type="title"/>
          </p:nvPr>
        </p:nvSpPr>
        <p:spPr>
          <a:xfrm>
            <a:off x="628650" y="365126"/>
            <a:ext cx="8134350" cy="1325563"/>
          </a:xfrm>
        </p:spPr>
        <p:txBody>
          <a:bodyPr>
            <a:normAutofit/>
          </a:bodyPr>
          <a:lstStyle/>
          <a:p>
            <a:r>
              <a:rPr lang="en-US" dirty="0"/>
              <a:t>Three kinds of operations on RDDs</a:t>
            </a:r>
          </a:p>
        </p:txBody>
      </p:sp>
    </p:spTree>
    <p:extLst>
      <p:ext uri="{BB962C8B-B14F-4D97-AF65-F5344CB8AC3E}">
        <p14:creationId xmlns:p14="http://schemas.microsoft.com/office/powerpoint/2010/main" val="73022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Creation methods</a:t>
            </a:r>
          </a:p>
        </p:txBody>
      </p:sp>
      <p:sp>
        <p:nvSpPr>
          <p:cNvPr id="3" name="Content Placeholder 2"/>
          <p:cNvSpPr>
            <a:spLocks noGrp="1"/>
          </p:cNvSpPr>
          <p:nvPr>
            <p:ph idx="1"/>
          </p:nvPr>
        </p:nvSpPr>
        <p:spPr/>
        <p:txBody>
          <a:bodyPr/>
          <a:lstStyle/>
          <a:p>
            <a:pPr marL="514350" indent="-514350">
              <a:buAutoNum type="arabicPeriod"/>
            </a:pPr>
            <a:r>
              <a:rPr lang="en-US" dirty="0"/>
              <a:t>Load data from external storage </a:t>
            </a:r>
          </a:p>
          <a:p>
            <a:pPr marL="914400" lvl="1" indent="-514350"/>
            <a:r>
              <a:rPr lang="en-US" dirty="0">
                <a:latin typeface="Courier New" panose="02070309020205020404" pitchFamily="49" charset="0"/>
                <a:cs typeface="Courier New" panose="02070309020205020404" pitchFamily="49" charset="0"/>
              </a:rPr>
              <a:t>lines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nyt</a:t>
            </a:r>
            <a:r>
              <a:rPr lang="en-US" dirty="0">
                <a:latin typeface="Courier New" panose="02070309020205020404" pitchFamily="49" charset="0"/>
                <a:cs typeface="Courier New" panose="02070309020205020404" pitchFamily="49" charset="0"/>
              </a:rPr>
              <a:t>/1985.txt’)</a:t>
            </a:r>
          </a:p>
          <a:p>
            <a:pPr marL="914400" lvl="1" indent="-514350"/>
            <a:endParaRPr lang="en-US" dirty="0">
              <a:latin typeface="Courier New" panose="02070309020205020404" pitchFamily="49" charset="0"/>
              <a:cs typeface="Courier New" panose="02070309020205020404" pitchFamily="49" charset="0"/>
            </a:endParaRPr>
          </a:p>
          <a:p>
            <a:pPr marL="514350" indent="-514350">
              <a:buAutoNum type="arabicPeriod"/>
            </a:pPr>
            <a:r>
              <a:rPr lang="en-US" dirty="0">
                <a:latin typeface="Calibri" panose="020F0502020204030204" pitchFamily="34" charset="0"/>
                <a:cs typeface="Calibri" panose="020F0502020204030204" pitchFamily="34" charset="0"/>
              </a:rPr>
              <a:t>Parallelize an existing data structure</a:t>
            </a:r>
          </a:p>
          <a:p>
            <a:pPr marL="914400" lvl="1" indent="-514350"/>
            <a:r>
              <a:rPr lang="en-US" dirty="0">
                <a:latin typeface="Courier New" panose="02070309020205020404" pitchFamily="49" charset="0"/>
                <a:cs typeface="Courier New" panose="02070309020205020404" pitchFamily="49" charset="0"/>
              </a:rPr>
              <a:t>lines = </a:t>
            </a:r>
            <a:r>
              <a:rPr lang="en-US" dirty="0" err="1">
                <a:latin typeface="Courier New" panose="02070309020205020404" pitchFamily="49" charset="0"/>
                <a:cs typeface="Courier New" panose="02070309020205020404" pitchFamily="49" charset="0"/>
              </a:rPr>
              <a:t>sc.parallelize</a:t>
            </a:r>
            <a:r>
              <a:rPr lang="en-US" dirty="0">
                <a:latin typeface="Courier New" panose="02070309020205020404" pitchFamily="49" charset="0"/>
                <a:cs typeface="Courier New" panose="02070309020205020404" pitchFamily="49" charset="0"/>
              </a:rPr>
              <a:t>(["pandas",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like pandas"])</a:t>
            </a:r>
          </a:p>
          <a:p>
            <a:pPr marL="914400" lvl="1" indent="-514350"/>
            <a:endParaRPr lang="en-US" dirty="0">
              <a:latin typeface="Courier New" panose="02070309020205020404" pitchFamily="49" charset="0"/>
              <a:cs typeface="Courier New" panose="02070309020205020404" pitchFamily="49" charset="0"/>
            </a:endParaRPr>
          </a:p>
          <a:p>
            <a:pPr marL="514350" indent="-514350">
              <a:buAutoNum type="arabicPeriod"/>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33</a:t>
            </a:fld>
            <a:endParaRPr lang="en-US"/>
          </a:p>
        </p:txBody>
      </p:sp>
      <p:sp>
        <p:nvSpPr>
          <p:cNvPr id="5" name="Date Placeholder 4"/>
          <p:cNvSpPr>
            <a:spLocks noGrp="1"/>
          </p:cNvSpPr>
          <p:nvPr>
            <p:ph type="dt" sz="half" idx="10"/>
          </p:nvPr>
        </p:nvSpPr>
        <p:spPr/>
        <p:txBody>
          <a:bodyPr/>
          <a:lstStyle/>
          <a:p>
            <a:fld id="{C7641A92-9012-0444-9F9F-BA74EAA94C4A}" type="datetime1">
              <a:rPr lang="en-US" smtClean="0"/>
              <a:t>9/28/21</a:t>
            </a:fld>
            <a:endParaRPr lang="en-US"/>
          </a:p>
        </p:txBody>
      </p:sp>
    </p:spTree>
    <p:extLst>
      <p:ext uri="{BB962C8B-B14F-4D97-AF65-F5344CB8AC3E}">
        <p14:creationId xmlns:p14="http://schemas.microsoft.com/office/powerpoint/2010/main" val="409664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34350" cy="1325563"/>
          </a:xfrm>
        </p:spPr>
        <p:txBody>
          <a:bodyPr>
            <a:normAutofit/>
          </a:bodyPr>
          <a:lstStyle/>
          <a:p>
            <a:r>
              <a:rPr lang="en-US" dirty="0"/>
              <a:t>Three kinds of operations on RDDs</a:t>
            </a:r>
          </a:p>
        </p:txBody>
      </p:sp>
      <p:sp>
        <p:nvSpPr>
          <p:cNvPr id="3" name="Content Placeholder 2"/>
          <p:cNvSpPr>
            <a:spLocks noGrp="1"/>
          </p:cNvSpPr>
          <p:nvPr>
            <p:ph idx="1"/>
          </p:nvPr>
        </p:nvSpPr>
        <p:spPr>
          <a:xfrm>
            <a:off x="628650" y="1825625"/>
            <a:ext cx="8134350" cy="4351338"/>
          </a:xfrm>
        </p:spPr>
        <p:txBody>
          <a:bodyPr>
            <a:normAutofit/>
          </a:bodyPr>
          <a:lstStyle/>
          <a:p>
            <a:pPr marL="457200" indent="-457200">
              <a:buAutoNum type="arabicPeriod"/>
            </a:pPr>
            <a:r>
              <a:rPr lang="en-US" sz="2800" u="sng" dirty="0"/>
              <a:t>Creating</a:t>
            </a:r>
            <a:r>
              <a:rPr lang="en-US" sz="2800" dirty="0"/>
              <a:t> new RDDs</a:t>
            </a:r>
          </a:p>
          <a:p>
            <a:pPr marL="0" indent="0">
              <a:buNone/>
            </a:pPr>
            <a:r>
              <a:rPr lang="en-US" sz="2500" dirty="0"/>
              <a:t>e.g.  </a:t>
            </a: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sc.textFile</a:t>
            </a:r>
            <a:r>
              <a:rPr lang="en-US" sz="1800" dirty="0">
                <a:latin typeface="Courier New" panose="02070309020205020404" pitchFamily="49" charset="0"/>
                <a:cs typeface="Courier New" panose="02070309020205020404" pitchFamily="49" charset="0"/>
              </a:rPr>
              <a:t>("input.txt")</a:t>
            </a:r>
          </a:p>
          <a:p>
            <a:pPr marL="0" indent="0">
              <a:buNone/>
            </a:pPr>
            <a:r>
              <a:rPr lang="en-US" sz="2400" dirty="0">
                <a:cs typeface="Courier New" panose="02070309020205020404" pitchFamily="49" charset="0"/>
              </a:rPr>
              <a:t>Input: various.  Output: new RDD</a:t>
            </a:r>
          </a:p>
          <a:p>
            <a:pPr marL="0" indent="0">
              <a:buNone/>
            </a:pPr>
            <a:r>
              <a:rPr lang="en-US" sz="2800" b="1" dirty="0">
                <a:solidFill>
                  <a:srgbClr val="FF0000"/>
                </a:solidFill>
              </a:rPr>
              <a:t>2.  </a:t>
            </a:r>
            <a:r>
              <a:rPr lang="en-US" sz="2800" b="1" u="sng" dirty="0">
                <a:solidFill>
                  <a:srgbClr val="FF0000"/>
                </a:solidFill>
              </a:rPr>
              <a:t>Transforming</a:t>
            </a:r>
            <a:r>
              <a:rPr lang="en-US" sz="2800" b="1" dirty="0">
                <a:solidFill>
                  <a:srgbClr val="FF0000"/>
                </a:solidFill>
              </a:rPr>
              <a:t> existing RDDs</a:t>
            </a:r>
          </a:p>
          <a:p>
            <a:pPr marL="0" indent="0">
              <a:buNone/>
            </a:pPr>
            <a:r>
              <a:rPr lang="en-US" sz="2500" b="1" dirty="0">
                <a:solidFill>
                  <a:srgbClr val="FF0000"/>
                </a:solidFill>
              </a:rPr>
              <a:t>e.g. </a:t>
            </a:r>
            <a:r>
              <a:rPr lang="en-US" sz="1800" b="1" dirty="0" err="1">
                <a:solidFill>
                  <a:srgbClr val="FF0000"/>
                </a:solidFill>
                <a:latin typeface="Courier New" panose="02070309020205020404" pitchFamily="49" charset="0"/>
                <a:cs typeface="Courier New" panose="02070309020205020404" pitchFamily="49" charset="0"/>
              </a:rPr>
              <a:t>pigLines</a:t>
            </a:r>
            <a:r>
              <a:rPr lang="en-US" sz="1800" b="1" dirty="0">
                <a:solidFill>
                  <a:srgbClr val="FF0000"/>
                </a:solidFill>
                <a:latin typeface="Courier New" panose="02070309020205020404" pitchFamily="49" charset="0"/>
                <a:cs typeface="Courier New" panose="02070309020205020404" pitchFamily="49" charset="0"/>
              </a:rPr>
              <a:t> = </a:t>
            </a:r>
            <a:r>
              <a:rPr lang="en-US" sz="1800" b="1" dirty="0" err="1">
                <a:solidFill>
                  <a:srgbClr val="FF0000"/>
                </a:solidFill>
                <a:latin typeface="Courier New" panose="02070309020205020404" pitchFamily="49" charset="0"/>
                <a:cs typeface="Courier New" panose="02070309020205020404" pitchFamily="49" charset="0"/>
              </a:rPr>
              <a:t>lines.filter</a:t>
            </a:r>
            <a:r>
              <a:rPr lang="en-US" sz="1800" b="1" dirty="0">
                <a:solidFill>
                  <a:srgbClr val="FF0000"/>
                </a:solidFill>
                <a:latin typeface="Courier New" panose="02070309020205020404" pitchFamily="49" charset="0"/>
                <a:cs typeface="Courier New" panose="02070309020205020404" pitchFamily="49" charset="0"/>
              </a:rPr>
              <a:t>(lambda line: "pig" in line)</a:t>
            </a:r>
          </a:p>
          <a:p>
            <a:pPr marL="0" indent="0">
              <a:buNone/>
            </a:pPr>
            <a:r>
              <a:rPr lang="en-US" sz="2400" b="1" dirty="0">
                <a:solidFill>
                  <a:srgbClr val="FF0000"/>
                </a:solidFill>
                <a:cs typeface="Courier New" panose="02070309020205020404" pitchFamily="49" charset="0"/>
              </a:rPr>
              <a:t>Input: one or more RDDs.  Output: new RDD</a:t>
            </a:r>
          </a:p>
          <a:p>
            <a:pPr marL="0" indent="0">
              <a:buNone/>
            </a:pPr>
            <a:r>
              <a:rPr lang="en-US" sz="2800" dirty="0"/>
              <a:t>3.  Computing </a:t>
            </a:r>
            <a:r>
              <a:rPr lang="en-US" sz="2800" u="sng" dirty="0"/>
              <a:t>actions</a:t>
            </a:r>
            <a:r>
              <a:rPr lang="en-US" sz="2800" dirty="0"/>
              <a:t> on RDDs to get a result</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pigLines.first</a:t>
            </a:r>
            <a:r>
              <a:rPr lang="en-US" sz="1800" dirty="0">
                <a:latin typeface="Courier New" panose="02070309020205020404" pitchFamily="49" charset="0"/>
                <a:cs typeface="Courier New" panose="02070309020205020404" pitchFamily="49" charset="0"/>
              </a:rPr>
              <a:t>()</a:t>
            </a:r>
          </a:p>
          <a:p>
            <a:pPr marL="0" indent="0">
              <a:buNone/>
            </a:pPr>
            <a:r>
              <a:rPr lang="en-US" sz="2400" dirty="0">
                <a:cs typeface="Courier New" panose="02070309020205020404" pitchFamily="49" charset="0"/>
              </a:rPr>
              <a:t>Input: one or more RDDs.  Output: various non-RDD</a:t>
            </a:r>
          </a:p>
          <a:p>
            <a:pPr marL="0" indent="0">
              <a:buNone/>
            </a:pPr>
            <a:endParaRPr lang="en-US" sz="28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34</a:t>
            </a:fld>
            <a:endParaRPr lang="en-US"/>
          </a:p>
        </p:txBody>
      </p:sp>
      <p:sp>
        <p:nvSpPr>
          <p:cNvPr id="5" name="Date Placeholder 4"/>
          <p:cNvSpPr>
            <a:spLocks noGrp="1"/>
          </p:cNvSpPr>
          <p:nvPr>
            <p:ph type="dt" sz="half" idx="10"/>
          </p:nvPr>
        </p:nvSpPr>
        <p:spPr/>
        <p:txBody>
          <a:bodyPr/>
          <a:lstStyle/>
          <a:p>
            <a:fld id="{5CD3AE2C-4901-6340-9F06-05BB4EE16F7E}" type="datetime1">
              <a:rPr lang="en-US" smtClean="0"/>
              <a:t>9/28/21</a:t>
            </a:fld>
            <a:endParaRPr lang="en-US"/>
          </a:p>
        </p:txBody>
      </p:sp>
    </p:spTree>
    <p:extLst>
      <p:ext uri="{BB962C8B-B14F-4D97-AF65-F5344CB8AC3E}">
        <p14:creationId xmlns:p14="http://schemas.microsoft.com/office/powerpoint/2010/main" val="2152521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4" y="274638"/>
            <a:ext cx="9337964" cy="1143000"/>
          </a:xfrm>
        </p:spPr>
        <p:txBody>
          <a:bodyPr>
            <a:normAutofit/>
          </a:bodyPr>
          <a:lstStyle/>
          <a:p>
            <a:r>
              <a:rPr lang="en-US" sz="3800" dirty="0"/>
              <a:t>Element-wise transformations: </a:t>
            </a:r>
            <a:r>
              <a:rPr lang="en-US" sz="3800" b="1" dirty="0"/>
              <a:t>map </a:t>
            </a:r>
            <a:r>
              <a:rPr lang="en-US" sz="3800" dirty="0"/>
              <a:t>and filter</a:t>
            </a:r>
          </a:p>
        </p:txBody>
      </p:sp>
      <p:sp>
        <p:nvSpPr>
          <p:cNvPr id="3" name="Content Placeholder 2"/>
          <p:cNvSpPr>
            <a:spLocks noGrp="1"/>
          </p:cNvSpPr>
          <p:nvPr>
            <p:ph idx="1"/>
          </p:nvPr>
        </p:nvSpPr>
        <p:spPr/>
        <p:txBody>
          <a:bodyPr>
            <a:normAutofit fontScale="70000" lnSpcReduction="20000"/>
          </a:bodyPr>
          <a:lstStyle/>
          <a:p>
            <a:r>
              <a:rPr lang="en-US" sz="3700" dirty="0"/>
              <a:t>The map() transformation takes in a function and applies it to each element in the RDD with the result of the function being the new value of each element in the resulting RDD. </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nums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sc.parallelize</a:t>
            </a:r>
            <a:r>
              <a:rPr lang="en-US" dirty="0">
                <a:latin typeface="Courier New" panose="02070309020205020404" pitchFamily="49" charset="0"/>
                <a:cs typeface="Courier New" panose="02070309020205020404" pitchFamily="49" charset="0"/>
              </a:rPr>
              <a:t>([1, 2, 3, 4])</a:t>
            </a:r>
          </a:p>
          <a:p>
            <a:pPr marL="0" indent="0">
              <a:buNone/>
            </a:pPr>
            <a:r>
              <a:rPr lang="en-US" dirty="0">
                <a:latin typeface="Courier New" panose="02070309020205020404" pitchFamily="49" charset="0"/>
                <a:cs typeface="Courier New" panose="02070309020205020404" pitchFamily="49" charset="0"/>
              </a:rPr>
              <a:t>squared = </a:t>
            </a:r>
            <a:r>
              <a:rPr lang="en-US" dirty="0" err="1">
                <a:latin typeface="Courier New" panose="02070309020205020404" pitchFamily="49" charset="0"/>
                <a:cs typeface="Courier New" panose="02070309020205020404" pitchFamily="49" charset="0"/>
              </a:rPr>
              <a:t>nums.map</a:t>
            </a:r>
            <a:r>
              <a:rPr lang="en-US" dirty="0">
                <a:latin typeface="Courier New" panose="02070309020205020404" pitchFamily="49" charset="0"/>
                <a:cs typeface="Courier New" panose="02070309020205020404" pitchFamily="49" charset="0"/>
              </a:rPr>
              <a:t>(lambda x: x * x).collect()</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num</a:t>
            </a:r>
            <a:r>
              <a:rPr lang="en-US" dirty="0">
                <a:latin typeface="Courier New" panose="02070309020205020404" pitchFamily="49" charset="0"/>
                <a:cs typeface="Courier New" panose="02070309020205020404" pitchFamily="49" charset="0"/>
              </a:rPr>
              <a:t> in squared:</a:t>
            </a: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 (</a:t>
            </a:r>
            <a:r>
              <a:rPr lang="en-US" dirty="0" err="1">
                <a:latin typeface="Courier New" panose="02070309020205020404" pitchFamily="49" charset="0"/>
                <a:cs typeface="Courier New" panose="02070309020205020404" pitchFamily="49" charset="0"/>
              </a:rPr>
              <a:t>num</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r>
              <a:rPr lang="en-US" sz="3700" dirty="0">
                <a:cs typeface="Courier New" panose="02070309020205020404" pitchFamily="49" charset="0"/>
              </a:rPr>
              <a:t>The magic of Spark: operations like ‘map’ are parallelized across the cluster.</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35</a:t>
            </a:fld>
            <a:endParaRPr lang="en-US"/>
          </a:p>
        </p:txBody>
      </p:sp>
      <p:sp>
        <p:nvSpPr>
          <p:cNvPr id="5" name="Date Placeholder 4"/>
          <p:cNvSpPr>
            <a:spLocks noGrp="1"/>
          </p:cNvSpPr>
          <p:nvPr>
            <p:ph type="dt" sz="half" idx="10"/>
          </p:nvPr>
        </p:nvSpPr>
        <p:spPr/>
        <p:txBody>
          <a:bodyPr/>
          <a:lstStyle/>
          <a:p>
            <a:fld id="{ADB418D4-90D5-1048-957F-4BC94BB2D191}" type="datetime1">
              <a:rPr lang="en-US" smtClean="0"/>
              <a:t>9/28/21</a:t>
            </a:fld>
            <a:endParaRPr lang="en-US"/>
          </a:p>
        </p:txBody>
      </p:sp>
    </p:spTree>
    <p:extLst>
      <p:ext uri="{BB962C8B-B14F-4D97-AF65-F5344CB8AC3E}">
        <p14:creationId xmlns:p14="http://schemas.microsoft.com/office/powerpoint/2010/main" val="2479827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Digression: Lambda Function</a:t>
            </a:r>
          </a:p>
        </p:txBody>
      </p:sp>
      <p:sp>
        <p:nvSpPr>
          <p:cNvPr id="3" name="Content Placeholder 2"/>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sc.parallelize</a:t>
            </a:r>
            <a:r>
              <a:rPr lang="en-US" sz="1600" dirty="0">
                <a:latin typeface="Courier New" panose="02070309020205020404" pitchFamily="49" charset="0"/>
                <a:cs typeface="Courier New" panose="02070309020205020404" pitchFamily="49" charset="0"/>
              </a:rPr>
              <a:t>([1, 2, 3, 4])</a:t>
            </a:r>
          </a:p>
          <a:p>
            <a:pPr marL="0" indent="0">
              <a:buNone/>
            </a:pPr>
            <a:r>
              <a:rPr lang="en-US" sz="1600" dirty="0">
                <a:latin typeface="Courier New" panose="02070309020205020404" pitchFamily="49" charset="0"/>
                <a:cs typeface="Courier New" panose="02070309020205020404" pitchFamily="49" charset="0"/>
              </a:rPr>
              <a:t>squared = </a:t>
            </a:r>
            <a:r>
              <a:rPr lang="en-US" sz="1600" dirty="0" err="1">
                <a:latin typeface="Courier New" panose="02070309020205020404" pitchFamily="49" charset="0"/>
                <a:cs typeface="Courier New" panose="02070309020205020404" pitchFamily="49" charset="0"/>
              </a:rPr>
              <a:t>nums.map</a:t>
            </a:r>
            <a:r>
              <a:rPr lang="en-US" sz="1600" dirty="0">
                <a:latin typeface="Courier New" panose="02070309020205020404" pitchFamily="49" charset="0"/>
                <a:cs typeface="Courier New" panose="02070309020205020404" pitchFamily="49" charset="0"/>
              </a:rPr>
              <a:t>(lambda x: x * x).collect()</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in squared:</a:t>
            </a:r>
          </a:p>
          <a:p>
            <a:pPr marL="0" indent="0">
              <a:buNone/>
            </a:pPr>
            <a:r>
              <a:rPr lang="en-US" sz="1600" dirty="0">
                <a:latin typeface="Courier New" panose="02070309020205020404" pitchFamily="49" charset="0"/>
                <a:cs typeface="Courier New" panose="02070309020205020404" pitchFamily="49" charset="0"/>
              </a:rPr>
              <a:t>    print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a:t>
            </a:r>
          </a:p>
          <a:p>
            <a:pPr marL="0" indent="0">
              <a:buNone/>
            </a:pPr>
            <a:endParaRPr lang="en-US" sz="6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You can create anonymous functions in Python using lambda. For instance instead of:</a:t>
            </a: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You can have</a:t>
            </a: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You also do not have to assign lambda function to a variable:</a:t>
            </a: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36</a:t>
            </a:fld>
            <a:endParaRPr lang="en-US"/>
          </a:p>
        </p:txBody>
      </p:sp>
      <p:sp>
        <p:nvSpPr>
          <p:cNvPr id="5" name="Date Placeholder 4"/>
          <p:cNvSpPr>
            <a:spLocks noGrp="1"/>
          </p:cNvSpPr>
          <p:nvPr>
            <p:ph type="dt" sz="half" idx="10"/>
          </p:nvPr>
        </p:nvSpPr>
        <p:spPr/>
        <p:txBody>
          <a:bodyPr/>
          <a:lstStyle/>
          <a:p>
            <a:fld id="{1A92E000-43C7-2442-B104-2DE2EF91F30C}" type="datetime1">
              <a:rPr lang="en-US" smtClean="0"/>
              <a:t>9/28/21</a:t>
            </a:fld>
            <a:endParaRPr lang="en-US"/>
          </a:p>
        </p:txBody>
      </p:sp>
      <p:sp>
        <p:nvSpPr>
          <p:cNvPr id="6" name="Rectangle 5">
            <a:extLst>
              <a:ext uri="{FF2B5EF4-FFF2-40B4-BE49-F238E27FC236}">
                <a16:creationId xmlns:a16="http://schemas.microsoft.com/office/drawing/2014/main" id="{5F2424D6-7C6F-BA42-AD07-44E8C3C228B0}"/>
              </a:ext>
            </a:extLst>
          </p:cNvPr>
          <p:cNvSpPr/>
          <p:nvPr/>
        </p:nvSpPr>
        <p:spPr>
          <a:xfrm>
            <a:off x="2770908" y="1915074"/>
            <a:ext cx="2113351" cy="287799"/>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5D8E7933-473F-5444-AB8B-5DBD8F5B4E69}"/>
              </a:ext>
            </a:extLst>
          </p:cNvPr>
          <p:cNvGraphicFramePr>
            <a:graphicFrameLocks noGrp="1"/>
          </p:cNvGraphicFramePr>
          <p:nvPr/>
        </p:nvGraphicFramePr>
        <p:xfrm>
          <a:off x="515814" y="3667154"/>
          <a:ext cx="3323962" cy="518160"/>
        </p:xfrm>
        <a:graphic>
          <a:graphicData uri="http://schemas.openxmlformats.org/drawingml/2006/table">
            <a:tbl>
              <a:tblPr/>
              <a:tblGrid>
                <a:gridCol w="164465">
                  <a:extLst>
                    <a:ext uri="{9D8B030D-6E8A-4147-A177-3AD203B41FA5}">
                      <a16:colId xmlns:a16="http://schemas.microsoft.com/office/drawing/2014/main" val="4202809498"/>
                    </a:ext>
                  </a:extLst>
                </a:gridCol>
                <a:gridCol w="3159497">
                  <a:extLst>
                    <a:ext uri="{9D8B030D-6E8A-4147-A177-3AD203B41FA5}">
                      <a16:colId xmlns:a16="http://schemas.microsoft.com/office/drawing/2014/main" val="2708375257"/>
                    </a:ext>
                  </a:extLst>
                </a:gridCol>
              </a:tblGrid>
              <a:tr h="336409">
                <a:tc>
                  <a:txBody>
                    <a:bodyPr/>
                    <a:lstStyle/>
                    <a:p>
                      <a:pPr algn="ctr" fontAlgn="base"/>
                      <a:r>
                        <a:rPr lang="en-US" sz="1400" b="0">
                          <a:solidFill>
                            <a:srgbClr val="AFAFAF"/>
                          </a:solidFill>
                          <a:effectLst/>
                          <a:latin typeface="inherit"/>
                        </a:rPr>
                        <a:t>1</a:t>
                      </a:r>
                    </a:p>
                    <a:p>
                      <a:pPr algn="ctr" fontAlgn="base"/>
                      <a:r>
                        <a:rPr lang="en-US" sz="1400" b="0">
                          <a:solidFill>
                            <a:srgbClr val="AFAFAF"/>
                          </a:solidFill>
                          <a:effectLst/>
                          <a:latin typeface="inherit"/>
                        </a:rPr>
                        <a:t>2</a:t>
                      </a:r>
                    </a:p>
                  </a:txBody>
                  <a:tcPr marR="47625">
                    <a:lnL>
                      <a:noFill/>
                    </a:lnL>
                    <a:lnR w="28575" cap="flat" cmpd="sng" algn="ctr">
                      <a:solidFill>
                        <a:srgbClr val="6CE26C"/>
                      </a:solidFill>
                      <a:prstDash val="solid"/>
                      <a:round/>
                      <a:headEnd type="none" w="med" len="med"/>
                      <a:tailEnd type="none" w="med" len="med"/>
                    </a:lnR>
                    <a:lnT>
                      <a:noFill/>
                    </a:lnT>
                    <a:lnB>
                      <a:noFill/>
                    </a:lnB>
                  </a:tcPr>
                </a:tc>
                <a:tc>
                  <a:txBody>
                    <a:bodyPr/>
                    <a:lstStyle/>
                    <a:p>
                      <a:pPr algn="l" fontAlgn="base"/>
                      <a:r>
                        <a:rPr lang="en-US" sz="1400" b="0" dirty="0">
                          <a:solidFill>
                            <a:srgbClr val="800080"/>
                          </a:solidFill>
                          <a:effectLst/>
                          <a:latin typeface="inherit"/>
                        </a:rPr>
                        <a:t>def</a:t>
                      </a:r>
                      <a:r>
                        <a:rPr lang="en-US" sz="1400" b="0" dirty="0">
                          <a:solidFill>
                            <a:srgbClr val="006FE0"/>
                          </a:solidFill>
                          <a:effectLst/>
                          <a:latin typeface="inherit"/>
                        </a:rPr>
                        <a:t> </a:t>
                      </a:r>
                      <a:r>
                        <a:rPr lang="en-US" sz="1400" b="0" dirty="0">
                          <a:solidFill>
                            <a:srgbClr val="004ED0"/>
                          </a:solidFill>
                          <a:effectLst/>
                          <a:latin typeface="inherit"/>
                        </a:rPr>
                        <a:t>multiply</a:t>
                      </a:r>
                      <a:r>
                        <a:rPr lang="en-US" sz="1400" b="0" dirty="0">
                          <a:solidFill>
                            <a:srgbClr val="333333"/>
                          </a:solidFill>
                          <a:effectLst/>
                          <a:latin typeface="inherit"/>
                        </a:rPr>
                        <a:t>(</a:t>
                      </a:r>
                      <a:r>
                        <a:rPr lang="en-US" sz="1400" b="0" dirty="0">
                          <a:solidFill>
                            <a:srgbClr val="002D7A"/>
                          </a:solidFill>
                          <a:effectLst/>
                          <a:latin typeface="inherit"/>
                        </a:rPr>
                        <a:t>x</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002D7A"/>
                          </a:solidFill>
                          <a:effectLst/>
                          <a:latin typeface="inherit"/>
                        </a:rPr>
                        <a:t>y</a:t>
                      </a:r>
                      <a:r>
                        <a:rPr lang="en-US" sz="1400" b="0" dirty="0">
                          <a:solidFill>
                            <a:srgbClr val="333333"/>
                          </a:solidFill>
                          <a:effectLst/>
                          <a:latin typeface="inherit"/>
                        </a:rPr>
                        <a:t>)</a:t>
                      </a:r>
                      <a:r>
                        <a:rPr lang="en-US" sz="1400" b="0" dirty="0">
                          <a:solidFill>
                            <a:srgbClr val="006FE0"/>
                          </a:solidFill>
                          <a:effectLst/>
                          <a:latin typeface="inherit"/>
                        </a:rPr>
                        <a:t>:</a:t>
                      </a:r>
                      <a:endParaRPr lang="en-US" sz="1400" b="0" dirty="0">
                        <a:solidFill>
                          <a:srgbClr val="000000"/>
                        </a:solidFill>
                        <a:effectLst/>
                        <a:latin typeface="inherit"/>
                      </a:endParaRPr>
                    </a:p>
                    <a:p>
                      <a:pPr algn="l" fontAlgn="base"/>
                      <a:r>
                        <a:rPr lang="en-US" sz="1400" b="0" dirty="0">
                          <a:solidFill>
                            <a:srgbClr val="006FE0"/>
                          </a:solidFill>
                          <a:effectLst/>
                          <a:latin typeface="inherit"/>
                        </a:rPr>
                        <a:t>    </a:t>
                      </a:r>
                      <a:r>
                        <a:rPr lang="en-US" sz="1400" b="0" dirty="0">
                          <a:solidFill>
                            <a:srgbClr val="800080"/>
                          </a:solidFill>
                          <a:effectLst/>
                          <a:latin typeface="inherit"/>
                        </a:rPr>
                        <a:t>return</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006FE0"/>
                          </a:solidFill>
                          <a:effectLst/>
                          <a:latin typeface="inherit"/>
                        </a:rPr>
                        <a:t> * </a:t>
                      </a:r>
                      <a:r>
                        <a:rPr lang="en-US" sz="1400" b="0" dirty="0">
                          <a:solidFill>
                            <a:srgbClr val="002D7A"/>
                          </a:solidFill>
                          <a:effectLst/>
                          <a:latin typeface="inherit"/>
                        </a:rPr>
                        <a:t>y</a:t>
                      </a:r>
                      <a:endParaRPr lang="en-US" sz="1400" b="0" dirty="0">
                        <a:solidFill>
                          <a:srgbClr val="000000"/>
                        </a:solidFill>
                        <a:effectLst/>
                        <a:latin typeface="inherit"/>
                      </a:endParaRPr>
                    </a:p>
                  </a:txBody>
                  <a:tcPr>
                    <a:lnL w="28575"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95087545"/>
                  </a:ext>
                </a:extLst>
              </a:tr>
            </a:tbl>
          </a:graphicData>
        </a:graphic>
      </p:graphicFrame>
      <p:graphicFrame>
        <p:nvGraphicFramePr>
          <p:cNvPr id="8" name="Table 7">
            <a:extLst>
              <a:ext uri="{FF2B5EF4-FFF2-40B4-BE49-F238E27FC236}">
                <a16:creationId xmlns:a16="http://schemas.microsoft.com/office/drawing/2014/main" id="{9D133EA4-6DD8-B74A-B1D2-87C0249F0141}"/>
              </a:ext>
            </a:extLst>
          </p:cNvPr>
          <p:cNvGraphicFramePr>
            <a:graphicFrameLocks noGrp="1"/>
          </p:cNvGraphicFramePr>
          <p:nvPr/>
        </p:nvGraphicFramePr>
        <p:xfrm>
          <a:off x="457199" y="4682750"/>
          <a:ext cx="5926903" cy="518160"/>
        </p:xfrm>
        <a:graphic>
          <a:graphicData uri="http://schemas.openxmlformats.org/drawingml/2006/table">
            <a:tbl>
              <a:tblPr/>
              <a:tblGrid>
                <a:gridCol w="230953">
                  <a:extLst>
                    <a:ext uri="{9D8B030D-6E8A-4147-A177-3AD203B41FA5}">
                      <a16:colId xmlns:a16="http://schemas.microsoft.com/office/drawing/2014/main" val="1343529926"/>
                    </a:ext>
                  </a:extLst>
                </a:gridCol>
                <a:gridCol w="5695950">
                  <a:extLst>
                    <a:ext uri="{9D8B030D-6E8A-4147-A177-3AD203B41FA5}">
                      <a16:colId xmlns:a16="http://schemas.microsoft.com/office/drawing/2014/main" val="302051871"/>
                    </a:ext>
                  </a:extLst>
                </a:gridCol>
              </a:tblGrid>
              <a:tr h="0">
                <a:tc>
                  <a:txBody>
                    <a:bodyPr/>
                    <a:lstStyle/>
                    <a:p>
                      <a:pPr algn="ctr" fontAlgn="base"/>
                      <a:r>
                        <a:rPr lang="en-US" sz="1400" b="0">
                          <a:solidFill>
                            <a:srgbClr val="AFAFAF"/>
                          </a:solidFill>
                          <a:effectLst/>
                          <a:latin typeface="inherit"/>
                        </a:rPr>
                        <a:t>1</a:t>
                      </a:r>
                    </a:p>
                    <a:p>
                      <a:pPr algn="ctr" fontAlgn="base"/>
                      <a:r>
                        <a:rPr lang="en-US" sz="1400" b="0">
                          <a:solidFill>
                            <a:srgbClr val="AFAFAF"/>
                          </a:solidFill>
                          <a:effectLst/>
                          <a:latin typeface="inherit"/>
                        </a:rPr>
                        <a:t>2</a:t>
                      </a:r>
                    </a:p>
                  </a:txBody>
                  <a:tcPr marR="47625">
                    <a:lnL>
                      <a:noFill/>
                    </a:lnL>
                    <a:lnR w="28575" cap="flat" cmpd="sng" algn="ctr">
                      <a:solidFill>
                        <a:srgbClr val="6CE26C"/>
                      </a:solidFill>
                      <a:prstDash val="solid"/>
                      <a:round/>
                      <a:headEnd type="none" w="med" len="med"/>
                      <a:tailEnd type="none" w="med" len="med"/>
                    </a:lnR>
                    <a:lnT>
                      <a:noFill/>
                    </a:lnT>
                    <a:lnB>
                      <a:noFill/>
                    </a:lnB>
                  </a:tcPr>
                </a:tc>
                <a:tc>
                  <a:txBody>
                    <a:bodyPr/>
                    <a:lstStyle/>
                    <a:p>
                      <a:pPr algn="l" fontAlgn="base"/>
                      <a:r>
                        <a:rPr lang="en-US" sz="1400" b="0" dirty="0">
                          <a:solidFill>
                            <a:srgbClr val="002D7A"/>
                          </a:solidFill>
                          <a:effectLst/>
                          <a:latin typeface="inherit"/>
                        </a:rPr>
                        <a:t>r</a:t>
                      </a:r>
                      <a:r>
                        <a:rPr lang="en-US" sz="1400" b="0" dirty="0">
                          <a:solidFill>
                            <a:srgbClr val="006FE0"/>
                          </a:solidFill>
                          <a:effectLst/>
                          <a:latin typeface="inherit"/>
                        </a:rPr>
                        <a:t> = </a:t>
                      </a:r>
                      <a:r>
                        <a:rPr lang="en-US" sz="1400" b="0" dirty="0">
                          <a:solidFill>
                            <a:srgbClr val="800080"/>
                          </a:solidFill>
                          <a:effectLst/>
                          <a:latin typeface="inherit"/>
                        </a:rPr>
                        <a:t>lambda</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002D7A"/>
                          </a:solidFill>
                          <a:effectLst/>
                          <a:latin typeface="inherit"/>
                        </a:rPr>
                        <a:t>y</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006FE0"/>
                          </a:solidFill>
                          <a:effectLst/>
                          <a:latin typeface="inherit"/>
                        </a:rPr>
                        <a:t> * </a:t>
                      </a:r>
                      <a:r>
                        <a:rPr lang="en-US" sz="1400" b="0" dirty="0">
                          <a:solidFill>
                            <a:srgbClr val="000000"/>
                          </a:solidFill>
                          <a:effectLst/>
                          <a:latin typeface="inherit"/>
                        </a:rPr>
                        <a:t>y</a:t>
                      </a:r>
                    </a:p>
                    <a:p>
                      <a:pPr algn="l" fontAlgn="base"/>
                      <a:r>
                        <a:rPr lang="en-US" sz="1400" b="0" dirty="0">
                          <a:solidFill>
                            <a:srgbClr val="004ED0"/>
                          </a:solidFill>
                          <a:effectLst/>
                          <a:latin typeface="inherit"/>
                        </a:rPr>
                        <a:t>r</a:t>
                      </a:r>
                      <a:r>
                        <a:rPr lang="en-US" sz="1400" b="0" dirty="0">
                          <a:solidFill>
                            <a:srgbClr val="333333"/>
                          </a:solidFill>
                          <a:effectLst/>
                          <a:latin typeface="inherit"/>
                        </a:rPr>
                        <a:t>(</a:t>
                      </a:r>
                      <a:r>
                        <a:rPr lang="en-US" sz="1400" b="0" dirty="0">
                          <a:solidFill>
                            <a:srgbClr val="CE0000"/>
                          </a:solidFill>
                          <a:effectLst/>
                          <a:latin typeface="inherit"/>
                        </a:rPr>
                        <a:t>12</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CE0000"/>
                          </a:solidFill>
                          <a:effectLst/>
                          <a:latin typeface="inherit"/>
                        </a:rPr>
                        <a:t>3</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000000"/>
                          </a:solidFill>
                          <a:effectLst/>
                          <a:latin typeface="inherit"/>
                        </a:rPr>
                        <a:t> </a:t>
                      </a:r>
                      <a:r>
                        <a:rPr lang="en-US" sz="1400" b="0" dirty="0">
                          <a:solidFill>
                            <a:srgbClr val="006FE0"/>
                          </a:solidFill>
                          <a:effectLst/>
                          <a:latin typeface="inherit"/>
                        </a:rPr>
                        <a:t> </a:t>
                      </a:r>
                      <a:r>
                        <a:rPr lang="en-US" sz="1400" b="0" dirty="0">
                          <a:solidFill>
                            <a:srgbClr val="FF8000"/>
                          </a:solidFill>
                          <a:effectLst/>
                          <a:latin typeface="inherit"/>
                        </a:rPr>
                        <a:t># call the lambda function</a:t>
                      </a:r>
                      <a:endParaRPr lang="en-US" sz="1400" b="0" dirty="0">
                        <a:solidFill>
                          <a:srgbClr val="000000"/>
                        </a:solidFill>
                        <a:effectLst/>
                        <a:latin typeface="inherit"/>
                      </a:endParaRPr>
                    </a:p>
                  </a:txBody>
                  <a:tcPr>
                    <a:lnL w="28575"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85034564"/>
                  </a:ext>
                </a:extLst>
              </a:tr>
            </a:tbl>
          </a:graphicData>
        </a:graphic>
      </p:graphicFrame>
      <p:graphicFrame>
        <p:nvGraphicFramePr>
          <p:cNvPr id="10" name="Table 9">
            <a:extLst>
              <a:ext uri="{FF2B5EF4-FFF2-40B4-BE49-F238E27FC236}">
                <a16:creationId xmlns:a16="http://schemas.microsoft.com/office/drawing/2014/main" id="{F05A813A-34E9-094B-B7C9-E61386E99FBB}"/>
              </a:ext>
            </a:extLst>
          </p:cNvPr>
          <p:cNvGraphicFramePr>
            <a:graphicFrameLocks noGrp="1"/>
          </p:cNvGraphicFramePr>
          <p:nvPr/>
        </p:nvGraphicFramePr>
        <p:xfrm>
          <a:off x="457199" y="5821363"/>
          <a:ext cx="5926903" cy="304800"/>
        </p:xfrm>
        <a:graphic>
          <a:graphicData uri="http://schemas.openxmlformats.org/drawingml/2006/table">
            <a:tbl>
              <a:tblPr/>
              <a:tblGrid>
                <a:gridCol w="230953">
                  <a:extLst>
                    <a:ext uri="{9D8B030D-6E8A-4147-A177-3AD203B41FA5}">
                      <a16:colId xmlns:a16="http://schemas.microsoft.com/office/drawing/2014/main" val="3366576041"/>
                    </a:ext>
                  </a:extLst>
                </a:gridCol>
                <a:gridCol w="5695950">
                  <a:extLst>
                    <a:ext uri="{9D8B030D-6E8A-4147-A177-3AD203B41FA5}">
                      <a16:colId xmlns:a16="http://schemas.microsoft.com/office/drawing/2014/main" val="4226243382"/>
                    </a:ext>
                  </a:extLst>
                </a:gridCol>
              </a:tblGrid>
              <a:tr h="0">
                <a:tc>
                  <a:txBody>
                    <a:bodyPr/>
                    <a:lstStyle/>
                    <a:p>
                      <a:pPr algn="ctr" fontAlgn="base"/>
                      <a:r>
                        <a:rPr lang="en-US" sz="1400" b="0">
                          <a:solidFill>
                            <a:srgbClr val="AFAFAF"/>
                          </a:solidFill>
                          <a:effectLst/>
                          <a:latin typeface="inherit"/>
                        </a:rPr>
                        <a:t>1</a:t>
                      </a:r>
                    </a:p>
                  </a:txBody>
                  <a:tcPr marR="47625">
                    <a:lnL>
                      <a:noFill/>
                    </a:lnL>
                    <a:lnR w="28575" cap="flat" cmpd="sng" algn="ctr">
                      <a:solidFill>
                        <a:srgbClr val="6CE26C"/>
                      </a:solidFill>
                      <a:prstDash val="solid"/>
                      <a:round/>
                      <a:headEnd type="none" w="med" len="med"/>
                      <a:tailEnd type="none" w="med" len="med"/>
                    </a:lnR>
                    <a:lnT>
                      <a:noFill/>
                    </a:lnT>
                    <a:lnB>
                      <a:noFill/>
                    </a:lnB>
                  </a:tcPr>
                </a:tc>
                <a:tc>
                  <a:txBody>
                    <a:bodyPr/>
                    <a:lstStyle/>
                    <a:p>
                      <a:pPr algn="l" fontAlgn="base"/>
                      <a:r>
                        <a:rPr lang="en-US" sz="1400" b="0" dirty="0">
                          <a:solidFill>
                            <a:srgbClr val="333333"/>
                          </a:solidFill>
                          <a:effectLst/>
                          <a:latin typeface="inherit"/>
                        </a:rPr>
                        <a:t>(</a:t>
                      </a:r>
                      <a:r>
                        <a:rPr lang="en-US" sz="1400" b="0" dirty="0">
                          <a:solidFill>
                            <a:srgbClr val="800080"/>
                          </a:solidFill>
                          <a:effectLst/>
                          <a:latin typeface="inherit"/>
                        </a:rPr>
                        <a:t>lambda</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002D7A"/>
                          </a:solidFill>
                          <a:effectLst/>
                          <a:latin typeface="inherit"/>
                        </a:rPr>
                        <a:t>y</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006FE0"/>
                          </a:solidFill>
                          <a:effectLst/>
                          <a:latin typeface="inherit"/>
                        </a:rPr>
                        <a:t> * </a:t>
                      </a:r>
                      <a:r>
                        <a:rPr lang="en-US" sz="1400" b="0" dirty="0">
                          <a:solidFill>
                            <a:srgbClr val="002D7A"/>
                          </a:solidFill>
                          <a:effectLst/>
                          <a:latin typeface="inherit"/>
                        </a:rPr>
                        <a:t>y</a:t>
                      </a:r>
                      <a:r>
                        <a:rPr lang="en-US" sz="1400" b="0" dirty="0">
                          <a:solidFill>
                            <a:srgbClr val="333333"/>
                          </a:solidFill>
                          <a:effectLst/>
                          <a:latin typeface="inherit"/>
                        </a:rPr>
                        <a:t>)(</a:t>
                      </a:r>
                      <a:r>
                        <a:rPr lang="en-US" sz="1400" b="0" dirty="0">
                          <a:solidFill>
                            <a:srgbClr val="CE0000"/>
                          </a:solidFill>
                          <a:effectLst/>
                          <a:latin typeface="inherit"/>
                        </a:rPr>
                        <a:t>3</a:t>
                      </a:r>
                      <a:r>
                        <a:rPr lang="en-US" sz="1400" b="0" dirty="0">
                          <a:solidFill>
                            <a:srgbClr val="333333"/>
                          </a:solidFill>
                          <a:effectLst/>
                          <a:latin typeface="inherit"/>
                        </a:rPr>
                        <a:t>,</a:t>
                      </a:r>
                      <a:r>
                        <a:rPr lang="en-US" sz="1400" b="0" dirty="0">
                          <a:solidFill>
                            <a:srgbClr val="CE0000"/>
                          </a:solidFill>
                          <a:effectLst/>
                          <a:latin typeface="inherit"/>
                        </a:rPr>
                        <a:t>4</a:t>
                      </a:r>
                      <a:r>
                        <a:rPr lang="en-US" sz="1400" b="0" dirty="0">
                          <a:solidFill>
                            <a:srgbClr val="333333"/>
                          </a:solidFill>
                          <a:effectLst/>
                          <a:latin typeface="inherit"/>
                        </a:rPr>
                        <a:t>)</a:t>
                      </a:r>
                      <a:endParaRPr lang="en-US" sz="1400" b="0" dirty="0">
                        <a:solidFill>
                          <a:srgbClr val="000000"/>
                        </a:solidFill>
                        <a:effectLst/>
                        <a:latin typeface="inherit"/>
                      </a:endParaRPr>
                    </a:p>
                  </a:txBody>
                  <a:tcPr>
                    <a:lnL w="28575"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85496493"/>
                  </a:ext>
                </a:extLst>
              </a:tr>
            </a:tbl>
          </a:graphicData>
        </a:graphic>
      </p:graphicFrame>
    </p:spTree>
    <p:extLst>
      <p:ext uri="{BB962C8B-B14F-4D97-AF65-F5344CB8AC3E}">
        <p14:creationId xmlns:p14="http://schemas.microsoft.com/office/powerpoint/2010/main" val="1698454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48" y="1624012"/>
            <a:ext cx="8929252" cy="4525963"/>
          </a:xfrm>
        </p:spPr>
        <p:txBody>
          <a:bodyPr>
            <a:normAutofit fontScale="70000" lnSpcReduction="20000"/>
          </a:bodyPr>
          <a:lstStyle/>
          <a:p>
            <a:r>
              <a:rPr lang="en-US" sz="3700" dirty="0"/>
              <a:t>The filter() transformation takes in a function and returns an RDD that only has elements that pass the filter() function.</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pigLines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lines.filter</a:t>
            </a:r>
            <a:r>
              <a:rPr lang="en-US" dirty="0">
                <a:latin typeface="Courier New" panose="02070309020205020404" pitchFamily="49" charset="0"/>
                <a:cs typeface="Courier New" panose="02070309020205020404" pitchFamily="49" charset="0"/>
              </a:rPr>
              <a:t>(lambda line: "pig" in line)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Or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containsError</a:t>
            </a:r>
            <a:r>
              <a:rPr lang="en-US" dirty="0">
                <a:latin typeface="Courier New" panose="02070309020205020404" pitchFamily="49" charset="0"/>
                <a:cs typeface="Courier New" panose="02070309020205020404" pitchFamily="49" charset="0"/>
              </a:rPr>
              <a:t>(s):</a:t>
            </a:r>
          </a:p>
          <a:p>
            <a:pPr marL="0" indent="0">
              <a:buNone/>
            </a:pPr>
            <a:r>
              <a:rPr lang="en-US" dirty="0">
                <a:latin typeface="Courier New" panose="02070309020205020404" pitchFamily="49" charset="0"/>
                <a:cs typeface="Courier New" panose="02070309020205020404" pitchFamily="49" charset="0"/>
              </a:rPr>
              <a:t>    return "error" in s</a:t>
            </a:r>
          </a:p>
          <a:p>
            <a:pPr marL="0" indent="0">
              <a:buNone/>
            </a:pPr>
            <a:r>
              <a:rPr lang="en-US" dirty="0">
                <a:latin typeface="Courier New" panose="02070309020205020404" pitchFamily="49" charset="0"/>
                <a:cs typeface="Courier New" panose="02070309020205020404" pitchFamily="49" charset="0"/>
              </a:rPr>
              <a:t>word = </a:t>
            </a:r>
            <a:r>
              <a:rPr lang="en-US" dirty="0" err="1">
                <a:latin typeface="Courier New" panose="02070309020205020404" pitchFamily="49" charset="0"/>
                <a:cs typeface="Courier New" panose="02070309020205020404" pitchFamily="49" charset="0"/>
              </a:rPr>
              <a:t>rdd.filter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containsError</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37</a:t>
            </a:fld>
            <a:endParaRPr lang="en-US"/>
          </a:p>
        </p:txBody>
      </p:sp>
      <p:sp>
        <p:nvSpPr>
          <p:cNvPr id="5" name="Date Placeholder 4"/>
          <p:cNvSpPr>
            <a:spLocks noGrp="1"/>
          </p:cNvSpPr>
          <p:nvPr>
            <p:ph type="dt" sz="half" idx="10"/>
          </p:nvPr>
        </p:nvSpPr>
        <p:spPr/>
        <p:txBody>
          <a:bodyPr/>
          <a:lstStyle/>
          <a:p>
            <a:fld id="{4993E9B6-2282-7542-8489-5DCF83086D8F}" type="datetime1">
              <a:rPr lang="en-US" smtClean="0"/>
              <a:t>9/28/21</a:t>
            </a:fld>
            <a:endParaRPr lang="en-US"/>
          </a:p>
        </p:txBody>
      </p:sp>
      <p:sp>
        <p:nvSpPr>
          <p:cNvPr id="8" name="Title 1">
            <a:extLst>
              <a:ext uri="{FF2B5EF4-FFF2-40B4-BE49-F238E27FC236}">
                <a16:creationId xmlns:a16="http://schemas.microsoft.com/office/drawing/2014/main" id="{DB25EEC3-B48C-164A-BA18-329132D48F18}"/>
              </a:ext>
            </a:extLst>
          </p:cNvPr>
          <p:cNvSpPr>
            <a:spLocks noGrp="1"/>
          </p:cNvSpPr>
          <p:nvPr>
            <p:ph type="title"/>
          </p:nvPr>
        </p:nvSpPr>
        <p:spPr>
          <a:xfrm>
            <a:off x="-110834" y="274638"/>
            <a:ext cx="9337964" cy="1143000"/>
          </a:xfrm>
        </p:spPr>
        <p:txBody>
          <a:bodyPr>
            <a:normAutofit/>
          </a:bodyPr>
          <a:lstStyle/>
          <a:p>
            <a:r>
              <a:rPr lang="en-US" sz="3800" dirty="0"/>
              <a:t>Element-wise transformations: map</a:t>
            </a:r>
            <a:r>
              <a:rPr lang="en-US" sz="3800" b="1" dirty="0"/>
              <a:t> </a:t>
            </a:r>
            <a:r>
              <a:rPr lang="en-US" sz="3800" dirty="0"/>
              <a:t>and </a:t>
            </a:r>
            <a:r>
              <a:rPr lang="en-US" sz="3800" b="1" dirty="0"/>
              <a:t>filter</a:t>
            </a:r>
          </a:p>
        </p:txBody>
      </p:sp>
    </p:spTree>
    <p:extLst>
      <p:ext uri="{BB962C8B-B14F-4D97-AF65-F5344CB8AC3E}">
        <p14:creationId xmlns:p14="http://schemas.microsoft.com/office/powerpoint/2010/main" val="1260141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Element-wise transformations:  </a:t>
            </a:r>
            <a:r>
              <a:rPr lang="en-US" dirty="0" err="1"/>
              <a:t>flatMap</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t>Sometimes we want to produce </a:t>
            </a:r>
            <a:r>
              <a:rPr lang="en-US" sz="2800" b="1" dirty="0"/>
              <a:t>multiple output elements for each input element</a:t>
            </a:r>
            <a:r>
              <a:rPr lang="en-US" sz="2800" dirty="0"/>
              <a:t>. The operation to do this is called </a:t>
            </a:r>
            <a:r>
              <a:rPr lang="en-US" sz="2800" dirty="0" err="1"/>
              <a:t>flatMap</a:t>
            </a:r>
            <a:r>
              <a:rPr lang="en-US" sz="2800" dirty="0"/>
              <a:t>(). As with map(), the function we provide to </a:t>
            </a:r>
            <a:r>
              <a:rPr lang="en-US" sz="2800" dirty="0" err="1"/>
              <a:t>flatMap</a:t>
            </a:r>
            <a:r>
              <a:rPr lang="en-US" sz="2800" dirty="0"/>
              <a:t>() is called individually for each element in our input RDD. Instead of returning a single element, we return an iterator with our return values. Rather than producing an RDD of iterators, we get back an RDD that consists of the elements from all of the iterators.</a:t>
            </a:r>
          </a:p>
          <a:p>
            <a:pPr marL="0" indent="0">
              <a:buNone/>
            </a:pPr>
            <a:endParaRPr lang="en-US" dirty="0"/>
          </a:p>
          <a:p>
            <a:pPr marL="0" indent="0">
              <a:buNone/>
            </a:pP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sc.parallelize</a:t>
            </a:r>
            <a:r>
              <a:rPr lang="en-US" sz="1800" dirty="0">
                <a:latin typeface="Courier New" panose="02070309020205020404" pitchFamily="49" charset="0"/>
                <a:cs typeface="Courier New" panose="02070309020205020404" pitchFamily="49" charset="0"/>
              </a:rPr>
              <a:t>(["hello world", "hi"])</a:t>
            </a:r>
          </a:p>
          <a:p>
            <a:pPr marL="0" indent="0">
              <a:buNone/>
            </a:pPr>
            <a:r>
              <a:rPr lang="en-US" sz="1800" dirty="0">
                <a:latin typeface="Courier New" panose="02070309020205020404" pitchFamily="49" charset="0"/>
                <a:cs typeface="Courier New" panose="02070309020205020404" pitchFamily="49" charset="0"/>
              </a:rPr>
              <a:t>words = </a:t>
            </a:r>
            <a:r>
              <a:rPr lang="en-US" sz="1800" dirty="0" err="1">
                <a:latin typeface="Courier New" panose="02070309020205020404" pitchFamily="49" charset="0"/>
                <a:cs typeface="Courier New" panose="02070309020205020404" pitchFamily="49" charset="0"/>
              </a:rPr>
              <a:t>lines.flatMap</a:t>
            </a:r>
            <a:r>
              <a:rPr lang="en-US" sz="1800" dirty="0">
                <a:latin typeface="Courier New" panose="02070309020205020404" pitchFamily="49" charset="0"/>
                <a:cs typeface="Courier New" panose="02070309020205020404" pitchFamily="49" charset="0"/>
              </a:rPr>
              <a:t>(lambda line: </a:t>
            </a:r>
            <a:r>
              <a:rPr lang="en-US" sz="1800" dirty="0" err="1">
                <a:latin typeface="Courier New" panose="02070309020205020404" pitchFamily="49" charset="0"/>
                <a:cs typeface="Courier New" panose="02070309020205020404" pitchFamily="49" charset="0"/>
              </a:rPr>
              <a:t>line.split</a:t>
            </a:r>
            <a:r>
              <a:rPr lang="en-US" sz="1800" dirty="0">
                <a:latin typeface="Courier New" panose="02070309020205020404" pitchFamily="49" charset="0"/>
                <a:cs typeface="Courier New" panose="02070309020205020404" pitchFamily="49" charset="0"/>
              </a:rPr>
              <a:t>(" "))</a:t>
            </a:r>
          </a:p>
          <a:p>
            <a:pPr marL="0" indent="0">
              <a:buNone/>
            </a:pPr>
            <a:r>
              <a:rPr lang="en-US" sz="1800" dirty="0" err="1">
                <a:latin typeface="Courier New" panose="02070309020205020404" pitchFamily="49" charset="0"/>
                <a:cs typeface="Courier New" panose="02070309020205020404" pitchFamily="49" charset="0"/>
              </a:rPr>
              <a:t>words.first</a:t>
            </a:r>
            <a:r>
              <a:rPr lang="en-US" sz="1800" dirty="0">
                <a:latin typeface="Courier New" panose="02070309020205020404" pitchFamily="49" charset="0"/>
                <a:cs typeface="Courier New" panose="02070309020205020404" pitchFamily="49" charset="0"/>
              </a:rPr>
              <a:t>()  # returns "hello"</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38</a:t>
            </a:fld>
            <a:endParaRPr lang="en-US"/>
          </a:p>
        </p:txBody>
      </p:sp>
      <p:sp>
        <p:nvSpPr>
          <p:cNvPr id="5" name="Date Placeholder 4"/>
          <p:cNvSpPr>
            <a:spLocks noGrp="1"/>
          </p:cNvSpPr>
          <p:nvPr>
            <p:ph type="dt" sz="half" idx="10"/>
          </p:nvPr>
        </p:nvSpPr>
        <p:spPr/>
        <p:txBody>
          <a:bodyPr/>
          <a:lstStyle/>
          <a:p>
            <a:fld id="{249099DE-2988-2644-8F10-0AEC548AF5DA}" type="datetime1">
              <a:rPr lang="en-US" smtClean="0"/>
              <a:t>9/28/21</a:t>
            </a:fld>
            <a:endParaRPr lang="en-US"/>
          </a:p>
        </p:txBody>
      </p:sp>
    </p:spTree>
    <p:extLst>
      <p:ext uri="{BB962C8B-B14F-4D97-AF65-F5344CB8AC3E}">
        <p14:creationId xmlns:p14="http://schemas.microsoft.com/office/powerpoint/2010/main" val="4005161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Set-like transformations</a:t>
            </a:r>
          </a:p>
        </p:txBody>
      </p:sp>
      <p:sp>
        <p:nvSpPr>
          <p:cNvPr id="3" name="Content Placeholder 2"/>
          <p:cNvSpPr>
            <a:spLocks noGrp="1"/>
          </p:cNvSpPr>
          <p:nvPr>
            <p:ph idx="1"/>
          </p:nvPr>
        </p:nvSpPr>
        <p:spPr/>
        <p:txBody>
          <a:bodyPr>
            <a:normAutofit/>
          </a:bodyPr>
          <a:lstStyle/>
          <a:p>
            <a:pPr marL="0" indent="0">
              <a:buNone/>
            </a:pPr>
            <a:r>
              <a:rPr lang="en-US" sz="1800" dirty="0" err="1">
                <a:latin typeface="Courier New" panose="02070309020205020404" pitchFamily="49" charset="0"/>
                <a:cs typeface="Courier New" panose="02070309020205020404" pitchFamily="49" charset="0"/>
              </a:rPr>
              <a:t>errorsRDD</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inputRDD.</a:t>
            </a:r>
            <a:r>
              <a:rPr lang="en-US" sz="1800" b="1" dirty="0" err="1">
                <a:latin typeface="Courier New" panose="02070309020205020404" pitchFamily="49" charset="0"/>
                <a:cs typeface="Courier New" panose="02070309020205020404" pitchFamily="49" charset="0"/>
              </a:rPr>
              <a:t>filter</a:t>
            </a:r>
            <a:r>
              <a:rPr lang="en-US" sz="1800" dirty="0">
                <a:latin typeface="Courier New" panose="02070309020205020404" pitchFamily="49" charset="0"/>
                <a:cs typeface="Courier New" panose="02070309020205020404" pitchFamily="49" charset="0"/>
              </a:rPr>
              <a:t>(lambda x: "error" in x)</a:t>
            </a:r>
          </a:p>
          <a:p>
            <a:pPr marL="0" indent="0">
              <a:buNone/>
            </a:pPr>
            <a:r>
              <a:rPr lang="en-US" sz="1800" dirty="0" err="1">
                <a:latin typeface="Courier New" panose="02070309020205020404" pitchFamily="49" charset="0"/>
                <a:cs typeface="Courier New" panose="02070309020205020404" pitchFamily="49" charset="0"/>
              </a:rPr>
              <a:t>warningsRDD</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inputRDD.</a:t>
            </a:r>
            <a:r>
              <a:rPr lang="en-US" sz="1800" b="1" dirty="0" err="1">
                <a:latin typeface="Courier New" panose="02070309020205020404" pitchFamily="49" charset="0"/>
                <a:cs typeface="Courier New" panose="02070309020205020404" pitchFamily="49" charset="0"/>
              </a:rPr>
              <a:t>filter</a:t>
            </a:r>
            <a:r>
              <a:rPr lang="en-US" sz="1800" dirty="0">
                <a:latin typeface="Courier New" panose="02070309020205020404" pitchFamily="49" charset="0"/>
                <a:cs typeface="Courier New" panose="02070309020205020404" pitchFamily="49" charset="0"/>
              </a:rPr>
              <a:t>(lambda x: "warning" in x)</a:t>
            </a:r>
          </a:p>
          <a:p>
            <a:pPr marL="0" indent="0">
              <a:buNone/>
            </a:pPr>
            <a:r>
              <a:rPr lang="en-US" sz="1800" dirty="0" err="1">
                <a:latin typeface="Courier New" panose="02070309020205020404" pitchFamily="49" charset="0"/>
                <a:cs typeface="Courier New" panose="02070309020205020404" pitchFamily="49" charset="0"/>
              </a:rPr>
              <a:t>badLinesRDD</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errorsRDD.</a:t>
            </a:r>
            <a:r>
              <a:rPr lang="en-US" sz="1800" b="1" dirty="0" err="1">
                <a:latin typeface="Courier New" panose="02070309020205020404" pitchFamily="49" charset="0"/>
                <a:cs typeface="Courier New" panose="02070309020205020404" pitchFamily="49" charset="0"/>
              </a:rPr>
              <a:t>union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warningsRDD</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rdd1.union(rdd2)</a:t>
            </a:r>
          </a:p>
          <a:p>
            <a:pPr marL="0" indent="0">
              <a:buNone/>
            </a:pPr>
            <a:r>
              <a:rPr lang="en-US" sz="1800" dirty="0">
                <a:latin typeface="Courier New" panose="02070309020205020404" pitchFamily="49" charset="0"/>
                <a:cs typeface="Courier New" panose="02070309020205020404" pitchFamily="49" charset="0"/>
              </a:rPr>
              <a:t>rdd1.intersection(rdd2)</a:t>
            </a:r>
          </a:p>
          <a:p>
            <a:pPr marL="0" indent="0">
              <a:buNone/>
            </a:pPr>
            <a:r>
              <a:rPr lang="en-US" sz="1800" dirty="0">
                <a:latin typeface="Courier New" panose="02070309020205020404" pitchFamily="49" charset="0"/>
                <a:cs typeface="Courier New" panose="02070309020205020404" pitchFamily="49" charset="0"/>
              </a:rPr>
              <a:t>rdd1.subtract(rdd2)</a:t>
            </a:r>
          </a:p>
          <a:p>
            <a:pPr marL="0" indent="0">
              <a:buNone/>
            </a:pPr>
            <a:r>
              <a:rPr lang="en-US" sz="1800" dirty="0">
                <a:latin typeface="Courier New" panose="02070309020205020404" pitchFamily="49" charset="0"/>
                <a:cs typeface="Courier New" panose="02070309020205020404" pitchFamily="49" charset="0"/>
              </a:rPr>
              <a:t>rdd1.distinct()</a:t>
            </a:r>
          </a:p>
          <a:p>
            <a:pPr marL="0" indent="0">
              <a:buNone/>
            </a:pP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39</a:t>
            </a:fld>
            <a:endParaRPr lang="en-US"/>
          </a:p>
        </p:txBody>
      </p:sp>
      <p:sp>
        <p:nvSpPr>
          <p:cNvPr id="5" name="Date Placeholder 4"/>
          <p:cNvSpPr>
            <a:spLocks noGrp="1"/>
          </p:cNvSpPr>
          <p:nvPr>
            <p:ph type="dt" sz="half" idx="10"/>
          </p:nvPr>
        </p:nvSpPr>
        <p:spPr/>
        <p:txBody>
          <a:bodyPr/>
          <a:lstStyle/>
          <a:p>
            <a:fld id="{DF99137F-1CED-DD40-AF89-12CAD86A7CC3}" type="datetime1">
              <a:rPr lang="en-US" smtClean="0"/>
              <a:t>9/28/21</a:t>
            </a:fld>
            <a:endParaRPr lang="en-US"/>
          </a:p>
        </p:txBody>
      </p:sp>
    </p:spTree>
    <p:extLst>
      <p:ext uri="{BB962C8B-B14F-4D97-AF65-F5344CB8AC3E}">
        <p14:creationId xmlns:p14="http://schemas.microsoft.com/office/powerpoint/2010/main" val="191532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Hadoop Framework</a:t>
            </a:r>
          </a:p>
        </p:txBody>
      </p:sp>
      <p:sp>
        <p:nvSpPr>
          <p:cNvPr id="3" name="Content Placeholder 2"/>
          <p:cNvSpPr>
            <a:spLocks noGrp="1"/>
          </p:cNvSpPr>
          <p:nvPr>
            <p:ph idx="1"/>
          </p:nvPr>
        </p:nvSpPr>
        <p:spPr>
          <a:xfrm>
            <a:off x="457199" y="1600200"/>
            <a:ext cx="8464153" cy="4495800"/>
          </a:xfrm>
        </p:spPr>
        <p:txBody>
          <a:bodyPr>
            <a:normAutofit fontScale="92500" lnSpcReduction="20000"/>
          </a:bodyPr>
          <a:lstStyle/>
          <a:p>
            <a:r>
              <a:rPr lang="en-US" dirty="0"/>
              <a:t>A software framework for distributed computing</a:t>
            </a:r>
          </a:p>
          <a:p>
            <a:r>
              <a:rPr lang="en-US" dirty="0"/>
              <a:t>Take 100 'commodity' machines that don't share memory or disk storage</a:t>
            </a:r>
          </a:p>
          <a:p>
            <a:r>
              <a:rPr lang="en-US" dirty="0"/>
              <a:t>Turn commodity machines into a cluster</a:t>
            </a:r>
          </a:p>
          <a:p>
            <a:pPr marL="457200" lvl="1" indent="0">
              <a:buNone/>
            </a:pPr>
            <a:r>
              <a:rPr lang="en-US" i="1" dirty="0"/>
              <a:t>	Redundant and Reliable</a:t>
            </a:r>
          </a:p>
          <a:p>
            <a:pPr marL="457200" lvl="1" indent="0">
              <a:buNone/>
            </a:pPr>
            <a:r>
              <a:rPr lang="en-US" i="1" dirty="0"/>
              <a:t>	Powerful and Scalable</a:t>
            </a:r>
          </a:p>
          <a:p>
            <a:pPr marL="457200" lvl="1" indent="0">
              <a:buNone/>
            </a:pPr>
            <a:r>
              <a:rPr lang="en-US" i="1" dirty="0"/>
              <a:t>	Cost-effective</a:t>
            </a:r>
          </a:p>
          <a:p>
            <a:r>
              <a:rPr lang="en-US" dirty="0"/>
              <a:t>Java-based APIs to Hadoop services</a:t>
            </a:r>
          </a:p>
          <a:p>
            <a:pPr lvl="1"/>
            <a:r>
              <a:rPr lang="en-US" dirty="0"/>
              <a:t>But calling these directly is tedious and error-prone so people use programming languages like spark to perform Hadoop jobs</a:t>
            </a:r>
          </a:p>
        </p:txBody>
      </p:sp>
      <p:pic>
        <p:nvPicPr>
          <p:cNvPr id="4" name="Picture 3"/>
          <p:cNvPicPr>
            <a:picLocks noChangeAspect="1"/>
          </p:cNvPicPr>
          <p:nvPr/>
        </p:nvPicPr>
        <p:blipFill>
          <a:blip r:embed="rId3"/>
          <a:stretch>
            <a:fillRect/>
          </a:stretch>
        </p:blipFill>
        <p:spPr>
          <a:xfrm>
            <a:off x="1121551" y="3201560"/>
            <a:ext cx="317217" cy="283007"/>
          </a:xfrm>
          <a:prstGeom prst="rect">
            <a:avLst/>
          </a:prstGeom>
        </p:spPr>
      </p:pic>
      <p:pic>
        <p:nvPicPr>
          <p:cNvPr id="5" name="Picture 4"/>
          <p:cNvPicPr>
            <a:picLocks noChangeAspect="1"/>
          </p:cNvPicPr>
          <p:nvPr/>
        </p:nvPicPr>
        <p:blipFill>
          <a:blip r:embed="rId3"/>
          <a:stretch>
            <a:fillRect/>
          </a:stretch>
        </p:blipFill>
        <p:spPr>
          <a:xfrm>
            <a:off x="1121551" y="3606638"/>
            <a:ext cx="317217" cy="283007"/>
          </a:xfrm>
          <a:prstGeom prst="rect">
            <a:avLst/>
          </a:prstGeom>
        </p:spPr>
      </p:pic>
      <p:pic>
        <p:nvPicPr>
          <p:cNvPr id="6" name="Picture 5"/>
          <p:cNvPicPr>
            <a:picLocks noChangeAspect="1"/>
          </p:cNvPicPr>
          <p:nvPr/>
        </p:nvPicPr>
        <p:blipFill>
          <a:blip r:embed="rId3"/>
          <a:stretch>
            <a:fillRect/>
          </a:stretch>
        </p:blipFill>
        <p:spPr>
          <a:xfrm>
            <a:off x="1121551" y="3981246"/>
            <a:ext cx="317217" cy="283007"/>
          </a:xfrm>
          <a:prstGeom prst="rect">
            <a:avLst/>
          </a:prstGeom>
        </p:spPr>
      </p:pic>
      <p:sp>
        <p:nvSpPr>
          <p:cNvPr id="7" name="Date Placeholder 6"/>
          <p:cNvSpPr>
            <a:spLocks noGrp="1"/>
          </p:cNvSpPr>
          <p:nvPr>
            <p:ph type="dt" sz="half" idx="10"/>
          </p:nvPr>
        </p:nvSpPr>
        <p:spPr/>
        <p:txBody>
          <a:bodyPr/>
          <a:lstStyle/>
          <a:p>
            <a:fld id="{CC1A363E-A383-884D-9C12-12CD6E3A0561}" type="datetime1">
              <a:rPr lang="en-US" smtClean="0"/>
              <a:t>9/28/21</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4</a:t>
            </a:fld>
            <a:endParaRPr lang="en-US"/>
          </a:p>
        </p:txBody>
      </p:sp>
    </p:spTree>
    <p:extLst>
      <p:ext uri="{BB962C8B-B14F-4D97-AF65-F5344CB8AC3E}">
        <p14:creationId xmlns:p14="http://schemas.microsoft.com/office/powerpoint/2010/main" val="377821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Pair RDDs: collections of (key, value) pairs</a:t>
            </a:r>
          </a:p>
        </p:txBody>
      </p:sp>
      <p:sp>
        <p:nvSpPr>
          <p:cNvPr id="3" name="Content Placeholder 2"/>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reduceByKey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sortByKey</a:t>
            </a:r>
            <a:r>
              <a:rPr lang="en-US" b="1"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groupByKey</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mapValues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func</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flatMapValues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func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keys()</a:t>
            </a:r>
          </a:p>
          <a:p>
            <a:r>
              <a:rPr lang="en-US" dirty="0">
                <a:latin typeface="Courier New" panose="02070309020205020404" pitchFamily="49" charset="0"/>
                <a:cs typeface="Courier New" panose="02070309020205020404" pitchFamily="49" charset="0"/>
              </a:rPr>
              <a:t>values()</a:t>
            </a:r>
          </a:p>
        </p:txBody>
      </p:sp>
      <p:sp>
        <p:nvSpPr>
          <p:cNvPr id="4" name="Slide Number Placeholder 3"/>
          <p:cNvSpPr>
            <a:spLocks noGrp="1"/>
          </p:cNvSpPr>
          <p:nvPr>
            <p:ph type="sldNum" sz="quarter" idx="12"/>
          </p:nvPr>
        </p:nvSpPr>
        <p:spPr/>
        <p:txBody>
          <a:bodyPr/>
          <a:lstStyle/>
          <a:p>
            <a:fld id="{489AA9CD-E03E-470E-A1F1-67531AF0EE6B}" type="slidenum">
              <a:rPr lang="en-US" smtClean="0"/>
              <a:pPr/>
              <a:t>40</a:t>
            </a:fld>
            <a:endParaRPr lang="en-US"/>
          </a:p>
        </p:txBody>
      </p:sp>
      <p:sp>
        <p:nvSpPr>
          <p:cNvPr id="5" name="Date Placeholder 4"/>
          <p:cNvSpPr>
            <a:spLocks noGrp="1"/>
          </p:cNvSpPr>
          <p:nvPr>
            <p:ph type="dt" sz="half" idx="10"/>
          </p:nvPr>
        </p:nvSpPr>
        <p:spPr/>
        <p:txBody>
          <a:bodyPr/>
          <a:lstStyle/>
          <a:p>
            <a:fld id="{1E07EF10-77C5-174C-A9F0-8131DEC3813F}" type="datetime1">
              <a:rPr lang="en-US" smtClean="0"/>
              <a:t>9/28/21</a:t>
            </a:fld>
            <a:endParaRPr lang="en-US"/>
          </a:p>
        </p:txBody>
      </p:sp>
    </p:spTree>
    <p:extLst>
      <p:ext uri="{BB962C8B-B14F-4D97-AF65-F5344CB8AC3E}">
        <p14:creationId xmlns:p14="http://schemas.microsoft.com/office/powerpoint/2010/main" val="784134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RDDs: </a:t>
            </a:r>
            <a:r>
              <a:rPr lang="en-US" dirty="0" err="1"/>
              <a:t>sortByKey</a:t>
            </a:r>
            <a:r>
              <a:rPr lang="en-US" dirty="0"/>
              <a:t>()</a:t>
            </a:r>
          </a:p>
        </p:txBody>
      </p:sp>
      <p:sp>
        <p:nvSpPr>
          <p:cNvPr id="3" name="Content Placeholder 2"/>
          <p:cNvSpPr>
            <a:spLocks noGrp="1"/>
          </p:cNvSpPr>
          <p:nvPr>
            <p:ph idx="1"/>
          </p:nvPr>
        </p:nvSpPr>
        <p:spPr/>
        <p:txBody>
          <a:bodyPr/>
          <a:lstStyle/>
          <a:p>
            <a:pPr marL="0" indent="0">
              <a:buNone/>
            </a:pPr>
            <a:r>
              <a:rPr lang="en-US" sz="2600" dirty="0"/>
              <a:t>Just like the Python sorted() function: sort (key, value) pairs alphabetically</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word_counts_sorted = </a:t>
            </a:r>
            <a:r>
              <a:rPr lang="en-US" sz="1800" dirty="0" err="1">
                <a:latin typeface="Courier New" panose="02070309020205020404" pitchFamily="49" charset="0"/>
                <a:cs typeface="Courier New" panose="02070309020205020404" pitchFamily="49" charset="0"/>
              </a:rPr>
              <a:t>word_counts.sortByKey</a:t>
            </a:r>
            <a:r>
              <a:rPr lang="en-US" sz="1800"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41</a:t>
            </a:fld>
            <a:endParaRPr lang="en-US"/>
          </a:p>
        </p:txBody>
      </p:sp>
      <p:sp>
        <p:nvSpPr>
          <p:cNvPr id="6" name="Date Placeholder 5"/>
          <p:cNvSpPr>
            <a:spLocks noGrp="1"/>
          </p:cNvSpPr>
          <p:nvPr>
            <p:ph type="dt" sz="half" idx="10"/>
          </p:nvPr>
        </p:nvSpPr>
        <p:spPr/>
        <p:txBody>
          <a:bodyPr/>
          <a:lstStyle/>
          <a:p>
            <a:fld id="{81CDB0AD-17A9-D844-A63E-DCBFA3C7D999}" type="datetime1">
              <a:rPr lang="en-US" smtClean="0"/>
              <a:t>9/28/21</a:t>
            </a:fld>
            <a:endParaRPr lang="en-US"/>
          </a:p>
        </p:txBody>
      </p:sp>
    </p:spTree>
    <p:extLst>
      <p:ext uri="{BB962C8B-B14F-4D97-AF65-F5344CB8AC3E}">
        <p14:creationId xmlns:p14="http://schemas.microsoft.com/office/powerpoint/2010/main" val="1558563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RDDs: </a:t>
            </a:r>
            <a:r>
              <a:rPr lang="en-US" dirty="0" err="1"/>
              <a:t>sortBy</a:t>
            </a:r>
            <a:r>
              <a:rPr lang="en-US" dirty="0"/>
              <a:t>()</a:t>
            </a:r>
          </a:p>
        </p:txBody>
      </p:sp>
      <p:sp>
        <p:nvSpPr>
          <p:cNvPr id="3" name="Content Placeholder 2"/>
          <p:cNvSpPr>
            <a:spLocks noGrp="1"/>
          </p:cNvSpPr>
          <p:nvPr>
            <p:ph idx="1"/>
          </p:nvPr>
        </p:nvSpPr>
        <p:spPr/>
        <p:txBody>
          <a:bodyPr>
            <a:normAutofit/>
          </a:bodyPr>
          <a:lstStyle/>
          <a:p>
            <a:pPr marL="0" indent="0">
              <a:buNone/>
            </a:pPr>
            <a:r>
              <a:rPr lang="en-US" sz="2600" dirty="0"/>
              <a:t>Just like the Python sorted() using a key= function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word_counts_sorted = word_count3.sortBy(lambda x: x[1], ascending = False)</a:t>
            </a:r>
          </a:p>
          <a:p>
            <a:pPr marL="0" indent="0">
              <a:buNone/>
            </a:pPr>
            <a:endParaRPr lang="en-US" sz="16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42</a:t>
            </a:fld>
            <a:endParaRPr lang="en-US"/>
          </a:p>
        </p:txBody>
      </p:sp>
      <p:sp>
        <p:nvSpPr>
          <p:cNvPr id="6" name="Date Placeholder 5"/>
          <p:cNvSpPr>
            <a:spLocks noGrp="1"/>
          </p:cNvSpPr>
          <p:nvPr>
            <p:ph type="dt" sz="half" idx="10"/>
          </p:nvPr>
        </p:nvSpPr>
        <p:spPr/>
        <p:txBody>
          <a:bodyPr/>
          <a:lstStyle/>
          <a:p>
            <a:fld id="{5FE1E075-AD2D-3B40-8037-FE6D7B0684A8}" type="datetime1">
              <a:rPr lang="en-US" smtClean="0"/>
              <a:t>9/28/21</a:t>
            </a:fld>
            <a:endParaRPr lang="en-US"/>
          </a:p>
        </p:txBody>
      </p:sp>
    </p:spTree>
    <p:extLst>
      <p:ext uri="{BB962C8B-B14F-4D97-AF65-F5344CB8AC3E}">
        <p14:creationId xmlns:p14="http://schemas.microsoft.com/office/powerpoint/2010/main" val="3410639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RDDs: </a:t>
            </a:r>
            <a:r>
              <a:rPr lang="en-US" dirty="0" err="1"/>
              <a:t>reduceByKey</a:t>
            </a:r>
            <a:r>
              <a:rPr lang="en-US" dirty="0"/>
              <a:t>(</a:t>
            </a:r>
            <a:r>
              <a:rPr lang="en-US" dirty="0" err="1"/>
              <a:t>func</a:t>
            </a:r>
            <a:r>
              <a:rPr lang="en-US" dirty="0"/>
              <a:t>)</a:t>
            </a:r>
          </a:p>
        </p:txBody>
      </p:sp>
      <p:sp>
        <p:nvSpPr>
          <p:cNvPr id="3" name="Content Placeholder 2"/>
          <p:cNvSpPr>
            <a:spLocks noGrp="1"/>
          </p:cNvSpPr>
          <p:nvPr>
            <p:ph idx="1"/>
          </p:nvPr>
        </p:nvSpPr>
        <p:spPr/>
        <p:txBody>
          <a:bodyPr/>
          <a:lstStyle/>
          <a:p>
            <a:pPr marL="0" indent="0">
              <a:buNone/>
            </a:pPr>
            <a:r>
              <a:rPr lang="en-US" dirty="0"/>
              <a:t>Takes a function that operates on the values of two elements with the same key and returns a new RDD.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s-ES" dirty="0" err="1">
                <a:latin typeface="Courier New" panose="02070309020205020404" pitchFamily="49" charset="0"/>
                <a:cs typeface="Courier New" panose="02070309020205020404" pitchFamily="49" charset="0"/>
              </a:rPr>
              <a:t>sumRDD</a:t>
            </a:r>
            <a:r>
              <a:rPr lang="es-ES" dirty="0">
                <a:latin typeface="Courier New" panose="02070309020205020404" pitchFamily="49" charset="0"/>
                <a:cs typeface="Courier New" panose="02070309020205020404" pitchFamily="49" charset="0"/>
              </a:rPr>
              <a:t> = </a:t>
            </a:r>
            <a:r>
              <a:rPr lang="es-ES" dirty="0" err="1">
                <a:latin typeface="Courier New" panose="02070309020205020404" pitchFamily="49" charset="0"/>
                <a:cs typeface="Courier New" panose="02070309020205020404" pitchFamily="49" charset="0"/>
              </a:rPr>
              <a:t>rdd.reduceByKey</a:t>
            </a:r>
            <a:r>
              <a:rPr lang="es-ES" dirty="0">
                <a:latin typeface="Courier New" panose="02070309020205020404" pitchFamily="49" charset="0"/>
                <a:cs typeface="Courier New" panose="02070309020205020404" pitchFamily="49" charset="0"/>
              </a:rPr>
              <a:t>(lambda x, y: x + y)</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43</a:t>
            </a:fld>
            <a:endParaRPr lang="en-US"/>
          </a:p>
        </p:txBody>
      </p:sp>
      <p:sp>
        <p:nvSpPr>
          <p:cNvPr id="6" name="Date Placeholder 5"/>
          <p:cNvSpPr>
            <a:spLocks noGrp="1"/>
          </p:cNvSpPr>
          <p:nvPr>
            <p:ph type="dt" sz="half" idx="10"/>
          </p:nvPr>
        </p:nvSpPr>
        <p:spPr/>
        <p:txBody>
          <a:bodyPr/>
          <a:lstStyle/>
          <a:p>
            <a:fld id="{D65C0D08-20A1-AB4E-8D4E-1A65748DECA6}" type="datetime1">
              <a:rPr lang="en-US" smtClean="0"/>
              <a:t>9/28/21</a:t>
            </a:fld>
            <a:endParaRPr lang="en-US"/>
          </a:p>
        </p:txBody>
      </p:sp>
    </p:spTree>
    <p:extLst>
      <p:ext uri="{BB962C8B-B14F-4D97-AF65-F5344CB8AC3E}">
        <p14:creationId xmlns:p14="http://schemas.microsoft.com/office/powerpoint/2010/main" val="3132204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RDDs: reduce(</a:t>
            </a:r>
            <a:r>
              <a:rPr lang="en-US" dirty="0" err="1"/>
              <a:t>func</a:t>
            </a:r>
            <a:r>
              <a:rPr lang="en-US" dirty="0"/>
              <a:t>)</a:t>
            </a:r>
          </a:p>
        </p:txBody>
      </p:sp>
      <p:sp>
        <p:nvSpPr>
          <p:cNvPr id="3" name="Content Placeholder 2"/>
          <p:cNvSpPr>
            <a:spLocks noGrp="1"/>
          </p:cNvSpPr>
          <p:nvPr>
            <p:ph idx="1"/>
          </p:nvPr>
        </p:nvSpPr>
        <p:spPr/>
        <p:txBody>
          <a:bodyPr/>
          <a:lstStyle/>
          <a:p>
            <a:pPr marL="0" indent="0">
              <a:buNone/>
            </a:pPr>
            <a:r>
              <a:rPr lang="en-US" dirty="0"/>
              <a:t>Reduce is an action that aggregates all the elements of the RDD using some function and returns the final result to the driver program</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s-ES" dirty="0" err="1">
                <a:latin typeface="Courier New" panose="02070309020205020404" pitchFamily="49" charset="0"/>
                <a:cs typeface="Courier New" panose="02070309020205020404" pitchFamily="49" charset="0"/>
              </a:rPr>
              <a:t>sumRDD</a:t>
            </a:r>
            <a:r>
              <a:rPr lang="es-ES" dirty="0">
                <a:latin typeface="Courier New" panose="02070309020205020404" pitchFamily="49" charset="0"/>
                <a:cs typeface="Courier New" panose="02070309020205020404" pitchFamily="49" charset="0"/>
              </a:rPr>
              <a:t> = </a:t>
            </a:r>
            <a:r>
              <a:rPr lang="es-ES" dirty="0" err="1">
                <a:latin typeface="Courier New" panose="02070309020205020404" pitchFamily="49" charset="0"/>
                <a:cs typeface="Courier New" panose="02070309020205020404" pitchFamily="49" charset="0"/>
              </a:rPr>
              <a:t>rdd.reduce</a:t>
            </a:r>
            <a:r>
              <a:rPr lang="es-ES" dirty="0">
                <a:latin typeface="Courier New" panose="02070309020205020404" pitchFamily="49" charset="0"/>
                <a:cs typeface="Courier New" panose="02070309020205020404" pitchFamily="49" charset="0"/>
              </a:rPr>
              <a:t>(lambda x, y: x + y)</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44</a:t>
            </a:fld>
            <a:endParaRPr lang="en-US"/>
          </a:p>
        </p:txBody>
      </p:sp>
      <p:sp>
        <p:nvSpPr>
          <p:cNvPr id="6" name="Date Placeholder 5"/>
          <p:cNvSpPr>
            <a:spLocks noGrp="1"/>
          </p:cNvSpPr>
          <p:nvPr>
            <p:ph type="dt" sz="half" idx="10"/>
          </p:nvPr>
        </p:nvSpPr>
        <p:spPr/>
        <p:txBody>
          <a:bodyPr/>
          <a:lstStyle/>
          <a:p>
            <a:fld id="{4650CEC6-3100-4141-9FD9-6290DBB8535F}" type="datetime1">
              <a:rPr lang="en-US" smtClean="0"/>
              <a:t>9/28/21</a:t>
            </a:fld>
            <a:endParaRPr lang="en-US"/>
          </a:p>
        </p:txBody>
      </p:sp>
    </p:spTree>
    <p:extLst>
      <p:ext uri="{BB962C8B-B14F-4D97-AF65-F5344CB8AC3E}">
        <p14:creationId xmlns:p14="http://schemas.microsoft.com/office/powerpoint/2010/main" val="267044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34350" cy="4351338"/>
          </a:xfrm>
        </p:spPr>
        <p:txBody>
          <a:bodyPr>
            <a:normAutofit/>
          </a:bodyPr>
          <a:lstStyle/>
          <a:p>
            <a:pPr marL="457200" indent="-457200">
              <a:buAutoNum type="arabicPeriod"/>
            </a:pPr>
            <a:r>
              <a:rPr lang="en-US" sz="2800" u="sng" dirty="0"/>
              <a:t>Creating</a:t>
            </a:r>
            <a:r>
              <a:rPr lang="en-US" sz="2800" dirty="0"/>
              <a:t> new RDDs</a:t>
            </a:r>
          </a:p>
          <a:p>
            <a:pPr marL="0" indent="0">
              <a:buNone/>
            </a:pPr>
            <a:r>
              <a:rPr lang="en-US" sz="2500" dirty="0"/>
              <a:t>e.g.  </a:t>
            </a: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sc.textFile</a:t>
            </a:r>
            <a:r>
              <a:rPr lang="en-US" sz="1800" dirty="0">
                <a:latin typeface="Courier New" panose="02070309020205020404" pitchFamily="49" charset="0"/>
                <a:cs typeface="Courier New" panose="02070309020205020404" pitchFamily="49" charset="0"/>
              </a:rPr>
              <a:t>("input.txt")</a:t>
            </a:r>
          </a:p>
          <a:p>
            <a:pPr marL="0" indent="0">
              <a:buNone/>
            </a:pPr>
            <a:r>
              <a:rPr lang="en-US" sz="2400" dirty="0">
                <a:cs typeface="Courier New" panose="02070309020205020404" pitchFamily="49" charset="0"/>
              </a:rPr>
              <a:t>Input: various.  Output: new RDD</a:t>
            </a:r>
          </a:p>
          <a:p>
            <a:pPr marL="0" indent="0">
              <a:buNone/>
            </a:pPr>
            <a:r>
              <a:rPr lang="en-US" sz="2800" dirty="0"/>
              <a:t>2.  </a:t>
            </a:r>
            <a:r>
              <a:rPr lang="en-US" sz="2800" u="sng" dirty="0"/>
              <a:t>Transforming</a:t>
            </a:r>
            <a:r>
              <a:rPr lang="en-US" sz="2800" dirty="0"/>
              <a:t> existing RDDs</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(lambda line: "pig" in line)</a:t>
            </a:r>
          </a:p>
          <a:p>
            <a:pPr marL="0" indent="0">
              <a:buNone/>
            </a:pPr>
            <a:r>
              <a:rPr lang="en-US" sz="2400" dirty="0">
                <a:cs typeface="Courier New" panose="02070309020205020404" pitchFamily="49" charset="0"/>
              </a:rPr>
              <a:t>Input: one or more RDDs.  Output: new RDD</a:t>
            </a:r>
          </a:p>
          <a:p>
            <a:pPr marL="0" indent="0">
              <a:buNone/>
            </a:pPr>
            <a:r>
              <a:rPr lang="en-US" sz="2800" b="1" dirty="0">
                <a:solidFill>
                  <a:srgbClr val="FF0000"/>
                </a:solidFill>
              </a:rPr>
              <a:t>3.  Computing </a:t>
            </a:r>
            <a:r>
              <a:rPr lang="en-US" sz="2800" b="1" u="sng" dirty="0">
                <a:solidFill>
                  <a:srgbClr val="FF0000"/>
                </a:solidFill>
              </a:rPr>
              <a:t>actions</a:t>
            </a:r>
            <a:r>
              <a:rPr lang="en-US" sz="2800" b="1" dirty="0">
                <a:solidFill>
                  <a:srgbClr val="FF0000"/>
                </a:solidFill>
              </a:rPr>
              <a:t> on RDDs to get a result</a:t>
            </a:r>
          </a:p>
          <a:p>
            <a:pPr marL="0" indent="0">
              <a:buNone/>
            </a:pPr>
            <a:r>
              <a:rPr lang="en-US" sz="2500" b="1" dirty="0">
                <a:solidFill>
                  <a:srgbClr val="FF0000"/>
                </a:solidFill>
              </a:rPr>
              <a:t>e.g. </a:t>
            </a:r>
            <a:r>
              <a:rPr lang="en-US" sz="1800" b="1" dirty="0" err="1">
                <a:solidFill>
                  <a:srgbClr val="FF0000"/>
                </a:solidFill>
                <a:latin typeface="Courier New" panose="02070309020205020404" pitchFamily="49" charset="0"/>
                <a:cs typeface="Courier New" panose="02070309020205020404" pitchFamily="49" charset="0"/>
              </a:rPr>
              <a:t>pigLines.first</a:t>
            </a:r>
            <a:r>
              <a:rPr lang="en-US" sz="1800" b="1" dirty="0">
                <a:solidFill>
                  <a:srgbClr val="FF0000"/>
                </a:solidFill>
                <a:latin typeface="Courier New" panose="02070309020205020404" pitchFamily="49" charset="0"/>
                <a:cs typeface="Courier New" panose="02070309020205020404" pitchFamily="49" charset="0"/>
              </a:rPr>
              <a:t>()</a:t>
            </a:r>
          </a:p>
          <a:p>
            <a:pPr marL="0" indent="0">
              <a:buNone/>
            </a:pPr>
            <a:r>
              <a:rPr lang="en-US" sz="2400" b="1" dirty="0">
                <a:solidFill>
                  <a:srgbClr val="FF0000"/>
                </a:solidFill>
                <a:cs typeface="Courier New" panose="02070309020205020404" pitchFamily="49" charset="0"/>
              </a:rPr>
              <a:t>Input: one or more RDDs.  Output: various non-RDD</a:t>
            </a:r>
          </a:p>
          <a:p>
            <a:pPr marL="0" indent="0">
              <a:buNone/>
            </a:pPr>
            <a:endParaRPr lang="en-US" sz="28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45</a:t>
            </a:fld>
            <a:endParaRPr lang="en-US"/>
          </a:p>
        </p:txBody>
      </p:sp>
      <p:sp>
        <p:nvSpPr>
          <p:cNvPr id="5" name="Date Placeholder 4"/>
          <p:cNvSpPr>
            <a:spLocks noGrp="1"/>
          </p:cNvSpPr>
          <p:nvPr>
            <p:ph type="dt" sz="half" idx="10"/>
          </p:nvPr>
        </p:nvSpPr>
        <p:spPr/>
        <p:txBody>
          <a:bodyPr/>
          <a:lstStyle/>
          <a:p>
            <a:fld id="{5CD3AE2C-4901-6340-9F06-05BB4EE16F7E}" type="datetime1">
              <a:rPr lang="en-US" smtClean="0"/>
              <a:t>9/28/21</a:t>
            </a:fld>
            <a:endParaRPr lang="en-US"/>
          </a:p>
        </p:txBody>
      </p:sp>
      <p:sp>
        <p:nvSpPr>
          <p:cNvPr id="8" name="Title 1">
            <a:extLst>
              <a:ext uri="{FF2B5EF4-FFF2-40B4-BE49-F238E27FC236}">
                <a16:creationId xmlns:a16="http://schemas.microsoft.com/office/drawing/2014/main" id="{1FBF8586-D726-DD41-BB30-A9AD0774C776}"/>
              </a:ext>
            </a:extLst>
          </p:cNvPr>
          <p:cNvSpPr>
            <a:spLocks noGrp="1"/>
          </p:cNvSpPr>
          <p:nvPr>
            <p:ph type="title"/>
          </p:nvPr>
        </p:nvSpPr>
        <p:spPr>
          <a:xfrm>
            <a:off x="628650" y="365126"/>
            <a:ext cx="8134350" cy="1325563"/>
          </a:xfrm>
        </p:spPr>
        <p:txBody>
          <a:bodyPr>
            <a:normAutofit/>
          </a:bodyPr>
          <a:lstStyle/>
          <a:p>
            <a:r>
              <a:rPr lang="en-US" dirty="0"/>
              <a:t>Three kinds of operations on RDDs</a:t>
            </a:r>
          </a:p>
        </p:txBody>
      </p:sp>
    </p:spTree>
    <p:extLst>
      <p:ext uri="{BB962C8B-B14F-4D97-AF65-F5344CB8AC3E}">
        <p14:creationId xmlns:p14="http://schemas.microsoft.com/office/powerpoint/2010/main" val="276757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p:txBody>
          <a:bodyPr>
            <a:normAutofit fontScale="70000" lnSpcReduction="20000"/>
          </a:bodyPr>
          <a:lstStyle/>
          <a:p>
            <a:r>
              <a:rPr lang="en-US" dirty="0">
                <a:latin typeface="Courier New" panose="02070309020205020404" pitchFamily="49" charset="0"/>
                <a:cs typeface="Courier New" panose="02070309020205020404" pitchFamily="49" charset="0"/>
              </a:rPr>
              <a:t>take</a:t>
            </a:r>
            <a:r>
              <a:rPr lang="en-US" dirty="0"/>
              <a:t>(</a:t>
            </a:r>
            <a:r>
              <a:rPr lang="en-US" i="1" dirty="0">
                <a:latin typeface="Courier New" panose="02070309020205020404" pitchFamily="49" charset="0"/>
                <a:cs typeface="Courier New" panose="02070309020205020404" pitchFamily="49" charset="0"/>
              </a:rPr>
              <a:t>n</a:t>
            </a:r>
            <a:r>
              <a:rPr lang="en-US" dirty="0"/>
              <a:t>)    Gets the first k elements</a:t>
            </a:r>
          </a:p>
          <a:p>
            <a:pPr marL="0" indent="0">
              <a:buNone/>
            </a:pPr>
            <a:r>
              <a:rPr lang="en-US" dirty="0">
                <a:latin typeface="Courier New" panose="02070309020205020404" pitchFamily="49" charset="0"/>
                <a:cs typeface="Courier New" panose="02070309020205020404" pitchFamily="49" charset="0"/>
              </a:rPr>
              <a:t>for line in </a:t>
            </a:r>
            <a:r>
              <a:rPr lang="en-US" dirty="0" err="1">
                <a:latin typeface="Courier New" panose="02070309020205020404" pitchFamily="49" charset="0"/>
                <a:cs typeface="Courier New" panose="02070309020205020404" pitchFamily="49" charset="0"/>
              </a:rPr>
              <a:t>lines.take</a:t>
            </a:r>
            <a:r>
              <a:rPr lang="en-US" dirty="0">
                <a:latin typeface="Courier New" panose="02070309020205020404" pitchFamily="49" charset="0"/>
                <a:cs typeface="Courier New" panose="02070309020205020404" pitchFamily="49" charset="0"/>
              </a:rPr>
              <a:t>(10):</a:t>
            </a:r>
          </a:p>
          <a:p>
            <a:pPr marL="0" indent="0">
              <a:buNone/>
            </a:pPr>
            <a:r>
              <a:rPr lang="en-US" dirty="0">
                <a:latin typeface="Courier New" panose="02070309020205020404" pitchFamily="49" charset="0"/>
                <a:cs typeface="Courier New" panose="02070309020205020404" pitchFamily="49" charset="0"/>
              </a:rPr>
              <a:t>  print line</a:t>
            </a:r>
          </a:p>
          <a:p>
            <a:pPr marL="0" indent="0">
              <a:buNone/>
            </a:pP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collect</a:t>
            </a:r>
            <a:r>
              <a:rPr lang="en-US" dirty="0"/>
              <a:t>()     Gets </a:t>
            </a:r>
            <a:r>
              <a:rPr lang="en-US" b="1" dirty="0"/>
              <a:t>all</a:t>
            </a:r>
            <a:r>
              <a:rPr lang="en-US" dirty="0"/>
              <a:t> elements</a:t>
            </a:r>
          </a:p>
          <a:p>
            <a:pPr>
              <a:buFontTx/>
              <a:buChar char="-"/>
            </a:pPr>
            <a:r>
              <a:rPr lang="en-US" dirty="0"/>
              <a:t>Take an RDD and turn it into a local list</a:t>
            </a:r>
          </a:p>
          <a:p>
            <a:pPr>
              <a:buFontTx/>
              <a:buChar char="-"/>
            </a:pPr>
            <a:r>
              <a:rPr lang="en-US" dirty="0"/>
              <a:t>Be careful when using on a large RDD</a:t>
            </a:r>
          </a:p>
          <a:p>
            <a:pPr>
              <a:buFontTx/>
              <a:buChar char="-"/>
            </a:pPr>
            <a:endParaRPr lang="en-US" dirty="0"/>
          </a:p>
          <a:p>
            <a:r>
              <a:rPr lang="en-US" dirty="0">
                <a:latin typeface="Courier New" panose="02070309020205020404" pitchFamily="49" charset="0"/>
                <a:cs typeface="Courier New" panose="02070309020205020404" pitchFamily="49" charset="0"/>
              </a:rPr>
              <a:t>first() </a:t>
            </a:r>
            <a:r>
              <a:rPr lang="en-US" dirty="0"/>
              <a:t>Gets the first element</a:t>
            </a:r>
          </a:p>
          <a:p>
            <a:pPr marL="0" indent="0">
              <a:buNone/>
            </a:pPr>
            <a:endParaRPr lang="en-US" dirty="0"/>
          </a:p>
          <a:p>
            <a:pPr marL="0" indent="0">
              <a:buNone/>
            </a:pPr>
            <a:endParaRPr lang="en-US" dirty="0"/>
          </a:p>
          <a:p>
            <a:pPr marL="0" indent="0">
              <a:buNone/>
            </a:pPr>
            <a:r>
              <a:rPr lang="en-US" dirty="0"/>
              <a:t>These operations create non-RDD objects. Be careful not to apply before you need to (it will take a while)</a:t>
            </a:r>
          </a:p>
          <a:p>
            <a:pPr marL="0" indent="0">
              <a:buNone/>
            </a:pPr>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46</a:t>
            </a:fld>
            <a:endParaRPr lang="en-US"/>
          </a:p>
        </p:txBody>
      </p:sp>
      <p:sp>
        <p:nvSpPr>
          <p:cNvPr id="5" name="Date Placeholder 4"/>
          <p:cNvSpPr>
            <a:spLocks noGrp="1"/>
          </p:cNvSpPr>
          <p:nvPr>
            <p:ph type="dt" sz="half" idx="10"/>
          </p:nvPr>
        </p:nvSpPr>
        <p:spPr/>
        <p:txBody>
          <a:bodyPr/>
          <a:lstStyle/>
          <a:p>
            <a:fld id="{F8BE13EE-40C0-3E42-B742-81D62F1E2A84}" type="datetime1">
              <a:rPr lang="en-US" smtClean="0"/>
              <a:t>9/28/21</a:t>
            </a:fld>
            <a:endParaRPr lang="en-US"/>
          </a:p>
        </p:txBody>
      </p:sp>
    </p:spTree>
    <p:extLst>
      <p:ext uri="{BB962C8B-B14F-4D97-AF65-F5344CB8AC3E}">
        <p14:creationId xmlns:p14="http://schemas.microsoft.com/office/powerpoint/2010/main" val="407293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operations we have learned:</a:t>
            </a:r>
          </a:p>
        </p:txBody>
      </p:sp>
      <p:sp>
        <p:nvSpPr>
          <p:cNvPr id="3" name="Slide Number Placeholder 2"/>
          <p:cNvSpPr>
            <a:spLocks noGrp="1"/>
          </p:cNvSpPr>
          <p:nvPr>
            <p:ph type="sldNum" sz="quarter" idx="12"/>
          </p:nvPr>
        </p:nvSpPr>
        <p:spPr/>
        <p:txBody>
          <a:bodyPr/>
          <a:lstStyle/>
          <a:p>
            <a:fld id="{489AA9CD-E03E-470E-A1F1-67531AF0EE6B}" type="slidenum">
              <a:rPr lang="en-US" smtClean="0"/>
              <a:pPr/>
              <a:t>47</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a:t>map(</a:t>
            </a:r>
            <a:r>
              <a:rPr lang="en-US" i="1" dirty="0"/>
              <a:t>f</a:t>
            </a:r>
            <a:r>
              <a:rPr lang="en-US" dirty="0"/>
              <a:t>, </a:t>
            </a:r>
            <a:r>
              <a:rPr lang="en-US" i="1" dirty="0" err="1"/>
              <a:t>preservesPartitioning</a:t>
            </a:r>
            <a:r>
              <a:rPr lang="en-US" i="1" dirty="0"/>
              <a:t>=False</a:t>
            </a:r>
            <a:r>
              <a:rPr lang="en-US" dirty="0"/>
              <a:t>)</a:t>
            </a:r>
          </a:p>
          <a:p>
            <a:r>
              <a:rPr lang="en-US" dirty="0" err="1"/>
              <a:t>flatMap</a:t>
            </a:r>
            <a:r>
              <a:rPr lang="en-US" dirty="0"/>
              <a:t>(</a:t>
            </a:r>
            <a:r>
              <a:rPr lang="en-US" i="1" dirty="0"/>
              <a:t>f</a:t>
            </a:r>
            <a:r>
              <a:rPr lang="en-US" dirty="0"/>
              <a:t>, </a:t>
            </a:r>
            <a:r>
              <a:rPr lang="en-US" i="1" dirty="0" err="1"/>
              <a:t>preservesPartitioning</a:t>
            </a:r>
            <a:r>
              <a:rPr lang="en-US" i="1" dirty="0"/>
              <a:t>=False</a:t>
            </a:r>
            <a:r>
              <a:rPr lang="en-US" dirty="0"/>
              <a:t>)</a:t>
            </a:r>
          </a:p>
          <a:p>
            <a:r>
              <a:rPr lang="en-US" dirty="0"/>
              <a:t>filter(</a:t>
            </a:r>
            <a:r>
              <a:rPr lang="en-US" i="1" dirty="0"/>
              <a:t>f</a:t>
            </a:r>
            <a:r>
              <a:rPr lang="en-US" dirty="0"/>
              <a:t>)</a:t>
            </a:r>
          </a:p>
          <a:p>
            <a:r>
              <a:rPr lang="en-US" dirty="0" err="1"/>
              <a:t>sortBy</a:t>
            </a:r>
            <a:r>
              <a:rPr lang="en-US" dirty="0"/>
              <a:t>(</a:t>
            </a:r>
            <a:r>
              <a:rPr lang="en-US" i="1" dirty="0" err="1"/>
              <a:t>keyfunc</a:t>
            </a:r>
            <a:r>
              <a:rPr lang="en-US" dirty="0"/>
              <a:t>, </a:t>
            </a:r>
            <a:r>
              <a:rPr lang="en-US" i="1" dirty="0"/>
              <a:t>ascending=True</a:t>
            </a:r>
            <a:r>
              <a:rPr lang="en-US" dirty="0"/>
              <a:t>, </a:t>
            </a:r>
            <a:r>
              <a:rPr lang="en-US" i="1" dirty="0" err="1"/>
              <a:t>numPartitions</a:t>
            </a:r>
            <a:r>
              <a:rPr lang="en-US" i="1" dirty="0"/>
              <a:t>=None</a:t>
            </a:r>
            <a:r>
              <a:rPr lang="en-US" dirty="0"/>
              <a:t>)</a:t>
            </a:r>
          </a:p>
          <a:p>
            <a:r>
              <a:rPr lang="en-US" dirty="0" err="1"/>
              <a:t>reduceByKey</a:t>
            </a:r>
            <a:r>
              <a:rPr lang="en-US" dirty="0"/>
              <a:t>(</a:t>
            </a:r>
            <a:r>
              <a:rPr lang="en-US" i="1" dirty="0" err="1"/>
              <a:t>func</a:t>
            </a:r>
            <a:r>
              <a:rPr lang="en-US" dirty="0"/>
              <a:t>, </a:t>
            </a:r>
            <a:r>
              <a:rPr lang="en-US" i="1" dirty="0" err="1"/>
              <a:t>numPartitions</a:t>
            </a:r>
            <a:r>
              <a:rPr lang="en-US" i="1" dirty="0"/>
              <a:t>=None</a:t>
            </a:r>
            <a:r>
              <a:rPr lang="en-US" dirty="0"/>
              <a:t>)</a:t>
            </a:r>
          </a:p>
          <a:p>
            <a:r>
              <a:rPr lang="en-US" dirty="0"/>
              <a:t>take(</a:t>
            </a:r>
            <a:r>
              <a:rPr lang="en-US" i="1" dirty="0" err="1"/>
              <a:t>num</a:t>
            </a:r>
            <a:r>
              <a:rPr lang="en-US" dirty="0"/>
              <a:t>)</a:t>
            </a:r>
          </a:p>
          <a:p>
            <a:r>
              <a:rPr lang="en-US" dirty="0"/>
              <a:t>collect()</a:t>
            </a:r>
          </a:p>
          <a:p>
            <a:r>
              <a:rPr lang="en-US" dirty="0" err="1"/>
              <a:t>saveAsTextFile</a:t>
            </a:r>
            <a:r>
              <a:rPr lang="en-US" dirty="0"/>
              <a:t>(</a:t>
            </a:r>
            <a:r>
              <a:rPr lang="en-US" i="1" dirty="0"/>
              <a:t>path</a:t>
            </a:r>
            <a:r>
              <a:rPr lang="en-US" dirty="0"/>
              <a:t>, </a:t>
            </a:r>
            <a:r>
              <a:rPr lang="en-US" i="1" dirty="0" err="1"/>
              <a:t>compressionCodecClass</a:t>
            </a:r>
            <a:r>
              <a:rPr lang="en-US" i="1" dirty="0"/>
              <a:t>=None</a:t>
            </a:r>
            <a:r>
              <a:rPr lang="en-US" dirty="0"/>
              <a:t>)</a:t>
            </a:r>
          </a:p>
        </p:txBody>
      </p:sp>
    </p:spTree>
    <p:extLst>
      <p:ext uri="{BB962C8B-B14F-4D97-AF65-F5344CB8AC3E}">
        <p14:creationId xmlns:p14="http://schemas.microsoft.com/office/powerpoint/2010/main" val="1684358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Spark</a:t>
            </a:r>
          </a:p>
        </p:txBody>
      </p:sp>
      <p:sp>
        <p:nvSpPr>
          <p:cNvPr id="3" name="Slide Number Placeholder 2"/>
          <p:cNvSpPr>
            <a:spLocks noGrp="1"/>
          </p:cNvSpPr>
          <p:nvPr>
            <p:ph type="sldNum" sz="quarter" idx="12"/>
          </p:nvPr>
        </p:nvSpPr>
        <p:spPr/>
        <p:txBody>
          <a:bodyPr/>
          <a:lstStyle/>
          <a:p>
            <a:fld id="{489AA9CD-E03E-470E-A1F1-67531AF0EE6B}" type="slidenum">
              <a:rPr lang="en-US" smtClean="0"/>
              <a:pPr/>
              <a:t>48</a:t>
            </a:fld>
            <a:endParaRPr lang="en-US"/>
          </a:p>
        </p:txBody>
      </p:sp>
      <p:sp>
        <p:nvSpPr>
          <p:cNvPr id="4" name="Content Placeholder 3"/>
          <p:cNvSpPr>
            <a:spLocks noGrp="1"/>
          </p:cNvSpPr>
          <p:nvPr>
            <p:ph sz="quarter" idx="1"/>
          </p:nvPr>
        </p:nvSpPr>
        <p:spPr/>
        <p:txBody>
          <a:bodyPr>
            <a:normAutofit fontScale="62500" lnSpcReduction="20000"/>
          </a:bodyPr>
          <a:lstStyle/>
          <a:p>
            <a:r>
              <a:rPr lang="en-US" dirty="0"/>
              <a:t>Basic statistic of RDDs:</a:t>
            </a:r>
          </a:p>
          <a:p>
            <a:pPr lvl="1"/>
            <a:r>
              <a:rPr lang="en-US" dirty="0"/>
              <a:t>max(</a:t>
            </a:r>
            <a:r>
              <a:rPr lang="en-US" i="1" dirty="0"/>
              <a:t>key=None</a:t>
            </a:r>
            <a:r>
              <a:rPr lang="en-US" dirty="0"/>
              <a:t>)</a:t>
            </a:r>
          </a:p>
          <a:p>
            <a:pPr lvl="1"/>
            <a:r>
              <a:rPr lang="en-US" dirty="0"/>
              <a:t>min(</a:t>
            </a:r>
            <a:r>
              <a:rPr lang="en-US" i="1" dirty="0"/>
              <a:t>key=None</a:t>
            </a:r>
            <a:r>
              <a:rPr lang="en-US" dirty="0"/>
              <a:t>)</a:t>
            </a:r>
          </a:p>
          <a:p>
            <a:pPr lvl="1"/>
            <a:r>
              <a:rPr lang="en-US" dirty="0"/>
              <a:t>mean()</a:t>
            </a:r>
          </a:p>
          <a:p>
            <a:pPr lvl="1"/>
            <a:r>
              <a:rPr lang="en-US" dirty="0"/>
              <a:t>count()</a:t>
            </a:r>
          </a:p>
          <a:p>
            <a:pPr lvl="1"/>
            <a:r>
              <a:rPr lang="en-US" dirty="0"/>
              <a:t>sum()</a:t>
            </a:r>
          </a:p>
          <a:p>
            <a:pPr lvl="1"/>
            <a:r>
              <a:rPr lang="en-US" dirty="0" err="1"/>
              <a:t>stdev</a:t>
            </a:r>
            <a:r>
              <a:rPr lang="en-US" dirty="0"/>
              <a:t>()</a:t>
            </a:r>
          </a:p>
          <a:p>
            <a:r>
              <a:rPr lang="en-US" dirty="0"/>
              <a:t>How to join RDDs:</a:t>
            </a:r>
          </a:p>
          <a:p>
            <a:pPr lvl="1"/>
            <a:r>
              <a:rPr lang="en-US" dirty="0"/>
              <a:t>join(</a:t>
            </a:r>
            <a:r>
              <a:rPr lang="en-US" i="1" dirty="0"/>
              <a:t>other</a:t>
            </a:r>
            <a:r>
              <a:rPr lang="en-US" dirty="0"/>
              <a:t>, </a:t>
            </a:r>
            <a:r>
              <a:rPr lang="en-US" i="1" dirty="0" err="1"/>
              <a:t>numPartitions</a:t>
            </a:r>
            <a:r>
              <a:rPr lang="en-US" i="1" dirty="0"/>
              <a:t>=None</a:t>
            </a:r>
            <a:r>
              <a:rPr lang="en-US" dirty="0"/>
              <a:t>)</a:t>
            </a:r>
          </a:p>
          <a:p>
            <a:pPr lvl="1"/>
            <a:r>
              <a:rPr lang="en-US" dirty="0" err="1"/>
              <a:t>leftOuterJoin</a:t>
            </a:r>
            <a:r>
              <a:rPr lang="en-US" dirty="0"/>
              <a:t>(</a:t>
            </a:r>
            <a:r>
              <a:rPr lang="en-US" i="1" dirty="0"/>
              <a:t>other</a:t>
            </a:r>
            <a:r>
              <a:rPr lang="en-US" dirty="0"/>
              <a:t>, </a:t>
            </a:r>
            <a:r>
              <a:rPr lang="en-US" i="1" dirty="0" err="1"/>
              <a:t>numPartitions</a:t>
            </a:r>
            <a:r>
              <a:rPr lang="en-US" i="1" dirty="0"/>
              <a:t>=None</a:t>
            </a:r>
            <a:r>
              <a:rPr lang="en-US" dirty="0"/>
              <a:t>)</a:t>
            </a:r>
          </a:p>
          <a:p>
            <a:pPr lvl="1"/>
            <a:r>
              <a:rPr lang="en-US" dirty="0" err="1"/>
              <a:t>rightOuterJoin</a:t>
            </a:r>
            <a:r>
              <a:rPr lang="en-US" dirty="0"/>
              <a:t>(</a:t>
            </a:r>
            <a:r>
              <a:rPr lang="en-US" i="1" dirty="0"/>
              <a:t>other</a:t>
            </a:r>
            <a:r>
              <a:rPr lang="en-US" dirty="0"/>
              <a:t>, </a:t>
            </a:r>
            <a:r>
              <a:rPr lang="en-US" i="1" dirty="0" err="1"/>
              <a:t>numPartitions</a:t>
            </a:r>
            <a:r>
              <a:rPr lang="en-US" i="1" dirty="0"/>
              <a:t>=None</a:t>
            </a:r>
            <a:r>
              <a:rPr lang="en-US" dirty="0"/>
              <a:t>)</a:t>
            </a:r>
          </a:p>
          <a:p>
            <a:pPr lvl="1"/>
            <a:r>
              <a:rPr lang="en-US" dirty="0" err="1"/>
              <a:t>fullOuterJoin</a:t>
            </a:r>
            <a:r>
              <a:rPr lang="en-US" dirty="0"/>
              <a:t>(</a:t>
            </a:r>
            <a:r>
              <a:rPr lang="en-US" i="1" dirty="0"/>
              <a:t>other</a:t>
            </a:r>
            <a:r>
              <a:rPr lang="en-US" dirty="0"/>
              <a:t>, </a:t>
            </a:r>
            <a:r>
              <a:rPr lang="en-US" i="1" dirty="0" err="1"/>
              <a:t>numPartitions</a:t>
            </a:r>
            <a:r>
              <a:rPr lang="en-US" i="1" dirty="0"/>
              <a:t>=None</a:t>
            </a:r>
            <a:r>
              <a:rPr lang="en-US" dirty="0"/>
              <a:t>)</a:t>
            </a:r>
          </a:p>
          <a:p>
            <a:pPr marL="320040" lvl="1" indent="0">
              <a:buNone/>
            </a:pPr>
            <a:endParaRPr lang="en-US" dirty="0">
              <a:hlinkClick r:id="" action="ppaction://noaction"/>
            </a:endParaRPr>
          </a:p>
          <a:p>
            <a:pPr marL="320040" lvl="1" indent="0">
              <a:buNone/>
            </a:pPr>
            <a:r>
              <a:rPr lang="en-US" dirty="0">
                <a:hlinkClick r:id="" action="ppaction://noaction"/>
              </a:rPr>
              <a:t>https</a:t>
            </a:r>
            <a:r>
              <a:rPr lang="en-US" dirty="0">
                <a:hlinkClick r:id="rId3"/>
              </a:rPr>
              <a:t>://spark.apache.org/docs/1.3.0/api/python/pyspark.html#pyspark.RDD</a:t>
            </a:r>
            <a:endParaRPr lang="en-US" dirty="0"/>
          </a:p>
          <a:p>
            <a:pPr marL="320040" lvl="1" indent="0">
              <a:buNone/>
            </a:pPr>
            <a:endParaRPr lang="en-US" dirty="0"/>
          </a:p>
        </p:txBody>
      </p:sp>
    </p:spTree>
    <p:extLst>
      <p:ext uri="{BB962C8B-B14F-4D97-AF65-F5344CB8AC3E}">
        <p14:creationId xmlns:p14="http://schemas.microsoft.com/office/powerpoint/2010/main" val="2345525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idx="1"/>
          </p:nvPr>
        </p:nvSpPr>
        <p:spPr/>
        <p:txBody>
          <a:bodyPr/>
          <a:lstStyle/>
          <a:p>
            <a:r>
              <a:rPr lang="en-US" dirty="0"/>
              <a:t>Spark Documentation</a:t>
            </a:r>
          </a:p>
          <a:p>
            <a:pPr lvl="1"/>
            <a:r>
              <a:rPr lang="en-US" dirty="0">
                <a:hlinkClick r:id="rId3"/>
              </a:rPr>
              <a:t>https://spark.apache.org/docs/latest/quick-start.html</a:t>
            </a:r>
            <a:endParaRPr lang="en-US" dirty="0"/>
          </a:p>
          <a:p>
            <a:pPr lvl="1"/>
            <a:r>
              <a:rPr lang="en-US" dirty="0">
                <a:hlinkClick r:id="rId4"/>
              </a:rPr>
              <a:t>https://spark.apache.org/docs/latest/programming-guide.html</a:t>
            </a:r>
            <a:endParaRPr lang="en-US" dirty="0"/>
          </a:p>
          <a:p>
            <a:pPr lvl="1"/>
            <a:r>
              <a:rPr lang="en-US" dirty="0">
                <a:hlinkClick r:id="rId5"/>
              </a:rPr>
              <a:t>https://spark.apache.org/docs/latest/api/python/index.html</a:t>
            </a:r>
            <a:endParaRPr lang="en-US" dirty="0"/>
          </a:p>
          <a:p>
            <a:r>
              <a:rPr lang="en-US" dirty="0"/>
              <a:t>Spark on Cavium</a:t>
            </a:r>
          </a:p>
          <a:p>
            <a:pPr lvl="1"/>
            <a:r>
              <a:rPr lang="en-US" dirty="0">
                <a:hlinkClick r:id="rId6"/>
              </a:rPr>
              <a:t>https://arc-ts.umich.edu/cavium/user-guide/</a:t>
            </a:r>
            <a:endParaRPr lang="en-US" dirty="0"/>
          </a:p>
          <a:p>
            <a:pPr lvl="1"/>
            <a:endParaRPr lang="en-US" dirty="0"/>
          </a:p>
          <a:p>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49</a:t>
            </a:fld>
            <a:endParaRPr lang="en-US"/>
          </a:p>
        </p:txBody>
      </p:sp>
      <p:sp>
        <p:nvSpPr>
          <p:cNvPr id="5" name="Date Placeholder 4"/>
          <p:cNvSpPr>
            <a:spLocks noGrp="1"/>
          </p:cNvSpPr>
          <p:nvPr>
            <p:ph type="dt" sz="half" idx="10"/>
          </p:nvPr>
        </p:nvSpPr>
        <p:spPr/>
        <p:txBody>
          <a:bodyPr/>
          <a:lstStyle/>
          <a:p>
            <a:fld id="{6ECCC11A-F2BB-2D4B-A66F-5BA4A87E403F}" type="datetime1">
              <a:rPr lang="en-US" smtClean="0"/>
              <a:t>9/28/21</a:t>
            </a:fld>
            <a:endParaRPr lang="en-US"/>
          </a:p>
        </p:txBody>
      </p:sp>
    </p:spTree>
    <p:extLst>
      <p:ext uri="{BB962C8B-B14F-4D97-AF65-F5344CB8AC3E}">
        <p14:creationId xmlns:p14="http://schemas.microsoft.com/office/powerpoint/2010/main" val="421740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Hadoop Framework</a:t>
            </a:r>
          </a:p>
        </p:txBody>
      </p:sp>
      <p:sp>
        <p:nvSpPr>
          <p:cNvPr id="3" name="Content Placeholder 2"/>
          <p:cNvSpPr>
            <a:spLocks noGrp="1"/>
          </p:cNvSpPr>
          <p:nvPr>
            <p:ph idx="1"/>
          </p:nvPr>
        </p:nvSpPr>
        <p:spPr>
          <a:xfrm>
            <a:off x="457200" y="1600200"/>
            <a:ext cx="8229600" cy="2466777"/>
          </a:xfrm>
        </p:spPr>
        <p:txBody>
          <a:bodyPr>
            <a:normAutofit fontScale="85000" lnSpcReduction="20000"/>
          </a:bodyPr>
          <a:lstStyle/>
          <a:p>
            <a:pPr marL="0" indent="0">
              <a:buNone/>
            </a:pPr>
            <a:r>
              <a:rPr lang="en-US" dirty="0"/>
              <a:t>Major components</a:t>
            </a:r>
          </a:p>
          <a:p>
            <a:pPr marL="971550" lvl="1" indent="-514350">
              <a:buFont typeface="+mj-lt"/>
              <a:buAutoNum type="arabicPeriod"/>
            </a:pPr>
            <a:r>
              <a:rPr lang="en-US" dirty="0"/>
              <a:t>MapReduce (algorithm)</a:t>
            </a:r>
          </a:p>
          <a:p>
            <a:pPr marL="1200150" lvl="2" indent="-342900"/>
            <a:r>
              <a:rPr lang="en-US" dirty="0"/>
              <a:t>A programming model for large-scale data processing</a:t>
            </a:r>
          </a:p>
          <a:p>
            <a:pPr marL="971550" lvl="1" indent="-514350">
              <a:buFont typeface="+mj-lt"/>
              <a:buAutoNum type="arabicPeriod"/>
            </a:pPr>
            <a:r>
              <a:rPr lang="en-US" dirty="0"/>
              <a:t>Hadoop Distributed File System (data storage)</a:t>
            </a:r>
          </a:p>
          <a:p>
            <a:pPr lvl="2"/>
            <a:r>
              <a:rPr lang="en-US" dirty="0"/>
              <a:t> Stores and aggregates data on cluster machines</a:t>
            </a:r>
          </a:p>
          <a:p>
            <a:pPr marL="971550" lvl="1" indent="-514350">
              <a:buFont typeface="+mj-lt"/>
              <a:buAutoNum type="arabicPeriod"/>
            </a:pPr>
            <a:r>
              <a:rPr lang="en-US" dirty="0"/>
              <a:t>Hardware Architecture</a:t>
            </a:r>
          </a:p>
          <a:p>
            <a:pPr marL="1200150" lvl="2" indent="-342900"/>
            <a:r>
              <a:rPr lang="en-US" dirty="0"/>
              <a:t>Networked machines</a:t>
            </a:r>
          </a:p>
        </p:txBody>
      </p:sp>
      <p:pic>
        <p:nvPicPr>
          <p:cNvPr id="1028" name="Picture 4" descr="http://www.michael-noll.com/blog/uploads/Yahoo-hadoop-cluster_OSCON_200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695" y="4428291"/>
            <a:ext cx="3756025" cy="162135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390045" y="6180123"/>
            <a:ext cx="6001323" cy="461665"/>
          </a:xfrm>
          <a:prstGeom prst="rect">
            <a:avLst/>
          </a:prstGeom>
          <a:noFill/>
        </p:spPr>
        <p:txBody>
          <a:bodyPr wrap="none" rtlCol="0">
            <a:spAutoFit/>
          </a:bodyPr>
          <a:lstStyle/>
          <a:p>
            <a:pPr algn="ctr"/>
            <a:r>
              <a:rPr lang="en-US" sz="1200" i="1" dirty="0"/>
              <a:t> Cluster of machines running </a:t>
            </a:r>
            <a:r>
              <a:rPr lang="en-US" sz="1200" i="1" dirty="0" err="1"/>
              <a:t>Hadoop</a:t>
            </a:r>
            <a:r>
              <a:rPr lang="en-US" sz="1200" i="1" dirty="0"/>
              <a:t> at Yahoo! (Source: Yahoo!) via</a:t>
            </a:r>
          </a:p>
          <a:p>
            <a:pPr algn="ctr"/>
            <a:r>
              <a:rPr lang="en-US" sz="1200" dirty="0"/>
              <a:t>http://www.michael-noll.com/tutorials/running-hadoop-on-ubuntu-linux-multi-node-cluster/</a:t>
            </a:r>
          </a:p>
        </p:txBody>
      </p:sp>
      <p:sp>
        <p:nvSpPr>
          <p:cNvPr id="5" name="Date Placeholder 4"/>
          <p:cNvSpPr>
            <a:spLocks noGrp="1"/>
          </p:cNvSpPr>
          <p:nvPr>
            <p:ph type="dt" sz="half" idx="10"/>
          </p:nvPr>
        </p:nvSpPr>
        <p:spPr/>
        <p:txBody>
          <a:bodyPr/>
          <a:lstStyle/>
          <a:p>
            <a:fld id="{7D8050EF-9FEA-9B4A-8FB1-42B3E90F7061}" type="datetime1">
              <a:rPr lang="en-US" smtClean="0"/>
              <a:t>9/28/21</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5</a:t>
            </a:fld>
            <a:endParaRPr lang="en-US"/>
          </a:p>
        </p:txBody>
      </p:sp>
    </p:spTree>
    <p:extLst>
      <p:ext uri="{BB962C8B-B14F-4D97-AF65-F5344CB8AC3E}">
        <p14:creationId xmlns:p14="http://schemas.microsoft.com/office/powerpoint/2010/main" val="3719423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Word Count</a:t>
            </a:r>
          </a:p>
        </p:txBody>
      </p:sp>
      <p:sp>
        <p:nvSpPr>
          <p:cNvPr id="3" name="Content Placeholder 2"/>
          <p:cNvSpPr>
            <a:spLocks noGrp="1"/>
          </p:cNvSpPr>
          <p:nvPr>
            <p:ph idx="1"/>
          </p:nvPr>
        </p:nvSpPr>
        <p:spPr/>
        <p:txBody>
          <a:bodyPr>
            <a:normAutofit/>
          </a:bodyPr>
          <a:lstStyle/>
          <a:p>
            <a:pPr marL="0" indent="0">
              <a:buNone/>
            </a:pPr>
            <a:r>
              <a:rPr lang="en-US" dirty="0"/>
              <a:t>Let’s work on it together!</a:t>
            </a:r>
          </a:p>
        </p:txBody>
      </p:sp>
    </p:spTree>
    <p:extLst>
      <p:ext uri="{BB962C8B-B14F-4D97-AF65-F5344CB8AC3E}">
        <p14:creationId xmlns:p14="http://schemas.microsoft.com/office/powerpoint/2010/main" val="351517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57AD-23BD-A94E-BFAB-C858AB55AFFE}"/>
              </a:ext>
            </a:extLst>
          </p:cNvPr>
          <p:cNvSpPr>
            <a:spLocks noGrp="1"/>
          </p:cNvSpPr>
          <p:nvPr>
            <p:ph type="title"/>
          </p:nvPr>
        </p:nvSpPr>
        <p:spPr/>
        <p:txBody>
          <a:bodyPr/>
          <a:lstStyle/>
          <a:p>
            <a:r>
              <a:rPr lang="en-US" dirty="0"/>
              <a:t>High Level Overview</a:t>
            </a:r>
          </a:p>
        </p:txBody>
      </p:sp>
      <p:pic>
        <p:nvPicPr>
          <p:cNvPr id="4" name="Content Placeholder 3">
            <a:extLst>
              <a:ext uri="{FF2B5EF4-FFF2-40B4-BE49-F238E27FC236}">
                <a16:creationId xmlns:a16="http://schemas.microsoft.com/office/drawing/2014/main" id="{769F3CBB-3102-0748-B30D-BA0B7D2F311B}"/>
              </a:ext>
            </a:extLst>
          </p:cNvPr>
          <p:cNvPicPr>
            <a:picLocks noGrp="1" noChangeAspect="1"/>
          </p:cNvPicPr>
          <p:nvPr>
            <p:ph idx="1"/>
          </p:nvPr>
        </p:nvPicPr>
        <p:blipFill>
          <a:blip r:embed="rId3"/>
          <a:stretch>
            <a:fillRect/>
          </a:stretch>
        </p:blipFill>
        <p:spPr>
          <a:xfrm>
            <a:off x="4101605" y="1898073"/>
            <a:ext cx="5042395" cy="3535364"/>
          </a:xfrm>
          <a:prstGeom prst="rect">
            <a:avLst/>
          </a:prstGeom>
        </p:spPr>
      </p:pic>
      <p:sp>
        <p:nvSpPr>
          <p:cNvPr id="6" name="TextBox 5">
            <a:extLst>
              <a:ext uri="{FF2B5EF4-FFF2-40B4-BE49-F238E27FC236}">
                <a16:creationId xmlns:a16="http://schemas.microsoft.com/office/drawing/2014/main" id="{8F5D8DDD-604C-2943-8E5F-830618F6C43C}"/>
              </a:ext>
            </a:extLst>
          </p:cNvPr>
          <p:cNvSpPr txBox="1"/>
          <p:nvPr/>
        </p:nvSpPr>
        <p:spPr>
          <a:xfrm>
            <a:off x="0" y="1509879"/>
            <a:ext cx="4281055" cy="3693319"/>
          </a:xfrm>
          <a:prstGeom prst="rect">
            <a:avLst/>
          </a:prstGeom>
          <a:noFill/>
        </p:spPr>
        <p:txBody>
          <a:bodyPr wrap="square" rtlCol="0">
            <a:spAutoFit/>
          </a:bodyPr>
          <a:lstStyle/>
          <a:p>
            <a:r>
              <a:rPr lang="en-US" dirty="0"/>
              <a:t>Warning: The high level summary I will show right now includes unacceptable language. Sadly, this is the current state in computer science</a:t>
            </a:r>
          </a:p>
          <a:p>
            <a:endParaRPr lang="en-US" dirty="0"/>
          </a:p>
          <a:p>
            <a:r>
              <a:rPr lang="en-US" dirty="0"/>
              <a:t>It is important for us to acknowledge the current state and highlight the fact that such terminology being considered acceptable is perhaps a function of the diversity of the teams that found it acceptable</a:t>
            </a:r>
          </a:p>
          <a:p>
            <a:endParaRPr lang="en-US" dirty="0"/>
          </a:p>
          <a:p>
            <a:r>
              <a:rPr lang="en-US" dirty="0"/>
              <a:t>There are efforts to change things, though. </a:t>
            </a:r>
          </a:p>
        </p:txBody>
      </p:sp>
      <p:pic>
        <p:nvPicPr>
          <p:cNvPr id="7" name="Picture 6">
            <a:extLst>
              <a:ext uri="{FF2B5EF4-FFF2-40B4-BE49-F238E27FC236}">
                <a16:creationId xmlns:a16="http://schemas.microsoft.com/office/drawing/2014/main" id="{DB17CE38-ECA5-074C-9960-1DE979E1B5F6}"/>
              </a:ext>
            </a:extLst>
          </p:cNvPr>
          <p:cNvPicPr>
            <a:picLocks noChangeAspect="1"/>
          </p:cNvPicPr>
          <p:nvPr/>
        </p:nvPicPr>
        <p:blipFill>
          <a:blip r:embed="rId4"/>
          <a:stretch>
            <a:fillRect/>
          </a:stretch>
        </p:blipFill>
        <p:spPr>
          <a:xfrm>
            <a:off x="0" y="5296078"/>
            <a:ext cx="4488873" cy="1044015"/>
          </a:xfrm>
          <a:prstGeom prst="rect">
            <a:avLst/>
          </a:prstGeom>
        </p:spPr>
      </p:pic>
      <p:sp>
        <p:nvSpPr>
          <p:cNvPr id="8" name="TextBox 7">
            <a:extLst>
              <a:ext uri="{FF2B5EF4-FFF2-40B4-BE49-F238E27FC236}">
                <a16:creationId xmlns:a16="http://schemas.microsoft.com/office/drawing/2014/main" id="{86CDD3AE-634B-E04C-81B9-634F9D84AFBA}"/>
              </a:ext>
            </a:extLst>
          </p:cNvPr>
          <p:cNvSpPr txBox="1"/>
          <p:nvPr/>
        </p:nvSpPr>
        <p:spPr>
          <a:xfrm>
            <a:off x="5181600" y="2507670"/>
            <a:ext cx="1871538" cy="369332"/>
          </a:xfrm>
          <a:prstGeom prst="rect">
            <a:avLst/>
          </a:prstGeom>
          <a:solidFill>
            <a:schemeClr val="bg1"/>
          </a:solidFill>
        </p:spPr>
        <p:txBody>
          <a:bodyPr wrap="none" rtlCol="0">
            <a:spAutoFit/>
          </a:bodyPr>
          <a:lstStyle/>
          <a:p>
            <a:r>
              <a:rPr lang="en-US" dirty="0"/>
              <a:t>Coordinator Node</a:t>
            </a:r>
          </a:p>
        </p:txBody>
      </p:sp>
      <p:sp>
        <p:nvSpPr>
          <p:cNvPr id="9" name="TextBox 8">
            <a:extLst>
              <a:ext uri="{FF2B5EF4-FFF2-40B4-BE49-F238E27FC236}">
                <a16:creationId xmlns:a16="http://schemas.microsoft.com/office/drawing/2014/main" id="{1D1F812F-412E-8F43-8BB7-8C637A2041CB}"/>
              </a:ext>
            </a:extLst>
          </p:cNvPr>
          <p:cNvSpPr txBox="1"/>
          <p:nvPr/>
        </p:nvSpPr>
        <p:spPr>
          <a:xfrm>
            <a:off x="7232603" y="2489074"/>
            <a:ext cx="1525289" cy="369332"/>
          </a:xfrm>
          <a:prstGeom prst="rect">
            <a:avLst/>
          </a:prstGeom>
          <a:solidFill>
            <a:schemeClr val="bg1"/>
          </a:solidFill>
        </p:spPr>
        <p:txBody>
          <a:bodyPr wrap="none" rtlCol="0">
            <a:spAutoFit/>
          </a:bodyPr>
          <a:lstStyle/>
          <a:p>
            <a:r>
              <a:rPr lang="en-US" dirty="0"/>
              <a:t>Worker Nodes</a:t>
            </a:r>
          </a:p>
        </p:txBody>
      </p:sp>
      <p:sp>
        <p:nvSpPr>
          <p:cNvPr id="10" name="Rectangle 9">
            <a:extLst>
              <a:ext uri="{FF2B5EF4-FFF2-40B4-BE49-F238E27FC236}">
                <a16:creationId xmlns:a16="http://schemas.microsoft.com/office/drawing/2014/main" id="{782D76C6-7174-1E42-A57C-487E579BEA68}"/>
              </a:ext>
            </a:extLst>
          </p:cNvPr>
          <p:cNvSpPr/>
          <p:nvPr/>
        </p:nvSpPr>
        <p:spPr>
          <a:xfrm>
            <a:off x="4281055" y="3976256"/>
            <a:ext cx="4668981" cy="131918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ABEAE9E-6D73-E44E-A1D9-DE55A38D6B2A}"/>
              </a:ext>
            </a:extLst>
          </p:cNvPr>
          <p:cNvSpPr txBox="1"/>
          <p:nvPr/>
        </p:nvSpPr>
        <p:spPr>
          <a:xfrm>
            <a:off x="4932219" y="5591392"/>
            <a:ext cx="3825674" cy="954107"/>
          </a:xfrm>
          <a:prstGeom prst="rect">
            <a:avLst/>
          </a:prstGeom>
          <a:noFill/>
        </p:spPr>
        <p:txBody>
          <a:bodyPr wrap="square" rtlCol="0">
            <a:spAutoFit/>
          </a:bodyPr>
          <a:lstStyle/>
          <a:p>
            <a:r>
              <a:rPr lang="en-US" sz="1400" dirty="0"/>
              <a:t>I will focus on the HDFS aspect. For more on YARN (Job scheduling):</a:t>
            </a:r>
          </a:p>
          <a:p>
            <a:r>
              <a:rPr lang="en-US" sz="1400" dirty="0">
                <a:hlinkClick r:id="rId5"/>
              </a:rPr>
              <a:t>https://hadoop.apache.org/docs/current/hadoop-yarn/hadoop-yarn-site/YARN.html</a:t>
            </a:r>
            <a:endParaRPr lang="en-US" sz="1400" dirty="0"/>
          </a:p>
        </p:txBody>
      </p:sp>
    </p:spTree>
    <p:extLst>
      <p:ext uri="{BB962C8B-B14F-4D97-AF65-F5344CB8AC3E}">
        <p14:creationId xmlns:p14="http://schemas.microsoft.com/office/powerpoint/2010/main" val="183974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t>Hadoop Distributed File System (HDFS)</a:t>
            </a:r>
          </a:p>
        </p:txBody>
      </p:sp>
      <p:sp>
        <p:nvSpPr>
          <p:cNvPr id="3" name="Content Placeholder 2"/>
          <p:cNvSpPr>
            <a:spLocks noGrp="1"/>
          </p:cNvSpPr>
          <p:nvPr>
            <p:ph idx="1"/>
          </p:nvPr>
        </p:nvSpPr>
        <p:spPr>
          <a:xfrm>
            <a:off x="457199" y="1600201"/>
            <a:ext cx="8386711" cy="4191000"/>
          </a:xfrm>
        </p:spPr>
        <p:txBody>
          <a:bodyPr>
            <a:normAutofit fontScale="77500" lnSpcReduction="20000"/>
          </a:bodyPr>
          <a:lstStyle/>
          <a:p>
            <a:pPr marL="0" indent="0">
              <a:buNone/>
            </a:pPr>
            <a:r>
              <a:rPr lang="en-US" dirty="0"/>
              <a:t>Also need a mechanism to support the process at the data level.</a:t>
            </a:r>
          </a:p>
          <a:p>
            <a:pPr marL="0" indent="0">
              <a:buNone/>
            </a:pPr>
            <a:endParaRPr lang="en-US" dirty="0"/>
          </a:p>
          <a:p>
            <a:pPr marL="0" indent="0">
              <a:buNone/>
            </a:pPr>
            <a:r>
              <a:rPr lang="en-US" dirty="0"/>
              <a:t>HDFS is designed to be…</a:t>
            </a:r>
          </a:p>
          <a:p>
            <a:r>
              <a:rPr lang="en-US" dirty="0"/>
              <a:t>Scalable in storage and I/O bandwidth</a:t>
            </a:r>
          </a:p>
          <a:p>
            <a:r>
              <a:rPr lang="en-US" dirty="0"/>
              <a:t>Highly fault-tolerant (check periodically)</a:t>
            </a:r>
          </a:p>
          <a:p>
            <a:r>
              <a:rPr lang="en-US" dirty="0"/>
              <a:t>Optimized for commodity machines</a:t>
            </a:r>
          </a:p>
          <a:p>
            <a:pPr marL="0" indent="0">
              <a:buNone/>
            </a:pPr>
            <a:endParaRPr lang="en-US" dirty="0"/>
          </a:p>
          <a:p>
            <a:pPr marL="0" indent="0">
              <a:buNone/>
            </a:pPr>
            <a:r>
              <a:rPr lang="en-US" dirty="0"/>
              <a:t>Typical Settings:</a:t>
            </a:r>
          </a:p>
          <a:p>
            <a:r>
              <a:rPr lang="en-US" dirty="0"/>
              <a:t>Save a file into blocks (128MB)</a:t>
            </a:r>
          </a:p>
          <a:p>
            <a:r>
              <a:rPr lang="en-US" dirty="0"/>
              <a:t>Replicate 3 times</a:t>
            </a:r>
          </a:p>
          <a:p>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fld id="{54650343-D035-464D-B0F2-1D51129412A9}" type="datetime1">
              <a:rPr lang="en-US" smtClean="0"/>
              <a:t>9/28/21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7</a:t>
            </a:fld>
            <a:endParaRPr lang="en-US"/>
          </a:p>
        </p:txBody>
      </p:sp>
    </p:spTree>
    <p:extLst>
      <p:ext uri="{BB962C8B-B14F-4D97-AF65-F5344CB8AC3E}">
        <p14:creationId xmlns:p14="http://schemas.microsoft.com/office/powerpoint/2010/main" val="413990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t>Hadoop Distributed File System (HDFS)</a:t>
            </a:r>
            <a:endParaRPr lang="en-US" dirty="0"/>
          </a:p>
        </p:txBody>
      </p:sp>
      <p:sp>
        <p:nvSpPr>
          <p:cNvPr id="7" name="Rectangle 6"/>
          <p:cNvSpPr/>
          <p:nvPr/>
        </p:nvSpPr>
        <p:spPr>
          <a:xfrm>
            <a:off x="3077234" y="2093345"/>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a:t>
            </a:r>
          </a:p>
        </p:txBody>
      </p:sp>
      <p:sp>
        <p:nvSpPr>
          <p:cNvPr id="9" name="Rectangle 8"/>
          <p:cNvSpPr/>
          <p:nvPr/>
        </p:nvSpPr>
        <p:spPr>
          <a:xfrm>
            <a:off x="1240434" y="391762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Node</a:t>
            </a:r>
          </a:p>
          <a:p>
            <a:pPr algn="ctr"/>
            <a:endParaRPr lang="en-US" dirty="0"/>
          </a:p>
        </p:txBody>
      </p:sp>
      <p:sp>
        <p:nvSpPr>
          <p:cNvPr id="10" name="Rectangle 9"/>
          <p:cNvSpPr/>
          <p:nvPr/>
        </p:nvSpPr>
        <p:spPr>
          <a:xfrm>
            <a:off x="2705511" y="390063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Node</a:t>
            </a:r>
          </a:p>
          <a:p>
            <a:pPr algn="ctr"/>
            <a:endParaRPr lang="en-US" dirty="0"/>
          </a:p>
        </p:txBody>
      </p:sp>
      <p:cxnSp>
        <p:nvCxnSpPr>
          <p:cNvPr id="23" name="Straight Arrow Connector 22"/>
          <p:cNvCxnSpPr>
            <a:stCxn id="7" idx="2"/>
            <a:endCxn id="10" idx="0"/>
          </p:cNvCxnSpPr>
          <p:nvPr/>
        </p:nvCxnSpPr>
        <p:spPr>
          <a:xfrm flipH="1">
            <a:off x="3286329" y="2681948"/>
            <a:ext cx="687994"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9" idx="0"/>
          </p:cNvCxnSpPr>
          <p:nvPr/>
        </p:nvCxnSpPr>
        <p:spPr>
          <a:xfrm flipH="1">
            <a:off x="1821252" y="2681948"/>
            <a:ext cx="2153071"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443027" y="5238502"/>
            <a:ext cx="3686601" cy="369332"/>
          </a:xfrm>
          <a:prstGeom prst="rect">
            <a:avLst/>
          </a:prstGeom>
          <a:noFill/>
        </p:spPr>
        <p:txBody>
          <a:bodyPr wrap="none" rtlCol="0">
            <a:spAutoFit/>
          </a:bodyPr>
          <a:lstStyle/>
          <a:p>
            <a:r>
              <a:rPr lang="en-US" dirty="0">
                <a:solidFill>
                  <a:srgbClr val="FF0000"/>
                </a:solidFill>
              </a:rPr>
              <a:t>Responsible for actual read and write</a:t>
            </a:r>
          </a:p>
        </p:txBody>
      </p:sp>
      <p:sp>
        <p:nvSpPr>
          <p:cNvPr id="32" name="Oval 31"/>
          <p:cNvSpPr/>
          <p:nvPr/>
        </p:nvSpPr>
        <p:spPr>
          <a:xfrm>
            <a:off x="457200" y="2093345"/>
            <a:ext cx="1174290" cy="836436"/>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cxnSp>
        <p:nvCxnSpPr>
          <p:cNvPr id="34" name="Straight Arrow Connector 33"/>
          <p:cNvCxnSpPr>
            <a:stCxn id="32" idx="6"/>
            <a:endCxn id="7" idx="1"/>
          </p:cNvCxnSpPr>
          <p:nvPr/>
        </p:nvCxnSpPr>
        <p:spPr>
          <a:xfrm flipV="1">
            <a:off x="1631490" y="2387647"/>
            <a:ext cx="1445744" cy="123916"/>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4"/>
            <a:endCxn id="9" idx="1"/>
          </p:cNvCxnSpPr>
          <p:nvPr/>
        </p:nvCxnSpPr>
        <p:spPr>
          <a:xfrm>
            <a:off x="1044345" y="2929781"/>
            <a:ext cx="196089" cy="1560205"/>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183418" y="391762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Node</a:t>
            </a:r>
          </a:p>
          <a:p>
            <a:pPr algn="ctr"/>
            <a:endParaRPr lang="en-US" dirty="0"/>
          </a:p>
        </p:txBody>
      </p:sp>
      <p:cxnSp>
        <p:nvCxnSpPr>
          <p:cNvPr id="20" name="Straight Arrow Connector 19"/>
          <p:cNvCxnSpPr>
            <a:stCxn id="7" idx="2"/>
            <a:endCxn id="18" idx="0"/>
          </p:cNvCxnSpPr>
          <p:nvPr/>
        </p:nvCxnSpPr>
        <p:spPr>
          <a:xfrm>
            <a:off x="3974323" y="2681948"/>
            <a:ext cx="789913"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508426" y="3202097"/>
            <a:ext cx="184666" cy="369332"/>
          </a:xfrm>
          <a:prstGeom prst="rect">
            <a:avLst/>
          </a:prstGeom>
          <a:noFill/>
        </p:spPr>
        <p:txBody>
          <a:bodyPr wrap="none" rtlCol="0">
            <a:spAutoFit/>
          </a:bodyPr>
          <a:lstStyle/>
          <a:p>
            <a:endParaRPr lang="en-US" dirty="0"/>
          </a:p>
        </p:txBody>
      </p:sp>
      <p:sp>
        <p:nvSpPr>
          <p:cNvPr id="3" name="Date Placeholder 2"/>
          <p:cNvSpPr>
            <a:spLocks noGrp="1"/>
          </p:cNvSpPr>
          <p:nvPr>
            <p:ph type="dt" sz="half" idx="10"/>
          </p:nvPr>
        </p:nvSpPr>
        <p:spPr/>
        <p:txBody>
          <a:bodyPr/>
          <a:lstStyle/>
          <a:p>
            <a:fld id="{0F7E5068-4F30-844A-A780-47FA34237003}" type="datetime1">
              <a:rPr lang="en-US" smtClean="0"/>
              <a:t>9/28/21</a:t>
            </a:fld>
            <a:endParaRPr lang="en-US"/>
          </a:p>
        </p:txBody>
      </p:sp>
      <p:sp>
        <p:nvSpPr>
          <p:cNvPr id="4" name="Slide Number Placeholder 3"/>
          <p:cNvSpPr>
            <a:spLocks noGrp="1"/>
          </p:cNvSpPr>
          <p:nvPr>
            <p:ph type="sldNum" sz="quarter" idx="12"/>
          </p:nvPr>
        </p:nvSpPr>
        <p:spPr/>
        <p:txBody>
          <a:bodyPr/>
          <a:lstStyle/>
          <a:p>
            <a:fld id="{2675AF18-4338-F24B-A6C7-26677B9C738D}" type="slidenum">
              <a:rPr lang="en-US" smtClean="0"/>
              <a:t>8</a:t>
            </a:fld>
            <a:endParaRPr lang="en-US"/>
          </a:p>
        </p:txBody>
      </p:sp>
      <p:sp>
        <p:nvSpPr>
          <p:cNvPr id="21" name="TextBox 20">
            <a:extLst>
              <a:ext uri="{FF2B5EF4-FFF2-40B4-BE49-F238E27FC236}">
                <a16:creationId xmlns:a16="http://schemas.microsoft.com/office/drawing/2014/main" id="{3ABEB6E5-C29A-3342-9CFB-B96798100EC9}"/>
              </a:ext>
            </a:extLst>
          </p:cNvPr>
          <p:cNvSpPr txBox="1"/>
          <p:nvPr/>
        </p:nvSpPr>
        <p:spPr>
          <a:xfrm>
            <a:off x="5583591" y="1947331"/>
            <a:ext cx="3560410" cy="2585323"/>
          </a:xfrm>
          <a:prstGeom prst="rect">
            <a:avLst/>
          </a:prstGeom>
          <a:noFill/>
        </p:spPr>
        <p:txBody>
          <a:bodyPr wrap="square" rtlCol="0">
            <a:spAutoFit/>
          </a:bodyPr>
          <a:lstStyle/>
          <a:p>
            <a:r>
              <a:rPr lang="en-US" dirty="0"/>
              <a:t>Name node keeps track of where these chunks are. Name node also has a simple webpage that lists some basic details.</a:t>
            </a:r>
            <a:endParaRPr lang="en-US" dirty="0">
              <a:solidFill>
                <a:srgbClr val="FF0000"/>
              </a:solidFill>
            </a:endParaRPr>
          </a:p>
          <a:p>
            <a:r>
              <a:rPr lang="en-US" dirty="0">
                <a:solidFill>
                  <a:srgbClr val="FF0000"/>
                </a:solidFill>
              </a:rPr>
              <a:t>Single point of availability failure (which is why systems generally replicate and have two name nodes)</a:t>
            </a:r>
          </a:p>
          <a:p>
            <a:endParaRPr lang="en-US" dirty="0"/>
          </a:p>
        </p:txBody>
      </p:sp>
    </p:spTree>
    <p:extLst>
      <p:ext uri="{BB962C8B-B14F-4D97-AF65-F5344CB8AC3E}">
        <p14:creationId xmlns:p14="http://schemas.microsoft.com/office/powerpoint/2010/main" val="258647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08020" y="2837226"/>
            <a:ext cx="6914320" cy="1602403"/>
            <a:chOff x="2075452" y="3576947"/>
            <a:chExt cx="6914320" cy="1602403"/>
          </a:xfrm>
        </p:grpSpPr>
        <p:grpSp>
          <p:nvGrpSpPr>
            <p:cNvPr id="10" name="Group 9"/>
            <p:cNvGrpSpPr/>
            <p:nvPr/>
          </p:nvGrpSpPr>
          <p:grpSpPr>
            <a:xfrm>
              <a:off x="2075452" y="3578087"/>
              <a:ext cx="512855" cy="760494"/>
              <a:chOff x="2075452" y="3578087"/>
              <a:chExt cx="1347496" cy="1998152"/>
            </a:xfrm>
          </p:grpSpPr>
          <p:sp>
            <p:nvSpPr>
              <p:cNvPr id="11" name="Rectangle 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 name="Group 13"/>
            <p:cNvGrpSpPr/>
            <p:nvPr/>
          </p:nvGrpSpPr>
          <p:grpSpPr>
            <a:xfrm>
              <a:off x="2643387" y="3577517"/>
              <a:ext cx="512855" cy="760494"/>
              <a:chOff x="2075452" y="3578087"/>
              <a:chExt cx="1347496" cy="1998152"/>
            </a:xfrm>
          </p:grpSpPr>
          <p:sp>
            <p:nvSpPr>
              <p:cNvPr id="15" name="Rectangle 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8" name="Group 37"/>
            <p:cNvGrpSpPr/>
            <p:nvPr/>
          </p:nvGrpSpPr>
          <p:grpSpPr>
            <a:xfrm>
              <a:off x="3223406" y="3587724"/>
              <a:ext cx="512855" cy="760494"/>
              <a:chOff x="2075452" y="3578087"/>
              <a:chExt cx="1347496" cy="1998152"/>
            </a:xfrm>
          </p:grpSpPr>
          <p:sp>
            <p:nvSpPr>
              <p:cNvPr id="39" name="Rectangle 3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2" name="Group 41"/>
            <p:cNvGrpSpPr/>
            <p:nvPr/>
          </p:nvGrpSpPr>
          <p:grpSpPr>
            <a:xfrm>
              <a:off x="3806829" y="3587154"/>
              <a:ext cx="512855" cy="760494"/>
              <a:chOff x="2075452" y="3578087"/>
              <a:chExt cx="1347496" cy="1998152"/>
            </a:xfrm>
          </p:grpSpPr>
          <p:sp>
            <p:nvSpPr>
              <p:cNvPr id="43" name="Rectangle 4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5" name="Rectangle 4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6" name="Group 45"/>
            <p:cNvGrpSpPr/>
            <p:nvPr/>
          </p:nvGrpSpPr>
          <p:grpSpPr>
            <a:xfrm>
              <a:off x="4396246" y="3587724"/>
              <a:ext cx="512855" cy="760494"/>
              <a:chOff x="2075452" y="3578087"/>
              <a:chExt cx="1347496" cy="1998152"/>
            </a:xfrm>
          </p:grpSpPr>
          <p:sp>
            <p:nvSpPr>
              <p:cNvPr id="47" name="Rectangle 4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0" name="Group 49"/>
            <p:cNvGrpSpPr/>
            <p:nvPr/>
          </p:nvGrpSpPr>
          <p:grpSpPr>
            <a:xfrm>
              <a:off x="4979669" y="3587154"/>
              <a:ext cx="512855" cy="760494"/>
              <a:chOff x="2075452" y="3578087"/>
              <a:chExt cx="1347496" cy="1998152"/>
            </a:xfrm>
          </p:grpSpPr>
          <p:sp>
            <p:nvSpPr>
              <p:cNvPr id="51" name="Rectangle 5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4" name="Group 53"/>
            <p:cNvGrpSpPr/>
            <p:nvPr/>
          </p:nvGrpSpPr>
          <p:grpSpPr>
            <a:xfrm>
              <a:off x="2075452" y="4407678"/>
              <a:ext cx="512855" cy="760494"/>
              <a:chOff x="2075452" y="3578087"/>
              <a:chExt cx="1347496" cy="1998152"/>
            </a:xfrm>
          </p:grpSpPr>
          <p:sp>
            <p:nvSpPr>
              <p:cNvPr id="55" name="Rectangle 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8" name="Group 57"/>
            <p:cNvGrpSpPr/>
            <p:nvPr/>
          </p:nvGrpSpPr>
          <p:grpSpPr>
            <a:xfrm>
              <a:off x="2643387" y="4407108"/>
              <a:ext cx="512855" cy="760494"/>
              <a:chOff x="2075452" y="3578087"/>
              <a:chExt cx="1347496" cy="1998152"/>
            </a:xfrm>
          </p:grpSpPr>
          <p:sp>
            <p:nvSpPr>
              <p:cNvPr id="59" name="Rectangle 5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Rectangle 6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2" name="Group 61"/>
            <p:cNvGrpSpPr/>
            <p:nvPr/>
          </p:nvGrpSpPr>
          <p:grpSpPr>
            <a:xfrm>
              <a:off x="3223406" y="4417315"/>
              <a:ext cx="512855" cy="760494"/>
              <a:chOff x="2075452" y="3578087"/>
              <a:chExt cx="1347496" cy="1998152"/>
            </a:xfrm>
          </p:grpSpPr>
          <p:sp>
            <p:nvSpPr>
              <p:cNvPr id="63" name="Rectangle 6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6" name="Group 65"/>
            <p:cNvGrpSpPr/>
            <p:nvPr/>
          </p:nvGrpSpPr>
          <p:grpSpPr>
            <a:xfrm>
              <a:off x="3806829" y="4416745"/>
              <a:ext cx="512855" cy="760494"/>
              <a:chOff x="2075452" y="3578087"/>
              <a:chExt cx="1347496" cy="1998152"/>
            </a:xfrm>
          </p:grpSpPr>
          <p:sp>
            <p:nvSpPr>
              <p:cNvPr id="67" name="Rectangle 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Rectangle 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0" name="Group 69"/>
            <p:cNvGrpSpPr/>
            <p:nvPr/>
          </p:nvGrpSpPr>
          <p:grpSpPr>
            <a:xfrm>
              <a:off x="4396246" y="4417315"/>
              <a:ext cx="512855" cy="760494"/>
              <a:chOff x="2075452" y="3578087"/>
              <a:chExt cx="1347496" cy="1998152"/>
            </a:xfrm>
          </p:grpSpPr>
          <p:sp>
            <p:nvSpPr>
              <p:cNvPr id="71" name="Rectangle 7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4" name="Group 73"/>
            <p:cNvGrpSpPr/>
            <p:nvPr/>
          </p:nvGrpSpPr>
          <p:grpSpPr>
            <a:xfrm>
              <a:off x="4979669" y="4416745"/>
              <a:ext cx="512855" cy="760494"/>
              <a:chOff x="2075452" y="3578087"/>
              <a:chExt cx="1347496" cy="1998152"/>
            </a:xfrm>
          </p:grpSpPr>
          <p:sp>
            <p:nvSpPr>
              <p:cNvPr id="75" name="Rectangle 7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7" name="Rectangle 7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8" name="Group 77"/>
            <p:cNvGrpSpPr/>
            <p:nvPr/>
          </p:nvGrpSpPr>
          <p:grpSpPr>
            <a:xfrm>
              <a:off x="5572700" y="3577517"/>
              <a:ext cx="512855" cy="760494"/>
              <a:chOff x="2075452" y="3578087"/>
              <a:chExt cx="1347496" cy="1998152"/>
            </a:xfrm>
          </p:grpSpPr>
          <p:sp>
            <p:nvSpPr>
              <p:cNvPr id="79" name="Rectangle 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ectangle 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2" name="Group 81"/>
            <p:cNvGrpSpPr/>
            <p:nvPr/>
          </p:nvGrpSpPr>
          <p:grpSpPr>
            <a:xfrm>
              <a:off x="6140635" y="3576947"/>
              <a:ext cx="512855" cy="760494"/>
              <a:chOff x="2075452" y="3578087"/>
              <a:chExt cx="1347496" cy="1998152"/>
            </a:xfrm>
          </p:grpSpPr>
          <p:sp>
            <p:nvSpPr>
              <p:cNvPr id="83" name="Rectangle 8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5" name="Rectangle 8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6" name="Group 85"/>
            <p:cNvGrpSpPr/>
            <p:nvPr/>
          </p:nvGrpSpPr>
          <p:grpSpPr>
            <a:xfrm>
              <a:off x="6720654" y="3587154"/>
              <a:ext cx="512855" cy="760494"/>
              <a:chOff x="2075452" y="3578087"/>
              <a:chExt cx="1347496" cy="1998152"/>
            </a:xfrm>
          </p:grpSpPr>
          <p:sp>
            <p:nvSpPr>
              <p:cNvPr id="87" name="Rectangle 8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ectangle 8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0" name="Group 89"/>
            <p:cNvGrpSpPr/>
            <p:nvPr/>
          </p:nvGrpSpPr>
          <p:grpSpPr>
            <a:xfrm>
              <a:off x="7304077" y="3586584"/>
              <a:ext cx="512855" cy="760494"/>
              <a:chOff x="2075452" y="3578087"/>
              <a:chExt cx="1347496" cy="1998152"/>
            </a:xfrm>
          </p:grpSpPr>
          <p:sp>
            <p:nvSpPr>
              <p:cNvPr id="91" name="Rectangle 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Rectangle 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Rectangle 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4" name="Group 93"/>
            <p:cNvGrpSpPr/>
            <p:nvPr/>
          </p:nvGrpSpPr>
          <p:grpSpPr>
            <a:xfrm>
              <a:off x="7893494" y="3587154"/>
              <a:ext cx="512855" cy="760494"/>
              <a:chOff x="2075452" y="3578087"/>
              <a:chExt cx="1347496" cy="1998152"/>
            </a:xfrm>
          </p:grpSpPr>
          <p:sp>
            <p:nvSpPr>
              <p:cNvPr id="95" name="Rectangle 9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Rectangle 9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7" name="Rectangle 9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8" name="Group 97"/>
            <p:cNvGrpSpPr/>
            <p:nvPr/>
          </p:nvGrpSpPr>
          <p:grpSpPr>
            <a:xfrm>
              <a:off x="8476917" y="3586584"/>
              <a:ext cx="512855" cy="760494"/>
              <a:chOff x="2075452" y="3578087"/>
              <a:chExt cx="1347496" cy="1998152"/>
            </a:xfrm>
          </p:grpSpPr>
          <p:sp>
            <p:nvSpPr>
              <p:cNvPr id="99" name="Rectangle 9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Rectangle 9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1" name="Rectangle 10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2" name="Group 101"/>
            <p:cNvGrpSpPr/>
            <p:nvPr/>
          </p:nvGrpSpPr>
          <p:grpSpPr>
            <a:xfrm>
              <a:off x="5566994" y="4409219"/>
              <a:ext cx="512855" cy="760494"/>
              <a:chOff x="2075452" y="3578087"/>
              <a:chExt cx="1347496" cy="1998152"/>
            </a:xfrm>
          </p:grpSpPr>
          <p:sp>
            <p:nvSpPr>
              <p:cNvPr id="103" name="Rectangle 1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Rectangle 1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5" name="Rectangle 1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6" name="Group 105"/>
            <p:cNvGrpSpPr/>
            <p:nvPr/>
          </p:nvGrpSpPr>
          <p:grpSpPr>
            <a:xfrm>
              <a:off x="6134929" y="4408649"/>
              <a:ext cx="512855" cy="760494"/>
              <a:chOff x="2075452" y="3578087"/>
              <a:chExt cx="1347496" cy="1998152"/>
            </a:xfrm>
          </p:grpSpPr>
          <p:sp>
            <p:nvSpPr>
              <p:cNvPr id="107" name="Rectangle 10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Rectangle 10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9" name="Rectangle 10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0" name="Group 109"/>
            <p:cNvGrpSpPr/>
            <p:nvPr/>
          </p:nvGrpSpPr>
          <p:grpSpPr>
            <a:xfrm>
              <a:off x="6714948" y="4418856"/>
              <a:ext cx="512855" cy="760494"/>
              <a:chOff x="2075452" y="3578087"/>
              <a:chExt cx="1347496" cy="1998152"/>
            </a:xfrm>
          </p:grpSpPr>
          <p:sp>
            <p:nvSpPr>
              <p:cNvPr id="111" name="Rectangle 1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3" name="Rectangle 1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4" name="Group 113"/>
            <p:cNvGrpSpPr/>
            <p:nvPr/>
          </p:nvGrpSpPr>
          <p:grpSpPr>
            <a:xfrm>
              <a:off x="7298371" y="4418286"/>
              <a:ext cx="512855" cy="760494"/>
              <a:chOff x="2075452" y="3578087"/>
              <a:chExt cx="1347496" cy="1998152"/>
            </a:xfrm>
          </p:grpSpPr>
          <p:sp>
            <p:nvSpPr>
              <p:cNvPr id="115" name="Rectangle 1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7" name="Rectangle 1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8" name="Group 117"/>
            <p:cNvGrpSpPr/>
            <p:nvPr/>
          </p:nvGrpSpPr>
          <p:grpSpPr>
            <a:xfrm>
              <a:off x="7887788" y="4418856"/>
              <a:ext cx="512855" cy="760494"/>
              <a:chOff x="2075452" y="3578087"/>
              <a:chExt cx="1347496" cy="1998152"/>
            </a:xfrm>
          </p:grpSpPr>
          <p:sp>
            <p:nvSpPr>
              <p:cNvPr id="119" name="Rectangle 11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1" name="Rectangle 12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2" name="Group 121"/>
            <p:cNvGrpSpPr/>
            <p:nvPr/>
          </p:nvGrpSpPr>
          <p:grpSpPr>
            <a:xfrm>
              <a:off x="8471211" y="4418286"/>
              <a:ext cx="512855" cy="760494"/>
              <a:chOff x="2075452" y="3578087"/>
              <a:chExt cx="1347496" cy="1998152"/>
            </a:xfrm>
          </p:grpSpPr>
          <p:sp>
            <p:nvSpPr>
              <p:cNvPr id="123" name="Rectangle 12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Rectangle 12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Rectangle 12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127" name="Group 126"/>
          <p:cNvGrpSpPr/>
          <p:nvPr/>
        </p:nvGrpSpPr>
        <p:grpSpPr>
          <a:xfrm>
            <a:off x="1108020" y="4796232"/>
            <a:ext cx="6914320" cy="1602403"/>
            <a:chOff x="2075452" y="3576947"/>
            <a:chExt cx="6914320" cy="1602403"/>
          </a:xfrm>
        </p:grpSpPr>
        <p:grpSp>
          <p:nvGrpSpPr>
            <p:cNvPr id="128" name="Group 127"/>
            <p:cNvGrpSpPr/>
            <p:nvPr/>
          </p:nvGrpSpPr>
          <p:grpSpPr>
            <a:xfrm>
              <a:off x="2075452" y="3578087"/>
              <a:ext cx="512855" cy="760494"/>
              <a:chOff x="2075452" y="3578087"/>
              <a:chExt cx="1347496" cy="1998152"/>
            </a:xfrm>
          </p:grpSpPr>
          <p:sp>
            <p:nvSpPr>
              <p:cNvPr id="221" name="Rectangle 22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2" name="Rectangle 22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3" name="Rectangle 22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9" name="Group 128"/>
            <p:cNvGrpSpPr/>
            <p:nvPr/>
          </p:nvGrpSpPr>
          <p:grpSpPr>
            <a:xfrm>
              <a:off x="2643387" y="3577517"/>
              <a:ext cx="512855" cy="760494"/>
              <a:chOff x="2075452" y="3578087"/>
              <a:chExt cx="1347496" cy="1998152"/>
            </a:xfrm>
          </p:grpSpPr>
          <p:sp>
            <p:nvSpPr>
              <p:cNvPr id="218" name="Rectangle 21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0" name="Rectangle 21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0" name="Group 129"/>
            <p:cNvGrpSpPr/>
            <p:nvPr/>
          </p:nvGrpSpPr>
          <p:grpSpPr>
            <a:xfrm>
              <a:off x="3223406" y="3587724"/>
              <a:ext cx="512855" cy="760494"/>
              <a:chOff x="2075452" y="3578087"/>
              <a:chExt cx="1347496" cy="1998152"/>
            </a:xfrm>
          </p:grpSpPr>
          <p:sp>
            <p:nvSpPr>
              <p:cNvPr id="215" name="Rectangle 2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6" name="Rectangle 2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7" name="Rectangle 2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1" name="Group 130"/>
            <p:cNvGrpSpPr/>
            <p:nvPr/>
          </p:nvGrpSpPr>
          <p:grpSpPr>
            <a:xfrm>
              <a:off x="3806829" y="3587154"/>
              <a:ext cx="512855" cy="760494"/>
              <a:chOff x="2075452" y="3578087"/>
              <a:chExt cx="1347496" cy="1998152"/>
            </a:xfrm>
          </p:grpSpPr>
          <p:sp>
            <p:nvSpPr>
              <p:cNvPr id="212" name="Rectangle 21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ectangle 21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4" name="Rectangle 21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2" name="Group 131"/>
            <p:cNvGrpSpPr/>
            <p:nvPr/>
          </p:nvGrpSpPr>
          <p:grpSpPr>
            <a:xfrm>
              <a:off x="4396246" y="3587724"/>
              <a:ext cx="512855" cy="760494"/>
              <a:chOff x="2075452" y="3578087"/>
              <a:chExt cx="1347496" cy="1998152"/>
            </a:xfrm>
          </p:grpSpPr>
          <p:sp>
            <p:nvSpPr>
              <p:cNvPr id="209" name="Rectangle 20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1" name="Rectangle 21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3" name="Group 132"/>
            <p:cNvGrpSpPr/>
            <p:nvPr/>
          </p:nvGrpSpPr>
          <p:grpSpPr>
            <a:xfrm>
              <a:off x="4979669" y="3587154"/>
              <a:ext cx="512855" cy="760494"/>
              <a:chOff x="2075452" y="3578087"/>
              <a:chExt cx="1347496" cy="1998152"/>
            </a:xfrm>
          </p:grpSpPr>
          <p:sp>
            <p:nvSpPr>
              <p:cNvPr id="206" name="Rectangle 20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ectangle 20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8" name="Rectangle 20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4" name="Group 133"/>
            <p:cNvGrpSpPr/>
            <p:nvPr/>
          </p:nvGrpSpPr>
          <p:grpSpPr>
            <a:xfrm>
              <a:off x="2075452" y="4407678"/>
              <a:ext cx="512855" cy="760494"/>
              <a:chOff x="2075452" y="3578087"/>
              <a:chExt cx="1347496" cy="1998152"/>
            </a:xfrm>
          </p:grpSpPr>
          <p:sp>
            <p:nvSpPr>
              <p:cNvPr id="203" name="Rectangle 2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Rectangle 2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5" name="Rectangle 2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5" name="Group 134"/>
            <p:cNvGrpSpPr/>
            <p:nvPr/>
          </p:nvGrpSpPr>
          <p:grpSpPr>
            <a:xfrm>
              <a:off x="2643387" y="4407108"/>
              <a:ext cx="512855" cy="760494"/>
              <a:chOff x="2075452" y="3578087"/>
              <a:chExt cx="1347496" cy="1998152"/>
            </a:xfrm>
          </p:grpSpPr>
          <p:sp>
            <p:nvSpPr>
              <p:cNvPr id="200" name="Rectangle 19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2" name="Rectangle 20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6" name="Group 135"/>
            <p:cNvGrpSpPr/>
            <p:nvPr/>
          </p:nvGrpSpPr>
          <p:grpSpPr>
            <a:xfrm>
              <a:off x="3223406" y="4417315"/>
              <a:ext cx="512855" cy="760494"/>
              <a:chOff x="2075452" y="3578087"/>
              <a:chExt cx="1347496" cy="1998152"/>
            </a:xfrm>
          </p:grpSpPr>
          <p:sp>
            <p:nvSpPr>
              <p:cNvPr id="197" name="Rectangle 19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Rectangle 19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9" name="Rectangle 19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7" name="Group 136"/>
            <p:cNvGrpSpPr/>
            <p:nvPr/>
          </p:nvGrpSpPr>
          <p:grpSpPr>
            <a:xfrm>
              <a:off x="3806829" y="4416745"/>
              <a:ext cx="512855" cy="760494"/>
              <a:chOff x="2075452" y="3578087"/>
              <a:chExt cx="1347496" cy="1998152"/>
            </a:xfrm>
          </p:grpSpPr>
          <p:sp>
            <p:nvSpPr>
              <p:cNvPr id="194" name="Rectangle 19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ectangle 19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6" name="Rectangle 19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8" name="Group 137"/>
            <p:cNvGrpSpPr/>
            <p:nvPr/>
          </p:nvGrpSpPr>
          <p:grpSpPr>
            <a:xfrm>
              <a:off x="4396246" y="4417315"/>
              <a:ext cx="512855" cy="760494"/>
              <a:chOff x="2075452" y="3578087"/>
              <a:chExt cx="1347496" cy="1998152"/>
            </a:xfrm>
          </p:grpSpPr>
          <p:sp>
            <p:nvSpPr>
              <p:cNvPr id="191" name="Rectangle 1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3" name="Rectangle 1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9" name="Group 138"/>
            <p:cNvGrpSpPr/>
            <p:nvPr/>
          </p:nvGrpSpPr>
          <p:grpSpPr>
            <a:xfrm>
              <a:off x="4979669" y="4416745"/>
              <a:ext cx="512855" cy="760494"/>
              <a:chOff x="2075452" y="3578087"/>
              <a:chExt cx="1347496" cy="1998152"/>
            </a:xfrm>
          </p:grpSpPr>
          <p:sp>
            <p:nvSpPr>
              <p:cNvPr id="188" name="Rectangle 18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ectangle 18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0" name="Rectangle 18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0" name="Group 139"/>
            <p:cNvGrpSpPr/>
            <p:nvPr/>
          </p:nvGrpSpPr>
          <p:grpSpPr>
            <a:xfrm>
              <a:off x="5572700" y="3577517"/>
              <a:ext cx="512855" cy="760494"/>
              <a:chOff x="2075452" y="3578087"/>
              <a:chExt cx="1347496" cy="1998152"/>
            </a:xfrm>
          </p:grpSpPr>
          <p:sp>
            <p:nvSpPr>
              <p:cNvPr id="185" name="Rectangle 18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Rectangle 18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7" name="Rectangle 18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1" name="Group 140"/>
            <p:cNvGrpSpPr/>
            <p:nvPr/>
          </p:nvGrpSpPr>
          <p:grpSpPr>
            <a:xfrm>
              <a:off x="6140635" y="3576947"/>
              <a:ext cx="512855" cy="760494"/>
              <a:chOff x="2075452" y="3578087"/>
              <a:chExt cx="1347496" cy="1998152"/>
            </a:xfrm>
          </p:grpSpPr>
          <p:sp>
            <p:nvSpPr>
              <p:cNvPr id="182" name="Rectangle 18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4" name="Rectangle 18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2" name="Group 141"/>
            <p:cNvGrpSpPr/>
            <p:nvPr/>
          </p:nvGrpSpPr>
          <p:grpSpPr>
            <a:xfrm>
              <a:off x="6720654" y="3587154"/>
              <a:ext cx="512855" cy="760494"/>
              <a:chOff x="2075452" y="3578087"/>
              <a:chExt cx="1347496" cy="1998152"/>
            </a:xfrm>
          </p:grpSpPr>
          <p:sp>
            <p:nvSpPr>
              <p:cNvPr id="179" name="Rectangle 1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Rectangle 1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1" name="Rectangle 1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3" name="Group 142"/>
            <p:cNvGrpSpPr/>
            <p:nvPr/>
          </p:nvGrpSpPr>
          <p:grpSpPr>
            <a:xfrm>
              <a:off x="7304077" y="3586584"/>
              <a:ext cx="512855" cy="760494"/>
              <a:chOff x="2075452" y="3578087"/>
              <a:chExt cx="1347496" cy="1998152"/>
            </a:xfrm>
          </p:grpSpPr>
          <p:sp>
            <p:nvSpPr>
              <p:cNvPr id="176" name="Rectangle 17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8" name="Rectangle 17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4" name="Group 143"/>
            <p:cNvGrpSpPr/>
            <p:nvPr/>
          </p:nvGrpSpPr>
          <p:grpSpPr>
            <a:xfrm>
              <a:off x="7893494" y="3587154"/>
              <a:ext cx="512855" cy="760494"/>
              <a:chOff x="2075452" y="3578087"/>
              <a:chExt cx="1347496" cy="1998152"/>
            </a:xfrm>
          </p:grpSpPr>
          <p:sp>
            <p:nvSpPr>
              <p:cNvPr id="173" name="Rectangle 17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5" name="Rectangle 17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5" name="Group 144"/>
            <p:cNvGrpSpPr/>
            <p:nvPr/>
          </p:nvGrpSpPr>
          <p:grpSpPr>
            <a:xfrm>
              <a:off x="8476917" y="3586584"/>
              <a:ext cx="512855" cy="760494"/>
              <a:chOff x="2075452" y="3578087"/>
              <a:chExt cx="1347496" cy="1998152"/>
            </a:xfrm>
          </p:grpSpPr>
          <p:sp>
            <p:nvSpPr>
              <p:cNvPr id="170" name="Rectangle 16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Rectangle 17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2" name="Rectangle 17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6" name="Group 145"/>
            <p:cNvGrpSpPr/>
            <p:nvPr/>
          </p:nvGrpSpPr>
          <p:grpSpPr>
            <a:xfrm>
              <a:off x="5566994" y="4409219"/>
              <a:ext cx="512855" cy="760494"/>
              <a:chOff x="2075452" y="3578087"/>
              <a:chExt cx="1347496" cy="1998152"/>
            </a:xfrm>
          </p:grpSpPr>
          <p:sp>
            <p:nvSpPr>
              <p:cNvPr id="167" name="Rectangle 1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9" name="Rectangle 1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7" name="Group 146"/>
            <p:cNvGrpSpPr/>
            <p:nvPr/>
          </p:nvGrpSpPr>
          <p:grpSpPr>
            <a:xfrm>
              <a:off x="6134929" y="4408649"/>
              <a:ext cx="512855" cy="760494"/>
              <a:chOff x="2075452" y="3578087"/>
              <a:chExt cx="1347496" cy="1998152"/>
            </a:xfrm>
          </p:grpSpPr>
          <p:sp>
            <p:nvSpPr>
              <p:cNvPr id="164" name="Rectangle 16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6" name="Rectangle 16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8" name="Group 147"/>
            <p:cNvGrpSpPr/>
            <p:nvPr/>
          </p:nvGrpSpPr>
          <p:grpSpPr>
            <a:xfrm>
              <a:off x="6714948" y="4418856"/>
              <a:ext cx="512855" cy="760494"/>
              <a:chOff x="2075452" y="3578087"/>
              <a:chExt cx="1347496" cy="1998152"/>
            </a:xfrm>
          </p:grpSpPr>
          <p:sp>
            <p:nvSpPr>
              <p:cNvPr id="161" name="Rectangle 16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Rectangle 16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3" name="Rectangle 16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9" name="Group 148"/>
            <p:cNvGrpSpPr/>
            <p:nvPr/>
          </p:nvGrpSpPr>
          <p:grpSpPr>
            <a:xfrm>
              <a:off x="7298371" y="4418286"/>
              <a:ext cx="512855" cy="760494"/>
              <a:chOff x="2075452" y="3578087"/>
              <a:chExt cx="1347496" cy="1998152"/>
            </a:xfrm>
          </p:grpSpPr>
          <p:sp>
            <p:nvSpPr>
              <p:cNvPr id="158" name="Rectangle 15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0" name="Rectangle 15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0" name="Group 149"/>
            <p:cNvGrpSpPr/>
            <p:nvPr/>
          </p:nvGrpSpPr>
          <p:grpSpPr>
            <a:xfrm>
              <a:off x="7887788" y="4418856"/>
              <a:ext cx="512855" cy="760494"/>
              <a:chOff x="2075452" y="3578087"/>
              <a:chExt cx="1347496" cy="1998152"/>
            </a:xfrm>
          </p:grpSpPr>
          <p:sp>
            <p:nvSpPr>
              <p:cNvPr id="155" name="Rectangle 1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Rectangle 1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7" name="Rectangle 1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1" name="Group 150"/>
            <p:cNvGrpSpPr/>
            <p:nvPr/>
          </p:nvGrpSpPr>
          <p:grpSpPr>
            <a:xfrm>
              <a:off x="8471211" y="4418286"/>
              <a:ext cx="512855" cy="760494"/>
              <a:chOff x="2075452" y="3578087"/>
              <a:chExt cx="1347496" cy="1998152"/>
            </a:xfrm>
          </p:grpSpPr>
          <p:sp>
            <p:nvSpPr>
              <p:cNvPr id="152" name="Rectangle 15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4" name="Rectangle 15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224" name="Rectangle 223"/>
          <p:cNvSpPr/>
          <p:nvPr/>
        </p:nvSpPr>
        <p:spPr>
          <a:xfrm>
            <a:off x="4302678" y="2026634"/>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a:t>
            </a:r>
          </a:p>
        </p:txBody>
      </p:sp>
      <p:sp>
        <p:nvSpPr>
          <p:cNvPr id="225" name="Rectangle 224"/>
          <p:cNvSpPr/>
          <p:nvPr/>
        </p:nvSpPr>
        <p:spPr>
          <a:xfrm>
            <a:off x="1831260" y="2026634"/>
            <a:ext cx="1794177" cy="588603"/>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Job Tracker</a:t>
            </a:r>
          </a:p>
        </p:txBody>
      </p:sp>
      <p:sp>
        <p:nvSpPr>
          <p:cNvPr id="228" name="Title 1"/>
          <p:cNvSpPr txBox="1">
            <a:spLocks/>
          </p:cNvSpPr>
          <p:nvPr/>
        </p:nvSpPr>
        <p:spPr>
          <a:xfrm>
            <a:off x="0" y="274638"/>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err="1"/>
              <a:t>Hadoop</a:t>
            </a:r>
            <a:r>
              <a:rPr lang="en-US" b="1" dirty="0"/>
              <a:t> </a:t>
            </a:r>
            <a:r>
              <a:rPr lang="en-US" b="1" dirty="0" err="1"/>
              <a:t>MapReduce</a:t>
            </a:r>
            <a:endParaRPr lang="en-US" dirty="0"/>
          </a:p>
        </p:txBody>
      </p:sp>
      <p:sp>
        <p:nvSpPr>
          <p:cNvPr id="3" name="Slide Number Placeholder 2"/>
          <p:cNvSpPr>
            <a:spLocks noGrp="1"/>
          </p:cNvSpPr>
          <p:nvPr>
            <p:ph type="sldNum" sz="quarter" idx="12"/>
          </p:nvPr>
        </p:nvSpPr>
        <p:spPr/>
        <p:txBody>
          <a:bodyPr/>
          <a:lstStyle/>
          <a:p>
            <a:fld id="{2675AF18-4338-F24B-A6C7-26677B9C738D}" type="slidenum">
              <a:rPr lang="en-US" smtClean="0"/>
              <a:t>9</a:t>
            </a:fld>
            <a:endParaRPr lang="en-US"/>
          </a:p>
        </p:txBody>
      </p:sp>
      <p:sp>
        <p:nvSpPr>
          <p:cNvPr id="4" name="TextBox 3"/>
          <p:cNvSpPr txBox="1"/>
          <p:nvPr/>
        </p:nvSpPr>
        <p:spPr>
          <a:xfrm>
            <a:off x="16933" y="1248305"/>
            <a:ext cx="9285640" cy="646331"/>
          </a:xfrm>
          <a:prstGeom prst="rect">
            <a:avLst/>
          </a:prstGeom>
          <a:noFill/>
        </p:spPr>
        <p:txBody>
          <a:bodyPr wrap="none" rtlCol="0">
            <a:spAutoFit/>
          </a:bodyPr>
          <a:lstStyle/>
          <a:p>
            <a:r>
              <a:rPr lang="en-US" dirty="0"/>
              <a:t>In large configurations, there might be multiple racks with multiple nodes. </a:t>
            </a:r>
          </a:p>
          <a:p>
            <a:r>
              <a:rPr lang="en-US" dirty="0"/>
              <a:t>Name node is rack-aware (what if an entire rack goes down? We need to be resilient to this case)</a:t>
            </a:r>
          </a:p>
        </p:txBody>
      </p:sp>
      <p:sp>
        <p:nvSpPr>
          <p:cNvPr id="5" name="Rectangle 4"/>
          <p:cNvSpPr/>
          <p:nvPr/>
        </p:nvSpPr>
        <p:spPr>
          <a:xfrm>
            <a:off x="880531" y="2733768"/>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880531" y="4645670"/>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6222457" y="2026634"/>
            <a:ext cx="1794177" cy="588603"/>
          </a:xfrm>
          <a:prstGeom prst="rect">
            <a:avLst/>
          </a:prstGeom>
          <a:solidFill>
            <a:schemeClr val="tx2">
              <a:lumMod val="40000"/>
              <a:lumOff val="6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Node2</a:t>
            </a:r>
          </a:p>
        </p:txBody>
      </p:sp>
      <p:sp>
        <p:nvSpPr>
          <p:cNvPr id="7" name="Rectangle 6"/>
          <p:cNvSpPr/>
          <p:nvPr/>
        </p:nvSpPr>
        <p:spPr>
          <a:xfrm>
            <a:off x="1703425" y="3127239"/>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26" name="Rectangle 225"/>
          <p:cNvSpPr/>
          <p:nvPr/>
        </p:nvSpPr>
        <p:spPr>
          <a:xfrm>
            <a:off x="3479614" y="3905905"/>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0" name="Rectangle 229"/>
          <p:cNvSpPr/>
          <p:nvPr/>
        </p:nvSpPr>
        <p:spPr>
          <a:xfrm>
            <a:off x="5788592" y="3118345"/>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1" name="Rectangle 230"/>
          <p:cNvSpPr/>
          <p:nvPr/>
        </p:nvSpPr>
        <p:spPr>
          <a:xfrm>
            <a:off x="4599562" y="3934053"/>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8" name="TextBox 7"/>
          <p:cNvSpPr txBox="1"/>
          <p:nvPr/>
        </p:nvSpPr>
        <p:spPr>
          <a:xfrm>
            <a:off x="2811842" y="6505059"/>
            <a:ext cx="3586852" cy="369332"/>
          </a:xfrm>
          <a:prstGeom prst="rect">
            <a:avLst/>
          </a:prstGeom>
          <a:noFill/>
        </p:spPr>
        <p:txBody>
          <a:bodyPr wrap="none" rtlCol="0">
            <a:spAutoFit/>
          </a:bodyPr>
          <a:lstStyle/>
          <a:p>
            <a:r>
              <a:rPr lang="en-US" dirty="0"/>
              <a:t>What happens if rack 1 goes offline?</a:t>
            </a:r>
          </a:p>
        </p:txBody>
      </p:sp>
    </p:spTree>
    <p:extLst>
      <p:ext uri="{BB962C8B-B14F-4D97-AF65-F5344CB8AC3E}">
        <p14:creationId xmlns:p14="http://schemas.microsoft.com/office/powerpoint/2010/main" val="173633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7" grpId="0" animBg="1"/>
      <p:bldP spid="226" grpId="0" animBg="1"/>
      <p:bldP spid="230" grpId="0" animBg="1"/>
      <p:bldP spid="231" grpId="0" animBg="1"/>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5961</TotalTime>
  <Words>3874</Words>
  <Application>Microsoft Macintosh PowerPoint</Application>
  <PresentationFormat>On-screen Show (4:3)</PresentationFormat>
  <Paragraphs>525</Paragraphs>
  <Slides>50</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Courier New</vt:lpstr>
      <vt:lpstr>inherit</vt:lpstr>
      <vt:lpstr>Office Theme</vt:lpstr>
      <vt:lpstr>SI 618: Large-scale distributed computation 2</vt:lpstr>
      <vt:lpstr>Data Gathering and Processing Projects</vt:lpstr>
      <vt:lpstr>This week</vt:lpstr>
      <vt:lpstr>Hadoop Framework</vt:lpstr>
      <vt:lpstr>Hadoop Framework</vt:lpstr>
      <vt:lpstr>High Level Overview</vt:lpstr>
      <vt:lpstr>Hadoop Distributed File System (HDFS)</vt:lpstr>
      <vt:lpstr>Hadoop Distributed File System (HDFS)</vt:lpstr>
      <vt:lpstr>PowerPoint Presentation</vt:lpstr>
      <vt:lpstr>PowerPoint Presentation</vt:lpstr>
      <vt:lpstr>Read Operation in HDFS</vt:lpstr>
      <vt:lpstr>Write Operation in HDFS</vt:lpstr>
      <vt:lpstr>So far</vt:lpstr>
      <vt:lpstr>Cavium</vt:lpstr>
      <vt:lpstr>Working off-campus:  Step 1: Use VPN (Virtual Private Network)</vt:lpstr>
      <vt:lpstr>Step 2:  Logging in to remote server</vt:lpstr>
      <vt:lpstr>Working on a remote server: copying files between your laptop and the remote account</vt:lpstr>
      <vt:lpstr>Unix command line refresher</vt:lpstr>
      <vt:lpstr>Hadoop file system follows the Unix command line conventions</vt:lpstr>
      <vt:lpstr>HDFS Practice</vt:lpstr>
      <vt:lpstr>PowerPoint Presentation</vt:lpstr>
      <vt:lpstr>PowerPoint Presentation</vt:lpstr>
      <vt:lpstr>Spark - Fast and general engine for large-scale data processing</vt:lpstr>
      <vt:lpstr>Spark Components</vt:lpstr>
      <vt:lpstr>Traditional MapReduce vs. Spark: iterative operations</vt:lpstr>
      <vt:lpstr>Traditional MapReduce vs. Spark: interactive operations</vt:lpstr>
      <vt:lpstr>Basic Spark Concepts</vt:lpstr>
      <vt:lpstr>Pyspark: an interactive Python shell running on top of Spark</vt:lpstr>
      <vt:lpstr>SparkContext</vt:lpstr>
      <vt:lpstr>Resilient Distributed Dataset (RDD)</vt:lpstr>
      <vt:lpstr>In Spark, all work involves one of three kinds of operations on RDDs</vt:lpstr>
      <vt:lpstr>Three kinds of operations on RDDs</vt:lpstr>
      <vt:lpstr>Creation methods</vt:lpstr>
      <vt:lpstr>Three kinds of operations on RDDs</vt:lpstr>
      <vt:lpstr>Element-wise transformations: map and filter</vt:lpstr>
      <vt:lpstr>Digression: Lambda Function</vt:lpstr>
      <vt:lpstr>Element-wise transformations: map and filter</vt:lpstr>
      <vt:lpstr>Element-wise transformations:  flatMap</vt:lpstr>
      <vt:lpstr>Set-like transformations</vt:lpstr>
      <vt:lpstr>Pair RDDs: collections of (key, value) pairs</vt:lpstr>
      <vt:lpstr>Pair RDDs: sortByKey()</vt:lpstr>
      <vt:lpstr>Pair RDDs: sortBy()</vt:lpstr>
      <vt:lpstr>Pair RDDs: reduceByKey(func)</vt:lpstr>
      <vt:lpstr>Pair RDDs: reduce(func)</vt:lpstr>
      <vt:lpstr>Three kinds of operations on RDDs</vt:lpstr>
      <vt:lpstr>Actions</vt:lpstr>
      <vt:lpstr>RDD operations we have learned:</vt:lpstr>
      <vt:lpstr>More about Spark</vt:lpstr>
      <vt:lpstr>Resources</vt:lpstr>
      <vt:lpstr>Example: Word Count</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Large-scale distributed computation 2</dc:title>
  <dc:creator>Budak, Ceren</dc:creator>
  <cp:lastModifiedBy>Budak, Ceren</cp:lastModifiedBy>
  <cp:revision>158</cp:revision>
  <dcterms:created xsi:type="dcterms:W3CDTF">2017-02-01T15:08:10Z</dcterms:created>
  <dcterms:modified xsi:type="dcterms:W3CDTF">2021-09-29T02:24:17Z</dcterms:modified>
</cp:coreProperties>
</file>