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Roboto"/>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welcome to our presentation, our topic is about using text data to invest cryptos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b0412397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b0412397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b0412397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b0412397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Cryptos is the most popular topic for now. There are lots of discussion and o</a:t>
            </a:r>
            <a:r>
              <a:rPr lang="en"/>
              <a:t>pportunities through crypto investment. However, due to the high </a:t>
            </a:r>
            <a:r>
              <a:rPr lang="en"/>
              <a:t>volatility,  the risk and revenue are both very high. Out of curiosity, we want to know how these discussions can be used to construct a profitable investing strategy.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b0412397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b0412397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two data source. First is binance, the largest crypto exchange, where we get market data and calculate the return. Then we use twitter api to search all tweets with hashtag to be the crypto of interest. Then we join the text and market data by timestamp.</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404323fb6_1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404323fb6_1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method include 4 stages. First we use regular expression and pos tagging to extract the key text of the tweets. Second, we train a word2vec to generate distributional </a:t>
            </a:r>
            <a:r>
              <a:rPr lang="en"/>
              <a:t>representation</a:t>
            </a:r>
            <a:r>
              <a:rPr lang="en"/>
              <a:t>. Third, we split the data, the data in 2021 will be used for </a:t>
            </a:r>
            <a:r>
              <a:rPr lang="en"/>
              <a:t>training, and 2022 will be used for prediction. At last, we train different models and look into their performance.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404323fb6_2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404323fb6_2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result of LSTM. Our model aims to predict the return of next four hour by the text we got in the interval. At each timestamp, if we have a positive prediction, we’ll buy the crypto and hold it until it’s negative. As shown in the plot, the model can help make decision with extra profit.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404323fb6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404323fb6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Besides LSTM, we also tried three other models, which are ARIMA, linear regression and RNN. We calculated MSE and the final return rate for each model and compare the results. From the plot we can see that LSTM has the best performance. Each model has their own problems. For ARIMA model, too less parameters can’t fit the heavy tail. For </a:t>
            </a:r>
            <a:r>
              <a:rPr lang="en">
                <a:solidFill>
                  <a:schemeClr val="dk1"/>
                </a:solidFill>
              </a:rPr>
              <a:t>linear regression, it does not take the time series pattern into consideration. For RNN, it forgets information quickly compared to LSTM.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b0412397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b0412397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tried models on different datasets. </a:t>
            </a:r>
            <a:r>
              <a:rPr lang="en"/>
              <a:t>They</a:t>
            </a:r>
            <a:r>
              <a:rPr lang="en"/>
              <a:t> perform quite differently. </a:t>
            </a:r>
            <a:r>
              <a:rPr lang="en"/>
              <a:t>We can conclude that there are many factors influence the performance, such as the richness of the information, big news and major events and asset characteristics.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404323fb6_2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404323fb6_2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used datasets of different frequencies. From the plot we can find that data collected with 1-hour frequency performs better. There are two reasons, firstly, higher frequency means more data, secondly, </a:t>
            </a:r>
            <a:r>
              <a:rPr lang="en">
                <a:solidFill>
                  <a:schemeClr val="dk1"/>
                </a:solidFill>
              </a:rPr>
              <a:t>higher</a:t>
            </a:r>
            <a:r>
              <a:rPr lang="en"/>
              <a:t> frequency enables us to have more opportunities to invest.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404323fb6_2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404323fb6_2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improvements, there are four aspects. First is to increase the datasets. Second is to integrate more information. </a:t>
            </a:r>
            <a:r>
              <a:rPr lang="en"/>
              <a:t>Third</a:t>
            </a:r>
            <a:r>
              <a:rPr lang="en"/>
              <a:t> is to use data with higher frequency. Forth is to use more advanced model, such as adding attention layer.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2.png"/><Relationship Id="rId9" Type="http://schemas.openxmlformats.org/officeDocument/2006/relationships/image" Target="../media/image18.png"/><Relationship Id="rId5" Type="http://schemas.openxmlformats.org/officeDocument/2006/relationships/image" Target="../media/image10.png"/><Relationship Id="rId6" Type="http://schemas.openxmlformats.org/officeDocument/2006/relationships/image" Target="../media/image15.png"/><Relationship Id="rId7" Type="http://schemas.openxmlformats.org/officeDocument/2006/relationships/image" Target="../media/image14.png"/><Relationship Id="rId8"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91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SI630 Project</a:t>
            </a:r>
            <a:endParaRPr>
              <a:latin typeface="Arial"/>
              <a:ea typeface="Arial"/>
              <a:cs typeface="Arial"/>
              <a:sym typeface="Arial"/>
            </a:endParaRPr>
          </a:p>
          <a:p>
            <a:pPr indent="0" lvl="0" marL="0" rtl="0" algn="l">
              <a:spcBef>
                <a:spcPts val="0"/>
              </a:spcBef>
              <a:spcAft>
                <a:spcPts val="0"/>
              </a:spcAft>
              <a:buNone/>
            </a:pPr>
            <a:r>
              <a:t/>
            </a:r>
            <a:endParaRPr b="0" sz="2100">
              <a:solidFill>
                <a:srgbClr val="000000"/>
              </a:solidFill>
              <a:latin typeface="Arial"/>
              <a:ea typeface="Arial"/>
              <a:cs typeface="Arial"/>
              <a:sym typeface="Arial"/>
            </a:endParaRPr>
          </a:p>
          <a:p>
            <a:pPr indent="0" lvl="0" marL="0" rtl="0" algn="l">
              <a:spcBef>
                <a:spcPts val="0"/>
              </a:spcBef>
              <a:spcAft>
                <a:spcPts val="0"/>
              </a:spcAft>
              <a:buNone/>
            </a:pPr>
            <a:r>
              <a:rPr b="0" lang="en" sz="2100">
                <a:solidFill>
                  <a:srgbClr val="000000"/>
                </a:solidFill>
                <a:latin typeface="Arial"/>
                <a:ea typeface="Arial"/>
                <a:cs typeface="Arial"/>
                <a:sym typeface="Arial"/>
              </a:rPr>
              <a:t>—— Cryptocurrency Investment</a:t>
            </a:r>
            <a:r>
              <a:rPr b="0" lang="en" sz="2100">
                <a:solidFill>
                  <a:srgbClr val="000000"/>
                </a:solidFill>
                <a:latin typeface="Arial"/>
                <a:ea typeface="Arial"/>
                <a:cs typeface="Arial"/>
                <a:sym typeface="Arial"/>
              </a:rPr>
              <a:t> using Text on Twitter</a:t>
            </a:r>
            <a:endParaRPr sz="4700">
              <a:latin typeface="Arial"/>
              <a:ea typeface="Arial"/>
              <a:cs typeface="Arial"/>
              <a:sym typeface="Arial"/>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Arial"/>
                <a:ea typeface="Arial"/>
                <a:cs typeface="Arial"/>
                <a:sym typeface="Arial"/>
              </a:rPr>
              <a:t>Chongdan Pan, Xinyi Ye</a:t>
            </a:r>
            <a:endParaRPr b="1">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2"/>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Thank you</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Q&amp;A</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600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Project Topic</a:t>
            </a:r>
            <a:endParaRPr>
              <a:latin typeface="Arial"/>
              <a:ea typeface="Arial"/>
              <a:cs typeface="Arial"/>
              <a:sym typeface="Arial"/>
            </a:endParaRPr>
          </a:p>
        </p:txBody>
      </p:sp>
      <p:sp>
        <p:nvSpPr>
          <p:cNvPr id="93" name="Google Shape;93;p14"/>
          <p:cNvSpPr txBox="1"/>
          <p:nvPr>
            <p:ph idx="1" type="body"/>
          </p:nvPr>
        </p:nvSpPr>
        <p:spPr>
          <a:xfrm>
            <a:off x="727650" y="16075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Crypto has been the most hottest topic recently with lots of discussion. Although it looks tempting, it’s challenging to make a big fortune from crypto d</a:t>
            </a:r>
            <a:r>
              <a:rPr lang="en" sz="1700"/>
              <a:t>ue to high volatility, unpredictability and risk. To construct a profitable investment strategy, w</a:t>
            </a:r>
            <a:r>
              <a:rPr lang="en" sz="1700"/>
              <a:t>e want to train NLP model based on Twitter text data and</a:t>
            </a:r>
            <a:r>
              <a:rPr lang="en" sz="1700"/>
              <a:t> predict the return</a:t>
            </a:r>
            <a:r>
              <a:rPr lang="en" sz="1700"/>
              <a:t>.</a:t>
            </a:r>
            <a:endParaRPr sz="1700"/>
          </a:p>
        </p:txBody>
      </p:sp>
      <p:sp>
        <p:nvSpPr>
          <p:cNvPr id="94" name="Google Shape;94;p14"/>
          <p:cNvSpPr txBox="1"/>
          <p:nvPr/>
        </p:nvSpPr>
        <p:spPr>
          <a:xfrm>
            <a:off x="1915275" y="4224300"/>
            <a:ext cx="1322100" cy="392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50">
                <a:solidFill>
                  <a:schemeClr val="dk2"/>
                </a:solidFill>
              </a:rPr>
              <a:t>Crypto</a:t>
            </a:r>
            <a:endParaRPr/>
          </a:p>
        </p:txBody>
      </p:sp>
      <p:sp>
        <p:nvSpPr>
          <p:cNvPr id="95" name="Google Shape;95;p14"/>
          <p:cNvSpPr txBox="1"/>
          <p:nvPr/>
        </p:nvSpPr>
        <p:spPr>
          <a:xfrm>
            <a:off x="5241175" y="4224300"/>
            <a:ext cx="1322100" cy="392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50">
                <a:solidFill>
                  <a:schemeClr val="dk2"/>
                </a:solidFill>
              </a:rPr>
              <a:t>NLP</a:t>
            </a:r>
            <a:endParaRPr/>
          </a:p>
        </p:txBody>
      </p:sp>
      <p:pic>
        <p:nvPicPr>
          <p:cNvPr id="96" name="Google Shape;96;p14"/>
          <p:cNvPicPr preferRelativeResize="0"/>
          <p:nvPr/>
        </p:nvPicPr>
        <p:blipFill>
          <a:blip r:embed="rId3">
            <a:alphaModFix/>
          </a:blip>
          <a:stretch>
            <a:fillRect/>
          </a:stretch>
        </p:blipFill>
        <p:spPr>
          <a:xfrm>
            <a:off x="5452125" y="3324100"/>
            <a:ext cx="900200" cy="900200"/>
          </a:xfrm>
          <a:prstGeom prst="rect">
            <a:avLst/>
          </a:prstGeom>
          <a:noFill/>
          <a:ln>
            <a:noFill/>
          </a:ln>
        </p:spPr>
      </p:pic>
      <p:pic>
        <p:nvPicPr>
          <p:cNvPr id="97" name="Google Shape;97;p14"/>
          <p:cNvPicPr preferRelativeResize="0"/>
          <p:nvPr/>
        </p:nvPicPr>
        <p:blipFill>
          <a:blip r:embed="rId4">
            <a:alphaModFix/>
          </a:blip>
          <a:stretch>
            <a:fillRect/>
          </a:stretch>
        </p:blipFill>
        <p:spPr>
          <a:xfrm>
            <a:off x="2237434" y="3489488"/>
            <a:ext cx="677775" cy="677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7650" y="600975"/>
            <a:ext cx="2033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Data Source</a:t>
            </a:r>
            <a:endParaRPr>
              <a:latin typeface="Arial"/>
              <a:ea typeface="Arial"/>
              <a:cs typeface="Arial"/>
              <a:sym typeface="Arial"/>
            </a:endParaRPr>
          </a:p>
        </p:txBody>
      </p:sp>
      <p:sp>
        <p:nvSpPr>
          <p:cNvPr id="103" name="Google Shape;103;p15"/>
          <p:cNvSpPr txBox="1"/>
          <p:nvPr>
            <p:ph type="title"/>
          </p:nvPr>
        </p:nvSpPr>
        <p:spPr>
          <a:xfrm>
            <a:off x="808950" y="2268575"/>
            <a:ext cx="956400" cy="36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500">
                <a:latin typeface="Arial"/>
                <a:ea typeface="Arial"/>
                <a:cs typeface="Arial"/>
                <a:sym typeface="Arial"/>
              </a:rPr>
              <a:t>Binan</a:t>
            </a:r>
            <a:r>
              <a:rPr lang="en" sz="1500">
                <a:latin typeface="Arial"/>
                <a:ea typeface="Arial"/>
                <a:cs typeface="Arial"/>
                <a:sym typeface="Arial"/>
              </a:rPr>
              <a:t>c</a:t>
            </a:r>
            <a:r>
              <a:rPr lang="en" sz="1500">
                <a:latin typeface="Arial"/>
                <a:ea typeface="Arial"/>
                <a:cs typeface="Arial"/>
                <a:sym typeface="Arial"/>
              </a:rPr>
              <a:t>e</a:t>
            </a:r>
            <a:endParaRPr sz="1500">
              <a:latin typeface="Arial"/>
              <a:ea typeface="Arial"/>
              <a:cs typeface="Arial"/>
              <a:sym typeface="Arial"/>
            </a:endParaRPr>
          </a:p>
        </p:txBody>
      </p:sp>
      <p:sp>
        <p:nvSpPr>
          <p:cNvPr id="104" name="Google Shape;104;p15"/>
          <p:cNvSpPr txBox="1"/>
          <p:nvPr>
            <p:ph type="title"/>
          </p:nvPr>
        </p:nvSpPr>
        <p:spPr>
          <a:xfrm>
            <a:off x="870000" y="4429900"/>
            <a:ext cx="834300" cy="36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350">
                <a:latin typeface="Arial"/>
                <a:ea typeface="Arial"/>
                <a:cs typeface="Arial"/>
                <a:sym typeface="Arial"/>
              </a:rPr>
              <a:t>Twitter</a:t>
            </a:r>
            <a:endParaRPr sz="1350">
              <a:latin typeface="Arial"/>
              <a:ea typeface="Arial"/>
              <a:cs typeface="Arial"/>
              <a:sym typeface="Arial"/>
            </a:endParaRPr>
          </a:p>
        </p:txBody>
      </p:sp>
      <p:sp>
        <p:nvSpPr>
          <p:cNvPr id="105" name="Google Shape;105;p15"/>
          <p:cNvSpPr txBox="1"/>
          <p:nvPr/>
        </p:nvSpPr>
        <p:spPr>
          <a:xfrm>
            <a:off x="0" y="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icrosoft Yahei"/>
                <a:ea typeface="Microsoft Yahei"/>
                <a:cs typeface="Microsoft Yahei"/>
                <a:sym typeface="Microsoft Yahei"/>
              </a:rPr>
              <a:t> </a:t>
            </a:r>
            <a:endParaRPr/>
          </a:p>
        </p:txBody>
      </p:sp>
      <p:pic>
        <p:nvPicPr>
          <p:cNvPr id="106" name="Google Shape;106;p15"/>
          <p:cNvPicPr preferRelativeResize="0"/>
          <p:nvPr/>
        </p:nvPicPr>
        <p:blipFill>
          <a:blip r:embed="rId3">
            <a:alphaModFix/>
          </a:blip>
          <a:stretch>
            <a:fillRect/>
          </a:stretch>
        </p:blipFill>
        <p:spPr>
          <a:xfrm>
            <a:off x="870050" y="1353075"/>
            <a:ext cx="834200" cy="834200"/>
          </a:xfrm>
          <a:prstGeom prst="rect">
            <a:avLst/>
          </a:prstGeom>
          <a:noFill/>
          <a:ln>
            <a:noFill/>
          </a:ln>
        </p:spPr>
      </p:pic>
      <p:pic>
        <p:nvPicPr>
          <p:cNvPr id="107" name="Google Shape;107;p15"/>
          <p:cNvPicPr preferRelativeResize="0"/>
          <p:nvPr/>
        </p:nvPicPr>
        <p:blipFill>
          <a:blip r:embed="rId4">
            <a:alphaModFix/>
          </a:blip>
          <a:stretch>
            <a:fillRect/>
          </a:stretch>
        </p:blipFill>
        <p:spPr>
          <a:xfrm>
            <a:off x="829400" y="3514400"/>
            <a:ext cx="915500" cy="915500"/>
          </a:xfrm>
          <a:prstGeom prst="rect">
            <a:avLst/>
          </a:prstGeom>
          <a:noFill/>
          <a:ln>
            <a:noFill/>
          </a:ln>
        </p:spPr>
      </p:pic>
      <p:sp>
        <p:nvSpPr>
          <p:cNvPr id="108" name="Google Shape;108;p15"/>
          <p:cNvSpPr/>
          <p:nvPr/>
        </p:nvSpPr>
        <p:spPr>
          <a:xfrm>
            <a:off x="1943125" y="1619425"/>
            <a:ext cx="717000" cy="301500"/>
          </a:xfrm>
          <a:prstGeom prst="rightArrow">
            <a:avLst>
              <a:gd fmla="val 50000" name="adj1"/>
              <a:gd fmla="val 50000" name="adj2"/>
            </a:avLst>
          </a:prstGeom>
          <a:solidFill>
            <a:schemeClr val="lt2"/>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1943125" y="3821400"/>
            <a:ext cx="717000" cy="301500"/>
          </a:xfrm>
          <a:prstGeom prst="rightArrow">
            <a:avLst>
              <a:gd fmla="val 50000" name="adj1"/>
              <a:gd fmla="val 50000" name="adj2"/>
            </a:avLst>
          </a:prstGeom>
          <a:solidFill>
            <a:schemeClr val="lt2"/>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 name="Google Shape;110;p15"/>
          <p:cNvPicPr preferRelativeResize="0"/>
          <p:nvPr/>
        </p:nvPicPr>
        <p:blipFill>
          <a:blip r:embed="rId5">
            <a:alphaModFix/>
          </a:blip>
          <a:stretch>
            <a:fillRect/>
          </a:stretch>
        </p:blipFill>
        <p:spPr>
          <a:xfrm>
            <a:off x="2961450" y="3514400"/>
            <a:ext cx="915500" cy="915500"/>
          </a:xfrm>
          <a:prstGeom prst="rect">
            <a:avLst/>
          </a:prstGeom>
          <a:noFill/>
          <a:ln>
            <a:noFill/>
          </a:ln>
        </p:spPr>
      </p:pic>
      <p:sp>
        <p:nvSpPr>
          <p:cNvPr id="111" name="Google Shape;111;p15"/>
          <p:cNvSpPr txBox="1"/>
          <p:nvPr>
            <p:ph type="title"/>
          </p:nvPr>
        </p:nvSpPr>
        <p:spPr>
          <a:xfrm>
            <a:off x="3002050" y="4429900"/>
            <a:ext cx="834300" cy="36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350">
                <a:latin typeface="Arial"/>
                <a:ea typeface="Arial"/>
                <a:cs typeface="Arial"/>
                <a:sym typeface="Arial"/>
              </a:rPr>
              <a:t>API</a:t>
            </a:r>
            <a:endParaRPr sz="1350">
              <a:latin typeface="Arial"/>
              <a:ea typeface="Arial"/>
              <a:cs typeface="Arial"/>
              <a:sym typeface="Arial"/>
            </a:endParaRPr>
          </a:p>
        </p:txBody>
      </p:sp>
      <p:sp>
        <p:nvSpPr>
          <p:cNvPr id="112" name="Google Shape;112;p15"/>
          <p:cNvSpPr txBox="1"/>
          <p:nvPr>
            <p:ph type="title"/>
          </p:nvPr>
        </p:nvSpPr>
        <p:spPr>
          <a:xfrm>
            <a:off x="2862850" y="2268625"/>
            <a:ext cx="1112700" cy="36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350">
                <a:latin typeface="Arial"/>
                <a:ea typeface="Arial"/>
                <a:cs typeface="Arial"/>
                <a:sym typeface="Arial"/>
              </a:rPr>
              <a:t>Market Data</a:t>
            </a:r>
            <a:endParaRPr sz="1350">
              <a:latin typeface="Arial"/>
              <a:ea typeface="Arial"/>
              <a:cs typeface="Arial"/>
              <a:sym typeface="Arial"/>
            </a:endParaRPr>
          </a:p>
        </p:txBody>
      </p:sp>
      <p:pic>
        <p:nvPicPr>
          <p:cNvPr id="113" name="Google Shape;113;p15"/>
          <p:cNvPicPr preferRelativeResize="0"/>
          <p:nvPr/>
        </p:nvPicPr>
        <p:blipFill>
          <a:blip r:embed="rId6">
            <a:alphaModFix/>
          </a:blip>
          <a:stretch>
            <a:fillRect/>
          </a:stretch>
        </p:blipFill>
        <p:spPr>
          <a:xfrm>
            <a:off x="3002050" y="1353075"/>
            <a:ext cx="834300" cy="834300"/>
          </a:xfrm>
          <a:prstGeom prst="rect">
            <a:avLst/>
          </a:prstGeom>
          <a:noFill/>
          <a:ln>
            <a:noFill/>
          </a:ln>
        </p:spPr>
      </p:pic>
      <p:sp>
        <p:nvSpPr>
          <p:cNvPr id="114" name="Google Shape;114;p15"/>
          <p:cNvSpPr/>
          <p:nvPr/>
        </p:nvSpPr>
        <p:spPr>
          <a:xfrm>
            <a:off x="4178275" y="1619475"/>
            <a:ext cx="717000" cy="301500"/>
          </a:xfrm>
          <a:prstGeom prst="rightArrow">
            <a:avLst>
              <a:gd fmla="val 50000" name="adj1"/>
              <a:gd fmla="val 50000" name="adj2"/>
            </a:avLst>
          </a:prstGeom>
          <a:solidFill>
            <a:schemeClr val="lt2"/>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4178275" y="3821400"/>
            <a:ext cx="717000" cy="301500"/>
          </a:xfrm>
          <a:prstGeom prst="rightArrow">
            <a:avLst>
              <a:gd fmla="val 50000" name="adj1"/>
              <a:gd fmla="val 50000" name="adj2"/>
            </a:avLst>
          </a:prstGeom>
          <a:solidFill>
            <a:schemeClr val="lt2"/>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txBox="1"/>
          <p:nvPr>
            <p:ph type="title"/>
          </p:nvPr>
        </p:nvSpPr>
        <p:spPr>
          <a:xfrm>
            <a:off x="5237200" y="4429900"/>
            <a:ext cx="834300" cy="36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350">
                <a:latin typeface="Arial"/>
                <a:ea typeface="Arial"/>
                <a:cs typeface="Arial"/>
                <a:sym typeface="Arial"/>
              </a:rPr>
              <a:t>Hashtag</a:t>
            </a:r>
            <a:endParaRPr sz="1350">
              <a:latin typeface="Arial"/>
              <a:ea typeface="Arial"/>
              <a:cs typeface="Arial"/>
              <a:sym typeface="Arial"/>
            </a:endParaRPr>
          </a:p>
        </p:txBody>
      </p:sp>
      <p:sp>
        <p:nvSpPr>
          <p:cNvPr id="117" name="Google Shape;117;p15"/>
          <p:cNvSpPr txBox="1"/>
          <p:nvPr>
            <p:ph type="title"/>
          </p:nvPr>
        </p:nvSpPr>
        <p:spPr>
          <a:xfrm>
            <a:off x="5257650" y="2268575"/>
            <a:ext cx="834300" cy="36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350">
                <a:latin typeface="Arial"/>
                <a:ea typeface="Arial"/>
                <a:cs typeface="Arial"/>
                <a:sym typeface="Arial"/>
              </a:rPr>
              <a:t>Return</a:t>
            </a:r>
            <a:endParaRPr sz="1350">
              <a:latin typeface="Arial"/>
              <a:ea typeface="Arial"/>
              <a:cs typeface="Arial"/>
              <a:sym typeface="Arial"/>
            </a:endParaRPr>
          </a:p>
        </p:txBody>
      </p:sp>
      <p:sp>
        <p:nvSpPr>
          <p:cNvPr id="118" name="Google Shape;118;p15"/>
          <p:cNvSpPr/>
          <p:nvPr/>
        </p:nvSpPr>
        <p:spPr>
          <a:xfrm rot="2700000">
            <a:off x="6491945" y="2130255"/>
            <a:ext cx="717006" cy="301652"/>
          </a:xfrm>
          <a:prstGeom prst="rightArrow">
            <a:avLst>
              <a:gd fmla="val 50000" name="adj1"/>
              <a:gd fmla="val 50000" name="adj2"/>
            </a:avLst>
          </a:prstGeom>
          <a:solidFill>
            <a:schemeClr val="lt2"/>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rot="-2700000">
            <a:off x="6491953" y="3611926"/>
            <a:ext cx="717006" cy="301652"/>
          </a:xfrm>
          <a:prstGeom prst="rightArrow">
            <a:avLst>
              <a:gd fmla="val 50000" name="adj1"/>
              <a:gd fmla="val 50000" name="adj2"/>
            </a:avLst>
          </a:prstGeom>
          <a:solidFill>
            <a:schemeClr val="lt2"/>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15"/>
          <p:cNvPicPr preferRelativeResize="0"/>
          <p:nvPr/>
        </p:nvPicPr>
        <p:blipFill>
          <a:blip r:embed="rId7">
            <a:alphaModFix/>
          </a:blip>
          <a:stretch>
            <a:fillRect/>
          </a:stretch>
        </p:blipFill>
        <p:spPr>
          <a:xfrm>
            <a:off x="7473874" y="2402476"/>
            <a:ext cx="956400" cy="956400"/>
          </a:xfrm>
          <a:prstGeom prst="rect">
            <a:avLst/>
          </a:prstGeom>
          <a:noFill/>
          <a:ln>
            <a:noFill/>
          </a:ln>
        </p:spPr>
      </p:pic>
      <p:sp>
        <p:nvSpPr>
          <p:cNvPr id="121" name="Google Shape;121;p15"/>
          <p:cNvSpPr txBox="1"/>
          <p:nvPr>
            <p:ph type="title"/>
          </p:nvPr>
        </p:nvSpPr>
        <p:spPr>
          <a:xfrm>
            <a:off x="7075525" y="3267525"/>
            <a:ext cx="1772700" cy="36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350">
                <a:latin typeface="Arial"/>
                <a:ea typeface="Arial"/>
                <a:cs typeface="Arial"/>
                <a:sym typeface="Arial"/>
              </a:rPr>
              <a:t>Join by TimeStamp</a:t>
            </a:r>
            <a:endParaRPr sz="1350">
              <a:latin typeface="Arial"/>
              <a:ea typeface="Arial"/>
              <a:cs typeface="Arial"/>
              <a:sym typeface="Arial"/>
            </a:endParaRPr>
          </a:p>
        </p:txBody>
      </p:sp>
      <p:pic>
        <p:nvPicPr>
          <p:cNvPr id="122" name="Google Shape;122;p15"/>
          <p:cNvPicPr preferRelativeResize="0"/>
          <p:nvPr/>
        </p:nvPicPr>
        <p:blipFill>
          <a:blip r:embed="rId8">
            <a:alphaModFix/>
          </a:blip>
          <a:stretch>
            <a:fillRect/>
          </a:stretch>
        </p:blipFill>
        <p:spPr>
          <a:xfrm>
            <a:off x="5275638" y="1353028"/>
            <a:ext cx="834300" cy="834300"/>
          </a:xfrm>
          <a:prstGeom prst="rect">
            <a:avLst/>
          </a:prstGeom>
          <a:noFill/>
          <a:ln>
            <a:noFill/>
          </a:ln>
        </p:spPr>
      </p:pic>
      <p:pic>
        <p:nvPicPr>
          <p:cNvPr id="123" name="Google Shape;123;p15"/>
          <p:cNvPicPr preferRelativeResize="0"/>
          <p:nvPr/>
        </p:nvPicPr>
        <p:blipFill>
          <a:blip r:embed="rId9">
            <a:alphaModFix/>
          </a:blip>
          <a:stretch>
            <a:fillRect/>
          </a:stretch>
        </p:blipFill>
        <p:spPr>
          <a:xfrm>
            <a:off x="5196601" y="3555000"/>
            <a:ext cx="834300" cy="834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727650" y="600975"/>
            <a:ext cx="2033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Method</a:t>
            </a:r>
            <a:endParaRPr>
              <a:latin typeface="Arial"/>
              <a:ea typeface="Arial"/>
              <a:cs typeface="Arial"/>
              <a:sym typeface="Arial"/>
            </a:endParaRPr>
          </a:p>
        </p:txBody>
      </p:sp>
      <p:grpSp>
        <p:nvGrpSpPr>
          <p:cNvPr id="129" name="Google Shape;129;p16"/>
          <p:cNvGrpSpPr/>
          <p:nvPr/>
        </p:nvGrpSpPr>
        <p:grpSpPr>
          <a:xfrm>
            <a:off x="0" y="1189989"/>
            <a:ext cx="2726700" cy="3482836"/>
            <a:chOff x="0" y="1189989"/>
            <a:chExt cx="2726700" cy="3482836"/>
          </a:xfrm>
        </p:grpSpPr>
        <p:sp>
          <p:nvSpPr>
            <p:cNvPr id="130" name="Google Shape;130;p16"/>
            <p:cNvSpPr/>
            <p:nvPr/>
          </p:nvSpPr>
          <p:spPr>
            <a:xfrm>
              <a:off x="0" y="1189989"/>
              <a:ext cx="27267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Lemma Extraction</a:t>
              </a:r>
              <a:endParaRPr>
                <a:solidFill>
                  <a:srgbClr val="FFFFFF"/>
                </a:solidFill>
                <a:latin typeface="Roboto"/>
                <a:ea typeface="Roboto"/>
                <a:cs typeface="Roboto"/>
                <a:sym typeface="Roboto"/>
              </a:endParaRPr>
            </a:p>
          </p:txBody>
        </p:sp>
        <p:sp>
          <p:nvSpPr>
            <p:cNvPr id="131" name="Google Shape;131;p16"/>
            <p:cNvSpPr txBox="1"/>
            <p:nvPr/>
          </p:nvSpPr>
          <p:spPr>
            <a:xfrm>
              <a:off x="125975" y="2057125"/>
              <a:ext cx="22641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Roboto"/>
                  <a:ea typeface="Roboto"/>
                  <a:cs typeface="Roboto"/>
                  <a:sym typeface="Roboto"/>
                </a:rPr>
                <a:t>Use regular expression for tokenization</a:t>
              </a:r>
              <a:endParaRPr sz="15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500">
                  <a:latin typeface="Roboto"/>
                  <a:ea typeface="Roboto"/>
                  <a:cs typeface="Roboto"/>
                  <a:sym typeface="Roboto"/>
                </a:rPr>
                <a:t>Use Spacy to remove stopwords and extract lemma</a:t>
              </a:r>
              <a:endParaRPr sz="1500">
                <a:latin typeface="Roboto"/>
                <a:ea typeface="Roboto"/>
                <a:cs typeface="Roboto"/>
                <a:sym typeface="Roboto"/>
              </a:endParaRPr>
            </a:p>
          </p:txBody>
        </p:sp>
      </p:grpSp>
      <p:grpSp>
        <p:nvGrpSpPr>
          <p:cNvPr id="132" name="Google Shape;132;p16"/>
          <p:cNvGrpSpPr/>
          <p:nvPr/>
        </p:nvGrpSpPr>
        <p:grpSpPr>
          <a:xfrm>
            <a:off x="2263425" y="1189775"/>
            <a:ext cx="2541300" cy="3483050"/>
            <a:chOff x="2263425" y="1189775"/>
            <a:chExt cx="2541300" cy="3483050"/>
          </a:xfrm>
        </p:grpSpPr>
        <p:sp>
          <p:nvSpPr>
            <p:cNvPr id="133" name="Google Shape;133;p16"/>
            <p:cNvSpPr/>
            <p:nvPr/>
          </p:nvSpPr>
          <p:spPr>
            <a:xfrm>
              <a:off x="2263425" y="1189775"/>
              <a:ext cx="25413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Word Embedding</a:t>
              </a:r>
              <a:endParaRPr>
                <a:solidFill>
                  <a:srgbClr val="FFFFFF"/>
                </a:solidFill>
                <a:latin typeface="Roboto"/>
                <a:ea typeface="Roboto"/>
                <a:cs typeface="Roboto"/>
                <a:sym typeface="Roboto"/>
              </a:endParaRPr>
            </a:p>
          </p:txBody>
        </p:sp>
        <p:sp>
          <p:nvSpPr>
            <p:cNvPr id="134" name="Google Shape;134;p16"/>
            <p:cNvSpPr txBox="1"/>
            <p:nvPr/>
          </p:nvSpPr>
          <p:spPr>
            <a:xfrm>
              <a:off x="2412675" y="2057125"/>
              <a:ext cx="22584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Roboto"/>
                  <a:ea typeface="Roboto"/>
                  <a:cs typeface="Roboto"/>
                  <a:sym typeface="Roboto"/>
                </a:rPr>
                <a:t>Use word2vec to embed word in 50 dimension</a:t>
              </a:r>
              <a:endParaRPr sz="15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500">
                  <a:latin typeface="Roboto"/>
                  <a:ea typeface="Roboto"/>
                  <a:cs typeface="Roboto"/>
                  <a:sym typeface="Roboto"/>
                </a:rPr>
                <a:t>Negative Sampling</a:t>
              </a:r>
              <a:endParaRPr sz="1500">
                <a:latin typeface="Roboto"/>
                <a:ea typeface="Roboto"/>
                <a:cs typeface="Roboto"/>
                <a:sym typeface="Roboto"/>
              </a:endParaRPr>
            </a:p>
          </p:txBody>
        </p:sp>
      </p:grpSp>
      <p:grpSp>
        <p:nvGrpSpPr>
          <p:cNvPr id="135" name="Google Shape;135;p16"/>
          <p:cNvGrpSpPr/>
          <p:nvPr/>
        </p:nvGrpSpPr>
        <p:grpSpPr>
          <a:xfrm>
            <a:off x="4329974" y="1189775"/>
            <a:ext cx="2541301" cy="3483050"/>
            <a:chOff x="4329974" y="1189775"/>
            <a:chExt cx="2541301" cy="3483050"/>
          </a:xfrm>
        </p:grpSpPr>
        <p:sp>
          <p:nvSpPr>
            <p:cNvPr id="136" name="Google Shape;136;p16"/>
            <p:cNvSpPr/>
            <p:nvPr/>
          </p:nvSpPr>
          <p:spPr>
            <a:xfrm>
              <a:off x="4329974" y="1189775"/>
              <a:ext cx="25413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Split</a:t>
              </a:r>
              <a:endParaRPr>
                <a:solidFill>
                  <a:srgbClr val="FFFFFF"/>
                </a:solidFill>
                <a:latin typeface="Roboto"/>
                <a:ea typeface="Roboto"/>
                <a:cs typeface="Roboto"/>
                <a:sym typeface="Roboto"/>
              </a:endParaRPr>
            </a:p>
          </p:txBody>
        </p:sp>
        <p:sp>
          <p:nvSpPr>
            <p:cNvPr id="137" name="Google Shape;137;p16"/>
            <p:cNvSpPr txBox="1"/>
            <p:nvPr/>
          </p:nvSpPr>
          <p:spPr>
            <a:xfrm>
              <a:off x="4608675" y="2057125"/>
              <a:ext cx="22626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Roboto"/>
                  <a:ea typeface="Roboto"/>
                  <a:cs typeface="Roboto"/>
                  <a:sym typeface="Roboto"/>
                </a:rPr>
                <a:t>Use 2021 data for training, 2022 data for validation</a:t>
              </a:r>
              <a:endParaRPr sz="15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500">
                  <a:latin typeface="Roboto"/>
                  <a:ea typeface="Roboto"/>
                  <a:cs typeface="Roboto"/>
                  <a:sym typeface="Roboto"/>
                </a:rPr>
                <a:t>Aggregate by data frequency</a:t>
              </a:r>
              <a:endParaRPr sz="1500">
                <a:latin typeface="Roboto"/>
                <a:ea typeface="Roboto"/>
                <a:cs typeface="Roboto"/>
                <a:sym typeface="Roboto"/>
              </a:endParaRPr>
            </a:p>
          </p:txBody>
        </p:sp>
      </p:grpSp>
      <p:grpSp>
        <p:nvGrpSpPr>
          <p:cNvPr id="138" name="Google Shape;138;p16"/>
          <p:cNvGrpSpPr/>
          <p:nvPr/>
        </p:nvGrpSpPr>
        <p:grpSpPr>
          <a:xfrm>
            <a:off x="6396739" y="1189775"/>
            <a:ext cx="2541300" cy="3483050"/>
            <a:chOff x="6396739" y="1189775"/>
            <a:chExt cx="2541300" cy="3483050"/>
          </a:xfrm>
        </p:grpSpPr>
        <p:sp>
          <p:nvSpPr>
            <p:cNvPr id="139" name="Google Shape;139;p16"/>
            <p:cNvSpPr/>
            <p:nvPr/>
          </p:nvSpPr>
          <p:spPr>
            <a:xfrm>
              <a:off x="6396739" y="1189775"/>
              <a:ext cx="25413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Training</a:t>
              </a:r>
              <a:endParaRPr>
                <a:solidFill>
                  <a:srgbClr val="FFFFFF"/>
                </a:solidFill>
                <a:latin typeface="Roboto"/>
                <a:ea typeface="Roboto"/>
                <a:cs typeface="Roboto"/>
                <a:sym typeface="Roboto"/>
              </a:endParaRPr>
            </a:p>
          </p:txBody>
        </p:sp>
        <p:sp>
          <p:nvSpPr>
            <p:cNvPr id="140" name="Google Shape;140;p16"/>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Roboto"/>
                  <a:ea typeface="Roboto"/>
                  <a:cs typeface="Roboto"/>
                  <a:sym typeface="Roboto"/>
                </a:rPr>
                <a:t>Use NLP model to predict the return</a:t>
              </a:r>
              <a:endParaRPr sz="15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500">
                  <a:latin typeface="Roboto"/>
                  <a:ea typeface="Roboto"/>
                  <a:cs typeface="Roboto"/>
                  <a:sym typeface="Roboto"/>
                </a:rPr>
                <a:t>Make investment decision based on predicted return</a:t>
              </a:r>
              <a:endParaRPr sz="1500">
                <a:latin typeface="Roboto"/>
                <a:ea typeface="Roboto"/>
                <a:cs typeface="Roboto"/>
                <a:sym typeface="Roboto"/>
              </a:endParaRPr>
            </a:p>
          </p:txBody>
        </p:sp>
      </p:grpSp>
      <p:pic>
        <p:nvPicPr>
          <p:cNvPr id="141" name="Google Shape;141;p16"/>
          <p:cNvPicPr preferRelativeResize="0"/>
          <p:nvPr/>
        </p:nvPicPr>
        <p:blipFill>
          <a:blip r:embed="rId3">
            <a:alphaModFix/>
          </a:blip>
          <a:stretch>
            <a:fillRect/>
          </a:stretch>
        </p:blipFill>
        <p:spPr>
          <a:xfrm>
            <a:off x="786800" y="3833975"/>
            <a:ext cx="1153100" cy="1153100"/>
          </a:xfrm>
          <a:prstGeom prst="rect">
            <a:avLst/>
          </a:prstGeom>
          <a:noFill/>
          <a:ln>
            <a:noFill/>
          </a:ln>
        </p:spPr>
      </p:pic>
      <p:pic>
        <p:nvPicPr>
          <p:cNvPr id="142" name="Google Shape;142;p16"/>
          <p:cNvPicPr preferRelativeResize="0"/>
          <p:nvPr/>
        </p:nvPicPr>
        <p:blipFill>
          <a:blip r:embed="rId4">
            <a:alphaModFix/>
          </a:blip>
          <a:stretch>
            <a:fillRect/>
          </a:stretch>
        </p:blipFill>
        <p:spPr>
          <a:xfrm>
            <a:off x="2761050" y="3931838"/>
            <a:ext cx="957375" cy="957375"/>
          </a:xfrm>
          <a:prstGeom prst="rect">
            <a:avLst/>
          </a:prstGeom>
          <a:noFill/>
          <a:ln>
            <a:noFill/>
          </a:ln>
        </p:spPr>
      </p:pic>
      <p:pic>
        <p:nvPicPr>
          <p:cNvPr id="143" name="Google Shape;143;p16"/>
          <p:cNvPicPr preferRelativeResize="0"/>
          <p:nvPr/>
        </p:nvPicPr>
        <p:blipFill>
          <a:blip r:embed="rId5">
            <a:alphaModFix/>
          </a:blip>
          <a:stretch>
            <a:fillRect/>
          </a:stretch>
        </p:blipFill>
        <p:spPr>
          <a:xfrm>
            <a:off x="4919025" y="3986563"/>
            <a:ext cx="847925" cy="847925"/>
          </a:xfrm>
          <a:prstGeom prst="rect">
            <a:avLst/>
          </a:prstGeom>
          <a:noFill/>
          <a:ln>
            <a:noFill/>
          </a:ln>
        </p:spPr>
      </p:pic>
      <p:pic>
        <p:nvPicPr>
          <p:cNvPr id="144" name="Google Shape;144;p16"/>
          <p:cNvPicPr preferRelativeResize="0"/>
          <p:nvPr/>
        </p:nvPicPr>
        <p:blipFill>
          <a:blip r:embed="rId6">
            <a:alphaModFix/>
          </a:blip>
          <a:stretch>
            <a:fillRect/>
          </a:stretch>
        </p:blipFill>
        <p:spPr>
          <a:xfrm>
            <a:off x="7107350" y="3940375"/>
            <a:ext cx="847925" cy="847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type="title"/>
          </p:nvPr>
        </p:nvSpPr>
        <p:spPr>
          <a:xfrm>
            <a:off x="727650" y="600975"/>
            <a:ext cx="3266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LSTM Performance</a:t>
            </a:r>
            <a:endParaRPr>
              <a:latin typeface="Arial"/>
              <a:ea typeface="Arial"/>
              <a:cs typeface="Arial"/>
              <a:sym typeface="Arial"/>
            </a:endParaRPr>
          </a:p>
        </p:txBody>
      </p:sp>
      <p:pic>
        <p:nvPicPr>
          <p:cNvPr id="150" name="Google Shape;150;p17"/>
          <p:cNvPicPr preferRelativeResize="0"/>
          <p:nvPr/>
        </p:nvPicPr>
        <p:blipFill>
          <a:blip r:embed="rId3">
            <a:alphaModFix/>
          </a:blip>
          <a:stretch>
            <a:fillRect/>
          </a:stretch>
        </p:blipFill>
        <p:spPr>
          <a:xfrm>
            <a:off x="195975" y="1634825"/>
            <a:ext cx="6680175" cy="2555700"/>
          </a:xfrm>
          <a:prstGeom prst="rect">
            <a:avLst/>
          </a:prstGeom>
          <a:noFill/>
          <a:ln>
            <a:noFill/>
          </a:ln>
        </p:spPr>
      </p:pic>
      <p:sp>
        <p:nvSpPr>
          <p:cNvPr id="151" name="Google Shape;151;p17"/>
          <p:cNvSpPr txBox="1"/>
          <p:nvPr/>
        </p:nvSpPr>
        <p:spPr>
          <a:xfrm>
            <a:off x="6350625" y="2223325"/>
            <a:ext cx="2510100" cy="243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Buy when </a:t>
            </a:r>
            <a:r>
              <a:rPr lang="en" sz="1200">
                <a:latin typeface="Roboto"/>
                <a:ea typeface="Roboto"/>
                <a:cs typeface="Roboto"/>
                <a:sym typeface="Roboto"/>
              </a:rPr>
              <a:t>prediction</a:t>
            </a:r>
            <a:r>
              <a:rPr lang="en" sz="1200">
                <a:latin typeface="Roboto"/>
                <a:ea typeface="Roboto"/>
                <a:cs typeface="Roboto"/>
                <a:sym typeface="Roboto"/>
              </a:rPr>
              <a:t> is positive and sell vice versa</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No bidirectional structure due to limitation of future information</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b="1" lang="en" sz="1200">
                <a:latin typeface="Roboto"/>
                <a:ea typeface="Roboto"/>
                <a:cs typeface="Roboto"/>
                <a:sym typeface="Roboto"/>
              </a:rPr>
              <a:t>MSE: 1.9e-3</a:t>
            </a:r>
            <a:endParaRPr b="1" sz="1200">
              <a:latin typeface="Roboto"/>
              <a:ea typeface="Roboto"/>
              <a:cs typeface="Roboto"/>
              <a:sym typeface="Roboto"/>
            </a:endParaRPr>
          </a:p>
          <a:p>
            <a:pPr indent="0" lvl="0" marL="0" rtl="0" algn="l">
              <a:lnSpc>
                <a:spcPct val="115000"/>
              </a:lnSpc>
              <a:spcBef>
                <a:spcPts val="0"/>
              </a:spcBef>
              <a:spcAft>
                <a:spcPts val="0"/>
              </a:spcAft>
              <a:buNone/>
            </a:pPr>
            <a:r>
              <a:rPr b="1" lang="en" sz="1200">
                <a:latin typeface="Roboto"/>
                <a:ea typeface="Roboto"/>
                <a:cs typeface="Roboto"/>
                <a:sym typeface="Roboto"/>
              </a:rPr>
              <a:t>Excess Return: 12%</a:t>
            </a:r>
            <a:endParaRPr b="1"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type="title"/>
          </p:nvPr>
        </p:nvSpPr>
        <p:spPr>
          <a:xfrm>
            <a:off x="727650" y="600975"/>
            <a:ext cx="3266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Comparison</a:t>
            </a:r>
            <a:endParaRPr>
              <a:latin typeface="Arial"/>
              <a:ea typeface="Arial"/>
              <a:cs typeface="Arial"/>
              <a:sym typeface="Arial"/>
            </a:endParaRPr>
          </a:p>
        </p:txBody>
      </p:sp>
      <p:sp>
        <p:nvSpPr>
          <p:cNvPr id="157" name="Google Shape;157;p18"/>
          <p:cNvSpPr txBox="1"/>
          <p:nvPr/>
        </p:nvSpPr>
        <p:spPr>
          <a:xfrm>
            <a:off x="5653875" y="1410225"/>
            <a:ext cx="3142200" cy="351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latin typeface="Roboto"/>
                <a:ea typeface="Roboto"/>
                <a:cs typeface="Roboto"/>
                <a:sym typeface="Roboto"/>
              </a:rPr>
              <a:t>ARIMA</a:t>
            </a:r>
            <a:endParaRPr b="1" sz="2000">
              <a:latin typeface="Roboto"/>
              <a:ea typeface="Roboto"/>
              <a:cs typeface="Roboto"/>
              <a:sym typeface="Roboto"/>
            </a:endParaRPr>
          </a:p>
          <a:p>
            <a:pPr indent="0" lvl="0" marL="0" rtl="0" algn="l">
              <a:lnSpc>
                <a:spcPct val="115000"/>
              </a:lnSpc>
              <a:spcBef>
                <a:spcPts val="0"/>
              </a:spcBef>
              <a:spcAft>
                <a:spcPts val="0"/>
              </a:spcAft>
              <a:buNone/>
            </a:pPr>
            <a:r>
              <a:rPr lang="en" sz="1500">
                <a:latin typeface="Roboto"/>
                <a:ea typeface="Roboto"/>
                <a:cs typeface="Roboto"/>
                <a:sym typeface="Roboto"/>
              </a:rPr>
              <a:t>Less parameters but can’t fit the heavy tail</a:t>
            </a:r>
            <a:endParaRPr sz="15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b="1" lang="en" sz="2000">
                <a:latin typeface="Roboto"/>
                <a:ea typeface="Roboto"/>
                <a:cs typeface="Roboto"/>
                <a:sym typeface="Roboto"/>
              </a:rPr>
              <a:t>Linear Regression</a:t>
            </a:r>
            <a:endParaRPr b="1" sz="2000">
              <a:latin typeface="Roboto"/>
              <a:ea typeface="Roboto"/>
              <a:cs typeface="Roboto"/>
              <a:sym typeface="Roboto"/>
            </a:endParaRPr>
          </a:p>
          <a:p>
            <a:pPr indent="0" lvl="0" marL="0" rtl="0" algn="l">
              <a:lnSpc>
                <a:spcPct val="115000"/>
              </a:lnSpc>
              <a:spcBef>
                <a:spcPts val="0"/>
              </a:spcBef>
              <a:spcAft>
                <a:spcPts val="0"/>
              </a:spcAft>
              <a:buNone/>
            </a:pPr>
            <a:r>
              <a:rPr lang="en" sz="1500">
                <a:latin typeface="Roboto"/>
                <a:ea typeface="Roboto"/>
                <a:cs typeface="Roboto"/>
                <a:sym typeface="Roboto"/>
              </a:rPr>
              <a:t>Don’t take the order into consideration</a:t>
            </a:r>
            <a:endParaRPr sz="15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b="1" lang="en" sz="2000">
                <a:latin typeface="Roboto"/>
                <a:ea typeface="Roboto"/>
                <a:cs typeface="Roboto"/>
                <a:sym typeface="Roboto"/>
              </a:rPr>
              <a:t>RNN</a:t>
            </a:r>
            <a:endParaRPr b="1" sz="2000">
              <a:latin typeface="Roboto"/>
              <a:ea typeface="Roboto"/>
              <a:cs typeface="Roboto"/>
              <a:sym typeface="Roboto"/>
            </a:endParaRPr>
          </a:p>
          <a:p>
            <a:pPr indent="0" lvl="0" marL="0" rtl="0" algn="l">
              <a:lnSpc>
                <a:spcPct val="115000"/>
              </a:lnSpc>
              <a:spcBef>
                <a:spcPts val="0"/>
              </a:spcBef>
              <a:spcAft>
                <a:spcPts val="0"/>
              </a:spcAft>
              <a:buNone/>
            </a:pPr>
            <a:r>
              <a:rPr lang="en" sz="1500">
                <a:latin typeface="Roboto"/>
                <a:ea typeface="Roboto"/>
                <a:cs typeface="Roboto"/>
                <a:sym typeface="Roboto"/>
              </a:rPr>
              <a:t>Forget information quickly</a:t>
            </a:r>
            <a:endParaRPr sz="1500">
              <a:latin typeface="Roboto"/>
              <a:ea typeface="Roboto"/>
              <a:cs typeface="Roboto"/>
              <a:sym typeface="Roboto"/>
            </a:endParaRPr>
          </a:p>
        </p:txBody>
      </p:sp>
      <p:pic>
        <p:nvPicPr>
          <p:cNvPr id="158" name="Google Shape;158;p18"/>
          <p:cNvPicPr preferRelativeResize="0"/>
          <p:nvPr/>
        </p:nvPicPr>
        <p:blipFill rotWithShape="1">
          <a:blip r:embed="rId3">
            <a:alphaModFix/>
          </a:blip>
          <a:srcRect b="0" l="0" r="0" t="0"/>
          <a:stretch/>
        </p:blipFill>
        <p:spPr>
          <a:xfrm>
            <a:off x="821175" y="1314250"/>
            <a:ext cx="3924184" cy="3702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727650" y="600975"/>
            <a:ext cx="3266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Insights</a:t>
            </a:r>
            <a:endParaRPr>
              <a:latin typeface="Arial"/>
              <a:ea typeface="Arial"/>
              <a:cs typeface="Arial"/>
              <a:sym typeface="Arial"/>
            </a:endParaRPr>
          </a:p>
        </p:txBody>
      </p:sp>
      <p:sp>
        <p:nvSpPr>
          <p:cNvPr id="164" name="Google Shape;164;p19"/>
          <p:cNvSpPr txBox="1"/>
          <p:nvPr>
            <p:ph type="title"/>
          </p:nvPr>
        </p:nvSpPr>
        <p:spPr>
          <a:xfrm>
            <a:off x="261075" y="1759200"/>
            <a:ext cx="2776200" cy="16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latin typeface="Arial"/>
                <a:ea typeface="Arial"/>
                <a:cs typeface="Arial"/>
                <a:sym typeface="Arial"/>
              </a:rPr>
              <a:t>Different Cryptos</a:t>
            </a:r>
            <a:endParaRPr b="0" sz="2400">
              <a:latin typeface="Arial"/>
              <a:ea typeface="Arial"/>
              <a:cs typeface="Arial"/>
              <a:sym typeface="Arial"/>
            </a:endParaRPr>
          </a:p>
          <a:p>
            <a:pPr indent="0" lvl="0" marL="0" rtl="0" algn="l">
              <a:spcBef>
                <a:spcPts val="0"/>
              </a:spcBef>
              <a:spcAft>
                <a:spcPts val="0"/>
              </a:spcAft>
              <a:buNone/>
            </a:pPr>
            <a:r>
              <a:t/>
            </a:r>
            <a:endParaRPr b="0" sz="1600">
              <a:latin typeface="Arial"/>
              <a:ea typeface="Arial"/>
              <a:cs typeface="Arial"/>
              <a:sym typeface="Arial"/>
            </a:endParaRPr>
          </a:p>
          <a:p>
            <a:pPr indent="0" lvl="0" marL="0" rtl="0" algn="l">
              <a:spcBef>
                <a:spcPts val="0"/>
              </a:spcBef>
              <a:spcAft>
                <a:spcPts val="0"/>
              </a:spcAft>
              <a:buNone/>
            </a:pPr>
            <a:r>
              <a:rPr b="0" lang="en" sz="1600">
                <a:latin typeface="Arial"/>
                <a:ea typeface="Arial"/>
                <a:cs typeface="Arial"/>
                <a:sym typeface="Arial"/>
              </a:rPr>
              <a:t>Richness of information</a:t>
            </a:r>
            <a:endParaRPr b="0" sz="1600">
              <a:latin typeface="Arial"/>
              <a:ea typeface="Arial"/>
              <a:cs typeface="Arial"/>
              <a:sym typeface="Arial"/>
            </a:endParaRPr>
          </a:p>
          <a:p>
            <a:pPr indent="0" lvl="0" marL="0" rtl="0" algn="l">
              <a:spcBef>
                <a:spcPts val="0"/>
              </a:spcBef>
              <a:spcAft>
                <a:spcPts val="0"/>
              </a:spcAft>
              <a:buNone/>
            </a:pPr>
            <a:r>
              <a:t/>
            </a:r>
            <a:endParaRPr b="0" sz="1600">
              <a:latin typeface="Arial"/>
              <a:ea typeface="Arial"/>
              <a:cs typeface="Arial"/>
              <a:sym typeface="Arial"/>
            </a:endParaRPr>
          </a:p>
          <a:p>
            <a:pPr indent="0" lvl="0" marL="0" rtl="0" algn="l">
              <a:spcBef>
                <a:spcPts val="0"/>
              </a:spcBef>
              <a:spcAft>
                <a:spcPts val="0"/>
              </a:spcAft>
              <a:buNone/>
            </a:pPr>
            <a:r>
              <a:rPr b="0" lang="en" sz="1600">
                <a:latin typeface="Arial"/>
                <a:ea typeface="Arial"/>
                <a:cs typeface="Arial"/>
                <a:sym typeface="Arial"/>
              </a:rPr>
              <a:t>Big news and major events</a:t>
            </a:r>
            <a:endParaRPr b="0" sz="1600">
              <a:latin typeface="Arial"/>
              <a:ea typeface="Arial"/>
              <a:cs typeface="Arial"/>
              <a:sym typeface="Arial"/>
            </a:endParaRPr>
          </a:p>
          <a:p>
            <a:pPr indent="0" lvl="0" marL="0" rtl="0" algn="l">
              <a:spcBef>
                <a:spcPts val="0"/>
              </a:spcBef>
              <a:spcAft>
                <a:spcPts val="0"/>
              </a:spcAft>
              <a:buNone/>
            </a:pPr>
            <a:r>
              <a:t/>
            </a:r>
            <a:endParaRPr b="0" sz="1600">
              <a:latin typeface="Arial"/>
              <a:ea typeface="Arial"/>
              <a:cs typeface="Arial"/>
              <a:sym typeface="Arial"/>
            </a:endParaRPr>
          </a:p>
          <a:p>
            <a:pPr indent="0" lvl="0" marL="0" rtl="0" algn="l">
              <a:spcBef>
                <a:spcPts val="0"/>
              </a:spcBef>
              <a:spcAft>
                <a:spcPts val="0"/>
              </a:spcAft>
              <a:buNone/>
            </a:pPr>
            <a:r>
              <a:rPr b="0" lang="en" sz="1600">
                <a:latin typeface="Arial"/>
                <a:ea typeface="Arial"/>
                <a:cs typeface="Arial"/>
                <a:sym typeface="Arial"/>
              </a:rPr>
              <a:t>Asset characteristics</a:t>
            </a:r>
            <a:endParaRPr b="0" sz="1600">
              <a:latin typeface="Arial"/>
              <a:ea typeface="Arial"/>
              <a:cs typeface="Arial"/>
              <a:sym typeface="Arial"/>
            </a:endParaRPr>
          </a:p>
        </p:txBody>
      </p:sp>
      <p:pic>
        <p:nvPicPr>
          <p:cNvPr id="165" name="Google Shape;165;p19"/>
          <p:cNvPicPr preferRelativeResize="0"/>
          <p:nvPr/>
        </p:nvPicPr>
        <p:blipFill>
          <a:blip r:embed="rId3">
            <a:alphaModFix/>
          </a:blip>
          <a:stretch>
            <a:fillRect/>
          </a:stretch>
        </p:blipFill>
        <p:spPr>
          <a:xfrm>
            <a:off x="2942250" y="745700"/>
            <a:ext cx="4978691" cy="1904750"/>
          </a:xfrm>
          <a:prstGeom prst="rect">
            <a:avLst/>
          </a:prstGeom>
          <a:noFill/>
          <a:ln>
            <a:noFill/>
          </a:ln>
        </p:spPr>
      </p:pic>
      <p:pic>
        <p:nvPicPr>
          <p:cNvPr id="166" name="Google Shape;166;p19"/>
          <p:cNvPicPr preferRelativeResize="0"/>
          <p:nvPr/>
        </p:nvPicPr>
        <p:blipFill>
          <a:blip r:embed="rId4">
            <a:alphaModFix/>
          </a:blip>
          <a:stretch>
            <a:fillRect/>
          </a:stretch>
        </p:blipFill>
        <p:spPr>
          <a:xfrm>
            <a:off x="2942250" y="2986250"/>
            <a:ext cx="4934800" cy="1904750"/>
          </a:xfrm>
          <a:prstGeom prst="rect">
            <a:avLst/>
          </a:prstGeom>
          <a:noFill/>
          <a:ln>
            <a:noFill/>
          </a:ln>
        </p:spPr>
      </p:pic>
      <p:sp>
        <p:nvSpPr>
          <p:cNvPr id="167" name="Google Shape;167;p19"/>
          <p:cNvSpPr txBox="1"/>
          <p:nvPr>
            <p:ph type="title"/>
          </p:nvPr>
        </p:nvSpPr>
        <p:spPr>
          <a:xfrm>
            <a:off x="7721850" y="1430475"/>
            <a:ext cx="1257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latin typeface="Arial"/>
                <a:ea typeface="Arial"/>
                <a:cs typeface="Arial"/>
                <a:sym typeface="Arial"/>
              </a:rPr>
              <a:t>ETH</a:t>
            </a:r>
            <a:endParaRPr b="0" sz="2400">
              <a:latin typeface="Arial"/>
              <a:ea typeface="Arial"/>
              <a:cs typeface="Arial"/>
              <a:sym typeface="Arial"/>
            </a:endParaRPr>
          </a:p>
        </p:txBody>
      </p:sp>
      <p:sp>
        <p:nvSpPr>
          <p:cNvPr id="168" name="Google Shape;168;p19"/>
          <p:cNvSpPr txBox="1"/>
          <p:nvPr>
            <p:ph type="title"/>
          </p:nvPr>
        </p:nvSpPr>
        <p:spPr>
          <a:xfrm>
            <a:off x="7721850" y="3458000"/>
            <a:ext cx="1101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latin typeface="Arial"/>
                <a:ea typeface="Arial"/>
                <a:cs typeface="Arial"/>
                <a:sym typeface="Arial"/>
              </a:rPr>
              <a:t>AAVE</a:t>
            </a:r>
            <a:endParaRPr b="0" sz="24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0"/>
          <p:cNvPicPr preferRelativeResize="0"/>
          <p:nvPr/>
        </p:nvPicPr>
        <p:blipFill>
          <a:blip r:embed="rId3">
            <a:alphaModFix/>
          </a:blip>
          <a:stretch>
            <a:fillRect/>
          </a:stretch>
        </p:blipFill>
        <p:spPr>
          <a:xfrm>
            <a:off x="2942249" y="2864507"/>
            <a:ext cx="4978700" cy="1904767"/>
          </a:xfrm>
          <a:prstGeom prst="rect">
            <a:avLst/>
          </a:prstGeom>
          <a:noFill/>
          <a:ln>
            <a:noFill/>
          </a:ln>
        </p:spPr>
      </p:pic>
      <p:sp>
        <p:nvSpPr>
          <p:cNvPr id="174" name="Google Shape;174;p20"/>
          <p:cNvSpPr txBox="1"/>
          <p:nvPr>
            <p:ph type="title"/>
          </p:nvPr>
        </p:nvSpPr>
        <p:spPr>
          <a:xfrm>
            <a:off x="727650" y="600975"/>
            <a:ext cx="3266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Insights</a:t>
            </a:r>
            <a:endParaRPr>
              <a:latin typeface="Arial"/>
              <a:ea typeface="Arial"/>
              <a:cs typeface="Arial"/>
              <a:sym typeface="Arial"/>
            </a:endParaRPr>
          </a:p>
        </p:txBody>
      </p:sp>
      <p:sp>
        <p:nvSpPr>
          <p:cNvPr id="175" name="Google Shape;175;p20"/>
          <p:cNvSpPr txBox="1"/>
          <p:nvPr>
            <p:ph type="title"/>
          </p:nvPr>
        </p:nvSpPr>
        <p:spPr>
          <a:xfrm>
            <a:off x="162625" y="1799650"/>
            <a:ext cx="3148200" cy="16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latin typeface="Arial"/>
                <a:ea typeface="Arial"/>
                <a:cs typeface="Arial"/>
                <a:sym typeface="Arial"/>
              </a:rPr>
              <a:t>Different Frequency</a:t>
            </a:r>
            <a:endParaRPr b="0" sz="2400">
              <a:latin typeface="Arial"/>
              <a:ea typeface="Arial"/>
              <a:cs typeface="Arial"/>
              <a:sym typeface="Arial"/>
            </a:endParaRPr>
          </a:p>
          <a:p>
            <a:pPr indent="0" lvl="0" marL="0" rtl="0" algn="l">
              <a:spcBef>
                <a:spcPts val="0"/>
              </a:spcBef>
              <a:spcAft>
                <a:spcPts val="0"/>
              </a:spcAft>
              <a:buNone/>
            </a:pPr>
            <a:r>
              <a:t/>
            </a:r>
            <a:endParaRPr b="0" sz="1200">
              <a:latin typeface="Arial"/>
              <a:ea typeface="Arial"/>
              <a:cs typeface="Arial"/>
              <a:sym typeface="Arial"/>
            </a:endParaRPr>
          </a:p>
          <a:p>
            <a:pPr indent="0" lvl="0" marL="0" rtl="0" algn="l">
              <a:spcBef>
                <a:spcPts val="0"/>
              </a:spcBef>
              <a:spcAft>
                <a:spcPts val="0"/>
              </a:spcAft>
              <a:buNone/>
            </a:pPr>
            <a:r>
              <a:rPr b="0" lang="en" sz="1600">
                <a:latin typeface="Arial"/>
                <a:ea typeface="Arial"/>
                <a:cs typeface="Arial"/>
                <a:sym typeface="Arial"/>
              </a:rPr>
              <a:t>Signal-noise ratio</a:t>
            </a:r>
            <a:endParaRPr b="0" sz="1600">
              <a:latin typeface="Arial"/>
              <a:ea typeface="Arial"/>
              <a:cs typeface="Arial"/>
              <a:sym typeface="Arial"/>
            </a:endParaRPr>
          </a:p>
          <a:p>
            <a:pPr indent="0" lvl="0" marL="0" rtl="0" algn="l">
              <a:spcBef>
                <a:spcPts val="0"/>
              </a:spcBef>
              <a:spcAft>
                <a:spcPts val="0"/>
              </a:spcAft>
              <a:buNone/>
            </a:pPr>
            <a:r>
              <a:t/>
            </a:r>
            <a:endParaRPr b="0" sz="1600">
              <a:latin typeface="Arial"/>
              <a:ea typeface="Arial"/>
              <a:cs typeface="Arial"/>
              <a:sym typeface="Arial"/>
            </a:endParaRPr>
          </a:p>
          <a:p>
            <a:pPr indent="0" lvl="0" marL="0" rtl="0" algn="l">
              <a:spcBef>
                <a:spcPts val="0"/>
              </a:spcBef>
              <a:spcAft>
                <a:spcPts val="0"/>
              </a:spcAft>
              <a:buNone/>
            </a:pPr>
            <a:r>
              <a:rPr b="0" lang="en" sz="1600">
                <a:latin typeface="Arial"/>
                <a:ea typeface="Arial"/>
                <a:cs typeface="Arial"/>
                <a:sym typeface="Arial"/>
              </a:rPr>
              <a:t>More opportunities for investment</a:t>
            </a:r>
            <a:endParaRPr b="0" sz="1600">
              <a:latin typeface="Arial"/>
              <a:ea typeface="Arial"/>
              <a:cs typeface="Arial"/>
              <a:sym typeface="Arial"/>
            </a:endParaRPr>
          </a:p>
        </p:txBody>
      </p:sp>
      <p:pic>
        <p:nvPicPr>
          <p:cNvPr id="176" name="Google Shape;176;p20"/>
          <p:cNvPicPr preferRelativeResize="0"/>
          <p:nvPr/>
        </p:nvPicPr>
        <p:blipFill>
          <a:blip r:embed="rId4">
            <a:alphaModFix/>
          </a:blip>
          <a:stretch>
            <a:fillRect/>
          </a:stretch>
        </p:blipFill>
        <p:spPr>
          <a:xfrm>
            <a:off x="2942250" y="745700"/>
            <a:ext cx="4978691" cy="1904750"/>
          </a:xfrm>
          <a:prstGeom prst="rect">
            <a:avLst/>
          </a:prstGeom>
          <a:noFill/>
          <a:ln>
            <a:noFill/>
          </a:ln>
        </p:spPr>
      </p:pic>
      <p:sp>
        <p:nvSpPr>
          <p:cNvPr id="177" name="Google Shape;177;p20"/>
          <p:cNvSpPr txBox="1"/>
          <p:nvPr>
            <p:ph type="title"/>
          </p:nvPr>
        </p:nvSpPr>
        <p:spPr>
          <a:xfrm>
            <a:off x="7633150" y="1430475"/>
            <a:ext cx="1175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latin typeface="Arial"/>
                <a:ea typeface="Arial"/>
                <a:cs typeface="Arial"/>
                <a:sym typeface="Arial"/>
              </a:rPr>
              <a:t>4-Hour</a:t>
            </a:r>
            <a:endParaRPr b="0" sz="2400">
              <a:latin typeface="Arial"/>
              <a:ea typeface="Arial"/>
              <a:cs typeface="Arial"/>
              <a:sym typeface="Arial"/>
            </a:endParaRPr>
          </a:p>
        </p:txBody>
      </p:sp>
      <p:sp>
        <p:nvSpPr>
          <p:cNvPr id="178" name="Google Shape;178;p20"/>
          <p:cNvSpPr txBox="1"/>
          <p:nvPr>
            <p:ph type="title"/>
          </p:nvPr>
        </p:nvSpPr>
        <p:spPr>
          <a:xfrm>
            <a:off x="7633150" y="3424750"/>
            <a:ext cx="1236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latin typeface="Arial"/>
                <a:ea typeface="Arial"/>
                <a:cs typeface="Arial"/>
                <a:sym typeface="Arial"/>
              </a:rPr>
              <a:t>1-Hour</a:t>
            </a:r>
            <a:endParaRPr b="0" sz="24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727650" y="600975"/>
            <a:ext cx="3266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Improvements</a:t>
            </a:r>
            <a:endParaRPr>
              <a:latin typeface="Arial"/>
              <a:ea typeface="Arial"/>
              <a:cs typeface="Arial"/>
              <a:sym typeface="Arial"/>
            </a:endParaRPr>
          </a:p>
        </p:txBody>
      </p:sp>
      <p:sp>
        <p:nvSpPr>
          <p:cNvPr id="184" name="Google Shape;184;p21"/>
          <p:cNvSpPr/>
          <p:nvPr/>
        </p:nvSpPr>
        <p:spPr>
          <a:xfrm>
            <a:off x="3312513" y="1645292"/>
            <a:ext cx="2540100" cy="25401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5" name="Google Shape;185;p21"/>
          <p:cNvCxnSpPr/>
          <p:nvPr/>
        </p:nvCxnSpPr>
        <p:spPr>
          <a:xfrm>
            <a:off x="3453538" y="1788900"/>
            <a:ext cx="344100" cy="344100"/>
          </a:xfrm>
          <a:prstGeom prst="straightConnector1">
            <a:avLst/>
          </a:prstGeom>
          <a:noFill/>
          <a:ln cap="flat" cmpd="sng" w="19050">
            <a:solidFill>
              <a:srgbClr val="D83829"/>
            </a:solidFill>
            <a:prstDash val="solid"/>
            <a:round/>
            <a:headEnd len="med" w="med" type="oval"/>
            <a:tailEnd len="sm" w="sm" type="none"/>
          </a:ln>
        </p:spPr>
      </p:cxnSp>
      <p:cxnSp>
        <p:nvCxnSpPr>
          <p:cNvPr id="186" name="Google Shape;186;p21"/>
          <p:cNvCxnSpPr/>
          <p:nvPr/>
        </p:nvCxnSpPr>
        <p:spPr>
          <a:xfrm flipH="1" rot="10800000">
            <a:off x="3451163" y="3694175"/>
            <a:ext cx="345300" cy="342900"/>
          </a:xfrm>
          <a:prstGeom prst="straightConnector1">
            <a:avLst/>
          </a:prstGeom>
          <a:noFill/>
          <a:ln cap="flat" cmpd="sng" w="19050">
            <a:solidFill>
              <a:srgbClr val="802017"/>
            </a:solidFill>
            <a:prstDash val="solid"/>
            <a:round/>
            <a:headEnd len="med" w="med" type="oval"/>
            <a:tailEnd len="sm" w="sm" type="none"/>
          </a:ln>
        </p:spPr>
      </p:cxnSp>
      <p:sp>
        <p:nvSpPr>
          <p:cNvPr id="187" name="Google Shape;187;p21"/>
          <p:cNvSpPr/>
          <p:nvPr/>
        </p:nvSpPr>
        <p:spPr>
          <a:xfrm flipH="1" rot="-1800047">
            <a:off x="3236968" y="1565984"/>
            <a:ext cx="2690936" cy="2690936"/>
          </a:xfrm>
          <a:prstGeom prst="blockArc">
            <a:avLst>
              <a:gd fmla="val 14348563" name="adj1"/>
              <a:gd fmla="val 19872341" name="adj2"/>
              <a:gd fmla="val 9100" name="adj3"/>
            </a:avLst>
          </a:prstGeom>
          <a:solidFill>
            <a:srgbClr val="D83829"/>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 name="Google Shape;188;p21"/>
          <p:cNvCxnSpPr/>
          <p:nvPr/>
        </p:nvCxnSpPr>
        <p:spPr>
          <a:xfrm rot="10800000">
            <a:off x="5358438" y="3694175"/>
            <a:ext cx="354900" cy="350100"/>
          </a:xfrm>
          <a:prstGeom prst="straightConnector1">
            <a:avLst/>
          </a:prstGeom>
          <a:noFill/>
          <a:ln cap="flat" cmpd="sng" w="19050">
            <a:solidFill>
              <a:srgbClr val="D83829"/>
            </a:solidFill>
            <a:prstDash val="solid"/>
            <a:round/>
            <a:headEnd len="med" w="med" type="oval"/>
            <a:tailEnd len="sm" w="sm" type="none"/>
          </a:ln>
        </p:spPr>
      </p:cxnSp>
      <p:grpSp>
        <p:nvGrpSpPr>
          <p:cNvPr id="189" name="Google Shape;189;p21"/>
          <p:cNvGrpSpPr/>
          <p:nvPr/>
        </p:nvGrpSpPr>
        <p:grpSpPr>
          <a:xfrm>
            <a:off x="5359788" y="1140425"/>
            <a:ext cx="3639888" cy="1096200"/>
            <a:chOff x="5344775" y="660875"/>
            <a:chExt cx="3639888" cy="1096200"/>
          </a:xfrm>
        </p:grpSpPr>
        <p:cxnSp>
          <p:nvCxnSpPr>
            <p:cNvPr id="190" name="Google Shape;190;p21"/>
            <p:cNvCxnSpPr/>
            <p:nvPr/>
          </p:nvCxnSpPr>
          <p:spPr>
            <a:xfrm flipH="1">
              <a:off x="5344775" y="1314450"/>
              <a:ext cx="336900" cy="339000"/>
            </a:xfrm>
            <a:prstGeom prst="straightConnector1">
              <a:avLst/>
            </a:prstGeom>
            <a:noFill/>
            <a:ln cap="flat" cmpd="sng" w="19050">
              <a:solidFill>
                <a:srgbClr val="802017"/>
              </a:solidFill>
              <a:prstDash val="solid"/>
              <a:round/>
              <a:headEnd len="med" w="med" type="oval"/>
              <a:tailEnd len="sm" w="sm" type="none"/>
            </a:ln>
          </p:spPr>
        </p:cxnSp>
        <p:sp>
          <p:nvSpPr>
            <p:cNvPr id="191" name="Google Shape;191;p21"/>
            <p:cNvSpPr txBox="1"/>
            <p:nvPr/>
          </p:nvSpPr>
          <p:spPr>
            <a:xfrm>
              <a:off x="5718563" y="660875"/>
              <a:ext cx="3266100" cy="109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latin typeface="Roboto"/>
                  <a:ea typeface="Roboto"/>
                  <a:cs typeface="Roboto"/>
                  <a:sym typeface="Roboto"/>
                </a:rPr>
                <a:t>More Data</a:t>
              </a:r>
              <a:endParaRPr b="1" sz="2000">
                <a:latin typeface="Roboto"/>
                <a:ea typeface="Roboto"/>
                <a:cs typeface="Roboto"/>
                <a:sym typeface="Roboto"/>
              </a:endParaRPr>
            </a:p>
            <a:p>
              <a:pPr indent="0" lvl="0" marL="0" rtl="0" algn="l">
                <a:lnSpc>
                  <a:spcPct val="115000"/>
                </a:lnSpc>
                <a:spcBef>
                  <a:spcPts val="0"/>
                </a:spcBef>
                <a:spcAft>
                  <a:spcPts val="0"/>
                </a:spcAft>
                <a:buNone/>
              </a:pPr>
              <a:r>
                <a:t/>
              </a:r>
              <a:endParaRPr sz="600">
                <a:latin typeface="Roboto"/>
                <a:ea typeface="Roboto"/>
                <a:cs typeface="Roboto"/>
                <a:sym typeface="Roboto"/>
              </a:endParaRPr>
            </a:p>
            <a:p>
              <a:pPr indent="0" lvl="0" marL="0" rtl="0" algn="l">
                <a:lnSpc>
                  <a:spcPct val="115000"/>
                </a:lnSpc>
                <a:spcBef>
                  <a:spcPts val="0"/>
                </a:spcBef>
                <a:spcAft>
                  <a:spcPts val="0"/>
                </a:spcAft>
                <a:buNone/>
              </a:pPr>
              <a:r>
                <a:rPr lang="en" sz="1500">
                  <a:latin typeface="Roboto"/>
                  <a:ea typeface="Roboto"/>
                  <a:cs typeface="Roboto"/>
                  <a:sym typeface="Roboto"/>
                </a:rPr>
                <a:t>Get text by multiple searching </a:t>
              </a:r>
              <a:r>
                <a:rPr lang="en" sz="1500">
                  <a:latin typeface="Roboto"/>
                  <a:ea typeface="Roboto"/>
                  <a:cs typeface="Roboto"/>
                  <a:sym typeface="Roboto"/>
                </a:rPr>
                <a:t>patterns</a:t>
              </a:r>
              <a:r>
                <a:rPr lang="en" sz="1500">
                  <a:latin typeface="Roboto"/>
                  <a:ea typeface="Roboto"/>
                  <a:cs typeface="Roboto"/>
                  <a:sym typeface="Roboto"/>
                </a:rPr>
                <a:t> and keywords</a:t>
              </a:r>
              <a:endParaRPr sz="1500">
                <a:latin typeface="Roboto"/>
                <a:ea typeface="Roboto"/>
                <a:cs typeface="Roboto"/>
                <a:sym typeface="Roboto"/>
              </a:endParaRPr>
            </a:p>
          </p:txBody>
        </p:sp>
      </p:grpSp>
      <p:sp>
        <p:nvSpPr>
          <p:cNvPr id="192" name="Google Shape;192;p21"/>
          <p:cNvSpPr/>
          <p:nvPr/>
        </p:nvSpPr>
        <p:spPr>
          <a:xfrm rot="1800047">
            <a:off x="3234856" y="1565984"/>
            <a:ext cx="2690936" cy="2690936"/>
          </a:xfrm>
          <a:prstGeom prst="blockArc">
            <a:avLst>
              <a:gd fmla="val 14545937" name="adj1"/>
              <a:gd fmla="val 19902139" name="adj2"/>
              <a:gd fmla="val 9115" name="adj3"/>
            </a:avLst>
          </a:prstGeom>
          <a:solidFill>
            <a:srgbClr val="802017"/>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
          <p:cNvSpPr/>
          <p:nvPr/>
        </p:nvSpPr>
        <p:spPr>
          <a:xfrm rot="9000757">
            <a:off x="3228976" y="1565570"/>
            <a:ext cx="2690226" cy="2690226"/>
          </a:xfrm>
          <a:prstGeom prst="blockArc">
            <a:avLst>
              <a:gd fmla="val 18041678" name="adj1"/>
              <a:gd fmla="val 1798478" name="adj2"/>
              <a:gd fmla="val 9595" name="adj3"/>
            </a:avLst>
          </a:prstGeom>
          <a:solidFill>
            <a:srgbClr val="802017"/>
          </a:solidFill>
          <a:ln>
            <a:noFill/>
          </a:ln>
          <a:effectLst>
            <a:outerShdw blurRad="71438" rotWithShape="0" algn="bl"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p:nvPr/>
        </p:nvSpPr>
        <p:spPr>
          <a:xfrm flipH="1" rot="-9000757">
            <a:off x="3236646" y="1566320"/>
            <a:ext cx="2690226" cy="2690226"/>
          </a:xfrm>
          <a:prstGeom prst="blockArc">
            <a:avLst>
              <a:gd fmla="val 17967225" name="adj1"/>
              <a:gd fmla="val 1529547" name="adj2"/>
              <a:gd fmla="val 9279" name="adj3"/>
            </a:avLst>
          </a:prstGeom>
          <a:solidFill>
            <a:srgbClr val="D83829"/>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
          <p:cNvSpPr/>
          <p:nvPr/>
        </p:nvSpPr>
        <p:spPr>
          <a:xfrm rot="8100000">
            <a:off x="3181132" y="2737000"/>
            <a:ext cx="363170" cy="363170"/>
          </a:xfrm>
          <a:prstGeom prst="rtTriangle">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p:nvPr/>
        </p:nvSpPr>
        <p:spPr>
          <a:xfrm rot="-2700000">
            <a:off x="5613640" y="2729838"/>
            <a:ext cx="363170" cy="363170"/>
          </a:xfrm>
          <a:prstGeom prst="rtTriangle">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rot="2700000">
            <a:off x="4397035" y="3942611"/>
            <a:ext cx="363170" cy="363170"/>
          </a:xfrm>
          <a:prstGeom prst="rtTriangle">
            <a:avLst/>
          </a:prstGeom>
          <a:solidFill>
            <a:srgbClr val="D8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rot="-8100000">
            <a:off x="4397728" y="1506943"/>
            <a:ext cx="363170" cy="363170"/>
          </a:xfrm>
          <a:prstGeom prst="rtTriangle">
            <a:avLst/>
          </a:prstGeom>
          <a:solidFill>
            <a:srgbClr val="D8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txBox="1"/>
          <p:nvPr/>
        </p:nvSpPr>
        <p:spPr>
          <a:xfrm>
            <a:off x="5852625" y="3735775"/>
            <a:ext cx="3019500" cy="109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latin typeface="Roboto"/>
                <a:ea typeface="Roboto"/>
                <a:cs typeface="Roboto"/>
                <a:sym typeface="Roboto"/>
              </a:rPr>
              <a:t>Integration</a:t>
            </a:r>
            <a:endParaRPr b="1" sz="2000">
              <a:latin typeface="Roboto"/>
              <a:ea typeface="Roboto"/>
              <a:cs typeface="Roboto"/>
              <a:sym typeface="Roboto"/>
            </a:endParaRPr>
          </a:p>
          <a:p>
            <a:pPr indent="0" lvl="0" marL="0" rtl="0" algn="l">
              <a:lnSpc>
                <a:spcPct val="115000"/>
              </a:lnSpc>
              <a:spcBef>
                <a:spcPts val="0"/>
              </a:spcBef>
              <a:spcAft>
                <a:spcPts val="0"/>
              </a:spcAft>
              <a:buNone/>
            </a:pPr>
            <a:r>
              <a:t/>
            </a:r>
            <a:endParaRPr sz="600">
              <a:latin typeface="Roboto"/>
              <a:ea typeface="Roboto"/>
              <a:cs typeface="Roboto"/>
              <a:sym typeface="Roboto"/>
            </a:endParaRPr>
          </a:p>
          <a:p>
            <a:pPr indent="0" lvl="0" marL="0" rtl="0" algn="l">
              <a:lnSpc>
                <a:spcPct val="115000"/>
              </a:lnSpc>
              <a:spcBef>
                <a:spcPts val="0"/>
              </a:spcBef>
              <a:spcAft>
                <a:spcPts val="0"/>
              </a:spcAft>
              <a:buNone/>
            </a:pPr>
            <a:r>
              <a:rPr lang="en" sz="1500">
                <a:latin typeface="Roboto"/>
                <a:ea typeface="Roboto"/>
                <a:cs typeface="Roboto"/>
                <a:sym typeface="Roboto"/>
              </a:rPr>
              <a:t>Embed market data and text together as input</a:t>
            </a:r>
            <a:endParaRPr sz="1500">
              <a:latin typeface="Roboto"/>
              <a:ea typeface="Roboto"/>
              <a:cs typeface="Roboto"/>
              <a:sym typeface="Roboto"/>
            </a:endParaRPr>
          </a:p>
        </p:txBody>
      </p:sp>
      <p:sp>
        <p:nvSpPr>
          <p:cNvPr id="200" name="Google Shape;200;p21"/>
          <p:cNvSpPr txBox="1"/>
          <p:nvPr/>
        </p:nvSpPr>
        <p:spPr>
          <a:xfrm>
            <a:off x="412625" y="3867400"/>
            <a:ext cx="2892000" cy="1096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2000">
                <a:latin typeface="Roboto"/>
                <a:ea typeface="Roboto"/>
                <a:cs typeface="Roboto"/>
                <a:sym typeface="Roboto"/>
              </a:rPr>
              <a:t>Higher Frequency</a:t>
            </a:r>
            <a:endParaRPr b="1" sz="2000">
              <a:latin typeface="Roboto"/>
              <a:ea typeface="Roboto"/>
              <a:cs typeface="Roboto"/>
              <a:sym typeface="Roboto"/>
            </a:endParaRPr>
          </a:p>
          <a:p>
            <a:pPr indent="0" lvl="0" marL="0" rtl="0" algn="r">
              <a:lnSpc>
                <a:spcPct val="115000"/>
              </a:lnSpc>
              <a:spcBef>
                <a:spcPts val="0"/>
              </a:spcBef>
              <a:spcAft>
                <a:spcPts val="0"/>
              </a:spcAft>
              <a:buNone/>
            </a:pPr>
            <a:r>
              <a:t/>
            </a:r>
            <a:endParaRPr sz="600">
              <a:latin typeface="Roboto"/>
              <a:ea typeface="Roboto"/>
              <a:cs typeface="Roboto"/>
              <a:sym typeface="Roboto"/>
            </a:endParaRPr>
          </a:p>
          <a:p>
            <a:pPr indent="0" lvl="0" marL="0" rtl="0" algn="r">
              <a:lnSpc>
                <a:spcPct val="115000"/>
              </a:lnSpc>
              <a:spcBef>
                <a:spcPts val="0"/>
              </a:spcBef>
              <a:spcAft>
                <a:spcPts val="0"/>
              </a:spcAft>
              <a:buNone/>
            </a:pPr>
            <a:r>
              <a:rPr lang="en" sz="1500">
                <a:latin typeface="Roboto"/>
                <a:ea typeface="Roboto"/>
                <a:cs typeface="Roboto"/>
                <a:sym typeface="Roboto"/>
              </a:rPr>
              <a:t>More samples, less impact from major events</a:t>
            </a:r>
            <a:endParaRPr sz="1500">
              <a:latin typeface="Roboto"/>
              <a:ea typeface="Roboto"/>
              <a:cs typeface="Roboto"/>
              <a:sym typeface="Roboto"/>
            </a:endParaRPr>
          </a:p>
        </p:txBody>
      </p:sp>
      <p:sp>
        <p:nvSpPr>
          <p:cNvPr id="201" name="Google Shape;201;p21"/>
          <p:cNvSpPr txBox="1"/>
          <p:nvPr/>
        </p:nvSpPr>
        <p:spPr>
          <a:xfrm>
            <a:off x="240250" y="1245575"/>
            <a:ext cx="3019500" cy="8859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2000">
                <a:latin typeface="Roboto"/>
                <a:ea typeface="Roboto"/>
                <a:cs typeface="Roboto"/>
                <a:sym typeface="Roboto"/>
              </a:rPr>
              <a:t>Better Model</a:t>
            </a:r>
            <a:endParaRPr b="1" sz="2000">
              <a:latin typeface="Roboto"/>
              <a:ea typeface="Roboto"/>
              <a:cs typeface="Roboto"/>
              <a:sym typeface="Roboto"/>
            </a:endParaRPr>
          </a:p>
          <a:p>
            <a:pPr indent="0" lvl="0" marL="0" rtl="0" algn="r">
              <a:lnSpc>
                <a:spcPct val="115000"/>
              </a:lnSpc>
              <a:spcBef>
                <a:spcPts val="0"/>
              </a:spcBef>
              <a:spcAft>
                <a:spcPts val="0"/>
              </a:spcAft>
              <a:buNone/>
            </a:pPr>
            <a:r>
              <a:t/>
            </a:r>
            <a:endParaRPr sz="600">
              <a:latin typeface="Roboto"/>
              <a:ea typeface="Roboto"/>
              <a:cs typeface="Roboto"/>
              <a:sym typeface="Roboto"/>
            </a:endParaRPr>
          </a:p>
          <a:p>
            <a:pPr indent="0" lvl="0" marL="0" rtl="0" algn="r">
              <a:lnSpc>
                <a:spcPct val="115000"/>
              </a:lnSpc>
              <a:spcBef>
                <a:spcPts val="0"/>
              </a:spcBef>
              <a:spcAft>
                <a:spcPts val="0"/>
              </a:spcAft>
              <a:buNone/>
            </a:pPr>
            <a:r>
              <a:rPr lang="en" sz="1500">
                <a:latin typeface="Roboto"/>
                <a:ea typeface="Roboto"/>
                <a:cs typeface="Roboto"/>
                <a:sym typeface="Roboto"/>
              </a:rPr>
              <a:t>May use attention to focus on specific text during each period</a:t>
            </a:r>
            <a:endParaRPr sz="1500">
              <a:latin typeface="Roboto"/>
              <a:ea typeface="Roboto"/>
              <a:cs typeface="Roboto"/>
              <a:sym typeface="Roboto"/>
            </a:endParaRPr>
          </a:p>
        </p:txBody>
      </p:sp>
      <p:pic>
        <p:nvPicPr>
          <p:cNvPr id="202" name="Google Shape;202;p21"/>
          <p:cNvPicPr preferRelativeResize="0"/>
          <p:nvPr/>
        </p:nvPicPr>
        <p:blipFill>
          <a:blip r:embed="rId3">
            <a:alphaModFix/>
          </a:blip>
          <a:stretch>
            <a:fillRect/>
          </a:stretch>
        </p:blipFill>
        <p:spPr>
          <a:xfrm>
            <a:off x="3894222" y="2232863"/>
            <a:ext cx="677775" cy="677775"/>
          </a:xfrm>
          <a:prstGeom prst="rect">
            <a:avLst/>
          </a:prstGeom>
          <a:noFill/>
          <a:ln>
            <a:noFill/>
          </a:ln>
        </p:spPr>
      </p:pic>
      <p:pic>
        <p:nvPicPr>
          <p:cNvPr id="203" name="Google Shape;203;p21"/>
          <p:cNvPicPr preferRelativeResize="0"/>
          <p:nvPr/>
        </p:nvPicPr>
        <p:blipFill>
          <a:blip r:embed="rId4">
            <a:alphaModFix/>
          </a:blip>
          <a:stretch>
            <a:fillRect/>
          </a:stretch>
        </p:blipFill>
        <p:spPr>
          <a:xfrm>
            <a:off x="4240075" y="3016423"/>
            <a:ext cx="677775" cy="677753"/>
          </a:xfrm>
          <a:prstGeom prst="rect">
            <a:avLst/>
          </a:prstGeom>
          <a:noFill/>
          <a:ln>
            <a:noFill/>
          </a:ln>
        </p:spPr>
      </p:pic>
      <p:pic>
        <p:nvPicPr>
          <p:cNvPr id="204" name="Google Shape;204;p21"/>
          <p:cNvPicPr preferRelativeResize="0"/>
          <p:nvPr/>
        </p:nvPicPr>
        <p:blipFill>
          <a:blip r:embed="rId5">
            <a:alphaModFix/>
          </a:blip>
          <a:stretch>
            <a:fillRect/>
          </a:stretch>
        </p:blipFill>
        <p:spPr>
          <a:xfrm>
            <a:off x="4572000" y="2376800"/>
            <a:ext cx="885900" cy="885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