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284" r:id="rId2"/>
    <p:sldId id="256" r:id="rId3"/>
    <p:sldId id="285" r:id="rId4"/>
    <p:sldId id="309" r:id="rId5"/>
    <p:sldId id="310" r:id="rId6"/>
    <p:sldId id="303" r:id="rId7"/>
    <p:sldId id="312" r:id="rId8"/>
    <p:sldId id="257" r:id="rId9"/>
    <p:sldId id="286" r:id="rId10"/>
    <p:sldId id="272" r:id="rId11"/>
    <p:sldId id="304" r:id="rId12"/>
    <p:sldId id="258" r:id="rId13"/>
    <p:sldId id="287" r:id="rId14"/>
    <p:sldId id="322" r:id="rId15"/>
    <p:sldId id="273" r:id="rId16"/>
    <p:sldId id="305" r:id="rId17"/>
    <p:sldId id="260" r:id="rId18"/>
    <p:sldId id="259" r:id="rId19"/>
    <p:sldId id="288" r:id="rId20"/>
    <p:sldId id="275" r:id="rId21"/>
    <p:sldId id="306" r:id="rId22"/>
    <p:sldId id="261" r:id="rId23"/>
    <p:sldId id="289" r:id="rId24"/>
    <p:sldId id="276" r:id="rId25"/>
    <p:sldId id="307" r:id="rId26"/>
    <p:sldId id="262" r:id="rId27"/>
    <p:sldId id="290" r:id="rId28"/>
    <p:sldId id="323" r:id="rId29"/>
    <p:sldId id="277" r:id="rId30"/>
    <p:sldId id="311" r:id="rId31"/>
    <p:sldId id="263" r:id="rId32"/>
    <p:sldId id="291" r:id="rId33"/>
    <p:sldId id="278" r:id="rId34"/>
    <p:sldId id="313" r:id="rId35"/>
    <p:sldId id="314" r:id="rId36"/>
    <p:sldId id="264" r:id="rId37"/>
    <p:sldId id="292" r:id="rId38"/>
    <p:sldId id="279" r:id="rId39"/>
    <p:sldId id="265" r:id="rId40"/>
    <p:sldId id="293" r:id="rId41"/>
    <p:sldId id="280" r:id="rId42"/>
    <p:sldId id="316" r:id="rId43"/>
    <p:sldId id="269" r:id="rId44"/>
    <p:sldId id="294" r:id="rId45"/>
    <p:sldId id="317" r:id="rId46"/>
    <p:sldId id="321" r:id="rId47"/>
    <p:sldId id="318" r:id="rId48"/>
    <p:sldId id="266" r:id="rId49"/>
    <p:sldId id="268" r:id="rId50"/>
    <p:sldId id="267" r:id="rId51"/>
    <p:sldId id="319" r:id="rId52"/>
    <p:sldId id="302" r:id="rId53"/>
    <p:sldId id="300" r:id="rId54"/>
    <p:sldId id="301" r:id="rId55"/>
    <p:sldId id="296" r:id="rId56"/>
    <p:sldId id="297" r:id="rId57"/>
    <p:sldId id="298" r:id="rId58"/>
    <p:sldId id="320" r:id="rId59"/>
    <p:sldId id="299" r:id="rId60"/>
    <p:sldId id="324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262BFF"/>
    <a:srgbClr val="FF2B27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44"/>
    <p:restoredTop sz="94627"/>
  </p:normalViewPr>
  <p:slideViewPr>
    <p:cSldViewPr snapToGrid="0" snapToObjects="1">
      <p:cViewPr>
        <p:scale>
          <a:sx n="100" d="100"/>
          <a:sy n="100" d="100"/>
        </p:scale>
        <p:origin x="1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dum Regular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dum Regular" pitchFamily="2" charset="77"/>
              </a:defRPr>
            </a:lvl1pPr>
          </a:lstStyle>
          <a:p>
            <a:fld id="{3F68A8F1-38BE-5F44-B262-C7AB3E3CE1C8}" type="datetimeFigureOut">
              <a:rPr lang="en-US" smtClean="0"/>
              <a:pPr/>
              <a:t>8/7/20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dum Regular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dum Regular" pitchFamily="2" charset="77"/>
              </a:defRPr>
            </a:lvl1pPr>
          </a:lstStyle>
          <a:p>
            <a:fld id="{D369959F-1415-F34E-A7F6-A5E1C1E827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54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Modum Regular" pitchFamily="2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Modum Regular" pitchFamily="2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Modum Regular" pitchFamily="2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Modum Regular" pitchFamily="2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Modum Regular" pitchFamily="2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9959F-1415-F34E-A7F6-A5E1C1E827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5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4F412-995B-7445-BBFB-B78A7333A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4CABC-A655-A745-8BCC-7BD07A990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78AFA-E68B-F444-8986-F9514761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7E65-6E74-CF47-8927-AE0FC0EAE7ED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85F8E-806F-CF43-82AF-942E6151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47DA5-05AB-9F4D-83B4-0A9C089EB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CDA7-6E72-1D4F-B725-1CF2246B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2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957E-5E2D-FE44-9956-2F093BFD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5E895-3DCD-9546-9CDB-362CB2EE6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E4A95-6D36-D341-BC74-0479EF55D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6220E-6E7B-A047-BC8F-F0EB3E05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7E65-6E74-CF47-8927-AE0FC0EAE7ED}" type="datetimeFigureOut">
              <a:rPr lang="en-US" smtClean="0"/>
              <a:t>8/7/20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CC6A2-3C75-3047-8875-E761AE4A7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7216A-B3DB-B549-BADA-34BF2E04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CDA7-6E72-1D4F-B725-1CF2246B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7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1E5D-28C6-8144-B2A6-0B4D3649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CA7013-A33F-E343-9F67-CBB12BE08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7184D-CF5A-534A-A2A7-1397145B2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62F83-2750-1748-B453-9DF59DB5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7E65-6E74-CF47-8927-AE0FC0EAE7ED}" type="datetimeFigureOut">
              <a:rPr lang="en-US" smtClean="0"/>
              <a:t>8/7/20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CB44D-DDDB-6A49-8AB3-43301954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36D22-EFAF-584E-9543-DB0FD1B8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CDA7-6E72-1D4F-B725-1CF2246B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41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125B-F565-F546-B95F-95624D31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C0A80-C9D3-8B46-88A6-1133CD578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B8DC1-3759-8947-B8A4-C22E5C9E0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7E65-6E74-CF47-8927-AE0FC0EAE7ED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321E2-AB78-DC4E-A4A7-B4C877E8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71ED9-74BF-854B-B5B2-0F65C495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CDA7-6E72-1D4F-B725-1CF2246B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43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A520DC-DD60-8043-8729-4E1D12268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9C432-872E-2C41-AC52-6151583CE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DB05D-E746-B340-AB7D-8762518D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7E65-6E74-CF47-8927-AE0FC0EAE7ED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F761B-068E-E64C-B8F7-BEE0B1AF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0BC41-5C6F-1D49-9915-E6AAEF09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CDA7-6E72-1D4F-B725-1CF2246B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5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BDC0-3C2D-D24A-9B4F-D54F0A99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2E009-623E-DA43-9614-1D451C0BE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CF73A-ACB2-A847-935C-FB1E1A02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7E65-6E74-CF47-8927-AE0FC0EAE7ED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8A062-C424-6844-ABB1-E8855596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61DE0-0F5D-4844-ACB4-C4C8E738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CDA7-6E72-1D4F-B725-1CF2246B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2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1AA7-399C-2544-AEBC-CADBF47E1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D6401-FFF2-BC4D-A0F7-937EA1006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D285E-E38E-5048-A928-E43A194D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7E65-6E74-CF47-8927-AE0FC0EAE7ED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A5E40-AAB1-E741-B502-85B82F56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CE77B-6FEC-934B-A696-F1DCF263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CDA7-6E72-1D4F-B725-1CF2246B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8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D12A-940F-714D-AA2B-1CF4BF50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C10E0-B7CA-E242-BA18-BB7D88AAD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ADD16-D430-7E43-97A1-EFBBC6895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E449B-D851-9B4A-BCFB-C8B4601E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7E65-6E74-CF47-8927-AE0FC0EAE7ED}" type="datetimeFigureOut">
              <a:rPr lang="en-US" smtClean="0"/>
              <a:t>8/7/20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7FF5B-7A9B-524D-9C72-7C9F760E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353C4-BCEA-7E40-AA16-717A2759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CDA7-6E72-1D4F-B725-1CF2246B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3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2DE0-96C6-5C4E-ABA5-311F23648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AEA12-1598-0A4C-AC1E-11CE48BA0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C71E5-B17E-924C-BB33-5DDAC54B4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74FE3E-0C95-684B-B6BB-5C61C80BA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40869-E7DE-9140-BC0E-A4E453377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CAD11F-9BBE-8F44-9EC9-2010AD6AD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7E65-6E74-CF47-8927-AE0FC0EAE7ED}" type="datetimeFigureOut">
              <a:rPr lang="en-US" smtClean="0"/>
              <a:t>8/7/20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2A8204-7310-4A47-A0D5-C00C2494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026E13-12BF-4641-93DF-2D5A5CC0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CDA7-6E72-1D4F-B725-1CF2246B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2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E903-86E1-774A-B347-FDD266CE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476DB-A305-024F-9241-C7985903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7E65-6E74-CF47-8927-AE0FC0EAE7ED}" type="datetimeFigureOut">
              <a:rPr lang="en-US" smtClean="0"/>
              <a:t>8/7/20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4B2B4-0514-A146-BE54-50DF9F0A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21EE9-9B25-454B-A33C-4F73A40C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CDA7-6E72-1D4F-B725-1CF2246B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9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D950F-C114-964D-AEBB-093E45A41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7E65-6E74-CF47-8927-AE0FC0EAE7ED}" type="datetimeFigureOut">
              <a:rPr lang="en-US" smtClean="0"/>
              <a:t>8/7/20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D8B9-6C1C-854C-BD7B-42221947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7C234-1583-2646-9752-051CD157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CDA7-6E72-1D4F-B725-1CF2246B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6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ltair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D950F-C114-964D-AEBB-093E45A41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7E65-6E74-CF47-8927-AE0FC0EAE7ED}" type="datetimeFigureOut">
              <a:rPr lang="en-US" smtClean="0"/>
              <a:t>8/7/20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D8B9-6C1C-854C-BD7B-42221947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7C234-1583-2646-9752-051CD157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CDA7-6E72-1D4F-B725-1CF2246B918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40F89-AC67-7C43-BCDF-C258C7D26535}"/>
              </a:ext>
            </a:extLst>
          </p:cNvPr>
          <p:cNvSpPr txBox="1"/>
          <p:nvPr userDrawn="1"/>
        </p:nvSpPr>
        <p:spPr>
          <a:xfrm>
            <a:off x="11188199" y="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Altair</a:t>
            </a:r>
          </a:p>
        </p:txBody>
      </p:sp>
    </p:spTree>
    <p:extLst>
      <p:ext uri="{BB962C8B-B14F-4D97-AF65-F5344CB8AC3E}">
        <p14:creationId xmlns:p14="http://schemas.microsoft.com/office/powerpoint/2010/main" val="251082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ndas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D950F-C114-964D-AEBB-093E45A41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7E65-6E74-CF47-8927-AE0FC0EAE7ED}" type="datetimeFigureOut">
              <a:rPr lang="en-US" smtClean="0"/>
              <a:t>8/7/20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D8B9-6C1C-854C-BD7B-42221947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7C234-1583-2646-9752-051CD157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CDA7-6E72-1D4F-B725-1CF2246B918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87320-0C22-5642-B981-F33CF19D0D7E}"/>
              </a:ext>
            </a:extLst>
          </p:cNvPr>
          <p:cNvSpPr txBox="1"/>
          <p:nvPr userDrawn="1"/>
        </p:nvSpPr>
        <p:spPr>
          <a:xfrm>
            <a:off x="11188199" y="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168408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3AB733-5EB9-C04D-A6CE-B7DBC953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3D63B-E7DB-D54A-8C55-D3814F67D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3C731-BF97-F144-A594-72C8DB7C3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dum" pitchFamily="2" charset="77"/>
              </a:defRPr>
            </a:lvl1pPr>
          </a:lstStyle>
          <a:p>
            <a:fld id="{7DCB7E65-6E74-CF47-8927-AE0FC0EAE7ED}" type="datetimeFigureOut">
              <a:rPr lang="en-US" smtClean="0"/>
              <a:pPr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C4849-B3E7-3042-A341-0BCA2294A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dum" pitchFamily="2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1612C-C378-7044-B3A3-3F62CCB8C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odum" pitchFamily="2" charset="77"/>
              </a:defRPr>
            </a:lvl1pPr>
          </a:lstStyle>
          <a:p>
            <a:fld id="{0FDDCDA7-6E72-1D4F-B725-1CF2246B91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6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dum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dum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dum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dum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dum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dum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2.png"/><Relationship Id="rId5" Type="http://schemas.openxmlformats.org/officeDocument/2006/relationships/image" Target="../media/image35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6.pn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6.png"/><Relationship Id="rId5" Type="http://schemas.openxmlformats.org/officeDocument/2006/relationships/image" Target="../media/image44.png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0.png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6.png"/><Relationship Id="rId4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7.png"/><Relationship Id="rId4" Type="http://schemas.openxmlformats.org/officeDocument/2006/relationships/image" Target="../media/image6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2.png"/><Relationship Id="rId5" Type="http://schemas.openxmlformats.org/officeDocument/2006/relationships/image" Target="../media/image72.png"/><Relationship Id="rId4" Type="http://schemas.openxmlformats.org/officeDocument/2006/relationships/image" Target="../media/image7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7.png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80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9.png"/><Relationship Id="rId5" Type="http://schemas.openxmlformats.org/officeDocument/2006/relationships/image" Target="../media/image76.png"/><Relationship Id="rId4" Type="http://schemas.openxmlformats.org/officeDocument/2006/relationships/image" Target="../media/image7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95A2-4C2E-C641-85B4-E764E78899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Transforms Cookbook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B58E8-AED9-E448-8E95-0DC2125628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Eytan Adar</a:t>
            </a:r>
          </a:p>
        </p:txBody>
      </p:sp>
    </p:spTree>
    <p:extLst>
      <p:ext uri="{BB962C8B-B14F-4D97-AF65-F5344CB8AC3E}">
        <p14:creationId xmlns:p14="http://schemas.microsoft.com/office/powerpoint/2010/main" val="235181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72AB11-99CA-9548-8F5F-5E43D1399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206" y="646174"/>
            <a:ext cx="3677678" cy="4197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8C1E02-ADFF-F74F-A118-BDC89E01A58E}"/>
              </a:ext>
            </a:extLst>
          </p:cNvPr>
          <p:cNvSpPr txBox="1"/>
          <p:nvPr/>
        </p:nvSpPr>
        <p:spPr>
          <a:xfrm>
            <a:off x="3683726" y="5200304"/>
            <a:ext cx="3650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df.T1Grade &gt; 7 creates a “mask”</a:t>
            </a:r>
          </a:p>
          <a:p>
            <a:r>
              <a:rPr lang="en-US" dirty="0">
                <a:latin typeface="Modum Regular" pitchFamily="2" charset="77"/>
              </a:rPr>
              <a:t>“True” if the row passes the test, false otherwise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3BFFC-BB59-5342-8F78-B54DBBF4835E}"/>
              </a:ext>
            </a:extLst>
          </p:cNvPr>
          <p:cNvSpPr txBox="1"/>
          <p:nvPr/>
        </p:nvSpPr>
        <p:spPr>
          <a:xfrm>
            <a:off x="7950884" y="5259558"/>
            <a:ext cx="3735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We then select only those rows that are True for the mask (df[…mask…]).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35C801-2A62-CB44-9196-FC3A32B30E51}"/>
              </a:ext>
            </a:extLst>
          </p:cNvPr>
          <p:cNvSpPr txBox="1"/>
          <p:nvPr/>
        </p:nvSpPr>
        <p:spPr>
          <a:xfrm>
            <a:off x="438605" y="5199013"/>
            <a:ext cx="2836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Pandas starts with (df)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4335230-688A-F843-99EE-CD52B4362573}"/>
              </a:ext>
            </a:extLst>
          </p:cNvPr>
          <p:cNvSpPr/>
          <p:nvPr/>
        </p:nvSpPr>
        <p:spPr>
          <a:xfrm>
            <a:off x="5371587" y="648705"/>
            <a:ext cx="2579297" cy="36471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D922C19-EF8C-3C4D-AC65-E66B0F9A03C1}"/>
              </a:ext>
            </a:extLst>
          </p:cNvPr>
          <p:cNvSpPr/>
          <p:nvPr/>
        </p:nvSpPr>
        <p:spPr>
          <a:xfrm>
            <a:off x="5000841" y="557677"/>
            <a:ext cx="3069757" cy="522827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B2CC1B0-43A6-CB4F-B612-B86665B53CB4}"/>
              </a:ext>
            </a:extLst>
          </p:cNvPr>
          <p:cNvSpPr/>
          <p:nvPr/>
        </p:nvSpPr>
        <p:spPr>
          <a:xfrm>
            <a:off x="5230835" y="996287"/>
            <a:ext cx="1374681" cy="1269241"/>
          </a:xfrm>
          <a:custGeom>
            <a:avLst/>
            <a:gdLst>
              <a:gd name="connsiteX0" fmla="*/ 1374681 w 1374681"/>
              <a:gd name="connsiteY0" fmla="*/ 0 h 1269241"/>
              <a:gd name="connsiteX1" fmla="*/ 200974 w 1374681"/>
              <a:gd name="connsiteY1" fmla="*/ 682388 h 1269241"/>
              <a:gd name="connsiteX2" fmla="*/ 9905 w 1374681"/>
              <a:gd name="connsiteY2" fmla="*/ 1269241 h 126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4681" h="1269241">
                <a:moveTo>
                  <a:pt x="1374681" y="0"/>
                </a:moveTo>
                <a:cubicBezTo>
                  <a:pt x="901559" y="235424"/>
                  <a:pt x="428437" y="470848"/>
                  <a:pt x="200974" y="682388"/>
                </a:cubicBezTo>
                <a:cubicBezTo>
                  <a:pt x="-26489" y="893928"/>
                  <a:pt x="-8292" y="1081584"/>
                  <a:pt x="9905" y="1269241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FF3EAEC1-81DC-784A-846F-02795B8F05EE}"/>
              </a:ext>
            </a:extLst>
          </p:cNvPr>
          <p:cNvSpPr/>
          <p:nvPr/>
        </p:nvSpPr>
        <p:spPr>
          <a:xfrm>
            <a:off x="8070598" y="1023581"/>
            <a:ext cx="1410021" cy="1241947"/>
          </a:xfrm>
          <a:custGeom>
            <a:avLst/>
            <a:gdLst>
              <a:gd name="connsiteX0" fmla="*/ 0 w 1410021"/>
              <a:gd name="connsiteY0" fmla="*/ 0 h 1241947"/>
              <a:gd name="connsiteX1" fmla="*/ 1241946 w 1410021"/>
              <a:gd name="connsiteY1" fmla="*/ 709684 h 1241947"/>
              <a:gd name="connsiteX2" fmla="*/ 1364776 w 1410021"/>
              <a:gd name="connsiteY2" fmla="*/ 1241947 h 124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0021" h="1241947">
                <a:moveTo>
                  <a:pt x="0" y="0"/>
                </a:moveTo>
                <a:cubicBezTo>
                  <a:pt x="507241" y="251346"/>
                  <a:pt x="1014483" y="502693"/>
                  <a:pt x="1241946" y="709684"/>
                </a:cubicBezTo>
                <a:cubicBezTo>
                  <a:pt x="1469409" y="916675"/>
                  <a:pt x="1417092" y="1079311"/>
                  <a:pt x="1364776" y="1241947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3B5964-6185-6D4F-9429-BBE812BFC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67" y="2162661"/>
            <a:ext cx="3543300" cy="2832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4AC3A5-0218-994D-93E1-DCDEE1482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943" y="2489140"/>
            <a:ext cx="3390900" cy="22225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B48E675-F2BC-A041-B1CE-C12AE103CFFF}"/>
              </a:ext>
            </a:extLst>
          </p:cNvPr>
          <p:cNvGrpSpPr/>
          <p:nvPr/>
        </p:nvGrpSpPr>
        <p:grpSpPr>
          <a:xfrm>
            <a:off x="3487783" y="2560320"/>
            <a:ext cx="4153988" cy="2194560"/>
            <a:chOff x="3487783" y="2560320"/>
            <a:chExt cx="4153988" cy="2194560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93038D0-E6DD-094D-985D-E955A432B2B2}"/>
                </a:ext>
              </a:extLst>
            </p:cNvPr>
            <p:cNvSpPr/>
            <p:nvPr/>
          </p:nvSpPr>
          <p:spPr>
            <a:xfrm>
              <a:off x="3683726" y="2560320"/>
              <a:ext cx="3944983" cy="496389"/>
            </a:xfrm>
            <a:custGeom>
              <a:avLst/>
              <a:gdLst>
                <a:gd name="connsiteX0" fmla="*/ 0 w 3944983"/>
                <a:gd name="connsiteY0" fmla="*/ 130629 h 496389"/>
                <a:gd name="connsiteX1" fmla="*/ 822960 w 3944983"/>
                <a:gd name="connsiteY1" fmla="*/ 0 h 496389"/>
                <a:gd name="connsiteX2" fmla="*/ 2939143 w 3944983"/>
                <a:gd name="connsiteY2" fmla="*/ 52251 h 496389"/>
                <a:gd name="connsiteX3" fmla="*/ 3944983 w 3944983"/>
                <a:gd name="connsiteY3" fmla="*/ 496389 h 496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983" h="496389">
                  <a:moveTo>
                    <a:pt x="0" y="130629"/>
                  </a:moveTo>
                  <a:cubicBezTo>
                    <a:pt x="166551" y="71846"/>
                    <a:pt x="822960" y="0"/>
                    <a:pt x="822960" y="0"/>
                  </a:cubicBezTo>
                  <a:lnTo>
                    <a:pt x="2939143" y="52251"/>
                  </a:lnTo>
                  <a:cubicBezTo>
                    <a:pt x="3459480" y="134983"/>
                    <a:pt x="3702231" y="315686"/>
                    <a:pt x="3944983" y="496389"/>
                  </a:cubicBezTo>
                </a:path>
              </a:pathLst>
            </a:custGeom>
            <a:noFill/>
            <a:ln w="381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12EA118-947C-4944-9763-82C8C2935B95}"/>
                </a:ext>
              </a:extLst>
            </p:cNvPr>
            <p:cNvSpPr/>
            <p:nvPr/>
          </p:nvSpPr>
          <p:spPr>
            <a:xfrm>
              <a:off x="3487783" y="2855716"/>
              <a:ext cx="4153988" cy="553690"/>
            </a:xfrm>
            <a:custGeom>
              <a:avLst/>
              <a:gdLst>
                <a:gd name="connsiteX0" fmla="*/ 0 w 4153988"/>
                <a:gd name="connsiteY0" fmla="*/ 200993 h 553690"/>
                <a:gd name="connsiteX1" fmla="*/ 1136468 w 4153988"/>
                <a:gd name="connsiteY1" fmla="*/ 44238 h 553690"/>
                <a:gd name="connsiteX2" fmla="*/ 2926080 w 4153988"/>
                <a:gd name="connsiteY2" fmla="*/ 44238 h 553690"/>
                <a:gd name="connsiteX3" fmla="*/ 4153988 w 4153988"/>
                <a:gd name="connsiteY3" fmla="*/ 553690 h 553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53988" h="553690">
                  <a:moveTo>
                    <a:pt x="0" y="200993"/>
                  </a:moveTo>
                  <a:cubicBezTo>
                    <a:pt x="324394" y="135678"/>
                    <a:pt x="648788" y="70364"/>
                    <a:pt x="1136468" y="44238"/>
                  </a:cubicBezTo>
                  <a:cubicBezTo>
                    <a:pt x="1624148" y="18112"/>
                    <a:pt x="2423160" y="-40671"/>
                    <a:pt x="2926080" y="44238"/>
                  </a:cubicBezTo>
                  <a:cubicBezTo>
                    <a:pt x="3429000" y="129147"/>
                    <a:pt x="3791494" y="341418"/>
                    <a:pt x="4153988" y="553690"/>
                  </a:cubicBezTo>
                </a:path>
              </a:pathLst>
            </a:custGeom>
            <a:noFill/>
            <a:ln w="381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515127ED-158A-3342-866D-C56E7A8B959D}"/>
                </a:ext>
              </a:extLst>
            </p:cNvPr>
            <p:cNvSpPr/>
            <p:nvPr/>
          </p:nvSpPr>
          <p:spPr>
            <a:xfrm>
              <a:off x="3644537" y="4480560"/>
              <a:ext cx="3933553" cy="274320"/>
            </a:xfrm>
            <a:custGeom>
              <a:avLst/>
              <a:gdLst>
                <a:gd name="connsiteX0" fmla="*/ 0 w 3933553"/>
                <a:gd name="connsiteY0" fmla="*/ 274320 h 274320"/>
                <a:gd name="connsiteX1" fmla="*/ 3291840 w 3933553"/>
                <a:gd name="connsiteY1" fmla="*/ 169817 h 274320"/>
                <a:gd name="connsiteX2" fmla="*/ 3931920 w 3933553"/>
                <a:gd name="connsiteY2" fmla="*/ 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33553" h="274320">
                  <a:moveTo>
                    <a:pt x="0" y="274320"/>
                  </a:moveTo>
                  <a:lnTo>
                    <a:pt x="3291840" y="169817"/>
                  </a:lnTo>
                  <a:cubicBezTo>
                    <a:pt x="3947160" y="124097"/>
                    <a:pt x="3939540" y="62048"/>
                    <a:pt x="3931920" y="0"/>
                  </a:cubicBezTo>
                </a:path>
              </a:pathLst>
            </a:custGeom>
            <a:noFill/>
            <a:ln w="381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7FA21A17-8E09-8D40-A921-725CB0FE387B}"/>
                </a:ext>
              </a:extLst>
            </p:cNvPr>
            <p:cNvSpPr/>
            <p:nvPr/>
          </p:nvSpPr>
          <p:spPr>
            <a:xfrm>
              <a:off x="3618411" y="4180114"/>
              <a:ext cx="3997235" cy="222069"/>
            </a:xfrm>
            <a:custGeom>
              <a:avLst/>
              <a:gdLst>
                <a:gd name="connsiteX0" fmla="*/ 0 w 3997235"/>
                <a:gd name="connsiteY0" fmla="*/ 222069 h 222069"/>
                <a:gd name="connsiteX1" fmla="*/ 1397726 w 3997235"/>
                <a:gd name="connsiteY1" fmla="*/ 104503 h 222069"/>
                <a:gd name="connsiteX2" fmla="*/ 3435532 w 3997235"/>
                <a:gd name="connsiteY2" fmla="*/ 143692 h 222069"/>
                <a:gd name="connsiteX3" fmla="*/ 3997235 w 3997235"/>
                <a:gd name="connsiteY3" fmla="*/ 0 h 22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7235" h="222069">
                  <a:moveTo>
                    <a:pt x="0" y="222069"/>
                  </a:moveTo>
                  <a:cubicBezTo>
                    <a:pt x="412568" y="169817"/>
                    <a:pt x="1397726" y="104503"/>
                    <a:pt x="1397726" y="104503"/>
                  </a:cubicBezTo>
                  <a:cubicBezTo>
                    <a:pt x="1970315" y="91440"/>
                    <a:pt x="3002281" y="161109"/>
                    <a:pt x="3435532" y="143692"/>
                  </a:cubicBezTo>
                  <a:cubicBezTo>
                    <a:pt x="3868784" y="126275"/>
                    <a:pt x="3933009" y="63137"/>
                    <a:pt x="3997235" y="0"/>
                  </a:cubicBezTo>
                </a:path>
              </a:pathLst>
            </a:custGeom>
            <a:noFill/>
            <a:ln w="381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FB7F479-310F-344F-94CC-9FE86C754326}"/>
                </a:ext>
              </a:extLst>
            </p:cNvPr>
            <p:cNvSpPr/>
            <p:nvPr/>
          </p:nvSpPr>
          <p:spPr>
            <a:xfrm>
              <a:off x="3592286" y="3827417"/>
              <a:ext cx="4010297" cy="195943"/>
            </a:xfrm>
            <a:custGeom>
              <a:avLst/>
              <a:gdLst>
                <a:gd name="connsiteX0" fmla="*/ 0 w 4010297"/>
                <a:gd name="connsiteY0" fmla="*/ 195943 h 195943"/>
                <a:gd name="connsiteX1" fmla="*/ 1776548 w 4010297"/>
                <a:gd name="connsiteY1" fmla="*/ 143692 h 195943"/>
                <a:gd name="connsiteX2" fmla="*/ 3474720 w 4010297"/>
                <a:gd name="connsiteY2" fmla="*/ 156754 h 195943"/>
                <a:gd name="connsiteX3" fmla="*/ 4010297 w 4010297"/>
                <a:gd name="connsiteY3" fmla="*/ 0 h 195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0297" h="195943">
                  <a:moveTo>
                    <a:pt x="0" y="195943"/>
                  </a:moveTo>
                  <a:lnTo>
                    <a:pt x="1776548" y="143692"/>
                  </a:lnTo>
                  <a:cubicBezTo>
                    <a:pt x="2355668" y="137161"/>
                    <a:pt x="3102429" y="180703"/>
                    <a:pt x="3474720" y="156754"/>
                  </a:cubicBezTo>
                  <a:cubicBezTo>
                    <a:pt x="3847011" y="132805"/>
                    <a:pt x="3928654" y="66402"/>
                    <a:pt x="4010297" y="0"/>
                  </a:cubicBezTo>
                </a:path>
              </a:pathLst>
            </a:custGeom>
            <a:noFill/>
            <a:ln w="381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3E384768-A635-FF41-8D40-0F6F36B4FA29}"/>
                </a:ext>
              </a:extLst>
            </p:cNvPr>
            <p:cNvSpPr/>
            <p:nvPr/>
          </p:nvSpPr>
          <p:spPr>
            <a:xfrm>
              <a:off x="3513909" y="3278777"/>
              <a:ext cx="692331" cy="117566"/>
            </a:xfrm>
            <a:custGeom>
              <a:avLst/>
              <a:gdLst>
                <a:gd name="connsiteX0" fmla="*/ 0 w 692331"/>
                <a:gd name="connsiteY0" fmla="*/ 117566 h 117566"/>
                <a:gd name="connsiteX1" fmla="*/ 692331 w 692331"/>
                <a:gd name="connsiteY1" fmla="*/ 0 h 117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2331" h="117566">
                  <a:moveTo>
                    <a:pt x="0" y="117566"/>
                  </a:moveTo>
                  <a:lnTo>
                    <a:pt x="692331" y="0"/>
                  </a:lnTo>
                </a:path>
              </a:pathLst>
            </a:custGeom>
            <a:noFill/>
            <a:ln w="381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9DFE332-453B-8241-8F93-BC65E97B5EEA}"/>
                </a:ext>
              </a:extLst>
            </p:cNvPr>
            <p:cNvSpPr/>
            <p:nvPr/>
          </p:nvSpPr>
          <p:spPr>
            <a:xfrm>
              <a:off x="3540034" y="3644537"/>
              <a:ext cx="666206" cy="91440"/>
            </a:xfrm>
            <a:custGeom>
              <a:avLst/>
              <a:gdLst>
                <a:gd name="connsiteX0" fmla="*/ 0 w 666206"/>
                <a:gd name="connsiteY0" fmla="*/ 91440 h 91440"/>
                <a:gd name="connsiteX1" fmla="*/ 666206 w 666206"/>
                <a:gd name="connsiteY1" fmla="*/ 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206" h="91440">
                  <a:moveTo>
                    <a:pt x="0" y="91440"/>
                  </a:moveTo>
                  <a:lnTo>
                    <a:pt x="666206" y="0"/>
                  </a:lnTo>
                </a:path>
              </a:pathLst>
            </a:custGeom>
            <a:noFill/>
            <a:ln w="381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C9AEFA7C-EA2F-9440-91DB-CEB06BCC6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3668" y="2303462"/>
            <a:ext cx="2054333" cy="259385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111E637-BE46-D040-9814-BE2D4350E8FA}"/>
              </a:ext>
            </a:extLst>
          </p:cNvPr>
          <p:cNvCxnSpPr/>
          <p:nvPr/>
        </p:nvCxnSpPr>
        <p:spPr>
          <a:xfrm>
            <a:off x="4303425" y="3052552"/>
            <a:ext cx="0" cy="3437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1576F0-E211-4D4D-8853-D6FF87384B5A}"/>
              </a:ext>
            </a:extLst>
          </p:cNvPr>
          <p:cNvCxnSpPr/>
          <p:nvPr/>
        </p:nvCxnSpPr>
        <p:spPr>
          <a:xfrm>
            <a:off x="4303425" y="3453146"/>
            <a:ext cx="0" cy="3437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26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 animBg="1"/>
      <p:bldP spid="16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FF3EAEC1-81DC-784A-846F-02795B8F05EE}"/>
              </a:ext>
            </a:extLst>
          </p:cNvPr>
          <p:cNvSpPr/>
          <p:nvPr/>
        </p:nvSpPr>
        <p:spPr>
          <a:xfrm rot="733024">
            <a:off x="5926484" y="1194273"/>
            <a:ext cx="1410021" cy="327802"/>
          </a:xfrm>
          <a:custGeom>
            <a:avLst/>
            <a:gdLst>
              <a:gd name="connsiteX0" fmla="*/ 0 w 1410021"/>
              <a:gd name="connsiteY0" fmla="*/ 0 h 1241947"/>
              <a:gd name="connsiteX1" fmla="*/ 1241946 w 1410021"/>
              <a:gd name="connsiteY1" fmla="*/ 709684 h 1241947"/>
              <a:gd name="connsiteX2" fmla="*/ 1364776 w 1410021"/>
              <a:gd name="connsiteY2" fmla="*/ 1241947 h 124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0021" h="1241947">
                <a:moveTo>
                  <a:pt x="0" y="0"/>
                </a:moveTo>
                <a:cubicBezTo>
                  <a:pt x="507241" y="251346"/>
                  <a:pt x="1014483" y="502693"/>
                  <a:pt x="1241946" y="709684"/>
                </a:cubicBezTo>
                <a:cubicBezTo>
                  <a:pt x="1469409" y="916675"/>
                  <a:pt x="1417092" y="1079311"/>
                  <a:pt x="1364776" y="1241947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897A5-33E7-7D4C-8029-1881374EB9FF}"/>
              </a:ext>
            </a:extLst>
          </p:cNvPr>
          <p:cNvSpPr txBox="1"/>
          <p:nvPr/>
        </p:nvSpPr>
        <p:spPr>
          <a:xfrm>
            <a:off x="1283506" y="2546426"/>
            <a:ext cx="390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Modum Regular" pitchFamily="2" charset="77"/>
              </a:rPr>
              <a:t>What Altair sees: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62B6FF0F-F64D-5A42-9597-E35F4749A48B}"/>
              </a:ext>
            </a:extLst>
          </p:cNvPr>
          <p:cNvSpPr/>
          <p:nvPr/>
        </p:nvSpPr>
        <p:spPr>
          <a:xfrm>
            <a:off x="3512125" y="3463047"/>
            <a:ext cx="2810854" cy="2023353"/>
          </a:xfrm>
          <a:custGeom>
            <a:avLst/>
            <a:gdLst>
              <a:gd name="connsiteX0" fmla="*/ 1604624 w 2810854"/>
              <a:gd name="connsiteY0" fmla="*/ 0 h 2023353"/>
              <a:gd name="connsiteX1" fmla="*/ 28743 w 2810854"/>
              <a:gd name="connsiteY1" fmla="*/ 1614791 h 2023353"/>
              <a:gd name="connsiteX2" fmla="*/ 2810854 w 2810854"/>
              <a:gd name="connsiteY2" fmla="*/ 2023353 h 202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0854" h="2023353">
                <a:moveTo>
                  <a:pt x="1604624" y="0"/>
                </a:moveTo>
                <a:cubicBezTo>
                  <a:pt x="716164" y="638783"/>
                  <a:pt x="-172295" y="1277566"/>
                  <a:pt x="28743" y="1614791"/>
                </a:cubicBezTo>
                <a:cubicBezTo>
                  <a:pt x="229781" y="1952016"/>
                  <a:pt x="1520317" y="1987684"/>
                  <a:pt x="2810854" y="2023353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8288CA-1084-8448-9B99-BEFA9D49B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214" y="4474723"/>
            <a:ext cx="783215" cy="19145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B8F4DE2-8123-664B-A351-3A5F52FAD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371" y="1627793"/>
            <a:ext cx="3390900" cy="22225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1E42170-204B-6F4D-87EC-FA851B73E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691" y="577164"/>
            <a:ext cx="3898215" cy="4449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13BC5C-CF42-BC41-BCB0-AF4F8ABDC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239" y="4751012"/>
            <a:ext cx="33401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4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A274308D-D7C2-E64D-ADAF-5A9774D61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54" y="2224513"/>
            <a:ext cx="3543300" cy="28321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D0FB693-7E13-834E-B91E-CE95CB14E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39" y="445874"/>
            <a:ext cx="4136565" cy="11962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A6AC8DD-654E-BD49-8783-A701F1AA9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3240" y="2606457"/>
            <a:ext cx="4191000" cy="2514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8C1E02-ADFF-F74F-A118-BDC89E01A58E}"/>
              </a:ext>
            </a:extLst>
          </p:cNvPr>
          <p:cNvSpPr txBox="1"/>
          <p:nvPr/>
        </p:nvSpPr>
        <p:spPr>
          <a:xfrm>
            <a:off x="4063335" y="3178898"/>
            <a:ext cx="213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All lines with T1Grade &gt; 7 kept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3BFFC-BB59-5342-8F78-B54DBBF4835E}"/>
              </a:ext>
            </a:extLst>
          </p:cNvPr>
          <p:cNvSpPr txBox="1"/>
          <p:nvPr/>
        </p:nvSpPr>
        <p:spPr>
          <a:xfrm>
            <a:off x="7753866" y="5303854"/>
            <a:ext cx="352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Altair sees *after* filter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C6AB008-ADE9-3F49-AE83-79D07B52C996}"/>
              </a:ext>
            </a:extLst>
          </p:cNvPr>
          <p:cNvSpPr/>
          <p:nvPr/>
        </p:nvSpPr>
        <p:spPr>
          <a:xfrm>
            <a:off x="434953" y="3424736"/>
            <a:ext cx="2946700" cy="45719"/>
          </a:xfrm>
          <a:custGeom>
            <a:avLst/>
            <a:gdLst>
              <a:gd name="connsiteX0" fmla="*/ 0 w 2560320"/>
              <a:gd name="connsiteY0" fmla="*/ 0 h 34290"/>
              <a:gd name="connsiteX1" fmla="*/ 2560320 w 2560320"/>
              <a:gd name="connsiteY1" fmla="*/ 34290 h 3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0320" h="34290">
                <a:moveTo>
                  <a:pt x="0" y="0"/>
                </a:moveTo>
                <a:lnTo>
                  <a:pt x="2560320" y="3429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latin typeface="Modum Regular" pitchFamily="2" charset="77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607B2F4-4568-A34D-9AD6-48415DCC468D}"/>
              </a:ext>
            </a:extLst>
          </p:cNvPr>
          <p:cNvSpPr/>
          <p:nvPr/>
        </p:nvSpPr>
        <p:spPr>
          <a:xfrm>
            <a:off x="520035" y="3750170"/>
            <a:ext cx="2861618" cy="69662"/>
          </a:xfrm>
          <a:custGeom>
            <a:avLst/>
            <a:gdLst>
              <a:gd name="connsiteX0" fmla="*/ 0 w 2560320"/>
              <a:gd name="connsiteY0" fmla="*/ 0 h 34290"/>
              <a:gd name="connsiteX1" fmla="*/ 2560320 w 2560320"/>
              <a:gd name="connsiteY1" fmla="*/ 34290 h 3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0320" h="34290">
                <a:moveTo>
                  <a:pt x="0" y="0"/>
                </a:moveTo>
                <a:lnTo>
                  <a:pt x="2560320" y="3429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latin typeface="Modum Regular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35C801-2A62-CB44-9196-FC3A32B30E51}"/>
              </a:ext>
            </a:extLst>
          </p:cNvPr>
          <p:cNvSpPr txBox="1"/>
          <p:nvPr/>
        </p:nvSpPr>
        <p:spPr>
          <a:xfrm>
            <a:off x="438605" y="5199014"/>
            <a:ext cx="330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Altair starts with (df)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CDF672-4B71-3B47-9683-5C556DD9F0E6}"/>
              </a:ext>
            </a:extLst>
          </p:cNvPr>
          <p:cNvSpPr txBox="1"/>
          <p:nvPr/>
        </p:nvSpPr>
        <p:spPr>
          <a:xfrm>
            <a:off x="4650760" y="445874"/>
            <a:ext cx="4334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odum Regular" pitchFamily="2" charset="77"/>
              </a:rPr>
              <a:t>transform_filter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D07CB9-B88B-F148-91FB-1BBA153CF06D}"/>
              </a:ext>
            </a:extLst>
          </p:cNvPr>
          <p:cNvSpPr txBox="1"/>
          <p:nvPr/>
        </p:nvSpPr>
        <p:spPr>
          <a:xfrm>
            <a:off x="4356801" y="1259473"/>
            <a:ext cx="492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alt.datum roughly means ”check the row”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0FEC2F6-E30B-4F42-B250-BE6A84EB0F19}"/>
              </a:ext>
            </a:extLst>
          </p:cNvPr>
          <p:cNvSpPr/>
          <p:nvPr/>
        </p:nvSpPr>
        <p:spPr>
          <a:xfrm>
            <a:off x="525837" y="623455"/>
            <a:ext cx="3178052" cy="26323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99767E7-66BC-3A45-A459-D63DCCC06FFA}"/>
              </a:ext>
            </a:extLst>
          </p:cNvPr>
          <p:cNvSpPr/>
          <p:nvPr/>
        </p:nvSpPr>
        <p:spPr>
          <a:xfrm>
            <a:off x="8855363" y="2719547"/>
            <a:ext cx="777922" cy="2337066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361876-215B-954F-83BB-CEA1FEE5D208}"/>
              </a:ext>
            </a:extLst>
          </p:cNvPr>
          <p:cNvSpPr/>
          <p:nvPr/>
        </p:nvSpPr>
        <p:spPr>
          <a:xfrm>
            <a:off x="10734782" y="2627495"/>
            <a:ext cx="1067843" cy="2429118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B35B107-14B7-E94E-BD5E-A932666595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8513" y="445874"/>
            <a:ext cx="681862" cy="166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8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3" grpId="0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A7C65B-6A07-BD4C-9F01-356FC574DC4C}"/>
              </a:ext>
            </a:extLst>
          </p:cNvPr>
          <p:cNvSpPr txBox="1"/>
          <p:nvPr/>
        </p:nvSpPr>
        <p:spPr>
          <a:xfrm>
            <a:off x="450376" y="258399"/>
            <a:ext cx="3084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dum Regular" pitchFamily="2" charset="77"/>
              </a:rPr>
              <a:t>So you want to….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F14DC-E163-5A44-A5ED-3F8E64AEC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147" y="1492794"/>
            <a:ext cx="990600" cy="436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97E15E-9AC7-8B41-A8C5-808DCCC071E2}"/>
              </a:ext>
            </a:extLst>
          </p:cNvPr>
          <p:cNvSpPr txBox="1"/>
          <p:nvPr/>
        </p:nvSpPr>
        <p:spPr>
          <a:xfrm>
            <a:off x="450376" y="892629"/>
            <a:ext cx="8277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Plot data based on grouping by some value and calculate an aggregate property of that group.  (e.g., group by class and find the minimum grade earned on test 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187FF5-3928-0941-9D29-17A830C26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98" y="2343564"/>
            <a:ext cx="3522574" cy="2815534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9B4F7832-A3F4-C64A-B7F3-CC871C2ABCA8}"/>
              </a:ext>
            </a:extLst>
          </p:cNvPr>
          <p:cNvSpPr/>
          <p:nvPr/>
        </p:nvSpPr>
        <p:spPr>
          <a:xfrm>
            <a:off x="4135272" y="3677194"/>
            <a:ext cx="436728" cy="29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E1FC51-4B75-5A43-AC99-C0CE5F9D19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525"/>
          <a:stretch/>
        </p:blipFill>
        <p:spPr>
          <a:xfrm>
            <a:off x="5267402" y="3167751"/>
            <a:ext cx="3263900" cy="1552906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3DBB6A22-D3BD-AD45-AFE3-FD28E42762B2}"/>
              </a:ext>
            </a:extLst>
          </p:cNvPr>
          <p:cNvSpPr/>
          <p:nvPr/>
        </p:nvSpPr>
        <p:spPr>
          <a:xfrm>
            <a:off x="8094574" y="3649899"/>
            <a:ext cx="436728" cy="29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BCB631-BF6C-FA45-8461-233ADBB71C64}"/>
              </a:ext>
            </a:extLst>
          </p:cNvPr>
          <p:cNvSpPr txBox="1"/>
          <p:nvPr/>
        </p:nvSpPr>
        <p:spPr>
          <a:xfrm>
            <a:off x="927322" y="5198573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we’re starting 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537D69-09CA-254C-8D5B-387939296B62}"/>
              </a:ext>
            </a:extLst>
          </p:cNvPr>
          <p:cNvSpPr txBox="1"/>
          <p:nvPr/>
        </p:nvSpPr>
        <p:spPr>
          <a:xfrm>
            <a:off x="5550117" y="4535991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we need</a:t>
            </a:r>
          </a:p>
        </p:txBody>
      </p:sp>
    </p:spTree>
    <p:extLst>
      <p:ext uri="{BB962C8B-B14F-4D97-AF65-F5344CB8AC3E}">
        <p14:creationId xmlns:p14="http://schemas.microsoft.com/office/powerpoint/2010/main" val="152314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DB4C28-4F81-324E-8970-07CA493CE321}"/>
              </a:ext>
            </a:extLst>
          </p:cNvPr>
          <p:cNvSpPr txBox="1"/>
          <p:nvPr/>
        </p:nvSpPr>
        <p:spPr>
          <a:xfrm>
            <a:off x="4315351" y="2629517"/>
            <a:ext cx="40559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Modum Regular" pitchFamily="2" charset="77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odum Regular" pitchFamily="2" charset="77"/>
              </a:rPr>
              <a:t>Mark:  rectangle</a:t>
            </a:r>
          </a:p>
          <a:p>
            <a:endParaRPr lang="en-US" dirty="0">
              <a:latin typeface="Modum Regular" pitchFamily="2" charset="77"/>
            </a:endParaRPr>
          </a:p>
          <a:p>
            <a:r>
              <a:rPr lang="en-US" dirty="0">
                <a:solidFill>
                  <a:schemeClr val="accent1"/>
                </a:solidFill>
                <a:latin typeface="Modum Regular" pitchFamily="2" charset="77"/>
              </a:rPr>
              <a:t>Class:               Nominal</a:t>
            </a:r>
          </a:p>
          <a:p>
            <a:r>
              <a:rPr lang="en-US" dirty="0">
                <a:solidFill>
                  <a:schemeClr val="accent1"/>
                </a:solidFill>
                <a:latin typeface="Modum Regular" pitchFamily="2" charset="77"/>
              </a:rPr>
              <a:t>Min(T1Grade): Quantitative</a:t>
            </a:r>
          </a:p>
          <a:p>
            <a:endParaRPr lang="en-US" dirty="0">
              <a:latin typeface="Modum Regular" pitchFamily="2" charset="77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dum Regular" pitchFamily="2" charset="77"/>
              </a:rPr>
              <a:t>Class: 	             x-axis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dum Regular" pitchFamily="2" charset="77"/>
                <a:sym typeface="Wingdings" pitchFamily="2" charset="2"/>
              </a:rPr>
              <a:t>Min(T1Ggrade): y-axis (bar length)</a:t>
            </a:r>
          </a:p>
          <a:p>
            <a:endParaRPr lang="en-US" dirty="0">
              <a:latin typeface="Modum Regular" pitchFamily="2" charset="77"/>
              <a:sym typeface="Wingdings" pitchFamily="2" charset="2"/>
            </a:endParaRPr>
          </a:p>
          <a:p>
            <a:endParaRPr lang="en-US" dirty="0">
              <a:latin typeface="Modum Regular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56C808-99A5-AE49-AFEE-EC927F02E549}"/>
              </a:ext>
            </a:extLst>
          </p:cNvPr>
          <p:cNvSpPr txBox="1"/>
          <p:nvPr/>
        </p:nvSpPr>
        <p:spPr>
          <a:xfrm>
            <a:off x="8371270" y="3464931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Modum Regular" pitchFamily="2" charset="77"/>
              </a:rPr>
              <a:t>2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27D17-F900-4C4A-AAF0-A427AC47646D}"/>
              </a:ext>
            </a:extLst>
          </p:cNvPr>
          <p:cNvSpPr txBox="1"/>
          <p:nvPr/>
        </p:nvSpPr>
        <p:spPr>
          <a:xfrm>
            <a:off x="8371270" y="4404269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dum Regular" pitchFamily="2" charset="77"/>
              </a:rPr>
              <a:t>2 encodings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A74E1C-AAD8-8A4F-B82F-955FF4976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230" y="1465197"/>
            <a:ext cx="9906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31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4BF692EB-ED7A-4A41-A8D1-9E2AF3AE8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285" y="1456115"/>
            <a:ext cx="10381559" cy="3631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3F43D81-0A1A-9F4B-B068-DFB10D468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525" r="32430" b="49211"/>
          <a:stretch/>
        </p:blipFill>
        <p:spPr>
          <a:xfrm>
            <a:off x="5497708" y="3871115"/>
            <a:ext cx="2205419" cy="45294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1CF8BCE-058C-9641-AA6C-BD291ACF52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525" r="32430" b="10257"/>
          <a:stretch/>
        </p:blipFill>
        <p:spPr>
          <a:xfrm>
            <a:off x="5497708" y="3896690"/>
            <a:ext cx="2205419" cy="132363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F356482-4662-2E45-A6C2-28F0164F4F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97"/>
          <a:stretch/>
        </p:blipFill>
        <p:spPr>
          <a:xfrm>
            <a:off x="451967" y="2733600"/>
            <a:ext cx="3452170" cy="30387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D0483A-A4D6-C345-955A-CBD826DF5CBE}"/>
              </a:ext>
            </a:extLst>
          </p:cNvPr>
          <p:cNvSpPr txBox="1"/>
          <p:nvPr/>
        </p:nvSpPr>
        <p:spPr>
          <a:xfrm>
            <a:off x="729551" y="5919450"/>
            <a:ext cx="346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Pandas starts with (df)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A1FC960-B6BF-5B41-ABE2-6F5184C7F093}"/>
              </a:ext>
            </a:extLst>
          </p:cNvPr>
          <p:cNvGrpSpPr/>
          <p:nvPr/>
        </p:nvGrpSpPr>
        <p:grpSpPr>
          <a:xfrm>
            <a:off x="2404553" y="3105200"/>
            <a:ext cx="1643468" cy="2534850"/>
            <a:chOff x="2113607" y="2384764"/>
            <a:chExt cx="1643468" cy="253485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EB74D78-A55C-BC4C-8711-2841135E0305}"/>
                </a:ext>
              </a:extLst>
            </p:cNvPr>
            <p:cNvSpPr/>
            <p:nvPr/>
          </p:nvSpPr>
          <p:spPr>
            <a:xfrm>
              <a:off x="2114550" y="2384764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EA899AA-B8C4-1540-8F65-39F6B9B3B24B}"/>
                </a:ext>
              </a:extLst>
            </p:cNvPr>
            <p:cNvSpPr/>
            <p:nvPr/>
          </p:nvSpPr>
          <p:spPr>
            <a:xfrm>
              <a:off x="2114550" y="3064214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982029A4-ED5E-4B49-860B-BBB32C464517}"/>
                </a:ext>
              </a:extLst>
            </p:cNvPr>
            <p:cNvSpPr/>
            <p:nvPr/>
          </p:nvSpPr>
          <p:spPr>
            <a:xfrm>
              <a:off x="2114550" y="3476964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5A4D198A-2D36-FE47-91CE-EA8B8AE56BCF}"/>
                </a:ext>
              </a:extLst>
            </p:cNvPr>
            <p:cNvSpPr/>
            <p:nvPr/>
          </p:nvSpPr>
          <p:spPr>
            <a:xfrm>
              <a:off x="2113607" y="4561178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2F3FF28-C704-554F-91D8-6541F35BCD13}"/>
                </a:ext>
              </a:extLst>
            </p:cNvPr>
            <p:cNvCxnSpPr>
              <a:cxnSpLocks/>
            </p:cNvCxnSpPr>
            <p:nvPr/>
          </p:nvCxnSpPr>
          <p:spPr>
            <a:xfrm>
              <a:off x="2436726" y="2525862"/>
              <a:ext cx="1303774" cy="5797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F58580C-8AAC-9242-A415-AA1D75C25C85}"/>
                </a:ext>
              </a:extLst>
            </p:cNvPr>
            <p:cNvCxnSpPr/>
            <p:nvPr/>
          </p:nvCxnSpPr>
          <p:spPr>
            <a:xfrm flipV="1">
              <a:off x="2456507" y="3252386"/>
              <a:ext cx="1300568" cy="695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5CFEF0D-37F9-5B44-9CF4-7B991E36BDDB}"/>
                </a:ext>
              </a:extLst>
            </p:cNvPr>
            <p:cNvCxnSpPr/>
            <p:nvPr/>
          </p:nvCxnSpPr>
          <p:spPr>
            <a:xfrm flipV="1">
              <a:off x="2456507" y="3334629"/>
              <a:ext cx="1300568" cy="3958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77DCE59-9909-F343-A062-FFDC2C961693}"/>
                </a:ext>
              </a:extLst>
            </p:cNvPr>
            <p:cNvCxnSpPr/>
            <p:nvPr/>
          </p:nvCxnSpPr>
          <p:spPr>
            <a:xfrm flipV="1">
              <a:off x="2456507" y="3409422"/>
              <a:ext cx="1300568" cy="13669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4B0165C-518F-044D-AF14-0C8E0E5EF074}"/>
              </a:ext>
            </a:extLst>
          </p:cNvPr>
          <p:cNvGrpSpPr/>
          <p:nvPr/>
        </p:nvGrpSpPr>
        <p:grpSpPr>
          <a:xfrm>
            <a:off x="2404553" y="3463636"/>
            <a:ext cx="1646674" cy="1842178"/>
            <a:chOff x="2113607" y="2743200"/>
            <a:chExt cx="1646674" cy="1842178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40588497-1BAC-6D4D-81E6-AE8785CB9C56}"/>
                </a:ext>
              </a:extLst>
            </p:cNvPr>
            <p:cNvSpPr/>
            <p:nvPr/>
          </p:nvSpPr>
          <p:spPr>
            <a:xfrm>
              <a:off x="2113607" y="4226942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CAA339A-464A-1A44-B053-16C9281976EB}"/>
                </a:ext>
              </a:extLst>
            </p:cNvPr>
            <p:cNvSpPr/>
            <p:nvPr/>
          </p:nvSpPr>
          <p:spPr>
            <a:xfrm>
              <a:off x="2113607" y="3835400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EBDD08A4-3F46-F04D-A335-D5CA8473613F}"/>
                </a:ext>
              </a:extLst>
            </p:cNvPr>
            <p:cNvSpPr/>
            <p:nvPr/>
          </p:nvSpPr>
          <p:spPr>
            <a:xfrm>
              <a:off x="2113607" y="2743200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B58DF08-288D-6D4E-8C34-72E4D1E36052}"/>
                </a:ext>
              </a:extLst>
            </p:cNvPr>
            <p:cNvCxnSpPr>
              <a:cxnSpLocks/>
            </p:cNvCxnSpPr>
            <p:nvPr/>
          </p:nvCxnSpPr>
          <p:spPr>
            <a:xfrm>
              <a:off x="2427956" y="2913857"/>
              <a:ext cx="1300568" cy="995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DF53F13-5B02-9847-80BA-907213D6B91F}"/>
                </a:ext>
              </a:extLst>
            </p:cNvPr>
            <p:cNvCxnSpPr/>
            <p:nvPr/>
          </p:nvCxnSpPr>
          <p:spPr>
            <a:xfrm>
              <a:off x="2456507" y="4002364"/>
              <a:ext cx="1272188" cy="33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D3C4A5E-2AAF-1D44-8CC3-5BBD8ABFBDE9}"/>
                </a:ext>
              </a:extLst>
            </p:cNvPr>
            <p:cNvCxnSpPr/>
            <p:nvPr/>
          </p:nvCxnSpPr>
          <p:spPr>
            <a:xfrm flipV="1">
              <a:off x="2453301" y="4169636"/>
              <a:ext cx="1306980" cy="24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BC231E4-621A-D742-9DCC-653EF750E6B1}"/>
              </a:ext>
            </a:extLst>
          </p:cNvPr>
          <p:cNvCxnSpPr>
            <a:stCxn id="18" idx="3"/>
          </p:cNvCxnSpPr>
          <p:nvPr/>
        </p:nvCxnSpPr>
        <p:spPr>
          <a:xfrm>
            <a:off x="5171015" y="4645445"/>
            <a:ext cx="526818" cy="157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DFBA6E-C93E-BA44-9D92-CB5096AD8031}"/>
              </a:ext>
            </a:extLst>
          </p:cNvPr>
          <p:cNvCxnSpPr>
            <a:stCxn id="16" idx="3"/>
          </p:cNvCxnSpPr>
          <p:nvPr/>
        </p:nvCxnSpPr>
        <p:spPr>
          <a:xfrm>
            <a:off x="5171015" y="3871115"/>
            <a:ext cx="526818" cy="489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C73E0A-E028-3646-A2C2-E7ABF0C1E95D}"/>
              </a:ext>
            </a:extLst>
          </p:cNvPr>
          <p:cNvSpPr txBox="1"/>
          <p:nvPr/>
        </p:nvSpPr>
        <p:spPr>
          <a:xfrm>
            <a:off x="5171015" y="5388246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Pandas now has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B96B6A-97B5-6449-9DB1-FD57FBACA58F}"/>
              </a:ext>
            </a:extLst>
          </p:cNvPr>
          <p:cNvSpPr txBox="1"/>
          <p:nvPr/>
        </p:nvSpPr>
        <p:spPr>
          <a:xfrm>
            <a:off x="531035" y="722832"/>
            <a:ext cx="5533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dum Regular" pitchFamily="2" charset="77"/>
              </a:rPr>
              <a:t>Aggregate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EBF058-9976-6540-BAC1-7E07DAD857A7}"/>
              </a:ext>
            </a:extLst>
          </p:cNvPr>
          <p:cNvGrpSpPr/>
          <p:nvPr/>
        </p:nvGrpSpPr>
        <p:grpSpPr>
          <a:xfrm>
            <a:off x="4833922" y="1424034"/>
            <a:ext cx="4103195" cy="2476330"/>
            <a:chOff x="4542976" y="703598"/>
            <a:chExt cx="4103195" cy="2476330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4404935-F29B-7742-A5A7-14C8417F09DA}"/>
                </a:ext>
              </a:extLst>
            </p:cNvPr>
            <p:cNvSpPr/>
            <p:nvPr/>
          </p:nvSpPr>
          <p:spPr>
            <a:xfrm>
              <a:off x="4542976" y="703598"/>
              <a:ext cx="1189083" cy="364718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6EBEA586-8628-3A43-BB81-6A0B49D6E34F}"/>
                </a:ext>
              </a:extLst>
            </p:cNvPr>
            <p:cNvSpPr/>
            <p:nvPr/>
          </p:nvSpPr>
          <p:spPr>
            <a:xfrm>
              <a:off x="5390866" y="1050878"/>
              <a:ext cx="1696913" cy="2129050"/>
            </a:xfrm>
            <a:custGeom>
              <a:avLst/>
              <a:gdLst>
                <a:gd name="connsiteX0" fmla="*/ 0 w 1696913"/>
                <a:gd name="connsiteY0" fmla="*/ 0 h 2129050"/>
                <a:gd name="connsiteX1" fmla="*/ 1555844 w 1696913"/>
                <a:gd name="connsiteY1" fmla="*/ 1351128 h 2129050"/>
                <a:gd name="connsiteX2" fmla="*/ 1528549 w 1696913"/>
                <a:gd name="connsiteY2" fmla="*/ 2129050 h 212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6913" h="2129050">
                  <a:moveTo>
                    <a:pt x="0" y="0"/>
                  </a:moveTo>
                  <a:cubicBezTo>
                    <a:pt x="650543" y="498143"/>
                    <a:pt x="1301086" y="996286"/>
                    <a:pt x="1555844" y="1351128"/>
                  </a:cubicBezTo>
                  <a:cubicBezTo>
                    <a:pt x="1810602" y="1705970"/>
                    <a:pt x="1669575" y="1917510"/>
                    <a:pt x="1528549" y="2129050"/>
                  </a:cubicBezTo>
                </a:path>
              </a:pathLst>
            </a:custGeom>
            <a:noFill/>
            <a:ln w="381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6682705-F3FF-9446-B365-04438EFBFC83}"/>
                </a:ext>
              </a:extLst>
            </p:cNvPr>
            <p:cNvSpPr txBox="1"/>
            <p:nvPr/>
          </p:nvSpPr>
          <p:spPr>
            <a:xfrm>
              <a:off x="6766519" y="1648280"/>
              <a:ext cx="18796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Creates the variables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2A8F735-4CCA-6B42-BBEE-C001979106CB}"/>
              </a:ext>
            </a:extLst>
          </p:cNvPr>
          <p:cNvGrpSpPr/>
          <p:nvPr/>
        </p:nvGrpSpPr>
        <p:grpSpPr>
          <a:xfrm>
            <a:off x="4048021" y="1358061"/>
            <a:ext cx="7656823" cy="3556211"/>
            <a:chOff x="3757075" y="637625"/>
            <a:chExt cx="7656823" cy="355621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80C2F08-B667-3F4F-B8CD-9F966915653C}"/>
                </a:ext>
              </a:extLst>
            </p:cNvPr>
            <p:cNvGrpSpPr/>
            <p:nvPr/>
          </p:nvGrpSpPr>
          <p:grpSpPr>
            <a:xfrm>
              <a:off x="3757075" y="637625"/>
              <a:ext cx="7656823" cy="3556211"/>
              <a:chOff x="3757075" y="637625"/>
              <a:chExt cx="7656823" cy="3556211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33948B49-1A96-2746-B0EF-4DBF41D9124C}"/>
                  </a:ext>
                </a:extLst>
              </p:cNvPr>
              <p:cNvSpPr/>
              <p:nvPr/>
            </p:nvSpPr>
            <p:spPr>
              <a:xfrm>
                <a:off x="3998793" y="637625"/>
                <a:ext cx="7415105" cy="522827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dum Regular" pitchFamily="2" charset="77"/>
                </a:endParaRP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A2B4E6D2-0560-354D-8ACB-7CA5A2AE19DD}"/>
                  </a:ext>
                </a:extLst>
              </p:cNvPr>
              <p:cNvSpPr/>
              <p:nvPr/>
            </p:nvSpPr>
            <p:spPr>
              <a:xfrm>
                <a:off x="3760281" y="2878708"/>
                <a:ext cx="1119788" cy="543942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Modum Regular" pitchFamily="2" charset="77"/>
                  </a:rPr>
                  <a:t>min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3B4930E5-D534-7641-B596-C167DB4354E2}"/>
                  </a:ext>
                </a:extLst>
              </p:cNvPr>
              <p:cNvSpPr/>
              <p:nvPr/>
            </p:nvSpPr>
            <p:spPr>
              <a:xfrm>
                <a:off x="3757075" y="3656182"/>
                <a:ext cx="1122994" cy="537654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Modum Regular" pitchFamily="2" charset="77"/>
                  </a:rPr>
                  <a:t>min</a:t>
                </a:r>
              </a:p>
            </p:txBody>
          </p:sp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DF0A5170-1D39-534D-9E86-B9BB0BFF134F}"/>
                  </a:ext>
                </a:extLst>
              </p:cNvPr>
              <p:cNvSpPr/>
              <p:nvPr/>
            </p:nvSpPr>
            <p:spPr>
              <a:xfrm>
                <a:off x="4243655" y="1146412"/>
                <a:ext cx="164572" cy="1637731"/>
              </a:xfrm>
              <a:custGeom>
                <a:avLst/>
                <a:gdLst>
                  <a:gd name="connsiteX0" fmla="*/ 164572 w 164572"/>
                  <a:gd name="connsiteY0" fmla="*/ 0 h 1637731"/>
                  <a:gd name="connsiteX1" fmla="*/ 14446 w 164572"/>
                  <a:gd name="connsiteY1" fmla="*/ 1119116 h 1637731"/>
                  <a:gd name="connsiteX2" fmla="*/ 14446 w 164572"/>
                  <a:gd name="connsiteY2" fmla="*/ 1637731 h 1637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4572" h="1637731">
                    <a:moveTo>
                      <a:pt x="164572" y="0"/>
                    </a:moveTo>
                    <a:cubicBezTo>
                      <a:pt x="102019" y="423080"/>
                      <a:pt x="39467" y="846161"/>
                      <a:pt x="14446" y="1119116"/>
                    </a:cubicBezTo>
                    <a:cubicBezTo>
                      <a:pt x="-10575" y="1392071"/>
                      <a:pt x="1935" y="1514901"/>
                      <a:pt x="14446" y="1637731"/>
                    </a:cubicBezTo>
                  </a:path>
                </a:pathLst>
              </a:custGeom>
              <a:noFill/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dum Regular" pitchFamily="2" charset="77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36920B3-228D-4C40-BD29-C33283C680C3}"/>
                </a:ext>
              </a:extLst>
            </p:cNvPr>
            <p:cNvSpPr txBox="1"/>
            <p:nvPr/>
          </p:nvSpPr>
          <p:spPr>
            <a:xfrm>
              <a:off x="4358988" y="1773378"/>
              <a:ext cx="18796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Creates the function (applied to each group)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55D149D-22AD-8F4F-94D5-9D6971078E75}"/>
              </a:ext>
            </a:extLst>
          </p:cNvPr>
          <p:cNvGrpSpPr/>
          <p:nvPr/>
        </p:nvGrpSpPr>
        <p:grpSpPr>
          <a:xfrm>
            <a:off x="1707007" y="1344979"/>
            <a:ext cx="2459903" cy="1340735"/>
            <a:chOff x="1416061" y="624543"/>
            <a:chExt cx="2459903" cy="1340735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E836AE4C-95F8-EF49-9DDB-61529472CCD5}"/>
                </a:ext>
              </a:extLst>
            </p:cNvPr>
            <p:cNvSpPr/>
            <p:nvPr/>
          </p:nvSpPr>
          <p:spPr>
            <a:xfrm>
              <a:off x="1620683" y="624543"/>
              <a:ext cx="2255281" cy="522827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ECF49BE2-18DA-7E46-83EF-F8ACCD40E5DC}"/>
                </a:ext>
              </a:extLst>
            </p:cNvPr>
            <p:cNvSpPr/>
            <p:nvPr/>
          </p:nvSpPr>
          <p:spPr>
            <a:xfrm>
              <a:off x="1416061" y="1160452"/>
              <a:ext cx="863115" cy="804826"/>
            </a:xfrm>
            <a:custGeom>
              <a:avLst/>
              <a:gdLst>
                <a:gd name="connsiteX0" fmla="*/ 863115 w 863115"/>
                <a:gd name="connsiteY0" fmla="*/ 0 h 846162"/>
                <a:gd name="connsiteX1" fmla="*/ 112488 w 863115"/>
                <a:gd name="connsiteY1" fmla="*/ 518615 h 846162"/>
                <a:gd name="connsiteX2" fmla="*/ 16954 w 863115"/>
                <a:gd name="connsiteY2" fmla="*/ 846162 h 846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3115" h="846162">
                  <a:moveTo>
                    <a:pt x="863115" y="0"/>
                  </a:moveTo>
                  <a:cubicBezTo>
                    <a:pt x="558315" y="188794"/>
                    <a:pt x="253515" y="377588"/>
                    <a:pt x="112488" y="518615"/>
                  </a:cubicBezTo>
                  <a:cubicBezTo>
                    <a:pt x="-28539" y="659642"/>
                    <a:pt x="-5793" y="752902"/>
                    <a:pt x="16954" y="846162"/>
                  </a:cubicBezTo>
                </a:path>
              </a:pathLst>
            </a:cu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F9EC1B5-B664-6F45-8C4A-47BFB6A5B936}"/>
                </a:ext>
              </a:extLst>
            </p:cNvPr>
            <p:cNvSpPr txBox="1"/>
            <p:nvPr/>
          </p:nvSpPr>
          <p:spPr>
            <a:xfrm>
              <a:off x="1795160" y="1326578"/>
              <a:ext cx="1879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Creates groups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B600BB-A4B3-CB4A-BA1B-447B22D91870}"/>
              </a:ext>
            </a:extLst>
          </p:cNvPr>
          <p:cNvGrpSpPr/>
          <p:nvPr/>
        </p:nvGrpSpPr>
        <p:grpSpPr>
          <a:xfrm>
            <a:off x="777415" y="3219009"/>
            <a:ext cx="2617382" cy="2353903"/>
            <a:chOff x="486469" y="2498573"/>
            <a:chExt cx="2617382" cy="2353903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6BC1478C-3D01-9548-AF80-A01A4C83D13D}"/>
                </a:ext>
              </a:extLst>
            </p:cNvPr>
            <p:cNvSpPr/>
            <p:nvPr/>
          </p:nvSpPr>
          <p:spPr>
            <a:xfrm>
              <a:off x="486469" y="2498573"/>
              <a:ext cx="2617382" cy="159600"/>
            </a:xfrm>
            <a:prstGeom prst="roundRect">
              <a:avLst/>
            </a:prstGeom>
            <a:solidFill>
              <a:srgbClr val="FF2B27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A88D03B2-002B-B04B-86F4-19A39D0BFD4F}"/>
                </a:ext>
              </a:extLst>
            </p:cNvPr>
            <p:cNvSpPr/>
            <p:nvPr/>
          </p:nvSpPr>
          <p:spPr>
            <a:xfrm>
              <a:off x="486469" y="3214958"/>
              <a:ext cx="2617382" cy="159600"/>
            </a:xfrm>
            <a:prstGeom prst="roundRect">
              <a:avLst/>
            </a:prstGeom>
            <a:solidFill>
              <a:srgbClr val="FF2B27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8FFA1DA3-F82F-A94E-BD50-F4F7A6B9AC4A}"/>
                </a:ext>
              </a:extLst>
            </p:cNvPr>
            <p:cNvSpPr/>
            <p:nvPr/>
          </p:nvSpPr>
          <p:spPr>
            <a:xfrm>
              <a:off x="486469" y="3590055"/>
              <a:ext cx="2617382" cy="159600"/>
            </a:xfrm>
            <a:prstGeom prst="roundRect">
              <a:avLst/>
            </a:prstGeom>
            <a:solidFill>
              <a:srgbClr val="FF2B27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139830AD-97D4-404F-A2E4-6CB4EE1F32CE}"/>
                </a:ext>
              </a:extLst>
            </p:cNvPr>
            <p:cNvSpPr/>
            <p:nvPr/>
          </p:nvSpPr>
          <p:spPr>
            <a:xfrm>
              <a:off x="486469" y="4692876"/>
              <a:ext cx="2617382" cy="159600"/>
            </a:xfrm>
            <a:prstGeom prst="roundRect">
              <a:avLst/>
            </a:prstGeom>
            <a:solidFill>
              <a:srgbClr val="FF2B27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4EE9A0F0-8A0D-9646-BB99-D69D4357FC4D}"/>
                </a:ext>
              </a:extLst>
            </p:cNvPr>
            <p:cNvSpPr/>
            <p:nvPr/>
          </p:nvSpPr>
          <p:spPr>
            <a:xfrm>
              <a:off x="486469" y="2845762"/>
              <a:ext cx="2617382" cy="159600"/>
            </a:xfrm>
            <a:prstGeom prst="roundRect">
              <a:avLst/>
            </a:prstGeom>
            <a:solidFill>
              <a:srgbClr val="262BFF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D9E1B983-0376-194A-A121-26399DA87100}"/>
                </a:ext>
              </a:extLst>
            </p:cNvPr>
            <p:cNvSpPr/>
            <p:nvPr/>
          </p:nvSpPr>
          <p:spPr>
            <a:xfrm>
              <a:off x="486469" y="3952707"/>
              <a:ext cx="2617382" cy="159600"/>
            </a:xfrm>
            <a:prstGeom prst="roundRect">
              <a:avLst/>
            </a:prstGeom>
            <a:solidFill>
              <a:srgbClr val="262BFF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A2D31E65-C65A-4C4B-8513-22F58A5EB4EF}"/>
                </a:ext>
              </a:extLst>
            </p:cNvPr>
            <p:cNvSpPr/>
            <p:nvPr/>
          </p:nvSpPr>
          <p:spPr>
            <a:xfrm>
              <a:off x="486469" y="4340293"/>
              <a:ext cx="2617382" cy="159600"/>
            </a:xfrm>
            <a:prstGeom prst="roundRect">
              <a:avLst/>
            </a:prstGeom>
            <a:solidFill>
              <a:srgbClr val="262BFF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1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BAA664-BEB4-CC4C-816D-FBFC16566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071" y="1257662"/>
            <a:ext cx="990600" cy="43688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BF4B52-133E-0D43-8F43-8011AF13C8C5}"/>
              </a:ext>
            </a:extLst>
          </p:cNvPr>
          <p:cNvCxnSpPr/>
          <p:nvPr/>
        </p:nvCxnSpPr>
        <p:spPr>
          <a:xfrm>
            <a:off x="6505303" y="3148149"/>
            <a:ext cx="1005840" cy="13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26901B6-7258-3B47-A6B0-0B6CBE6D9F82}"/>
              </a:ext>
            </a:extLst>
          </p:cNvPr>
          <p:cNvSpPr txBox="1"/>
          <p:nvPr/>
        </p:nvSpPr>
        <p:spPr>
          <a:xfrm>
            <a:off x="1314132" y="1890075"/>
            <a:ext cx="407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We can wrap up now with Altair…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E548BD-4771-4C48-81F2-DE47C259E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675" y="2722699"/>
            <a:ext cx="3568700" cy="85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B51278-4C57-374F-B25A-031C043AF3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525" r="32430" b="10257"/>
          <a:stretch/>
        </p:blipFill>
        <p:spPr>
          <a:xfrm>
            <a:off x="3373315" y="4036891"/>
            <a:ext cx="2205419" cy="132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1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F90B5A6-929D-C444-9F48-150DC56D9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1" y="320350"/>
            <a:ext cx="4953000" cy="15621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C3467B4-4E32-B544-8DD6-4541003CE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97"/>
          <a:stretch/>
        </p:blipFill>
        <p:spPr>
          <a:xfrm>
            <a:off x="958816" y="2443470"/>
            <a:ext cx="3452170" cy="30387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D0483A-A4D6-C345-955A-CBD826DF5CBE}"/>
              </a:ext>
            </a:extLst>
          </p:cNvPr>
          <p:cNvSpPr txBox="1"/>
          <p:nvPr/>
        </p:nvSpPr>
        <p:spPr>
          <a:xfrm>
            <a:off x="1236400" y="5629320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Altair starts with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485CB51-74A1-6346-9D03-C882BAC65601}"/>
              </a:ext>
            </a:extLst>
          </p:cNvPr>
          <p:cNvGrpSpPr/>
          <p:nvPr/>
        </p:nvGrpSpPr>
        <p:grpSpPr>
          <a:xfrm>
            <a:off x="5677864" y="3531941"/>
            <a:ext cx="2569384" cy="1601949"/>
            <a:chOff x="5677864" y="3531941"/>
            <a:chExt cx="2569384" cy="160194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3F43D81-0A1A-9F4B-B068-DFB10D4684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8331" r="31288"/>
            <a:stretch/>
          </p:blipFill>
          <p:spPr>
            <a:xfrm>
              <a:off x="6004557" y="3531941"/>
              <a:ext cx="2242691" cy="1601949"/>
            </a:xfrm>
            <a:prstGeom prst="rect">
              <a:avLst/>
            </a:prstGeom>
          </p:spPr>
        </p:pic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BC231E4-621A-D742-9DCC-653EF750E6B1}"/>
                </a:ext>
              </a:extLst>
            </p:cNvPr>
            <p:cNvCxnSpPr>
              <a:stCxn id="18" idx="3"/>
            </p:cNvCxnSpPr>
            <p:nvPr/>
          </p:nvCxnSpPr>
          <p:spPr>
            <a:xfrm>
              <a:off x="5677864" y="4355315"/>
              <a:ext cx="526818" cy="1571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EDFBA6E-C93E-BA44-9D92-CB5096AD8031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5677864" y="3580985"/>
              <a:ext cx="526818" cy="48928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5C73E0A-E028-3646-A2C2-E7ABF0C1E95D}"/>
              </a:ext>
            </a:extLst>
          </p:cNvPr>
          <p:cNvSpPr txBox="1"/>
          <p:nvPr/>
        </p:nvSpPr>
        <p:spPr>
          <a:xfrm>
            <a:off x="5624330" y="5259988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Altair did internally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DB7EC1-AF3C-C84D-8C97-577A533B8397}"/>
              </a:ext>
            </a:extLst>
          </p:cNvPr>
          <p:cNvSpPr txBox="1"/>
          <p:nvPr/>
        </p:nvSpPr>
        <p:spPr>
          <a:xfrm>
            <a:off x="5116367" y="5882608"/>
            <a:ext cx="5500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odum Regular" pitchFamily="2" charset="77"/>
              </a:rPr>
              <a:t>transform_aggregate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804427-FFAC-034E-A8AC-6348D4B40D06}"/>
              </a:ext>
            </a:extLst>
          </p:cNvPr>
          <p:cNvGrpSpPr/>
          <p:nvPr/>
        </p:nvGrpSpPr>
        <p:grpSpPr>
          <a:xfrm>
            <a:off x="517503" y="376227"/>
            <a:ext cx="5160361" cy="4247915"/>
            <a:chOff x="517503" y="376227"/>
            <a:chExt cx="5160361" cy="424791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2B4E6D2-0560-354D-8ACB-7CA5A2AE19DD}"/>
                </a:ext>
              </a:extLst>
            </p:cNvPr>
            <p:cNvSpPr/>
            <p:nvPr/>
          </p:nvSpPr>
          <p:spPr>
            <a:xfrm>
              <a:off x="4558076" y="3309014"/>
              <a:ext cx="1119788" cy="54394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odum Regular" pitchFamily="2" charset="77"/>
                </a:rPr>
                <a:t>min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B4930E5-D534-7641-B596-C167DB4354E2}"/>
                </a:ext>
              </a:extLst>
            </p:cNvPr>
            <p:cNvSpPr/>
            <p:nvPr/>
          </p:nvSpPr>
          <p:spPr>
            <a:xfrm>
              <a:off x="4554870" y="4086488"/>
              <a:ext cx="1122994" cy="537654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odum Regular" pitchFamily="2" charset="77"/>
                </a:rPr>
                <a:t>min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2F83FB7A-8613-334B-8327-5B8F977C5BB0}"/>
                </a:ext>
              </a:extLst>
            </p:cNvPr>
            <p:cNvSpPr/>
            <p:nvPr/>
          </p:nvSpPr>
          <p:spPr>
            <a:xfrm>
              <a:off x="517503" y="376227"/>
              <a:ext cx="3178052" cy="745015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63BF340D-D20F-6B47-9EB6-682AC24F6BC5}"/>
                </a:ext>
              </a:extLst>
            </p:cNvPr>
            <p:cNvSpPr/>
            <p:nvPr/>
          </p:nvSpPr>
          <p:spPr>
            <a:xfrm>
              <a:off x="3695308" y="983672"/>
              <a:ext cx="1564815" cy="2258073"/>
            </a:xfrm>
            <a:custGeom>
              <a:avLst/>
              <a:gdLst>
                <a:gd name="connsiteX0" fmla="*/ 0 w 1186865"/>
                <a:gd name="connsiteY0" fmla="*/ 47629 h 1767247"/>
                <a:gd name="connsiteX1" fmla="*/ 559558 w 1186865"/>
                <a:gd name="connsiteY1" fmla="*/ 143163 h 1767247"/>
                <a:gd name="connsiteX2" fmla="*/ 1132764 w 1186865"/>
                <a:gd name="connsiteY2" fmla="*/ 1248632 h 1767247"/>
                <a:gd name="connsiteX3" fmla="*/ 1173707 w 1186865"/>
                <a:gd name="connsiteY3" fmla="*/ 1767247 h 176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6865" h="1767247">
                  <a:moveTo>
                    <a:pt x="0" y="47629"/>
                  </a:moveTo>
                  <a:cubicBezTo>
                    <a:pt x="185382" y="-4688"/>
                    <a:pt x="370764" y="-57004"/>
                    <a:pt x="559558" y="143163"/>
                  </a:cubicBezTo>
                  <a:cubicBezTo>
                    <a:pt x="748352" y="343330"/>
                    <a:pt x="1030406" y="977951"/>
                    <a:pt x="1132764" y="1248632"/>
                  </a:cubicBezTo>
                  <a:cubicBezTo>
                    <a:pt x="1235122" y="1519313"/>
                    <a:pt x="1157785" y="1669438"/>
                    <a:pt x="1173707" y="1767247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6CE6FC1-C24F-C643-940B-4CE02A2DA930}"/>
              </a:ext>
            </a:extLst>
          </p:cNvPr>
          <p:cNvSpPr/>
          <p:nvPr/>
        </p:nvSpPr>
        <p:spPr>
          <a:xfrm>
            <a:off x="1006768" y="2409798"/>
            <a:ext cx="777922" cy="2940121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2F2976-07B3-9648-8C3F-E12273733DF2}"/>
              </a:ext>
            </a:extLst>
          </p:cNvPr>
          <p:cNvGrpSpPr/>
          <p:nvPr/>
        </p:nvGrpSpPr>
        <p:grpSpPr>
          <a:xfrm>
            <a:off x="2911402" y="2379307"/>
            <a:ext cx="1646674" cy="3055926"/>
            <a:chOff x="2911402" y="2379307"/>
            <a:chExt cx="1646674" cy="3055926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EB74D78-A55C-BC4C-8711-2841135E0305}"/>
                </a:ext>
              </a:extLst>
            </p:cNvPr>
            <p:cNvSpPr/>
            <p:nvPr/>
          </p:nvSpPr>
          <p:spPr>
            <a:xfrm>
              <a:off x="2912345" y="2815070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EA899AA-B8C4-1540-8F65-39F6B9B3B24B}"/>
                </a:ext>
              </a:extLst>
            </p:cNvPr>
            <p:cNvSpPr/>
            <p:nvPr/>
          </p:nvSpPr>
          <p:spPr>
            <a:xfrm>
              <a:off x="2912345" y="3494520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982029A4-ED5E-4B49-860B-BBB32C464517}"/>
                </a:ext>
              </a:extLst>
            </p:cNvPr>
            <p:cNvSpPr/>
            <p:nvPr/>
          </p:nvSpPr>
          <p:spPr>
            <a:xfrm>
              <a:off x="2912345" y="3907270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5A4D198A-2D36-FE47-91CE-EA8B8AE56BCF}"/>
                </a:ext>
              </a:extLst>
            </p:cNvPr>
            <p:cNvSpPr/>
            <p:nvPr/>
          </p:nvSpPr>
          <p:spPr>
            <a:xfrm>
              <a:off x="2911402" y="4991484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40588497-1BAC-6D4D-81E6-AE8785CB9C56}"/>
                </a:ext>
              </a:extLst>
            </p:cNvPr>
            <p:cNvSpPr/>
            <p:nvPr/>
          </p:nvSpPr>
          <p:spPr>
            <a:xfrm>
              <a:off x="2911402" y="4657248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CAA339A-464A-1A44-B053-16C9281976EB}"/>
                </a:ext>
              </a:extLst>
            </p:cNvPr>
            <p:cNvSpPr/>
            <p:nvPr/>
          </p:nvSpPr>
          <p:spPr>
            <a:xfrm>
              <a:off x="2911402" y="4265706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EBDD08A4-3F46-F04D-A335-D5CA8473613F}"/>
                </a:ext>
              </a:extLst>
            </p:cNvPr>
            <p:cNvSpPr/>
            <p:nvPr/>
          </p:nvSpPr>
          <p:spPr>
            <a:xfrm>
              <a:off x="2911402" y="3173506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2F3FF28-C704-554F-91D8-6541F35BCD13}"/>
                </a:ext>
              </a:extLst>
            </p:cNvPr>
            <p:cNvCxnSpPr>
              <a:endCxn id="16" idx="1"/>
            </p:cNvCxnSpPr>
            <p:nvPr/>
          </p:nvCxnSpPr>
          <p:spPr>
            <a:xfrm>
              <a:off x="3254302" y="3001228"/>
              <a:ext cx="1303774" cy="5797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F58580C-8AAC-9242-A415-AA1D75C25C85}"/>
                </a:ext>
              </a:extLst>
            </p:cNvPr>
            <p:cNvCxnSpPr/>
            <p:nvPr/>
          </p:nvCxnSpPr>
          <p:spPr>
            <a:xfrm flipV="1">
              <a:off x="3254302" y="3682692"/>
              <a:ext cx="1300568" cy="695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5CFEF0D-37F9-5B44-9CF4-7B991E36BDDB}"/>
                </a:ext>
              </a:extLst>
            </p:cNvPr>
            <p:cNvCxnSpPr/>
            <p:nvPr/>
          </p:nvCxnSpPr>
          <p:spPr>
            <a:xfrm flipV="1">
              <a:off x="3254302" y="3764935"/>
              <a:ext cx="1300568" cy="3958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77DCE59-9909-F343-A062-FFDC2C961693}"/>
                </a:ext>
              </a:extLst>
            </p:cNvPr>
            <p:cNvCxnSpPr/>
            <p:nvPr/>
          </p:nvCxnSpPr>
          <p:spPr>
            <a:xfrm flipV="1">
              <a:off x="3254302" y="3839728"/>
              <a:ext cx="1300568" cy="13669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B58DF08-288D-6D4E-8C34-72E4D1E36052}"/>
                </a:ext>
              </a:extLst>
            </p:cNvPr>
            <p:cNvCxnSpPr>
              <a:endCxn id="18" idx="1"/>
            </p:cNvCxnSpPr>
            <p:nvPr/>
          </p:nvCxnSpPr>
          <p:spPr>
            <a:xfrm>
              <a:off x="3254302" y="3359664"/>
              <a:ext cx="1300568" cy="995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DF53F13-5B02-9847-80BA-907213D6B91F}"/>
                </a:ext>
              </a:extLst>
            </p:cNvPr>
            <p:cNvCxnSpPr/>
            <p:nvPr/>
          </p:nvCxnSpPr>
          <p:spPr>
            <a:xfrm>
              <a:off x="3254302" y="4432670"/>
              <a:ext cx="1272188" cy="33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D3C4A5E-2AAF-1D44-8CC3-5BBD8ABFBDE9}"/>
                </a:ext>
              </a:extLst>
            </p:cNvPr>
            <p:cNvCxnSpPr/>
            <p:nvPr/>
          </p:nvCxnSpPr>
          <p:spPr>
            <a:xfrm flipV="1">
              <a:off x="3251096" y="4599942"/>
              <a:ext cx="1306980" cy="24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76E4E88-2166-934A-94D9-CC5FD431EF93}"/>
                </a:ext>
              </a:extLst>
            </p:cNvPr>
            <p:cNvSpPr/>
            <p:nvPr/>
          </p:nvSpPr>
          <p:spPr>
            <a:xfrm>
              <a:off x="3257508" y="2379307"/>
              <a:ext cx="869098" cy="3055926"/>
            </a:xfrm>
            <a:prstGeom prst="roundRect">
              <a:avLst/>
            </a:prstGeom>
            <a:solidFill>
              <a:schemeClr val="bg1">
                <a:lumMod val="8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481D942A-EA1F-D045-B179-860C36515D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8457" y="1179572"/>
            <a:ext cx="990600" cy="43688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E38548E1-1D2B-2047-A936-BF95D8239DB6}"/>
              </a:ext>
            </a:extLst>
          </p:cNvPr>
          <p:cNvGrpSpPr/>
          <p:nvPr/>
        </p:nvGrpSpPr>
        <p:grpSpPr>
          <a:xfrm>
            <a:off x="3160898" y="856620"/>
            <a:ext cx="5122563" cy="2745352"/>
            <a:chOff x="3160898" y="856620"/>
            <a:chExt cx="5122563" cy="274535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AE03F7-929E-8444-A50C-045F630B4DDB}"/>
                </a:ext>
              </a:extLst>
            </p:cNvPr>
            <p:cNvSpPr txBox="1"/>
            <p:nvPr/>
          </p:nvSpPr>
          <p:spPr>
            <a:xfrm rot="2156337">
              <a:off x="6099660" y="1767631"/>
              <a:ext cx="21838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create the column to put the result into</a:t>
              </a: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0280E44-F40F-794C-8E51-24F28C1B0402}"/>
                </a:ext>
              </a:extLst>
            </p:cNvPr>
            <p:cNvSpPr/>
            <p:nvPr/>
          </p:nvSpPr>
          <p:spPr>
            <a:xfrm>
              <a:off x="3160898" y="856620"/>
              <a:ext cx="4926864" cy="2745352"/>
            </a:xfrm>
            <a:custGeom>
              <a:avLst/>
              <a:gdLst>
                <a:gd name="connsiteX0" fmla="*/ 0 w 4926864"/>
                <a:gd name="connsiteY0" fmla="*/ 0 h 2978727"/>
                <a:gd name="connsiteX1" fmla="*/ 3241964 w 4926864"/>
                <a:gd name="connsiteY1" fmla="*/ 304800 h 2978727"/>
                <a:gd name="connsiteX2" fmla="*/ 4765964 w 4926864"/>
                <a:gd name="connsiteY2" fmla="*/ 1468582 h 2978727"/>
                <a:gd name="connsiteX3" fmla="*/ 4807528 w 4926864"/>
                <a:gd name="connsiteY3" fmla="*/ 2978727 h 297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26864" h="2978727">
                  <a:moveTo>
                    <a:pt x="0" y="0"/>
                  </a:moveTo>
                  <a:cubicBezTo>
                    <a:pt x="1223818" y="30018"/>
                    <a:pt x="2447637" y="60036"/>
                    <a:pt x="3241964" y="304800"/>
                  </a:cubicBezTo>
                  <a:cubicBezTo>
                    <a:pt x="4036291" y="549564"/>
                    <a:pt x="4505037" y="1022928"/>
                    <a:pt x="4765964" y="1468582"/>
                  </a:cubicBezTo>
                  <a:cubicBezTo>
                    <a:pt x="5026891" y="1914236"/>
                    <a:pt x="4917209" y="2446481"/>
                    <a:pt x="4807528" y="2978727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180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4A18F7DB-D82E-6546-94F8-5EFE11BA43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97"/>
          <a:stretch/>
        </p:blipFill>
        <p:spPr>
          <a:xfrm>
            <a:off x="161021" y="2013164"/>
            <a:ext cx="3452170" cy="303873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5B5E6FC-DAF5-CF45-A327-739DA9C4A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35" y="420972"/>
            <a:ext cx="4701657" cy="12852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131505-391C-D442-951C-767F0374C0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200"/>
          <a:stretch/>
        </p:blipFill>
        <p:spPr>
          <a:xfrm>
            <a:off x="5250406" y="3000758"/>
            <a:ext cx="3009900" cy="1568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D0483A-A4D6-C345-955A-CBD826DF5CBE}"/>
              </a:ext>
            </a:extLst>
          </p:cNvPr>
          <p:cNvSpPr txBox="1"/>
          <p:nvPr/>
        </p:nvSpPr>
        <p:spPr>
          <a:xfrm>
            <a:off x="438605" y="5199014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Altair starts with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AE03F7-929E-8444-A50C-045F630B4DDB}"/>
              </a:ext>
            </a:extLst>
          </p:cNvPr>
          <p:cNvSpPr txBox="1"/>
          <p:nvPr/>
        </p:nvSpPr>
        <p:spPr>
          <a:xfrm>
            <a:off x="5250406" y="4585378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Altair did internally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EB74D78-A55C-BC4C-8711-2841135E0305}"/>
              </a:ext>
            </a:extLst>
          </p:cNvPr>
          <p:cNvSpPr/>
          <p:nvPr/>
        </p:nvSpPr>
        <p:spPr>
          <a:xfrm>
            <a:off x="2114550" y="2384764"/>
            <a:ext cx="342900" cy="3584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EA899AA-B8C4-1540-8F65-39F6B9B3B24B}"/>
              </a:ext>
            </a:extLst>
          </p:cNvPr>
          <p:cNvSpPr/>
          <p:nvPr/>
        </p:nvSpPr>
        <p:spPr>
          <a:xfrm>
            <a:off x="2114550" y="3064214"/>
            <a:ext cx="342900" cy="3584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82029A4-ED5E-4B49-860B-BBB32C464517}"/>
              </a:ext>
            </a:extLst>
          </p:cNvPr>
          <p:cNvSpPr/>
          <p:nvPr/>
        </p:nvSpPr>
        <p:spPr>
          <a:xfrm>
            <a:off x="2114550" y="3476964"/>
            <a:ext cx="342900" cy="3584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A4D198A-2D36-FE47-91CE-EA8B8AE56BCF}"/>
              </a:ext>
            </a:extLst>
          </p:cNvPr>
          <p:cNvSpPr/>
          <p:nvPr/>
        </p:nvSpPr>
        <p:spPr>
          <a:xfrm>
            <a:off x="2113607" y="4561178"/>
            <a:ext cx="342900" cy="3584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0588497-1BAC-6D4D-81E6-AE8785CB9C56}"/>
              </a:ext>
            </a:extLst>
          </p:cNvPr>
          <p:cNvSpPr/>
          <p:nvPr/>
        </p:nvSpPr>
        <p:spPr>
          <a:xfrm>
            <a:off x="2113607" y="4226942"/>
            <a:ext cx="342900" cy="358436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CAA339A-464A-1A44-B053-16C9281976EB}"/>
              </a:ext>
            </a:extLst>
          </p:cNvPr>
          <p:cNvSpPr/>
          <p:nvPr/>
        </p:nvSpPr>
        <p:spPr>
          <a:xfrm>
            <a:off x="2113607" y="3835400"/>
            <a:ext cx="342900" cy="358436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BDD08A4-3F46-F04D-A335-D5CA8473613F}"/>
              </a:ext>
            </a:extLst>
          </p:cNvPr>
          <p:cNvSpPr/>
          <p:nvPr/>
        </p:nvSpPr>
        <p:spPr>
          <a:xfrm>
            <a:off x="2113607" y="2743200"/>
            <a:ext cx="342900" cy="358436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2B4E6D2-0560-354D-8ACB-7CA5A2AE19DD}"/>
              </a:ext>
            </a:extLst>
          </p:cNvPr>
          <p:cNvSpPr/>
          <p:nvPr/>
        </p:nvSpPr>
        <p:spPr>
          <a:xfrm>
            <a:off x="3760281" y="2878708"/>
            <a:ext cx="1119788" cy="5439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odum Regular" pitchFamily="2" charset="77"/>
              </a:rPr>
              <a:t>min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B4930E5-D534-7641-B596-C167DB4354E2}"/>
              </a:ext>
            </a:extLst>
          </p:cNvPr>
          <p:cNvSpPr/>
          <p:nvPr/>
        </p:nvSpPr>
        <p:spPr>
          <a:xfrm>
            <a:off x="3757075" y="3656182"/>
            <a:ext cx="1122994" cy="53765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odum Regular" pitchFamily="2" charset="77"/>
              </a:rPr>
              <a:t>min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F3FF28-C704-554F-91D8-6541F35BCD13}"/>
              </a:ext>
            </a:extLst>
          </p:cNvPr>
          <p:cNvCxnSpPr>
            <a:endCxn id="16" idx="1"/>
          </p:cNvCxnSpPr>
          <p:nvPr/>
        </p:nvCxnSpPr>
        <p:spPr>
          <a:xfrm>
            <a:off x="2456507" y="2570922"/>
            <a:ext cx="1303774" cy="5797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58580C-8AAC-9242-A415-AA1D75C25C85}"/>
              </a:ext>
            </a:extLst>
          </p:cNvPr>
          <p:cNvCxnSpPr/>
          <p:nvPr/>
        </p:nvCxnSpPr>
        <p:spPr>
          <a:xfrm flipV="1">
            <a:off x="2456507" y="3252386"/>
            <a:ext cx="1300568" cy="69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CFEF0D-37F9-5B44-9CF4-7B991E36BDDB}"/>
              </a:ext>
            </a:extLst>
          </p:cNvPr>
          <p:cNvCxnSpPr/>
          <p:nvPr/>
        </p:nvCxnSpPr>
        <p:spPr>
          <a:xfrm flipV="1">
            <a:off x="2456507" y="3334629"/>
            <a:ext cx="1300568" cy="395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77DCE59-9909-F343-A062-FFDC2C961693}"/>
              </a:ext>
            </a:extLst>
          </p:cNvPr>
          <p:cNvCxnSpPr/>
          <p:nvPr/>
        </p:nvCxnSpPr>
        <p:spPr>
          <a:xfrm flipV="1">
            <a:off x="2456507" y="3409422"/>
            <a:ext cx="1300568" cy="1366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58DF08-288D-6D4E-8C34-72E4D1E36052}"/>
              </a:ext>
            </a:extLst>
          </p:cNvPr>
          <p:cNvCxnSpPr>
            <a:endCxn id="18" idx="1"/>
          </p:cNvCxnSpPr>
          <p:nvPr/>
        </p:nvCxnSpPr>
        <p:spPr>
          <a:xfrm>
            <a:off x="2456507" y="2929358"/>
            <a:ext cx="1300568" cy="99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F53F13-5B02-9847-80BA-907213D6B91F}"/>
              </a:ext>
            </a:extLst>
          </p:cNvPr>
          <p:cNvCxnSpPr/>
          <p:nvPr/>
        </p:nvCxnSpPr>
        <p:spPr>
          <a:xfrm>
            <a:off x="2456507" y="4002364"/>
            <a:ext cx="1272188" cy="3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C4A5E-2AAF-1D44-8CC3-5BBD8ABFBDE9}"/>
              </a:ext>
            </a:extLst>
          </p:cNvPr>
          <p:cNvCxnSpPr/>
          <p:nvPr/>
        </p:nvCxnSpPr>
        <p:spPr>
          <a:xfrm flipV="1">
            <a:off x="2453301" y="4169636"/>
            <a:ext cx="1306980" cy="248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BC231E4-621A-D742-9DCC-653EF750E6B1}"/>
              </a:ext>
            </a:extLst>
          </p:cNvPr>
          <p:cNvCxnSpPr>
            <a:stCxn id="18" idx="3"/>
          </p:cNvCxnSpPr>
          <p:nvPr/>
        </p:nvCxnSpPr>
        <p:spPr>
          <a:xfrm>
            <a:off x="4880069" y="3925009"/>
            <a:ext cx="526818" cy="157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DFBA6E-C93E-BA44-9D92-CB5096AD8031}"/>
              </a:ext>
            </a:extLst>
          </p:cNvPr>
          <p:cNvCxnSpPr>
            <a:stCxn id="16" idx="3"/>
          </p:cNvCxnSpPr>
          <p:nvPr/>
        </p:nvCxnSpPr>
        <p:spPr>
          <a:xfrm>
            <a:off x="4880069" y="3150679"/>
            <a:ext cx="526818" cy="489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B34D150-9A1E-1542-9694-06FB754C4DB7}"/>
              </a:ext>
            </a:extLst>
          </p:cNvPr>
          <p:cNvSpPr txBox="1"/>
          <p:nvPr/>
        </p:nvSpPr>
        <p:spPr>
          <a:xfrm>
            <a:off x="3515499" y="5640644"/>
            <a:ext cx="77812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odum Regular" pitchFamily="2" charset="77"/>
              </a:rPr>
              <a:t>transform_aggregate shortcut</a:t>
            </a:r>
          </a:p>
          <a:p>
            <a:r>
              <a:rPr lang="en-US" sz="2400" dirty="0">
                <a:latin typeface="Modum Regular" pitchFamily="2" charset="77"/>
              </a:rPr>
              <a:t>(shortcut—more limited)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D06DA4-568E-E645-B7D1-58632CD649CC}"/>
              </a:ext>
            </a:extLst>
          </p:cNvPr>
          <p:cNvSpPr txBox="1"/>
          <p:nvPr/>
        </p:nvSpPr>
        <p:spPr>
          <a:xfrm rot="1231728">
            <a:off x="6647956" y="2499906"/>
            <a:ext cx="2320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Automatically names column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4A71C6C-2C17-CB41-BAC1-D8A3646672BF}"/>
              </a:ext>
            </a:extLst>
          </p:cNvPr>
          <p:cNvSpPr/>
          <p:nvPr/>
        </p:nvSpPr>
        <p:spPr>
          <a:xfrm>
            <a:off x="208973" y="1979492"/>
            <a:ext cx="777922" cy="2940121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555B604-AA9C-5B46-89DC-A0BD1B718193}"/>
              </a:ext>
            </a:extLst>
          </p:cNvPr>
          <p:cNvSpPr/>
          <p:nvPr/>
        </p:nvSpPr>
        <p:spPr>
          <a:xfrm>
            <a:off x="2459713" y="1949001"/>
            <a:ext cx="869098" cy="3055926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472C5-1673-F841-B0BC-A099D543B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3235" y="1014880"/>
            <a:ext cx="9906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8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A7C65B-6A07-BD4C-9F01-356FC574DC4C}"/>
              </a:ext>
            </a:extLst>
          </p:cNvPr>
          <p:cNvSpPr txBox="1"/>
          <p:nvPr/>
        </p:nvSpPr>
        <p:spPr>
          <a:xfrm>
            <a:off x="545911" y="427744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dum Regular" pitchFamily="2" charset="77"/>
              </a:rPr>
              <a:t>So you want this….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6896F-8CCF-5846-850A-7FB53ACA8739}"/>
              </a:ext>
            </a:extLst>
          </p:cNvPr>
          <p:cNvSpPr txBox="1"/>
          <p:nvPr/>
        </p:nvSpPr>
        <p:spPr>
          <a:xfrm>
            <a:off x="5732363" y="627799"/>
            <a:ext cx="5056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Difference between T1 Grade and T2 Grade</a:t>
            </a:r>
          </a:p>
          <a:p>
            <a:r>
              <a:rPr lang="en-US" dirty="0">
                <a:latin typeface="Modum Regular" pitchFamily="2" charset="77"/>
              </a:rPr>
              <a:t>(something calculated for each student)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BA17B-6985-E94C-AF49-BF38C72F3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577" y="1833822"/>
            <a:ext cx="2298700" cy="447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C34870-8F83-B546-AB02-CB1B20741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12" y="2345769"/>
            <a:ext cx="2973109" cy="2376356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D2B62E39-C7D9-8845-ACD8-C22F536E7B9A}"/>
              </a:ext>
            </a:extLst>
          </p:cNvPr>
          <p:cNvSpPr/>
          <p:nvPr/>
        </p:nvSpPr>
        <p:spPr>
          <a:xfrm>
            <a:off x="7859035" y="3677194"/>
            <a:ext cx="436728" cy="29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D417B4-BDDA-2F41-BC06-B70025C887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348" r="82161"/>
          <a:stretch/>
        </p:blipFill>
        <p:spPr>
          <a:xfrm>
            <a:off x="4221122" y="2005618"/>
            <a:ext cx="1183392" cy="39975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1BC0B9-898D-964A-AF42-2D203A6753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552" t="14348"/>
          <a:stretch/>
        </p:blipFill>
        <p:spPr>
          <a:xfrm>
            <a:off x="5404514" y="2005618"/>
            <a:ext cx="2019869" cy="3997558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6170CAE6-BF16-7243-B758-B5A64754BE11}"/>
              </a:ext>
            </a:extLst>
          </p:cNvPr>
          <p:cNvSpPr/>
          <p:nvPr/>
        </p:nvSpPr>
        <p:spPr>
          <a:xfrm>
            <a:off x="3567068" y="3410185"/>
            <a:ext cx="436728" cy="29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3C6683-395F-DC47-ADB3-3C20F4B9D4B4}"/>
              </a:ext>
            </a:extLst>
          </p:cNvPr>
          <p:cNvSpPr txBox="1"/>
          <p:nvPr/>
        </p:nvSpPr>
        <p:spPr>
          <a:xfrm>
            <a:off x="590818" y="4722125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we’re starting from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3A0CEA-7450-D540-92E0-6B1BBC790A57}"/>
              </a:ext>
            </a:extLst>
          </p:cNvPr>
          <p:cNvSpPr txBox="1"/>
          <p:nvPr/>
        </p:nvSpPr>
        <p:spPr>
          <a:xfrm>
            <a:off x="4969862" y="5818511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we need</a:t>
            </a:r>
          </a:p>
        </p:txBody>
      </p:sp>
    </p:spTree>
    <p:extLst>
      <p:ext uri="{BB962C8B-B14F-4D97-AF65-F5344CB8AC3E}">
        <p14:creationId xmlns:p14="http://schemas.microsoft.com/office/powerpoint/2010/main" val="248656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E6F2A81-A0A1-4F40-92A1-4B2B0AE56DCB}"/>
              </a:ext>
            </a:extLst>
          </p:cNvPr>
          <p:cNvSpPr txBox="1"/>
          <p:nvPr/>
        </p:nvSpPr>
        <p:spPr>
          <a:xfrm>
            <a:off x="6919030" y="2646108"/>
            <a:ext cx="4042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Starting data (this is your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Modum Regular" pitchFamily="2" charset="77"/>
              </a:rPr>
              <a:t>’).  </a:t>
            </a:r>
          </a:p>
          <a:p>
            <a:endParaRPr lang="en-US" dirty="0">
              <a:latin typeface="Modum Regular" pitchFamily="2" charset="77"/>
            </a:endParaRPr>
          </a:p>
          <a:p>
            <a:r>
              <a:rPr lang="en-US" dirty="0">
                <a:latin typeface="Modum Regular" pitchFamily="2" charset="77"/>
              </a:rPr>
              <a:t>A bunch of students in two different classes (A and B) that have taken two tests (T1 and T2)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524157-06CB-7D45-B0CE-DBD855696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69" y="1326594"/>
            <a:ext cx="4760376" cy="380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86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00389D-31AA-7149-8B0B-F4F78DD749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222"/>
          <a:stretch/>
        </p:blipFill>
        <p:spPr>
          <a:xfrm>
            <a:off x="5481551" y="3014212"/>
            <a:ext cx="2917398" cy="25905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E3AACD8-769C-7F45-B77F-8C6B8DFC88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99" t="13549"/>
          <a:stretch/>
        </p:blipFill>
        <p:spPr>
          <a:xfrm>
            <a:off x="8420391" y="3365206"/>
            <a:ext cx="1183034" cy="22395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0A15D79-C91C-AC44-B860-562FE6966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99"/>
          <a:stretch/>
        </p:blipFill>
        <p:spPr>
          <a:xfrm>
            <a:off x="8428791" y="3014212"/>
            <a:ext cx="1183034" cy="259056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6CC5BBC-B4F6-2143-8FB2-8E6A20E835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97"/>
          <a:stretch/>
        </p:blipFill>
        <p:spPr>
          <a:xfrm>
            <a:off x="1892839" y="2539637"/>
            <a:ext cx="3452170" cy="30387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F05D5D-0C05-A140-B3C4-8B0701D98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286" y="981055"/>
            <a:ext cx="7288019" cy="532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52A188-D5D2-4A40-9C2E-51B18A459B19}"/>
              </a:ext>
            </a:extLst>
          </p:cNvPr>
          <p:cNvSpPr txBox="1"/>
          <p:nvPr/>
        </p:nvSpPr>
        <p:spPr>
          <a:xfrm>
            <a:off x="2170423" y="5725487"/>
            <a:ext cx="299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Pandas starts with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CC849D-A236-3344-A698-F863D6EBE02A}"/>
              </a:ext>
            </a:extLst>
          </p:cNvPr>
          <p:cNvGrpSpPr/>
          <p:nvPr/>
        </p:nvGrpSpPr>
        <p:grpSpPr>
          <a:xfrm>
            <a:off x="3800454" y="5109367"/>
            <a:ext cx="1648925" cy="1000806"/>
            <a:chOff x="2068636" y="4582894"/>
            <a:chExt cx="1648925" cy="1000806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DFB21BB-7FCB-DC49-B6FA-6C21FF86B1B5}"/>
                </a:ext>
              </a:extLst>
            </p:cNvPr>
            <p:cNvSpPr/>
            <p:nvPr/>
          </p:nvSpPr>
          <p:spPr>
            <a:xfrm>
              <a:off x="2927107" y="4585788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73A7E6C-3011-724F-8641-66044BF571D1}"/>
                </a:ext>
              </a:extLst>
            </p:cNvPr>
            <p:cNvSpPr/>
            <p:nvPr/>
          </p:nvSpPr>
          <p:spPr>
            <a:xfrm>
              <a:off x="2068636" y="4582894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7524CF3-29A8-E047-B49F-682D50707FC5}"/>
                </a:ext>
              </a:extLst>
            </p:cNvPr>
            <p:cNvCxnSpPr/>
            <p:nvPr/>
          </p:nvCxnSpPr>
          <p:spPr>
            <a:xfrm>
              <a:off x="3270007" y="4796852"/>
              <a:ext cx="447554" cy="5246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538ADFD-E7AB-AB4D-8222-CE59BD9CCA69}"/>
                </a:ext>
              </a:extLst>
            </p:cNvPr>
            <p:cNvCxnSpPr>
              <a:stCxn id="8" idx="2"/>
              <a:endCxn id="9" idx="1"/>
            </p:cNvCxnSpPr>
            <p:nvPr/>
          </p:nvCxnSpPr>
          <p:spPr>
            <a:xfrm>
              <a:off x="2240086" y="4941330"/>
              <a:ext cx="1146651" cy="642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F445DE-53D4-F14E-8FE3-8C2E97DB202C}"/>
              </a:ext>
            </a:extLst>
          </p:cNvPr>
          <p:cNvCxnSpPr>
            <a:stCxn id="9" idx="3"/>
          </p:cNvCxnSpPr>
          <p:nvPr/>
        </p:nvCxnSpPr>
        <p:spPr>
          <a:xfrm flipV="1">
            <a:off x="7832814" y="5467803"/>
            <a:ext cx="1094283" cy="64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A48D7B4-753B-3346-B5FE-FF8E97032CA5}"/>
              </a:ext>
            </a:extLst>
          </p:cNvPr>
          <p:cNvGrpSpPr/>
          <p:nvPr/>
        </p:nvGrpSpPr>
        <p:grpSpPr>
          <a:xfrm>
            <a:off x="4316211" y="950242"/>
            <a:ext cx="5768094" cy="5428758"/>
            <a:chOff x="2584393" y="423769"/>
            <a:chExt cx="5768094" cy="542875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11CEE70-1455-DE4B-B5AB-EED485E6A940}"/>
                </a:ext>
              </a:extLst>
            </p:cNvPr>
            <p:cNvSpPr/>
            <p:nvPr/>
          </p:nvSpPr>
          <p:spPr>
            <a:xfrm>
              <a:off x="3386737" y="5314873"/>
              <a:ext cx="2714259" cy="537654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odum Regular" pitchFamily="2" charset="77"/>
                </a:rPr>
                <a:t>T1Grade - T2Grade = …</a:t>
              </a: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D06CC-72B2-FA45-8B8B-C2C94F0234FD}"/>
                </a:ext>
              </a:extLst>
            </p:cNvPr>
            <p:cNvSpPr/>
            <p:nvPr/>
          </p:nvSpPr>
          <p:spPr>
            <a:xfrm>
              <a:off x="3747040" y="881581"/>
              <a:ext cx="1196747" cy="4379967"/>
            </a:xfrm>
            <a:custGeom>
              <a:avLst/>
              <a:gdLst>
                <a:gd name="connsiteX0" fmla="*/ 510166 w 510166"/>
                <a:gd name="connsiteY0" fmla="*/ 0 h 3672591"/>
                <a:gd name="connsiteX1" fmla="*/ 500 w 510166"/>
                <a:gd name="connsiteY1" fmla="*/ 1244184 h 3672591"/>
                <a:gd name="connsiteX2" fmla="*/ 435215 w 510166"/>
                <a:gd name="connsiteY2" fmla="*/ 3672591 h 367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0166" h="3672591">
                  <a:moveTo>
                    <a:pt x="510166" y="0"/>
                  </a:moveTo>
                  <a:cubicBezTo>
                    <a:pt x="261579" y="316043"/>
                    <a:pt x="12992" y="632086"/>
                    <a:pt x="500" y="1244184"/>
                  </a:cubicBezTo>
                  <a:cubicBezTo>
                    <a:pt x="-11992" y="1856282"/>
                    <a:pt x="211611" y="2764436"/>
                    <a:pt x="435215" y="3672591"/>
                  </a:cubicBezTo>
                </a:path>
              </a:pathLst>
            </a:custGeom>
            <a:noFill/>
            <a:ln w="5715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02EAD6A-B047-384F-ADBF-F73BCE57B3D6}"/>
                </a:ext>
              </a:extLst>
            </p:cNvPr>
            <p:cNvSpPr/>
            <p:nvPr/>
          </p:nvSpPr>
          <p:spPr>
            <a:xfrm>
              <a:off x="4141646" y="423769"/>
              <a:ext cx="4210841" cy="54365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dum Regular" pitchFamily="2" charset="7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051A4F-55F5-2E44-B99C-6C5F2C9B5FA5}"/>
                </a:ext>
              </a:extLst>
            </p:cNvPr>
            <p:cNvSpPr txBox="1"/>
            <p:nvPr/>
          </p:nvSpPr>
          <p:spPr>
            <a:xfrm rot="227068">
              <a:off x="2584393" y="1149679"/>
              <a:ext cx="21838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Generate the function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B63AE0F-43A6-E64F-B284-F36DE15F7B27}"/>
              </a:ext>
            </a:extLst>
          </p:cNvPr>
          <p:cNvGrpSpPr/>
          <p:nvPr/>
        </p:nvGrpSpPr>
        <p:grpSpPr>
          <a:xfrm>
            <a:off x="2688985" y="936549"/>
            <a:ext cx="8372203" cy="2428657"/>
            <a:chOff x="957167" y="410076"/>
            <a:chExt cx="8372203" cy="2428657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FB7B3FF-44E0-4E42-909F-26B64BB9FE11}"/>
                </a:ext>
              </a:extLst>
            </p:cNvPr>
            <p:cNvSpPr/>
            <p:nvPr/>
          </p:nvSpPr>
          <p:spPr>
            <a:xfrm>
              <a:off x="3634633" y="828256"/>
              <a:ext cx="4253773" cy="2010477"/>
            </a:xfrm>
            <a:custGeom>
              <a:avLst/>
              <a:gdLst>
                <a:gd name="connsiteX0" fmla="*/ 0 w 6027007"/>
                <a:gd name="connsiteY0" fmla="*/ 0 h 1289154"/>
                <a:gd name="connsiteX1" fmla="*/ 3342806 w 6027007"/>
                <a:gd name="connsiteY1" fmla="*/ 449705 h 1289154"/>
                <a:gd name="connsiteX2" fmla="*/ 5741232 w 6027007"/>
                <a:gd name="connsiteY2" fmla="*/ 914400 h 1289154"/>
                <a:gd name="connsiteX3" fmla="*/ 5891134 w 6027007"/>
                <a:gd name="connsiteY3" fmla="*/ 1289154 h 128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27007" h="1289154">
                  <a:moveTo>
                    <a:pt x="0" y="0"/>
                  </a:moveTo>
                  <a:lnTo>
                    <a:pt x="3342806" y="449705"/>
                  </a:lnTo>
                  <a:cubicBezTo>
                    <a:pt x="4299678" y="602105"/>
                    <a:pt x="5316511" y="774492"/>
                    <a:pt x="5741232" y="914400"/>
                  </a:cubicBezTo>
                  <a:cubicBezTo>
                    <a:pt x="6165953" y="1054308"/>
                    <a:pt x="6028543" y="1171731"/>
                    <a:pt x="5891134" y="1289154"/>
                  </a:cubicBezTo>
                </a:path>
              </a:pathLst>
            </a:cu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104706-4864-1F45-BD79-83456CD1698D}"/>
                </a:ext>
              </a:extLst>
            </p:cNvPr>
            <p:cNvSpPr txBox="1"/>
            <p:nvPr/>
          </p:nvSpPr>
          <p:spPr>
            <a:xfrm rot="1440847">
              <a:off x="7145569" y="1325769"/>
              <a:ext cx="21838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Make the column to put the result into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4DF0F2DE-EA9A-A64E-B361-BD17A544D932}"/>
                </a:ext>
              </a:extLst>
            </p:cNvPr>
            <p:cNvSpPr/>
            <p:nvPr/>
          </p:nvSpPr>
          <p:spPr>
            <a:xfrm>
              <a:off x="957167" y="410076"/>
              <a:ext cx="2808405" cy="614913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dum Regular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85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55ADCE-770D-6D47-90AE-6182ECE86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290" y="2364921"/>
            <a:ext cx="3771900" cy="9525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C9A5CAA-2CE0-774D-8276-AE3F540DC790}"/>
              </a:ext>
            </a:extLst>
          </p:cNvPr>
          <p:cNvCxnSpPr/>
          <p:nvPr/>
        </p:nvCxnSpPr>
        <p:spPr>
          <a:xfrm>
            <a:off x="5499463" y="2841171"/>
            <a:ext cx="1005840" cy="13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B144E8-7A83-A34E-B81C-EBA4D15DF075}"/>
              </a:ext>
            </a:extLst>
          </p:cNvPr>
          <p:cNvSpPr txBox="1"/>
          <p:nvPr/>
        </p:nvSpPr>
        <p:spPr>
          <a:xfrm>
            <a:off x="1314132" y="1890075"/>
            <a:ext cx="407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We can wrap up now with Altair…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71CECF-2321-354A-B5D9-848572F45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205" y="1082221"/>
            <a:ext cx="2298700" cy="447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0B0CAA-E67B-5F4C-BF87-3E997A64FB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222"/>
          <a:stretch/>
        </p:blipFill>
        <p:spPr>
          <a:xfrm>
            <a:off x="1314132" y="3690073"/>
            <a:ext cx="2917398" cy="25905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52C1BD-D1A0-4C4A-8399-F73F9A598E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299"/>
          <a:stretch/>
        </p:blipFill>
        <p:spPr>
          <a:xfrm>
            <a:off x="4261372" y="3690073"/>
            <a:ext cx="1183034" cy="259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CEB43EB-ACFC-184E-A225-F42FE52E0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17" y="420654"/>
            <a:ext cx="6400800" cy="13335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69FF07B-322A-FB41-92BA-BC4EC3614DF5}"/>
              </a:ext>
            </a:extLst>
          </p:cNvPr>
          <p:cNvGrpSpPr/>
          <p:nvPr/>
        </p:nvGrpSpPr>
        <p:grpSpPr>
          <a:xfrm>
            <a:off x="4404894" y="2732599"/>
            <a:ext cx="4295762" cy="3228605"/>
            <a:chOff x="4404894" y="2732599"/>
            <a:chExt cx="4295762" cy="322860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206D5C5-3296-FB48-9914-AF13614E15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48"/>
            <a:stretch/>
          </p:blipFill>
          <p:spPr>
            <a:xfrm>
              <a:off x="4404894" y="2732599"/>
              <a:ext cx="3947593" cy="237881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AACE41-339C-6F47-942A-68022A03F2BB}"/>
                </a:ext>
              </a:extLst>
            </p:cNvPr>
            <p:cNvSpPr txBox="1"/>
            <p:nvPr/>
          </p:nvSpPr>
          <p:spPr>
            <a:xfrm>
              <a:off x="6511606" y="5314873"/>
              <a:ext cx="21890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What Altair did internally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38476FFF-1EF6-0A4C-932D-2CE5437A88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97"/>
          <a:stretch/>
        </p:blipFill>
        <p:spPr>
          <a:xfrm>
            <a:off x="161021" y="2013164"/>
            <a:ext cx="3452170" cy="30387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52A188-D5D2-4A40-9C2E-51B18A459B19}"/>
              </a:ext>
            </a:extLst>
          </p:cNvPr>
          <p:cNvSpPr txBox="1"/>
          <p:nvPr/>
        </p:nvSpPr>
        <p:spPr>
          <a:xfrm>
            <a:off x="438605" y="5199014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Altair starts with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080E045-A25F-AC4B-BB86-C7287E6C91E1}"/>
              </a:ext>
            </a:extLst>
          </p:cNvPr>
          <p:cNvGrpSpPr/>
          <p:nvPr/>
        </p:nvGrpSpPr>
        <p:grpSpPr>
          <a:xfrm>
            <a:off x="2068636" y="4582894"/>
            <a:ext cx="1648925" cy="1000806"/>
            <a:chOff x="2068636" y="4582894"/>
            <a:chExt cx="1648925" cy="1000806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DFB21BB-7FCB-DC49-B6FA-6C21FF86B1B5}"/>
                </a:ext>
              </a:extLst>
            </p:cNvPr>
            <p:cNvSpPr/>
            <p:nvPr/>
          </p:nvSpPr>
          <p:spPr>
            <a:xfrm>
              <a:off x="2927107" y="4585788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73A7E6C-3011-724F-8641-66044BF571D1}"/>
                </a:ext>
              </a:extLst>
            </p:cNvPr>
            <p:cNvSpPr/>
            <p:nvPr/>
          </p:nvSpPr>
          <p:spPr>
            <a:xfrm>
              <a:off x="2068636" y="4582894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7524CF3-29A8-E047-B49F-682D50707FC5}"/>
                </a:ext>
              </a:extLst>
            </p:cNvPr>
            <p:cNvCxnSpPr/>
            <p:nvPr/>
          </p:nvCxnSpPr>
          <p:spPr>
            <a:xfrm>
              <a:off x="3270007" y="4796852"/>
              <a:ext cx="447554" cy="5246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538ADFD-E7AB-AB4D-8222-CE59BD9CCA69}"/>
                </a:ext>
              </a:extLst>
            </p:cNvPr>
            <p:cNvCxnSpPr>
              <a:stCxn id="8" idx="2"/>
              <a:endCxn id="9" idx="1"/>
            </p:cNvCxnSpPr>
            <p:nvPr/>
          </p:nvCxnSpPr>
          <p:spPr>
            <a:xfrm>
              <a:off x="2240086" y="4941330"/>
              <a:ext cx="1146651" cy="642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F445DE-53D4-F14E-8FE3-8C2E97DB202C}"/>
              </a:ext>
            </a:extLst>
          </p:cNvPr>
          <p:cNvCxnSpPr>
            <a:stCxn id="9" idx="3"/>
          </p:cNvCxnSpPr>
          <p:nvPr/>
        </p:nvCxnSpPr>
        <p:spPr>
          <a:xfrm flipV="1">
            <a:off x="6100996" y="4941330"/>
            <a:ext cx="1094283" cy="64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2BD243C-5296-944D-8F7F-C5C0D3F3753A}"/>
              </a:ext>
            </a:extLst>
          </p:cNvPr>
          <p:cNvGrpSpPr/>
          <p:nvPr/>
        </p:nvGrpSpPr>
        <p:grpSpPr>
          <a:xfrm rot="757697">
            <a:off x="2088921" y="1150208"/>
            <a:ext cx="7290488" cy="1142664"/>
            <a:chOff x="1978702" y="493150"/>
            <a:chExt cx="7290488" cy="229502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FB7B3FF-44E0-4E42-909F-26B64BB9FE11}"/>
                </a:ext>
              </a:extLst>
            </p:cNvPr>
            <p:cNvSpPr/>
            <p:nvPr/>
          </p:nvSpPr>
          <p:spPr>
            <a:xfrm>
              <a:off x="1978702" y="1499016"/>
              <a:ext cx="6027007" cy="1289154"/>
            </a:xfrm>
            <a:custGeom>
              <a:avLst/>
              <a:gdLst>
                <a:gd name="connsiteX0" fmla="*/ 0 w 6027007"/>
                <a:gd name="connsiteY0" fmla="*/ 0 h 1289154"/>
                <a:gd name="connsiteX1" fmla="*/ 3342806 w 6027007"/>
                <a:gd name="connsiteY1" fmla="*/ 449705 h 1289154"/>
                <a:gd name="connsiteX2" fmla="*/ 5741232 w 6027007"/>
                <a:gd name="connsiteY2" fmla="*/ 914400 h 1289154"/>
                <a:gd name="connsiteX3" fmla="*/ 5891134 w 6027007"/>
                <a:gd name="connsiteY3" fmla="*/ 1289154 h 128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27007" h="1289154">
                  <a:moveTo>
                    <a:pt x="0" y="0"/>
                  </a:moveTo>
                  <a:lnTo>
                    <a:pt x="3342806" y="449705"/>
                  </a:lnTo>
                  <a:cubicBezTo>
                    <a:pt x="4299678" y="602105"/>
                    <a:pt x="5316511" y="774492"/>
                    <a:pt x="5741232" y="914400"/>
                  </a:cubicBezTo>
                  <a:cubicBezTo>
                    <a:pt x="6165953" y="1054308"/>
                    <a:pt x="6028543" y="1171731"/>
                    <a:pt x="5891134" y="1289154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104706-4864-1F45-BD79-83456CD1698D}"/>
                </a:ext>
              </a:extLst>
            </p:cNvPr>
            <p:cNvSpPr txBox="1"/>
            <p:nvPr/>
          </p:nvSpPr>
          <p:spPr>
            <a:xfrm rot="432386">
              <a:off x="7085389" y="493150"/>
              <a:ext cx="2183801" cy="92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Make the column to put the result into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02EBB4C-CC5B-4D48-BC99-A9418D783C80}"/>
              </a:ext>
            </a:extLst>
          </p:cNvPr>
          <p:cNvGrpSpPr/>
          <p:nvPr/>
        </p:nvGrpSpPr>
        <p:grpSpPr>
          <a:xfrm>
            <a:off x="2790576" y="564170"/>
            <a:ext cx="4210841" cy="5288357"/>
            <a:chOff x="2790576" y="564170"/>
            <a:chExt cx="4210841" cy="528835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11CEE70-1455-DE4B-B5AB-EED485E6A940}"/>
                </a:ext>
              </a:extLst>
            </p:cNvPr>
            <p:cNvSpPr/>
            <p:nvPr/>
          </p:nvSpPr>
          <p:spPr>
            <a:xfrm>
              <a:off x="3386737" y="5314873"/>
              <a:ext cx="2714259" cy="537654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odum Regular" pitchFamily="2" charset="77"/>
                </a:rPr>
                <a:t>T1Grade - T2Grade = …</a:t>
              </a: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D06CC-72B2-FA45-8B8B-C2C94F0234FD}"/>
                </a:ext>
              </a:extLst>
            </p:cNvPr>
            <p:cNvSpPr/>
            <p:nvPr/>
          </p:nvSpPr>
          <p:spPr>
            <a:xfrm>
              <a:off x="3747041" y="991845"/>
              <a:ext cx="510166" cy="4269703"/>
            </a:xfrm>
            <a:custGeom>
              <a:avLst/>
              <a:gdLst>
                <a:gd name="connsiteX0" fmla="*/ 510166 w 510166"/>
                <a:gd name="connsiteY0" fmla="*/ 0 h 3672591"/>
                <a:gd name="connsiteX1" fmla="*/ 500 w 510166"/>
                <a:gd name="connsiteY1" fmla="*/ 1244184 h 3672591"/>
                <a:gd name="connsiteX2" fmla="*/ 435215 w 510166"/>
                <a:gd name="connsiteY2" fmla="*/ 3672591 h 367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0166" h="3672591">
                  <a:moveTo>
                    <a:pt x="510166" y="0"/>
                  </a:moveTo>
                  <a:cubicBezTo>
                    <a:pt x="261579" y="316043"/>
                    <a:pt x="12992" y="632086"/>
                    <a:pt x="500" y="1244184"/>
                  </a:cubicBezTo>
                  <a:cubicBezTo>
                    <a:pt x="-11992" y="1856282"/>
                    <a:pt x="211611" y="2764436"/>
                    <a:pt x="435215" y="3672591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02EAD6A-B047-384F-ADBF-F73BCE57B3D6}"/>
                </a:ext>
              </a:extLst>
            </p:cNvPr>
            <p:cNvSpPr/>
            <p:nvPr/>
          </p:nvSpPr>
          <p:spPr>
            <a:xfrm>
              <a:off x="2790576" y="564170"/>
              <a:ext cx="4210841" cy="427675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dum Regular" pitchFamily="2" charset="7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6F023B1-68A3-A140-A55D-453CB5F7C4F3}"/>
              </a:ext>
            </a:extLst>
          </p:cNvPr>
          <p:cNvSpPr txBox="1"/>
          <p:nvPr/>
        </p:nvSpPr>
        <p:spPr>
          <a:xfrm>
            <a:off x="5338151" y="5991054"/>
            <a:ext cx="53351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odum Regular" pitchFamily="2" charset="77"/>
              </a:rPr>
              <a:t>transform_calculate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520F0EB-BF92-BC4F-880A-CBF524D23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9794" y="1414629"/>
            <a:ext cx="22987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A7C65B-6A07-BD4C-9F01-356FC574DC4C}"/>
              </a:ext>
            </a:extLst>
          </p:cNvPr>
          <p:cNvSpPr txBox="1"/>
          <p:nvPr/>
        </p:nvSpPr>
        <p:spPr>
          <a:xfrm>
            <a:off x="327546" y="190160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dum Regular" pitchFamily="2" charset="77"/>
              </a:rPr>
              <a:t>So you want this….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6896F-8CCF-5846-850A-7FB53ACA8739}"/>
              </a:ext>
            </a:extLst>
          </p:cNvPr>
          <p:cNvSpPr txBox="1"/>
          <p:nvPr/>
        </p:nvSpPr>
        <p:spPr>
          <a:xfrm>
            <a:off x="327546" y="831006"/>
            <a:ext cx="3810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Difference between the minimum and maximum grade for each class on T1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54DB3-F314-AD4D-B2C5-BD0F675A9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081" y="1477337"/>
            <a:ext cx="1173061" cy="46149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FFE33F-6942-A548-9E72-F1BC00B7E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98" y="2343564"/>
            <a:ext cx="3522574" cy="2815534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1CB2CA07-9258-2848-8FA1-177595B0F5BA}"/>
              </a:ext>
            </a:extLst>
          </p:cNvPr>
          <p:cNvSpPr/>
          <p:nvPr/>
        </p:nvSpPr>
        <p:spPr>
          <a:xfrm>
            <a:off x="4135272" y="3677194"/>
            <a:ext cx="436728" cy="29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58FF060-528D-8F4E-923F-A49031672AF6}"/>
              </a:ext>
            </a:extLst>
          </p:cNvPr>
          <p:cNvSpPr/>
          <p:nvPr/>
        </p:nvSpPr>
        <p:spPr>
          <a:xfrm>
            <a:off x="8554675" y="3660947"/>
            <a:ext cx="436728" cy="29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550B84-F268-7943-8E48-932E06E266EA}"/>
              </a:ext>
            </a:extLst>
          </p:cNvPr>
          <p:cNvSpPr txBox="1"/>
          <p:nvPr/>
        </p:nvSpPr>
        <p:spPr>
          <a:xfrm>
            <a:off x="927322" y="5198573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we’re starting from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C4B33-ACFF-7D47-8401-CB1E4D8A3815}"/>
              </a:ext>
            </a:extLst>
          </p:cNvPr>
          <p:cNvSpPr txBox="1"/>
          <p:nvPr/>
        </p:nvSpPr>
        <p:spPr>
          <a:xfrm>
            <a:off x="5550117" y="4722954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we need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523A30-82EE-E149-8424-CF769BF27D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258" r="78301"/>
          <a:stretch/>
        </p:blipFill>
        <p:spPr>
          <a:xfrm>
            <a:off x="4878995" y="2404102"/>
            <a:ext cx="1507366" cy="23188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2EB7AF-2B1A-374C-838F-4EB93CFB42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413" t="29258"/>
          <a:stretch/>
        </p:blipFill>
        <p:spPr>
          <a:xfrm>
            <a:off x="6328054" y="2404102"/>
            <a:ext cx="2055353" cy="231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7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726D7B-6E3B-8543-BD46-B9F155063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331" y="582812"/>
            <a:ext cx="7162053" cy="10861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70BA6C-E6E3-1D48-A371-8C361F36B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420" y="1899268"/>
            <a:ext cx="6261345" cy="5416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184B84-C395-2A4E-85F2-21A780C32306}"/>
              </a:ext>
            </a:extLst>
          </p:cNvPr>
          <p:cNvSpPr txBox="1"/>
          <p:nvPr/>
        </p:nvSpPr>
        <p:spPr>
          <a:xfrm>
            <a:off x="438605" y="5199014"/>
            <a:ext cx="299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Pandas starts with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91730A-9F63-F74F-B494-304339D6AD59}"/>
              </a:ext>
            </a:extLst>
          </p:cNvPr>
          <p:cNvSpPr/>
          <p:nvPr/>
        </p:nvSpPr>
        <p:spPr>
          <a:xfrm>
            <a:off x="1463331" y="510001"/>
            <a:ext cx="7162053" cy="1176853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A8C9FE-478D-CB40-B9E8-0EF7CCDC0C80}"/>
              </a:ext>
            </a:extLst>
          </p:cNvPr>
          <p:cNvGrpSpPr/>
          <p:nvPr/>
        </p:nvGrpSpPr>
        <p:grpSpPr>
          <a:xfrm>
            <a:off x="1658679" y="4949243"/>
            <a:ext cx="4938064" cy="1801472"/>
            <a:chOff x="1658679" y="4949243"/>
            <a:chExt cx="4938064" cy="180147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C1D404A-6794-FA47-B751-33938F9BC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8143" y="4991988"/>
              <a:ext cx="3263900" cy="14478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0E1F9C-A599-2640-8884-137F4FCAB795}"/>
                </a:ext>
              </a:extLst>
            </p:cNvPr>
            <p:cNvSpPr txBox="1"/>
            <p:nvPr/>
          </p:nvSpPr>
          <p:spPr>
            <a:xfrm>
              <a:off x="3970601" y="6381383"/>
              <a:ext cx="1943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After aggregate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0632DC8-E50A-1D41-9410-08E7FBA5527E}"/>
                </a:ext>
              </a:extLst>
            </p:cNvPr>
            <p:cNvSpPr/>
            <p:nvPr/>
          </p:nvSpPr>
          <p:spPr>
            <a:xfrm>
              <a:off x="1658679" y="5720316"/>
              <a:ext cx="1446028" cy="609219"/>
            </a:xfrm>
            <a:custGeom>
              <a:avLst/>
              <a:gdLst>
                <a:gd name="connsiteX0" fmla="*/ 0 w 1446028"/>
                <a:gd name="connsiteY0" fmla="*/ 0 h 609219"/>
                <a:gd name="connsiteX1" fmla="*/ 404037 w 1446028"/>
                <a:gd name="connsiteY1" fmla="*/ 531628 h 609219"/>
                <a:gd name="connsiteX2" fmla="*/ 1446028 w 1446028"/>
                <a:gd name="connsiteY2" fmla="*/ 595424 h 609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6028" h="609219">
                  <a:moveTo>
                    <a:pt x="0" y="0"/>
                  </a:moveTo>
                  <a:cubicBezTo>
                    <a:pt x="81516" y="216195"/>
                    <a:pt x="163032" y="432391"/>
                    <a:pt x="404037" y="531628"/>
                  </a:cubicBezTo>
                  <a:cubicBezTo>
                    <a:pt x="645042" y="630865"/>
                    <a:pt x="1045535" y="613144"/>
                    <a:pt x="1446028" y="595424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41BB889-0F20-DE48-8D53-AB2F398BE5DF}"/>
                </a:ext>
              </a:extLst>
            </p:cNvPr>
            <p:cNvSpPr/>
            <p:nvPr/>
          </p:nvSpPr>
          <p:spPr>
            <a:xfrm>
              <a:off x="3154177" y="4949243"/>
              <a:ext cx="3442566" cy="1432140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33C5C20-9CED-3240-860F-DC2668D3994F}"/>
              </a:ext>
            </a:extLst>
          </p:cNvPr>
          <p:cNvGrpSpPr/>
          <p:nvPr/>
        </p:nvGrpSpPr>
        <p:grpSpPr>
          <a:xfrm>
            <a:off x="5620047" y="2982432"/>
            <a:ext cx="4258369" cy="3099391"/>
            <a:chOff x="5620047" y="2982432"/>
            <a:chExt cx="4258369" cy="30993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9256248-42BA-D549-A840-A571054828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9258"/>
            <a:stretch/>
          </p:blipFill>
          <p:spPr>
            <a:xfrm>
              <a:off x="5620047" y="3365529"/>
              <a:ext cx="4258369" cy="142143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4B6547-EE34-9E4D-B72F-2FE3C8CE50EC}"/>
                </a:ext>
              </a:extLst>
            </p:cNvPr>
            <p:cNvSpPr txBox="1"/>
            <p:nvPr/>
          </p:nvSpPr>
          <p:spPr>
            <a:xfrm>
              <a:off x="6956727" y="4851180"/>
              <a:ext cx="1867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After calculate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A6FC173-96BE-314A-A20D-A900D3A8F299}"/>
                </a:ext>
              </a:extLst>
            </p:cNvPr>
            <p:cNvSpPr/>
            <p:nvPr/>
          </p:nvSpPr>
          <p:spPr>
            <a:xfrm>
              <a:off x="6996223" y="5167423"/>
              <a:ext cx="829339" cy="914400"/>
            </a:xfrm>
            <a:custGeom>
              <a:avLst/>
              <a:gdLst>
                <a:gd name="connsiteX0" fmla="*/ 0 w 1658679"/>
                <a:gd name="connsiteY0" fmla="*/ 914400 h 914400"/>
                <a:gd name="connsiteX1" fmla="*/ 1297172 w 1658679"/>
                <a:gd name="connsiteY1" fmla="*/ 446568 h 914400"/>
                <a:gd name="connsiteX2" fmla="*/ 1658679 w 1658679"/>
                <a:gd name="connsiteY2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8679" h="914400">
                  <a:moveTo>
                    <a:pt x="0" y="914400"/>
                  </a:moveTo>
                  <a:cubicBezTo>
                    <a:pt x="510363" y="756684"/>
                    <a:pt x="1020726" y="598968"/>
                    <a:pt x="1297172" y="446568"/>
                  </a:cubicBezTo>
                  <a:cubicBezTo>
                    <a:pt x="1573618" y="294168"/>
                    <a:pt x="1616148" y="147084"/>
                    <a:pt x="1658679" y="0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B872C08-6B16-0B46-97A1-4585E7197605}"/>
                </a:ext>
              </a:extLst>
            </p:cNvPr>
            <p:cNvSpPr/>
            <p:nvPr/>
          </p:nvSpPr>
          <p:spPr>
            <a:xfrm>
              <a:off x="5620047" y="2982432"/>
              <a:ext cx="4160768" cy="190840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FE8F9D3-6C92-E04C-A6F5-4F67B22D1DB5}"/>
              </a:ext>
            </a:extLst>
          </p:cNvPr>
          <p:cNvSpPr txBox="1"/>
          <p:nvPr/>
        </p:nvSpPr>
        <p:spPr>
          <a:xfrm>
            <a:off x="9512490" y="800409"/>
            <a:ext cx="2679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Makes 2 new columns (classmin, classmax)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764666-FD94-3647-8A10-94C9E6E89115}"/>
              </a:ext>
            </a:extLst>
          </p:cNvPr>
          <p:cNvSpPr txBox="1"/>
          <p:nvPr/>
        </p:nvSpPr>
        <p:spPr>
          <a:xfrm>
            <a:off x="9412180" y="1804773"/>
            <a:ext cx="2779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Calculates difference and adds another column (difference)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3136A57-AA53-A049-8BB1-3C0B918D01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921" y="2815322"/>
            <a:ext cx="2723273" cy="21766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4FC32B-9C0D-2743-B1FD-62585AE5D347}"/>
              </a:ext>
            </a:extLst>
          </p:cNvPr>
          <p:cNvSpPr/>
          <p:nvPr/>
        </p:nvSpPr>
        <p:spPr>
          <a:xfrm>
            <a:off x="1719385" y="1893880"/>
            <a:ext cx="109415" cy="17719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683DC3-059D-5745-AF2D-E24D4FC79276}"/>
              </a:ext>
            </a:extLst>
          </p:cNvPr>
          <p:cNvSpPr/>
          <p:nvPr/>
        </p:nvSpPr>
        <p:spPr>
          <a:xfrm>
            <a:off x="1658679" y="1963441"/>
            <a:ext cx="6261345" cy="4678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6293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2" grpId="0"/>
      <p:bldP spid="21" grpId="0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C9A5CAA-2CE0-774D-8276-AE3F540DC790}"/>
              </a:ext>
            </a:extLst>
          </p:cNvPr>
          <p:cNvCxnSpPr/>
          <p:nvPr/>
        </p:nvCxnSpPr>
        <p:spPr>
          <a:xfrm>
            <a:off x="5499463" y="2841171"/>
            <a:ext cx="1005840" cy="13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B144E8-7A83-A34E-B81C-EBA4D15DF075}"/>
              </a:ext>
            </a:extLst>
          </p:cNvPr>
          <p:cNvSpPr txBox="1"/>
          <p:nvPr/>
        </p:nvSpPr>
        <p:spPr>
          <a:xfrm>
            <a:off x="1176385" y="1733321"/>
            <a:ext cx="407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We can wrap up now with Altair…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A25AE5-C3D4-2F46-A65D-B031D8C9E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471" y="1477337"/>
            <a:ext cx="1173061" cy="46149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6CA489F-89EC-DD43-BCAA-0B3F7FA40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279" y="2427691"/>
            <a:ext cx="3467100" cy="1511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2B5B6C-E41D-EF4E-98E2-8A477D33D6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258"/>
          <a:stretch/>
        </p:blipFill>
        <p:spPr>
          <a:xfrm>
            <a:off x="1604638" y="4670808"/>
            <a:ext cx="4258369" cy="142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41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1FDFF4-5360-8C40-9F73-A3D9B9CEE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67" y="271223"/>
            <a:ext cx="6248400" cy="2235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BE98EF-F0E8-4C4E-B521-48767D129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4637" y="2506423"/>
            <a:ext cx="962113" cy="37850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184B84-C395-2A4E-85F2-21A780C32306}"/>
              </a:ext>
            </a:extLst>
          </p:cNvPr>
          <p:cNvSpPr txBox="1"/>
          <p:nvPr/>
        </p:nvSpPr>
        <p:spPr>
          <a:xfrm>
            <a:off x="438605" y="5199014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Altair starts with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3A597D-E0F8-8942-9D77-C47B8C0C37A0}"/>
              </a:ext>
            </a:extLst>
          </p:cNvPr>
          <p:cNvSpPr txBox="1"/>
          <p:nvPr/>
        </p:nvSpPr>
        <p:spPr>
          <a:xfrm>
            <a:off x="7962065" y="647012"/>
            <a:ext cx="3374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Modum Regular" pitchFamily="2" charset="77"/>
              </a:rPr>
              <a:t>transform_aggregate</a:t>
            </a:r>
          </a:p>
          <a:p>
            <a:pPr algn="ctr"/>
            <a:r>
              <a:rPr lang="en-US" sz="2400" dirty="0">
                <a:latin typeface="Modum Regular" pitchFamily="2" charset="77"/>
              </a:rPr>
              <a:t>+</a:t>
            </a:r>
          </a:p>
          <a:p>
            <a:pPr algn="ctr"/>
            <a:r>
              <a:rPr lang="en-US" sz="2400" dirty="0">
                <a:latin typeface="Modum Regular" pitchFamily="2" charset="77"/>
              </a:rPr>
              <a:t>transform_calculate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ECFA3-A72A-A44E-BDEC-8043058A626B}"/>
              </a:ext>
            </a:extLst>
          </p:cNvPr>
          <p:cNvGrpSpPr/>
          <p:nvPr/>
        </p:nvGrpSpPr>
        <p:grpSpPr>
          <a:xfrm>
            <a:off x="788157" y="558144"/>
            <a:ext cx="5826407" cy="6230766"/>
            <a:chOff x="770336" y="519949"/>
            <a:chExt cx="5826407" cy="623076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0E1F9C-A599-2640-8884-137F4FCAB795}"/>
                </a:ext>
              </a:extLst>
            </p:cNvPr>
            <p:cNvSpPr txBox="1"/>
            <p:nvPr/>
          </p:nvSpPr>
          <p:spPr>
            <a:xfrm>
              <a:off x="3188143" y="6381383"/>
              <a:ext cx="3241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After transform_aggregate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0632DC8-E50A-1D41-9410-08E7FBA5527E}"/>
                </a:ext>
              </a:extLst>
            </p:cNvPr>
            <p:cNvSpPr/>
            <p:nvPr/>
          </p:nvSpPr>
          <p:spPr>
            <a:xfrm>
              <a:off x="1658679" y="5720316"/>
              <a:ext cx="1446028" cy="609219"/>
            </a:xfrm>
            <a:custGeom>
              <a:avLst/>
              <a:gdLst>
                <a:gd name="connsiteX0" fmla="*/ 0 w 1446028"/>
                <a:gd name="connsiteY0" fmla="*/ 0 h 609219"/>
                <a:gd name="connsiteX1" fmla="*/ 404037 w 1446028"/>
                <a:gd name="connsiteY1" fmla="*/ 531628 h 609219"/>
                <a:gd name="connsiteX2" fmla="*/ 1446028 w 1446028"/>
                <a:gd name="connsiteY2" fmla="*/ 595424 h 609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6028" h="609219">
                  <a:moveTo>
                    <a:pt x="0" y="0"/>
                  </a:moveTo>
                  <a:cubicBezTo>
                    <a:pt x="81516" y="216195"/>
                    <a:pt x="163032" y="432391"/>
                    <a:pt x="404037" y="531628"/>
                  </a:cubicBezTo>
                  <a:cubicBezTo>
                    <a:pt x="645042" y="630865"/>
                    <a:pt x="1045535" y="613144"/>
                    <a:pt x="1446028" y="595424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691730A-9F63-F74F-B494-304339D6AD59}"/>
                </a:ext>
              </a:extLst>
            </p:cNvPr>
            <p:cNvSpPr/>
            <p:nvPr/>
          </p:nvSpPr>
          <p:spPr>
            <a:xfrm>
              <a:off x="770336" y="519949"/>
              <a:ext cx="3010162" cy="687456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41BB889-0F20-DE48-8D53-AB2F398BE5DF}"/>
                </a:ext>
              </a:extLst>
            </p:cNvPr>
            <p:cNvSpPr/>
            <p:nvPr/>
          </p:nvSpPr>
          <p:spPr>
            <a:xfrm>
              <a:off x="3154177" y="4949243"/>
              <a:ext cx="3442566" cy="1432140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84F934-00AB-F24D-8D14-7CE2D5D30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9994"/>
            <a:stretch/>
          </p:blipFill>
          <p:spPr>
            <a:xfrm>
              <a:off x="3283999" y="4984383"/>
              <a:ext cx="3182922" cy="13970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D7A1AC-7283-A947-ACDA-7E1013C54C6A}"/>
              </a:ext>
            </a:extLst>
          </p:cNvPr>
          <p:cNvGrpSpPr/>
          <p:nvPr/>
        </p:nvGrpSpPr>
        <p:grpSpPr>
          <a:xfrm>
            <a:off x="564774" y="1236609"/>
            <a:ext cx="9558204" cy="4845214"/>
            <a:chOff x="564774" y="1236609"/>
            <a:chExt cx="9558204" cy="48452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683DC3-059D-5745-AF2D-E24D4FC79276}"/>
                </a:ext>
              </a:extLst>
            </p:cNvPr>
            <p:cNvSpPr/>
            <p:nvPr/>
          </p:nvSpPr>
          <p:spPr>
            <a:xfrm>
              <a:off x="564774" y="1236609"/>
              <a:ext cx="6431449" cy="46783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8594674-9637-C646-8C16-5E72391A3990}"/>
                </a:ext>
              </a:extLst>
            </p:cNvPr>
            <p:cNvGrpSpPr/>
            <p:nvPr/>
          </p:nvGrpSpPr>
          <p:grpSpPr>
            <a:xfrm>
              <a:off x="5620047" y="2982432"/>
              <a:ext cx="4502931" cy="3099391"/>
              <a:chOff x="5620047" y="2982432"/>
              <a:chExt cx="4502931" cy="309939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4B6547-EE34-9E4D-B72F-2FE3C8CE50EC}"/>
                  </a:ext>
                </a:extLst>
              </p:cNvPr>
              <p:cNvSpPr txBox="1"/>
              <p:nvPr/>
            </p:nvSpPr>
            <p:spPr>
              <a:xfrm>
                <a:off x="6956727" y="4851180"/>
                <a:ext cx="3166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odum Regular" pitchFamily="2" charset="77"/>
                  </a:rPr>
                  <a:t>After transform_calculate</a:t>
                </a: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5A6FC173-96BE-314A-A20D-A900D3A8F299}"/>
                  </a:ext>
                </a:extLst>
              </p:cNvPr>
              <p:cNvSpPr/>
              <p:nvPr/>
            </p:nvSpPr>
            <p:spPr>
              <a:xfrm>
                <a:off x="6996223" y="5167423"/>
                <a:ext cx="829339" cy="914400"/>
              </a:xfrm>
              <a:custGeom>
                <a:avLst/>
                <a:gdLst>
                  <a:gd name="connsiteX0" fmla="*/ 0 w 1658679"/>
                  <a:gd name="connsiteY0" fmla="*/ 914400 h 914400"/>
                  <a:gd name="connsiteX1" fmla="*/ 1297172 w 1658679"/>
                  <a:gd name="connsiteY1" fmla="*/ 446568 h 914400"/>
                  <a:gd name="connsiteX2" fmla="*/ 1658679 w 1658679"/>
                  <a:gd name="connsiteY2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8679" h="914400">
                    <a:moveTo>
                      <a:pt x="0" y="914400"/>
                    </a:moveTo>
                    <a:cubicBezTo>
                      <a:pt x="510363" y="756684"/>
                      <a:pt x="1020726" y="598968"/>
                      <a:pt x="1297172" y="446568"/>
                    </a:cubicBezTo>
                    <a:cubicBezTo>
                      <a:pt x="1573618" y="294168"/>
                      <a:pt x="1616148" y="147084"/>
                      <a:pt x="1658679" y="0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dum Regular" pitchFamily="2" charset="77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B872C08-6B16-0B46-97A1-4585E7197605}"/>
                  </a:ext>
                </a:extLst>
              </p:cNvPr>
              <p:cNvSpPr/>
              <p:nvPr/>
            </p:nvSpPr>
            <p:spPr>
              <a:xfrm>
                <a:off x="5620047" y="2982432"/>
                <a:ext cx="4160768" cy="190840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dum Regular" pitchFamily="2" charset="77"/>
                </a:endParaRP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161CAA2C-9414-5B4E-8B55-B8C1BECD25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1481" y="3363108"/>
                <a:ext cx="3917899" cy="1203823"/>
              </a:xfrm>
              <a:prstGeom prst="rect">
                <a:avLst/>
              </a:prstGeom>
            </p:spPr>
          </p:pic>
        </p:grp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0DC595A5-092A-914A-AFB7-52D0912E2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959" y="3009211"/>
            <a:ext cx="2703171" cy="216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5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A7C65B-6A07-BD4C-9F01-356FC574DC4C}"/>
              </a:ext>
            </a:extLst>
          </p:cNvPr>
          <p:cNvSpPr txBox="1"/>
          <p:nvPr/>
        </p:nvSpPr>
        <p:spPr>
          <a:xfrm>
            <a:off x="464024" y="231103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dum Regular" pitchFamily="2" charset="77"/>
              </a:rPr>
              <a:t>So you want this….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6896F-8CCF-5846-850A-7FB53ACA8739}"/>
              </a:ext>
            </a:extLst>
          </p:cNvPr>
          <p:cNvSpPr txBox="1"/>
          <p:nvPr/>
        </p:nvSpPr>
        <p:spPr>
          <a:xfrm>
            <a:off x="464024" y="754323"/>
            <a:ext cx="54103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Student’s grade in T1 with each bar showing the max grade in the class with color</a:t>
            </a:r>
          </a:p>
          <a:p>
            <a:endParaRPr lang="en-US" dirty="0">
              <a:latin typeface="Modum Regular" pitchFamily="2" charset="77"/>
            </a:endParaRPr>
          </a:p>
          <a:p>
            <a:r>
              <a:rPr lang="en-US" dirty="0">
                <a:latin typeface="Modum Regular" pitchFamily="2" charset="77"/>
              </a:rPr>
              <a:t>(something calculated for each student and contrasted to class-level value)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D80FD-BB22-D44F-A32E-E2B51211B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12" y="2345769"/>
            <a:ext cx="2973109" cy="2376356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C20DC39F-CC0C-7747-864C-DFAAF75DA130}"/>
              </a:ext>
            </a:extLst>
          </p:cNvPr>
          <p:cNvSpPr/>
          <p:nvPr/>
        </p:nvSpPr>
        <p:spPr>
          <a:xfrm>
            <a:off x="7859035" y="3677194"/>
            <a:ext cx="436728" cy="29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40B6671-7FF5-3D41-A422-307C66CCC40B}"/>
              </a:ext>
            </a:extLst>
          </p:cNvPr>
          <p:cNvSpPr/>
          <p:nvPr/>
        </p:nvSpPr>
        <p:spPr>
          <a:xfrm>
            <a:off x="3567068" y="3410185"/>
            <a:ext cx="436728" cy="29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C7D97C-FCDD-C74B-A97B-B267B5292F18}"/>
              </a:ext>
            </a:extLst>
          </p:cNvPr>
          <p:cNvSpPr txBox="1"/>
          <p:nvPr/>
        </p:nvSpPr>
        <p:spPr>
          <a:xfrm>
            <a:off x="590818" y="4722125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we’re starting from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C1F809-68A0-C143-97A3-0E4E0A88D673}"/>
              </a:ext>
            </a:extLst>
          </p:cNvPr>
          <p:cNvSpPr txBox="1"/>
          <p:nvPr/>
        </p:nvSpPr>
        <p:spPr>
          <a:xfrm>
            <a:off x="5352519" y="5695681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we need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A089BB-1D21-4F40-8B7C-3488AFE20E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82" r="76265"/>
          <a:stretch/>
        </p:blipFill>
        <p:spPr>
          <a:xfrm>
            <a:off x="4590532" y="2183532"/>
            <a:ext cx="741871" cy="33525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9302F0-E12B-D449-A96B-41412E2643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34" r="41003"/>
          <a:stretch/>
        </p:blipFill>
        <p:spPr>
          <a:xfrm>
            <a:off x="5511260" y="2183531"/>
            <a:ext cx="943554" cy="33525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AC3ABC-8FAD-8A43-84AF-B3D3F56037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760"/>
          <a:stretch/>
        </p:blipFill>
        <p:spPr>
          <a:xfrm>
            <a:off x="6626081" y="2183531"/>
            <a:ext cx="1168707" cy="33525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F09D39-85C3-024E-A6B2-A1C660D65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3825" y="2092591"/>
            <a:ext cx="2479558" cy="346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4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DB4C28-4F81-324E-8970-07CA493CE321}"/>
              </a:ext>
            </a:extLst>
          </p:cNvPr>
          <p:cNvSpPr txBox="1"/>
          <p:nvPr/>
        </p:nvSpPr>
        <p:spPr>
          <a:xfrm>
            <a:off x="5113019" y="1715117"/>
            <a:ext cx="412164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Modum Regular" pitchFamily="2" charset="77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odum Regular" pitchFamily="2" charset="77"/>
              </a:rPr>
              <a:t>Mark:  rectangle</a:t>
            </a:r>
          </a:p>
          <a:p>
            <a:endParaRPr lang="en-US" dirty="0">
              <a:latin typeface="Modum Regular" pitchFamily="2" charset="77"/>
            </a:endParaRPr>
          </a:p>
          <a:p>
            <a:r>
              <a:rPr lang="en-US" dirty="0">
                <a:solidFill>
                  <a:schemeClr val="accent1"/>
                </a:solidFill>
                <a:latin typeface="Modum Regular" pitchFamily="2" charset="77"/>
              </a:rPr>
              <a:t>Student:               Nominal</a:t>
            </a:r>
          </a:p>
          <a:p>
            <a:r>
              <a:rPr lang="en-US" dirty="0">
                <a:solidFill>
                  <a:schemeClr val="accent1"/>
                </a:solidFill>
                <a:latin typeface="Modum Regular" pitchFamily="2" charset="77"/>
              </a:rPr>
              <a:t>T1Grade:               Quantitative</a:t>
            </a:r>
          </a:p>
          <a:p>
            <a:r>
              <a:rPr lang="en-US" dirty="0" err="1">
                <a:solidFill>
                  <a:schemeClr val="accent1"/>
                </a:solidFill>
                <a:latin typeface="Modum Regular" pitchFamily="2" charset="77"/>
              </a:rPr>
              <a:t>Classmax</a:t>
            </a:r>
            <a:r>
              <a:rPr lang="en-US" dirty="0">
                <a:solidFill>
                  <a:schemeClr val="accent1"/>
                </a:solidFill>
                <a:latin typeface="Modum Regular" pitchFamily="2" charset="77"/>
              </a:rPr>
              <a:t>:             Quantitative</a:t>
            </a:r>
          </a:p>
          <a:p>
            <a:endParaRPr lang="en-US" dirty="0">
              <a:latin typeface="Modum Regular" pitchFamily="2" charset="77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dum Regular" pitchFamily="2" charset="77"/>
              </a:rPr>
              <a:t>Student:	x-axis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dum Regular" pitchFamily="2" charset="77"/>
                <a:sym typeface="Wingdings" pitchFamily="2" charset="2"/>
              </a:rPr>
              <a:t>T1Grade:	y-axis (bar length)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Modum Regular" pitchFamily="2" charset="77"/>
                <a:sym typeface="Wingdings" pitchFamily="2" charset="2"/>
              </a:rPr>
              <a:t>Classmax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dum Regular" pitchFamily="2" charset="77"/>
                <a:sym typeface="Wingdings" pitchFamily="2" charset="2"/>
              </a:rPr>
              <a:t>:	color</a:t>
            </a:r>
          </a:p>
          <a:p>
            <a:endParaRPr lang="en-US" dirty="0">
              <a:latin typeface="Modum Regular" pitchFamily="2" charset="77"/>
              <a:sym typeface="Wingdings" pitchFamily="2" charset="2"/>
            </a:endParaRPr>
          </a:p>
          <a:p>
            <a:endParaRPr lang="en-US" dirty="0">
              <a:latin typeface="Modum Regular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56C808-99A5-AE49-AFEE-EC927F02E549}"/>
              </a:ext>
            </a:extLst>
          </p:cNvPr>
          <p:cNvSpPr txBox="1"/>
          <p:nvPr/>
        </p:nvSpPr>
        <p:spPr>
          <a:xfrm>
            <a:off x="9168938" y="2550531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Modum Regular" pitchFamily="2" charset="77"/>
              </a:rPr>
              <a:t>3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27D17-F900-4C4A-AAF0-A427AC47646D}"/>
              </a:ext>
            </a:extLst>
          </p:cNvPr>
          <p:cNvSpPr txBox="1"/>
          <p:nvPr/>
        </p:nvSpPr>
        <p:spPr>
          <a:xfrm>
            <a:off x="9168938" y="3489869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dum Regular" pitchFamily="2" charset="77"/>
              </a:rPr>
              <a:t>3 encodings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969E14-8E92-C14C-91B8-B45E5A3FE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171" y="1188108"/>
            <a:ext cx="3564675" cy="497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07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DE4F4A3-C39D-004D-B9CB-C336519F6295}"/>
              </a:ext>
            </a:extLst>
          </p:cNvPr>
          <p:cNvGrpSpPr/>
          <p:nvPr/>
        </p:nvGrpSpPr>
        <p:grpSpPr>
          <a:xfrm>
            <a:off x="7762233" y="2832134"/>
            <a:ext cx="4002138" cy="2693798"/>
            <a:chOff x="7762233" y="2832134"/>
            <a:chExt cx="4002138" cy="26937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C609801-9FEF-E14D-8589-F6033BE61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75680" y="2992064"/>
              <a:ext cx="3695700" cy="2463800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DEB4DFD-084D-3248-85D3-D2332A5A5C9C}"/>
                </a:ext>
              </a:extLst>
            </p:cNvPr>
            <p:cNvSpPr/>
            <p:nvPr/>
          </p:nvSpPr>
          <p:spPr>
            <a:xfrm>
              <a:off x="7762233" y="2832134"/>
              <a:ext cx="4002138" cy="269379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62E7B92B-2341-B445-B918-CC7479BEC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85" y="2643301"/>
            <a:ext cx="3601909" cy="28789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56FD0F-B972-234D-832A-E71A95A1AFEA}"/>
              </a:ext>
            </a:extLst>
          </p:cNvPr>
          <p:cNvSpPr txBox="1"/>
          <p:nvPr/>
        </p:nvSpPr>
        <p:spPr>
          <a:xfrm>
            <a:off x="435439" y="5735264"/>
            <a:ext cx="346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Pandas starts with (df)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DD5867-44F8-B249-AA40-80E6D5C54E2B}"/>
              </a:ext>
            </a:extLst>
          </p:cNvPr>
          <p:cNvGrpSpPr/>
          <p:nvPr/>
        </p:nvGrpSpPr>
        <p:grpSpPr>
          <a:xfrm>
            <a:off x="2110441" y="2921014"/>
            <a:ext cx="5158768" cy="2534850"/>
            <a:chOff x="2110441" y="2921014"/>
            <a:chExt cx="5158768" cy="253485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F9C2B3-0C1F-CE46-BADC-9B9195713BA9}"/>
                </a:ext>
              </a:extLst>
            </p:cNvPr>
            <p:cNvSpPr/>
            <p:nvPr/>
          </p:nvSpPr>
          <p:spPr>
            <a:xfrm>
              <a:off x="5509609" y="3193123"/>
              <a:ext cx="1759600" cy="1570069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38CF4A2C-D961-EA48-8361-13F40A581D09}"/>
                </a:ext>
              </a:extLst>
            </p:cNvPr>
            <p:cNvSpPr/>
            <p:nvPr/>
          </p:nvSpPr>
          <p:spPr>
            <a:xfrm>
              <a:off x="2111384" y="2921014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BE71DFB-9B29-A04A-9D8E-7F6FA1100E66}"/>
                </a:ext>
              </a:extLst>
            </p:cNvPr>
            <p:cNvSpPr/>
            <p:nvPr/>
          </p:nvSpPr>
          <p:spPr>
            <a:xfrm>
              <a:off x="2111384" y="3600464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8960B36-1493-4D42-A7F8-7E6E1EA35B56}"/>
                </a:ext>
              </a:extLst>
            </p:cNvPr>
            <p:cNvSpPr/>
            <p:nvPr/>
          </p:nvSpPr>
          <p:spPr>
            <a:xfrm>
              <a:off x="2111384" y="4013214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05D38F63-EC69-324B-9A38-FD149AA6ADBC}"/>
                </a:ext>
              </a:extLst>
            </p:cNvPr>
            <p:cNvSpPr/>
            <p:nvPr/>
          </p:nvSpPr>
          <p:spPr>
            <a:xfrm>
              <a:off x="2110441" y="5097428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1484AE29-5C75-3943-A0E4-2A999F8198BB}"/>
                </a:ext>
              </a:extLst>
            </p:cNvPr>
            <p:cNvSpPr/>
            <p:nvPr/>
          </p:nvSpPr>
          <p:spPr>
            <a:xfrm>
              <a:off x="2110441" y="4763192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6B791484-98BA-9B48-8136-4C07D127F2D7}"/>
                </a:ext>
              </a:extLst>
            </p:cNvPr>
            <p:cNvSpPr/>
            <p:nvPr/>
          </p:nvSpPr>
          <p:spPr>
            <a:xfrm>
              <a:off x="2110441" y="4371650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12979826-3AAD-D74D-A662-1654CC89C15D}"/>
                </a:ext>
              </a:extLst>
            </p:cNvPr>
            <p:cNvSpPr/>
            <p:nvPr/>
          </p:nvSpPr>
          <p:spPr>
            <a:xfrm>
              <a:off x="2110441" y="3279450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70253E02-4DC0-304C-A6BD-B44766CFDFEA}"/>
                </a:ext>
              </a:extLst>
            </p:cNvPr>
            <p:cNvSpPr/>
            <p:nvPr/>
          </p:nvSpPr>
          <p:spPr>
            <a:xfrm>
              <a:off x="3757115" y="3414958"/>
              <a:ext cx="1119788" cy="54394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odum Regular" pitchFamily="2" charset="77"/>
                </a:rPr>
                <a:t>max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0E1CAF9-9738-A447-87D3-57DCDEAC7362}"/>
                </a:ext>
              </a:extLst>
            </p:cNvPr>
            <p:cNvSpPr/>
            <p:nvPr/>
          </p:nvSpPr>
          <p:spPr>
            <a:xfrm>
              <a:off x="3753909" y="4192432"/>
              <a:ext cx="1122994" cy="537654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odum Regular" pitchFamily="2" charset="77"/>
                </a:rPr>
                <a:t>max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45466DA-4D8B-2546-960B-B9DACC3D443D}"/>
                </a:ext>
              </a:extLst>
            </p:cNvPr>
            <p:cNvCxnSpPr>
              <a:endCxn id="22" idx="1"/>
            </p:cNvCxnSpPr>
            <p:nvPr/>
          </p:nvCxnSpPr>
          <p:spPr>
            <a:xfrm>
              <a:off x="2453341" y="3107172"/>
              <a:ext cx="1303774" cy="5797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80949BD-DE59-0F4A-A916-828B287334C5}"/>
                </a:ext>
              </a:extLst>
            </p:cNvPr>
            <p:cNvCxnSpPr/>
            <p:nvPr/>
          </p:nvCxnSpPr>
          <p:spPr>
            <a:xfrm flipV="1">
              <a:off x="2453341" y="3788636"/>
              <a:ext cx="1300568" cy="695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078E855-4FCF-D146-B25D-960C8550EB6A}"/>
                </a:ext>
              </a:extLst>
            </p:cNvPr>
            <p:cNvCxnSpPr/>
            <p:nvPr/>
          </p:nvCxnSpPr>
          <p:spPr>
            <a:xfrm flipV="1">
              <a:off x="2453341" y="3870879"/>
              <a:ext cx="1300568" cy="3958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3224A4C-80D3-9C47-9B96-BBEE6C3DC738}"/>
                </a:ext>
              </a:extLst>
            </p:cNvPr>
            <p:cNvCxnSpPr/>
            <p:nvPr/>
          </p:nvCxnSpPr>
          <p:spPr>
            <a:xfrm flipV="1">
              <a:off x="2453341" y="3945672"/>
              <a:ext cx="1300568" cy="13669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E374B6A-DF76-9E4C-B81C-4EA6574DA2FF}"/>
                </a:ext>
              </a:extLst>
            </p:cNvPr>
            <p:cNvCxnSpPr>
              <a:endCxn id="23" idx="1"/>
            </p:cNvCxnSpPr>
            <p:nvPr/>
          </p:nvCxnSpPr>
          <p:spPr>
            <a:xfrm>
              <a:off x="2453341" y="3465608"/>
              <a:ext cx="1300568" cy="995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5B3A6B9-C8B7-2F49-B377-AAB1B57D4006}"/>
                </a:ext>
              </a:extLst>
            </p:cNvPr>
            <p:cNvCxnSpPr/>
            <p:nvPr/>
          </p:nvCxnSpPr>
          <p:spPr>
            <a:xfrm>
              <a:off x="2453341" y="4538614"/>
              <a:ext cx="1272188" cy="33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BA14ECC-0192-0B45-B764-76B12CC94668}"/>
                </a:ext>
              </a:extLst>
            </p:cNvPr>
            <p:cNvCxnSpPr/>
            <p:nvPr/>
          </p:nvCxnSpPr>
          <p:spPr>
            <a:xfrm flipV="1">
              <a:off x="2450135" y="4705886"/>
              <a:ext cx="1306980" cy="24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F875A4A-1CF2-FA4E-B1DE-3F4E589BB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4047" y="3279450"/>
              <a:ext cx="1612900" cy="14478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EDEF40-CC33-2048-AE48-816203950C30}"/>
                </a:ext>
              </a:extLst>
            </p:cNvPr>
            <p:cNvSpPr txBox="1"/>
            <p:nvPr/>
          </p:nvSpPr>
          <p:spPr>
            <a:xfrm>
              <a:off x="5820888" y="4770005"/>
              <a:ext cx="1327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This is df1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E4824CF-9F35-3248-AB83-AB510E465DFC}"/>
                </a:ext>
              </a:extLst>
            </p:cNvPr>
            <p:cNvCxnSpPr>
              <a:cxnSpLocks/>
            </p:cNvCxnSpPr>
            <p:nvPr/>
          </p:nvCxnSpPr>
          <p:spPr>
            <a:xfrm>
              <a:off x="4874613" y="3669021"/>
              <a:ext cx="843799" cy="52341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C94F516-FA8E-3841-9BB4-4122A50EE313}"/>
                </a:ext>
              </a:extLst>
            </p:cNvPr>
            <p:cNvCxnSpPr>
              <a:cxnSpLocks/>
            </p:cNvCxnSpPr>
            <p:nvPr/>
          </p:nvCxnSpPr>
          <p:spPr>
            <a:xfrm>
              <a:off x="4874613" y="4514649"/>
              <a:ext cx="8437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F851D8-3EC3-DC4C-A0AA-A24D799F74A3}"/>
              </a:ext>
            </a:extLst>
          </p:cNvPr>
          <p:cNvGrpSpPr/>
          <p:nvPr/>
        </p:nvGrpSpPr>
        <p:grpSpPr>
          <a:xfrm>
            <a:off x="464959" y="2941688"/>
            <a:ext cx="10342362" cy="1574835"/>
            <a:chOff x="464959" y="2941688"/>
            <a:chExt cx="10342362" cy="1574835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67DC29EF-5D65-D142-9A16-0F0100E1F3B8}"/>
                </a:ext>
              </a:extLst>
            </p:cNvPr>
            <p:cNvSpPr/>
            <p:nvPr/>
          </p:nvSpPr>
          <p:spPr>
            <a:xfrm>
              <a:off x="464959" y="2941688"/>
              <a:ext cx="2819914" cy="420518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0A50B313-95CC-F543-9753-D020B240DB47}"/>
                </a:ext>
              </a:extLst>
            </p:cNvPr>
            <p:cNvSpPr/>
            <p:nvPr/>
          </p:nvSpPr>
          <p:spPr>
            <a:xfrm>
              <a:off x="7987407" y="4096005"/>
              <a:ext cx="2819914" cy="420518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880316D-4CDD-914B-AA8A-2CD4F6951E97}"/>
                </a:ext>
              </a:extLst>
            </p:cNvPr>
            <p:cNvCxnSpPr>
              <a:cxnSpLocks/>
            </p:cNvCxnSpPr>
            <p:nvPr/>
          </p:nvCxnSpPr>
          <p:spPr>
            <a:xfrm>
              <a:off x="3327294" y="3162425"/>
              <a:ext cx="4660113" cy="92034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224CCD-657F-3D49-A450-CE3E6C6F59D1}"/>
              </a:ext>
            </a:extLst>
          </p:cNvPr>
          <p:cNvGrpSpPr/>
          <p:nvPr/>
        </p:nvGrpSpPr>
        <p:grpSpPr>
          <a:xfrm>
            <a:off x="6780741" y="3936521"/>
            <a:ext cx="4702995" cy="1251610"/>
            <a:chOff x="6780741" y="3936521"/>
            <a:chExt cx="4702995" cy="1251610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5FED9303-745B-6E45-A7AD-1A5B481C89BF}"/>
                </a:ext>
              </a:extLst>
            </p:cNvPr>
            <p:cNvSpPr/>
            <p:nvPr/>
          </p:nvSpPr>
          <p:spPr>
            <a:xfrm>
              <a:off x="6780741" y="3936521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6536A2FD-21C7-D047-9748-6650A4D19778}"/>
                </a:ext>
              </a:extLst>
            </p:cNvPr>
            <p:cNvSpPr/>
            <p:nvPr/>
          </p:nvSpPr>
          <p:spPr>
            <a:xfrm>
              <a:off x="11140836" y="4127046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35EB1EFA-0DE2-DB4E-9548-DB194C54A5E0}"/>
                </a:ext>
              </a:extLst>
            </p:cNvPr>
            <p:cNvSpPr/>
            <p:nvPr/>
          </p:nvSpPr>
          <p:spPr>
            <a:xfrm>
              <a:off x="7001301" y="4312693"/>
              <a:ext cx="4299045" cy="875438"/>
            </a:xfrm>
            <a:custGeom>
              <a:avLst/>
              <a:gdLst>
                <a:gd name="connsiteX0" fmla="*/ 0 w 4299045"/>
                <a:gd name="connsiteY0" fmla="*/ 0 h 875438"/>
                <a:gd name="connsiteX1" fmla="*/ 2715905 w 4299045"/>
                <a:gd name="connsiteY1" fmla="*/ 873456 h 875438"/>
                <a:gd name="connsiteX2" fmla="*/ 4299045 w 4299045"/>
                <a:gd name="connsiteY2" fmla="*/ 191068 h 87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99045" h="875438">
                  <a:moveTo>
                    <a:pt x="0" y="0"/>
                  </a:moveTo>
                  <a:cubicBezTo>
                    <a:pt x="999698" y="420805"/>
                    <a:pt x="1999397" y="841611"/>
                    <a:pt x="2715905" y="873456"/>
                  </a:cubicBezTo>
                  <a:cubicBezTo>
                    <a:pt x="3432413" y="905301"/>
                    <a:pt x="3865729" y="548184"/>
                    <a:pt x="4299045" y="19106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1B768F4-66EA-DE48-B7FD-99F1A68F9839}"/>
              </a:ext>
            </a:extLst>
          </p:cNvPr>
          <p:cNvSpPr txBox="1"/>
          <p:nvPr/>
        </p:nvSpPr>
        <p:spPr>
          <a:xfrm>
            <a:off x="7987407" y="5755727"/>
            <a:ext cx="3913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This is new </a:t>
            </a:r>
            <a:r>
              <a:rPr lang="en-US" dirty="0" err="1">
                <a:latin typeface="Modum Regular" pitchFamily="2" charset="77"/>
              </a:rPr>
              <a:t>df</a:t>
            </a:r>
            <a:r>
              <a:rPr lang="en-US" dirty="0">
                <a:latin typeface="Modum Regular" pitchFamily="2" charset="77"/>
              </a:rPr>
              <a:t>, the “join” of the original (df) with the aggregate classmax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DE79FD-BB21-3F4C-9505-2EA0027AE7DA}"/>
              </a:ext>
            </a:extLst>
          </p:cNvPr>
          <p:cNvGrpSpPr/>
          <p:nvPr/>
        </p:nvGrpSpPr>
        <p:grpSpPr>
          <a:xfrm>
            <a:off x="2905600" y="364939"/>
            <a:ext cx="5688239" cy="1310155"/>
            <a:chOff x="2905600" y="364939"/>
            <a:chExt cx="5688239" cy="13101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ED8F7B1-6EEE-B948-A5DD-9431407F8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05600" y="382154"/>
              <a:ext cx="5688239" cy="1264053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36E5006-8081-544A-8D0A-EB6F51C0F804}"/>
                </a:ext>
              </a:extLst>
            </p:cNvPr>
            <p:cNvSpPr/>
            <p:nvPr/>
          </p:nvSpPr>
          <p:spPr>
            <a:xfrm>
              <a:off x="2905600" y="364939"/>
              <a:ext cx="5688239" cy="1310155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9C9B1E-0407-DD4A-9307-283B859F9616}"/>
              </a:ext>
            </a:extLst>
          </p:cNvPr>
          <p:cNvGrpSpPr/>
          <p:nvPr/>
        </p:nvGrpSpPr>
        <p:grpSpPr>
          <a:xfrm>
            <a:off x="3125982" y="1901185"/>
            <a:ext cx="3875319" cy="467832"/>
            <a:chOff x="3125982" y="1901185"/>
            <a:chExt cx="3875319" cy="46783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96BF0A-8505-2C48-BFC9-6EEACD2B412E}"/>
                </a:ext>
              </a:extLst>
            </p:cNvPr>
            <p:cNvSpPr/>
            <p:nvPr/>
          </p:nvSpPr>
          <p:spPr>
            <a:xfrm>
              <a:off x="3125982" y="1901185"/>
              <a:ext cx="3875319" cy="46783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8F713AE-C40C-BF4D-9E80-B11AAC21A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25982" y="1914880"/>
              <a:ext cx="3875319" cy="4324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321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A7C65B-6A07-BD4C-9F01-356FC574DC4C}"/>
              </a:ext>
            </a:extLst>
          </p:cNvPr>
          <p:cNvSpPr txBox="1"/>
          <p:nvPr/>
        </p:nvSpPr>
        <p:spPr>
          <a:xfrm>
            <a:off x="423081" y="575330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dum Regular" pitchFamily="2" charset="77"/>
              </a:rPr>
              <a:t>So you want this….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A272D-EC14-6D41-AFF1-E044EE48C94A}"/>
              </a:ext>
            </a:extLst>
          </p:cNvPr>
          <p:cNvSpPr txBox="1"/>
          <p:nvPr/>
        </p:nvSpPr>
        <p:spPr>
          <a:xfrm>
            <a:off x="423081" y="1214650"/>
            <a:ext cx="432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Generate a basic plot (e.g., each student’s T1 Grade)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F595F7-7AC7-CB4D-8A9D-F1B4C9B31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249" y="1676315"/>
            <a:ext cx="2336800" cy="447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9E8534-C907-1C42-8436-F09B34BD6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649" y="2495465"/>
            <a:ext cx="3543300" cy="2832100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F1EB3264-6D6B-0840-8DA6-B274D64FE903}"/>
              </a:ext>
            </a:extLst>
          </p:cNvPr>
          <p:cNvSpPr/>
          <p:nvPr/>
        </p:nvSpPr>
        <p:spPr>
          <a:xfrm>
            <a:off x="6281235" y="3764362"/>
            <a:ext cx="436728" cy="29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988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C9A5CAA-2CE0-774D-8276-AE3F540DC790}"/>
              </a:ext>
            </a:extLst>
          </p:cNvPr>
          <p:cNvCxnSpPr/>
          <p:nvPr/>
        </p:nvCxnSpPr>
        <p:spPr>
          <a:xfrm>
            <a:off x="5499463" y="2841171"/>
            <a:ext cx="1005840" cy="13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B144E8-7A83-A34E-B81C-EBA4D15DF075}"/>
              </a:ext>
            </a:extLst>
          </p:cNvPr>
          <p:cNvSpPr txBox="1"/>
          <p:nvPr/>
        </p:nvSpPr>
        <p:spPr>
          <a:xfrm>
            <a:off x="1176385" y="1733321"/>
            <a:ext cx="407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We can wrap up now with Altair…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79220D-28EB-7C4F-B137-19C6B019F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844" y="1733321"/>
            <a:ext cx="2479558" cy="34635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616243-D858-9040-8375-C8CB863F0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122" y="2438399"/>
            <a:ext cx="3479800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8BC649-0A57-4E4B-A95F-280603976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172" y="3840945"/>
            <a:ext cx="36957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21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EA02CD5-9F5A-2B43-92BC-459A2627B65C}"/>
              </a:ext>
            </a:extLst>
          </p:cNvPr>
          <p:cNvGrpSpPr/>
          <p:nvPr/>
        </p:nvGrpSpPr>
        <p:grpSpPr>
          <a:xfrm>
            <a:off x="536215" y="523335"/>
            <a:ext cx="8481227" cy="3037945"/>
            <a:chOff x="536215" y="523335"/>
            <a:chExt cx="8481227" cy="303794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3453436-8455-DB41-AEC3-7789D8073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8221" y="881771"/>
              <a:ext cx="4249221" cy="2679509"/>
            </a:xfrm>
            <a:prstGeom prst="rect">
              <a:avLst/>
            </a:prstGeom>
          </p:spPr>
        </p:pic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A5AFE17F-9E7C-7247-999D-A5A9100896F7}"/>
                </a:ext>
              </a:extLst>
            </p:cNvPr>
            <p:cNvSpPr/>
            <p:nvPr/>
          </p:nvSpPr>
          <p:spPr>
            <a:xfrm>
              <a:off x="536215" y="523335"/>
              <a:ext cx="7800065" cy="1773981"/>
            </a:xfrm>
            <a:custGeom>
              <a:avLst/>
              <a:gdLst>
                <a:gd name="connsiteX0" fmla="*/ 393425 w 7800065"/>
                <a:gd name="connsiteY0" fmla="*/ 1328283 h 2010159"/>
                <a:gd name="connsiteX1" fmla="*/ 286745 w 7800065"/>
                <a:gd name="connsiteY1" fmla="*/ 1815963 h 2010159"/>
                <a:gd name="connsiteX2" fmla="*/ 3609065 w 7800065"/>
                <a:gd name="connsiteY2" fmla="*/ 1876923 h 2010159"/>
                <a:gd name="connsiteX3" fmla="*/ 6702785 w 7800065"/>
                <a:gd name="connsiteY3" fmla="*/ 78603 h 2010159"/>
                <a:gd name="connsiteX4" fmla="*/ 7800065 w 7800065"/>
                <a:gd name="connsiteY4" fmla="*/ 490083 h 2010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0065" h="2010159">
                  <a:moveTo>
                    <a:pt x="393425" y="1328283"/>
                  </a:moveTo>
                  <a:cubicBezTo>
                    <a:pt x="72115" y="1526403"/>
                    <a:pt x="-249195" y="1724523"/>
                    <a:pt x="286745" y="1815963"/>
                  </a:cubicBezTo>
                  <a:cubicBezTo>
                    <a:pt x="822685" y="1907403"/>
                    <a:pt x="2539725" y="2166483"/>
                    <a:pt x="3609065" y="1876923"/>
                  </a:cubicBezTo>
                  <a:cubicBezTo>
                    <a:pt x="4678405" y="1587363"/>
                    <a:pt x="6004285" y="309743"/>
                    <a:pt x="6702785" y="78603"/>
                  </a:cubicBezTo>
                  <a:cubicBezTo>
                    <a:pt x="7401285" y="-152537"/>
                    <a:pt x="7600675" y="168773"/>
                    <a:pt x="7800065" y="490083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1CB25FA-C50B-2541-B4D5-A447181A8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8075" y="4763192"/>
            <a:ext cx="2967483" cy="117519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6170368-0713-8F4A-B14E-29C82D225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85" y="2643301"/>
            <a:ext cx="3601909" cy="28789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50EBC-9F99-3C4B-8842-BC9A290455A6}"/>
              </a:ext>
            </a:extLst>
          </p:cNvPr>
          <p:cNvSpPr txBox="1"/>
          <p:nvPr/>
        </p:nvSpPr>
        <p:spPr>
          <a:xfrm>
            <a:off x="9133666" y="5998145"/>
            <a:ext cx="2671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dum Regular" pitchFamily="2" charset="77"/>
              </a:rPr>
              <a:t>Columns Altair auto-creates to know where to start/stop the gradient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6D86D1-86EE-144B-913F-731F6B09A808}"/>
              </a:ext>
            </a:extLst>
          </p:cNvPr>
          <p:cNvSpPr/>
          <p:nvPr/>
        </p:nvSpPr>
        <p:spPr>
          <a:xfrm>
            <a:off x="10580914" y="4669971"/>
            <a:ext cx="1224644" cy="12970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56FD0F-B972-234D-832A-E71A95A1AFEA}"/>
              </a:ext>
            </a:extLst>
          </p:cNvPr>
          <p:cNvSpPr txBox="1"/>
          <p:nvPr/>
        </p:nvSpPr>
        <p:spPr>
          <a:xfrm>
            <a:off x="435439" y="5735264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Altair starts with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DF67AB-7ECF-BD4B-9195-415A4421A3DF}"/>
              </a:ext>
            </a:extLst>
          </p:cNvPr>
          <p:cNvGrpSpPr/>
          <p:nvPr/>
        </p:nvGrpSpPr>
        <p:grpSpPr>
          <a:xfrm>
            <a:off x="2110441" y="1322614"/>
            <a:ext cx="5911472" cy="4133250"/>
            <a:chOff x="2110441" y="1322614"/>
            <a:chExt cx="5911472" cy="4133250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38CF4A2C-D961-EA48-8361-13F40A581D09}"/>
                </a:ext>
              </a:extLst>
            </p:cNvPr>
            <p:cNvSpPr/>
            <p:nvPr/>
          </p:nvSpPr>
          <p:spPr>
            <a:xfrm>
              <a:off x="2111384" y="2921014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BE71DFB-9B29-A04A-9D8E-7F6FA1100E66}"/>
                </a:ext>
              </a:extLst>
            </p:cNvPr>
            <p:cNvSpPr/>
            <p:nvPr/>
          </p:nvSpPr>
          <p:spPr>
            <a:xfrm>
              <a:off x="2111384" y="3600464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8960B36-1493-4D42-A7F8-7E6E1EA35B56}"/>
                </a:ext>
              </a:extLst>
            </p:cNvPr>
            <p:cNvSpPr/>
            <p:nvPr/>
          </p:nvSpPr>
          <p:spPr>
            <a:xfrm>
              <a:off x="2111384" y="4013214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05D38F63-EC69-324B-9A38-FD149AA6ADBC}"/>
                </a:ext>
              </a:extLst>
            </p:cNvPr>
            <p:cNvSpPr/>
            <p:nvPr/>
          </p:nvSpPr>
          <p:spPr>
            <a:xfrm>
              <a:off x="2110441" y="5097428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1484AE29-5C75-3943-A0E4-2A999F8198BB}"/>
                </a:ext>
              </a:extLst>
            </p:cNvPr>
            <p:cNvSpPr/>
            <p:nvPr/>
          </p:nvSpPr>
          <p:spPr>
            <a:xfrm>
              <a:off x="2110441" y="4763192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6B791484-98BA-9B48-8136-4C07D127F2D7}"/>
                </a:ext>
              </a:extLst>
            </p:cNvPr>
            <p:cNvSpPr/>
            <p:nvPr/>
          </p:nvSpPr>
          <p:spPr>
            <a:xfrm>
              <a:off x="2110441" y="4371650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12979826-3AAD-D74D-A662-1654CC89C15D}"/>
                </a:ext>
              </a:extLst>
            </p:cNvPr>
            <p:cNvSpPr/>
            <p:nvPr/>
          </p:nvSpPr>
          <p:spPr>
            <a:xfrm>
              <a:off x="2110441" y="3279450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70253E02-4DC0-304C-A6BD-B44766CFDFEA}"/>
                </a:ext>
              </a:extLst>
            </p:cNvPr>
            <p:cNvSpPr/>
            <p:nvPr/>
          </p:nvSpPr>
          <p:spPr>
            <a:xfrm>
              <a:off x="3757115" y="3414958"/>
              <a:ext cx="1119788" cy="54394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odum Regular" pitchFamily="2" charset="77"/>
                </a:rPr>
                <a:t>max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0E1CAF9-9738-A447-87D3-57DCDEAC7362}"/>
                </a:ext>
              </a:extLst>
            </p:cNvPr>
            <p:cNvSpPr/>
            <p:nvPr/>
          </p:nvSpPr>
          <p:spPr>
            <a:xfrm>
              <a:off x="3753909" y="4192432"/>
              <a:ext cx="1122994" cy="537654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odum Regular" pitchFamily="2" charset="77"/>
                </a:rPr>
                <a:t>max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45466DA-4D8B-2546-960B-B9DACC3D443D}"/>
                </a:ext>
              </a:extLst>
            </p:cNvPr>
            <p:cNvCxnSpPr>
              <a:endCxn id="22" idx="1"/>
            </p:cNvCxnSpPr>
            <p:nvPr/>
          </p:nvCxnSpPr>
          <p:spPr>
            <a:xfrm>
              <a:off x="2453341" y="3107172"/>
              <a:ext cx="1303774" cy="5797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80949BD-DE59-0F4A-A916-828B287334C5}"/>
                </a:ext>
              </a:extLst>
            </p:cNvPr>
            <p:cNvCxnSpPr/>
            <p:nvPr/>
          </p:nvCxnSpPr>
          <p:spPr>
            <a:xfrm flipV="1">
              <a:off x="2453341" y="3788636"/>
              <a:ext cx="1300568" cy="695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078E855-4FCF-D146-B25D-960C8550EB6A}"/>
                </a:ext>
              </a:extLst>
            </p:cNvPr>
            <p:cNvCxnSpPr/>
            <p:nvPr/>
          </p:nvCxnSpPr>
          <p:spPr>
            <a:xfrm flipV="1">
              <a:off x="2453341" y="3870879"/>
              <a:ext cx="1300568" cy="3958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3224A4C-80D3-9C47-9B96-BBEE6C3DC738}"/>
                </a:ext>
              </a:extLst>
            </p:cNvPr>
            <p:cNvCxnSpPr/>
            <p:nvPr/>
          </p:nvCxnSpPr>
          <p:spPr>
            <a:xfrm flipV="1">
              <a:off x="2453341" y="3945672"/>
              <a:ext cx="1300568" cy="13669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E374B6A-DF76-9E4C-B81C-4EA6574DA2FF}"/>
                </a:ext>
              </a:extLst>
            </p:cNvPr>
            <p:cNvCxnSpPr>
              <a:endCxn id="23" idx="1"/>
            </p:cNvCxnSpPr>
            <p:nvPr/>
          </p:nvCxnSpPr>
          <p:spPr>
            <a:xfrm>
              <a:off x="2453341" y="3465608"/>
              <a:ext cx="1300568" cy="995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5B3A6B9-C8B7-2F49-B377-AAB1B57D4006}"/>
                </a:ext>
              </a:extLst>
            </p:cNvPr>
            <p:cNvCxnSpPr/>
            <p:nvPr/>
          </p:nvCxnSpPr>
          <p:spPr>
            <a:xfrm>
              <a:off x="2453341" y="4538614"/>
              <a:ext cx="1272188" cy="33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BA14ECC-0192-0B45-B764-76B12CC94668}"/>
                </a:ext>
              </a:extLst>
            </p:cNvPr>
            <p:cNvCxnSpPr/>
            <p:nvPr/>
          </p:nvCxnSpPr>
          <p:spPr>
            <a:xfrm flipV="1">
              <a:off x="2450135" y="4705886"/>
              <a:ext cx="1306980" cy="24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4342CF1-E5D0-8740-9F10-426F8E58D6F3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V="1">
              <a:off x="4876903" y="2583929"/>
              <a:ext cx="3145010" cy="18773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884EC0C-B969-2147-91A4-CFCE55147F55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4876903" y="1322614"/>
              <a:ext cx="3145010" cy="23643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009AF37-5352-3A4D-BB5A-7A8695777D65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4876903" y="1921836"/>
              <a:ext cx="3145010" cy="176509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AF53DA7-96DE-5247-B93A-BF09FCF7B44F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4876903" y="2239876"/>
              <a:ext cx="3145010" cy="14470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480865A-76FB-9244-B820-4FE6C8AEE4D5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4876903" y="3254651"/>
              <a:ext cx="3145010" cy="43227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CB49519-F767-CF45-BA70-8464D6EACDC5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V="1">
              <a:off x="4876903" y="1657383"/>
              <a:ext cx="3145010" cy="28038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0037EAF-3969-D241-AF15-6D0CA4E80336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V="1">
              <a:off x="4876903" y="2960247"/>
              <a:ext cx="3145010" cy="15010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91E0BD12-9982-B24A-B841-FAF03D8C9C3D}"/>
              </a:ext>
            </a:extLst>
          </p:cNvPr>
          <p:cNvSpPr txBox="1"/>
          <p:nvPr/>
        </p:nvSpPr>
        <p:spPr>
          <a:xfrm>
            <a:off x="1194814" y="6065847"/>
            <a:ext cx="6482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odum Regular" pitchFamily="2" charset="77"/>
              </a:rPr>
              <a:t>transform_joinaggregate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3D9D219-7E71-8F42-8BED-C9A699EAB9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8471" y="852174"/>
            <a:ext cx="2479558" cy="3463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3DFA3F-00DD-0A46-8131-C854D94986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259" y="121521"/>
            <a:ext cx="4350234" cy="141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9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A7C65B-6A07-BD4C-9F01-356FC574DC4C}"/>
              </a:ext>
            </a:extLst>
          </p:cNvPr>
          <p:cNvSpPr txBox="1"/>
          <p:nvPr/>
        </p:nvSpPr>
        <p:spPr>
          <a:xfrm>
            <a:off x="263805" y="13587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dum Regular" pitchFamily="2" charset="77"/>
              </a:rPr>
              <a:t>So you want this….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6896F-8CCF-5846-850A-7FB53ACA8739}"/>
              </a:ext>
            </a:extLst>
          </p:cNvPr>
          <p:cNvSpPr txBox="1"/>
          <p:nvPr/>
        </p:nvSpPr>
        <p:spPr>
          <a:xfrm>
            <a:off x="263806" y="536807"/>
            <a:ext cx="7097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Difference between a student’s T1 Grade and the max grade in the class using a calculated field</a:t>
            </a:r>
          </a:p>
          <a:p>
            <a:endParaRPr lang="en-US" dirty="0">
              <a:latin typeface="Modum Regular" pitchFamily="2" charset="77"/>
            </a:endParaRPr>
          </a:p>
          <a:p>
            <a:r>
              <a:rPr lang="en-US" dirty="0">
                <a:latin typeface="Modum Regular" pitchFamily="2" charset="77"/>
              </a:rPr>
              <a:t>(something calculated for each student and used in a formula with an aggregate value)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1CAE51-C339-7449-A05A-0C9322546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989" y="2014135"/>
            <a:ext cx="2341311" cy="4485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69A246-6116-B24C-807E-3C071CA4B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12" y="2345769"/>
            <a:ext cx="2973109" cy="2376356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03DEAF7D-B91A-6740-A82F-39857B0994F3}"/>
              </a:ext>
            </a:extLst>
          </p:cNvPr>
          <p:cNvSpPr/>
          <p:nvPr/>
        </p:nvSpPr>
        <p:spPr>
          <a:xfrm>
            <a:off x="8795261" y="3704489"/>
            <a:ext cx="436728" cy="29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2681AAE-EDE1-1E4B-AD91-735CCF2F8BA0}"/>
              </a:ext>
            </a:extLst>
          </p:cNvPr>
          <p:cNvSpPr/>
          <p:nvPr/>
        </p:nvSpPr>
        <p:spPr>
          <a:xfrm>
            <a:off x="3567068" y="3410185"/>
            <a:ext cx="436728" cy="29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DF20A-1901-844F-9CBF-36C9A5847AA9}"/>
              </a:ext>
            </a:extLst>
          </p:cNvPr>
          <p:cNvSpPr txBox="1"/>
          <p:nvPr/>
        </p:nvSpPr>
        <p:spPr>
          <a:xfrm>
            <a:off x="590818" y="4722125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we’re starting from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FB1219-6D32-6943-B755-2F91EB822AA4}"/>
              </a:ext>
            </a:extLst>
          </p:cNvPr>
          <p:cNvGrpSpPr/>
          <p:nvPr/>
        </p:nvGrpSpPr>
        <p:grpSpPr>
          <a:xfrm>
            <a:off x="5501205" y="2278236"/>
            <a:ext cx="1936954" cy="3604130"/>
            <a:chOff x="5501205" y="2278236"/>
            <a:chExt cx="1936954" cy="36041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DB0B96-FB88-8D42-BA00-315BBC1EE3A8}"/>
                </a:ext>
              </a:extLst>
            </p:cNvPr>
            <p:cNvSpPr txBox="1"/>
            <p:nvPr/>
          </p:nvSpPr>
          <p:spPr>
            <a:xfrm>
              <a:off x="5562200" y="5513034"/>
              <a:ext cx="18485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What we need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42BD920-CF22-EF42-86C8-01E64CCF73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4985"/>
            <a:stretch/>
          </p:blipFill>
          <p:spPr>
            <a:xfrm>
              <a:off x="5501205" y="2285654"/>
              <a:ext cx="785896" cy="314052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D9151B8-67CE-4D44-8682-D276DC817F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9988"/>
            <a:stretch/>
          </p:blipFill>
          <p:spPr>
            <a:xfrm>
              <a:off x="6390684" y="2278236"/>
              <a:ext cx="1047475" cy="3140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149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F4D47DF8-80AB-A046-8C4E-61AF7A75F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41" y="437372"/>
            <a:ext cx="4368800" cy="16129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88E6E81-A1C0-BA44-9502-7E1C83E300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22"/>
          <a:stretch/>
        </p:blipFill>
        <p:spPr>
          <a:xfrm>
            <a:off x="56884" y="3480132"/>
            <a:ext cx="2802983" cy="23763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260AA9-E9E7-D548-ADAD-7619618DBBC4}"/>
              </a:ext>
            </a:extLst>
          </p:cNvPr>
          <p:cNvSpPr txBox="1"/>
          <p:nvPr/>
        </p:nvSpPr>
        <p:spPr>
          <a:xfrm>
            <a:off x="148333" y="5859663"/>
            <a:ext cx="299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Pandas starts with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64D170B-363A-A144-BB59-1EFAF2B6DCDA}"/>
              </a:ext>
            </a:extLst>
          </p:cNvPr>
          <p:cNvSpPr txBox="1"/>
          <p:nvPr/>
        </p:nvSpPr>
        <p:spPr>
          <a:xfrm>
            <a:off x="8833272" y="1020346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Modum Regular" pitchFamily="2" charset="77"/>
              </a:rPr>
              <a:t>join + calculate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2D48620-6541-CC44-A910-097C4DA8D6C4}"/>
              </a:ext>
            </a:extLst>
          </p:cNvPr>
          <p:cNvGrpSpPr/>
          <p:nvPr/>
        </p:nvGrpSpPr>
        <p:grpSpPr>
          <a:xfrm>
            <a:off x="730841" y="287218"/>
            <a:ext cx="6769066" cy="1251290"/>
            <a:chOff x="730841" y="287218"/>
            <a:chExt cx="6769066" cy="12512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D4A6136-FA00-9146-B091-ECF7FD4647F8}"/>
                </a:ext>
              </a:extLst>
            </p:cNvPr>
            <p:cNvSpPr/>
            <p:nvPr/>
          </p:nvSpPr>
          <p:spPr>
            <a:xfrm>
              <a:off x="5839233" y="287218"/>
              <a:ext cx="1660673" cy="1251290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B98D104-50CB-7545-971C-07B28A8E1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99707" y="316011"/>
              <a:ext cx="1600200" cy="12065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0E1E1A-FA89-4B46-8736-5FB067C2D611}"/>
                </a:ext>
              </a:extLst>
            </p:cNvPr>
            <p:cNvSpPr/>
            <p:nvPr/>
          </p:nvSpPr>
          <p:spPr>
            <a:xfrm>
              <a:off x="730841" y="362305"/>
              <a:ext cx="4209651" cy="878581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B1DF5B5-7A00-D94A-B38B-FCAC5C00947D}"/>
                </a:ext>
              </a:extLst>
            </p:cNvPr>
            <p:cNvCxnSpPr/>
            <p:nvPr/>
          </p:nvCxnSpPr>
          <p:spPr>
            <a:xfrm>
              <a:off x="5099640" y="750627"/>
              <a:ext cx="605124" cy="150125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0CC1833-2178-584B-9AF9-8EA43560F955}"/>
              </a:ext>
            </a:extLst>
          </p:cNvPr>
          <p:cNvGrpSpPr/>
          <p:nvPr/>
        </p:nvGrpSpPr>
        <p:grpSpPr>
          <a:xfrm>
            <a:off x="1833623" y="1040245"/>
            <a:ext cx="5290508" cy="4803964"/>
            <a:chOff x="1833623" y="1040245"/>
            <a:chExt cx="5290508" cy="4803964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7B2E7874-F34E-5641-B14D-B38B0972FA99}"/>
                </a:ext>
              </a:extLst>
            </p:cNvPr>
            <p:cNvSpPr/>
            <p:nvPr/>
          </p:nvSpPr>
          <p:spPr>
            <a:xfrm>
              <a:off x="1833623" y="3695891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8E5BB01-517C-ED4B-AB6A-8356DD6332A5}"/>
                </a:ext>
              </a:extLst>
            </p:cNvPr>
            <p:cNvSpPr/>
            <p:nvPr/>
          </p:nvSpPr>
          <p:spPr>
            <a:xfrm>
              <a:off x="1833623" y="4375341"/>
              <a:ext cx="342900" cy="2288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DC65756E-4205-4145-8CBE-92BAAF7DC715}"/>
                </a:ext>
              </a:extLst>
            </p:cNvPr>
            <p:cNvSpPr/>
            <p:nvPr/>
          </p:nvSpPr>
          <p:spPr>
            <a:xfrm>
              <a:off x="1839260" y="4604977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CB6677EB-469E-D846-8F48-B226CADF6A9C}"/>
                </a:ext>
              </a:extLst>
            </p:cNvPr>
            <p:cNvSpPr/>
            <p:nvPr/>
          </p:nvSpPr>
          <p:spPr>
            <a:xfrm>
              <a:off x="1833623" y="5485773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9797716-8BAB-FF4E-A6AC-ACFC47E42BF7}"/>
                </a:ext>
              </a:extLst>
            </p:cNvPr>
            <p:cNvSpPr/>
            <p:nvPr/>
          </p:nvSpPr>
          <p:spPr>
            <a:xfrm>
              <a:off x="3628043" y="2859444"/>
              <a:ext cx="1119788" cy="54394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odum Regular" pitchFamily="2" charset="77"/>
                </a:rPr>
                <a:t>max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51FDA86-55B2-3A4D-BB5A-3286663ED67F}"/>
                </a:ext>
              </a:extLst>
            </p:cNvPr>
            <p:cNvCxnSpPr>
              <a:cxnSpLocks/>
              <a:stCxn id="15" idx="3"/>
              <a:endCxn id="19" idx="1"/>
            </p:cNvCxnSpPr>
            <p:nvPr/>
          </p:nvCxnSpPr>
          <p:spPr>
            <a:xfrm flipV="1">
              <a:off x="2176523" y="3131415"/>
              <a:ext cx="1451520" cy="743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48D2F79-C37C-6E40-9A75-ED45B678810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flipV="1">
              <a:off x="2182160" y="3131415"/>
              <a:ext cx="1445883" cy="13458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3A1A044-C410-4240-99AA-E7ECEDBCED3F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flipV="1">
              <a:off x="2182160" y="3131415"/>
              <a:ext cx="1445883" cy="166690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B880D88-FB31-4741-A268-1A77F0E7125A}"/>
                </a:ext>
              </a:extLst>
            </p:cNvPr>
            <p:cNvCxnSpPr>
              <a:cxnSpLocks/>
              <a:stCxn id="18" idx="3"/>
              <a:endCxn id="19" idx="1"/>
            </p:cNvCxnSpPr>
            <p:nvPr/>
          </p:nvCxnSpPr>
          <p:spPr>
            <a:xfrm flipV="1">
              <a:off x="2176523" y="3131415"/>
              <a:ext cx="1451520" cy="25335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A14E19D-3CC9-8241-899A-0361B1C4EB49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4747831" y="1040245"/>
              <a:ext cx="2376300" cy="20911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671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F4D47DF8-80AB-A046-8C4E-61AF7A75F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41" y="437372"/>
            <a:ext cx="4368800" cy="16129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EBA8F93-DCB4-0543-8169-3752A4A72465}"/>
              </a:ext>
            </a:extLst>
          </p:cNvPr>
          <p:cNvGrpSpPr/>
          <p:nvPr/>
        </p:nvGrpSpPr>
        <p:grpSpPr>
          <a:xfrm>
            <a:off x="730841" y="1323095"/>
            <a:ext cx="5789229" cy="4773045"/>
            <a:chOff x="730841" y="1323095"/>
            <a:chExt cx="5789229" cy="4773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1B7335E-184B-764D-84FA-6D6785410A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0918"/>
            <a:stretch/>
          </p:blipFill>
          <p:spPr>
            <a:xfrm>
              <a:off x="3208624" y="3493226"/>
              <a:ext cx="2879708" cy="2184859"/>
            </a:xfrm>
            <a:prstGeom prst="rect">
              <a:avLst/>
            </a:prstGeom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EC67E9D-B815-0747-94DD-722485706FAC}"/>
                </a:ext>
              </a:extLst>
            </p:cNvPr>
            <p:cNvGrpSpPr/>
            <p:nvPr/>
          </p:nvGrpSpPr>
          <p:grpSpPr>
            <a:xfrm>
              <a:off x="730841" y="1323095"/>
              <a:ext cx="5789229" cy="4773045"/>
              <a:chOff x="730841" y="1323095"/>
              <a:chExt cx="5789229" cy="477304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47B6894-B7CB-824E-8DF8-8E4A4A0D46FC}"/>
                  </a:ext>
                </a:extLst>
              </p:cNvPr>
              <p:cNvGrpSpPr/>
              <p:nvPr/>
            </p:nvGrpSpPr>
            <p:grpSpPr>
              <a:xfrm>
                <a:off x="730841" y="1323095"/>
                <a:ext cx="5379381" cy="4773045"/>
                <a:chOff x="730841" y="1323095"/>
                <a:chExt cx="5379381" cy="4773045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098B983-D556-224D-9DBC-0237CDC49E70}"/>
                    </a:ext>
                  </a:extLst>
                </p:cNvPr>
                <p:cNvSpPr txBox="1"/>
                <p:nvPr/>
              </p:nvSpPr>
              <p:spPr>
                <a:xfrm>
                  <a:off x="4126536" y="5726808"/>
                  <a:ext cx="12859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Modum Regular" pitchFamily="2" charset="77"/>
                    </a:rPr>
                    <a:t>After join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0CDE65A0-D201-AF49-9A44-E50E3031812D}"/>
                    </a:ext>
                  </a:extLst>
                </p:cNvPr>
                <p:cNvSpPr/>
                <p:nvPr/>
              </p:nvSpPr>
              <p:spPr>
                <a:xfrm>
                  <a:off x="730841" y="1323095"/>
                  <a:ext cx="4368799" cy="381269"/>
                </a:xfrm>
                <a:prstGeom prst="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Modum Regular" pitchFamily="2" charset="77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D2B8024B-85B1-4244-911E-0C7FAF0A4378}"/>
                    </a:ext>
                  </a:extLst>
                </p:cNvPr>
                <p:cNvSpPr/>
                <p:nvPr/>
              </p:nvSpPr>
              <p:spPr>
                <a:xfrm>
                  <a:off x="3197129" y="3482908"/>
                  <a:ext cx="2913093" cy="2208272"/>
                </a:xfrm>
                <a:prstGeom prst="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Modum Regular" pitchFamily="2" charset="77"/>
                  </a:endParaRPr>
                </a:p>
              </p:txBody>
            </p:sp>
          </p:grp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7A642AC7-FDBE-D24A-B34C-B2A64DBAF04B}"/>
                  </a:ext>
                </a:extLst>
              </p:cNvPr>
              <p:cNvSpPr/>
              <p:nvPr/>
            </p:nvSpPr>
            <p:spPr>
              <a:xfrm>
                <a:off x="5022574" y="1683026"/>
                <a:ext cx="1497496" cy="1683026"/>
              </a:xfrm>
              <a:custGeom>
                <a:avLst/>
                <a:gdLst>
                  <a:gd name="connsiteX0" fmla="*/ 1497496 w 1497496"/>
                  <a:gd name="connsiteY0" fmla="*/ 0 h 1683026"/>
                  <a:gd name="connsiteX1" fmla="*/ 702365 w 1497496"/>
                  <a:gd name="connsiteY1" fmla="*/ 530087 h 1683026"/>
                  <a:gd name="connsiteX2" fmla="*/ 0 w 1497496"/>
                  <a:gd name="connsiteY2" fmla="*/ 1683026 h 1683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97496" h="1683026">
                    <a:moveTo>
                      <a:pt x="1497496" y="0"/>
                    </a:moveTo>
                    <a:cubicBezTo>
                      <a:pt x="1224722" y="124791"/>
                      <a:pt x="951948" y="249583"/>
                      <a:pt x="702365" y="530087"/>
                    </a:cubicBezTo>
                    <a:cubicBezTo>
                      <a:pt x="452782" y="810591"/>
                      <a:pt x="226391" y="1246808"/>
                      <a:pt x="0" y="1683026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0A02B51B-602F-8645-88A0-1079A3A0F687}"/>
                  </a:ext>
                </a:extLst>
              </p:cNvPr>
              <p:cNvSpPr/>
              <p:nvPr/>
            </p:nvSpPr>
            <p:spPr>
              <a:xfrm>
                <a:off x="2067339" y="2372139"/>
                <a:ext cx="2769704" cy="967409"/>
              </a:xfrm>
              <a:custGeom>
                <a:avLst/>
                <a:gdLst>
                  <a:gd name="connsiteX0" fmla="*/ 0 w 2769704"/>
                  <a:gd name="connsiteY0" fmla="*/ 967409 h 967409"/>
                  <a:gd name="connsiteX1" fmla="*/ 1775791 w 2769704"/>
                  <a:gd name="connsiteY1" fmla="*/ 0 h 967409"/>
                  <a:gd name="connsiteX2" fmla="*/ 2769704 w 2769704"/>
                  <a:gd name="connsiteY2" fmla="*/ 967409 h 967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9704" h="967409">
                    <a:moveTo>
                      <a:pt x="0" y="967409"/>
                    </a:moveTo>
                    <a:cubicBezTo>
                      <a:pt x="657087" y="483704"/>
                      <a:pt x="1314174" y="0"/>
                      <a:pt x="1775791" y="0"/>
                    </a:cubicBezTo>
                    <a:cubicBezTo>
                      <a:pt x="2237408" y="0"/>
                      <a:pt x="2503556" y="483704"/>
                      <a:pt x="2769704" y="967409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8FC7B4D-910F-134C-9354-35AAC926C766}"/>
                  </a:ext>
                </a:extLst>
              </p:cNvPr>
              <p:cNvSpPr txBox="1"/>
              <p:nvPr/>
            </p:nvSpPr>
            <p:spPr>
              <a:xfrm>
                <a:off x="4754244" y="2720927"/>
                <a:ext cx="3417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Modum Regular" pitchFamily="2" charset="77"/>
                  </a:rPr>
                  <a:t>+</a:t>
                </a:r>
              </a:p>
            </p:txBody>
          </p:sp>
        </p:grp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44AE0C5C-95D0-104C-A3AE-7164ACD4E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155" y="3403386"/>
            <a:ext cx="4635500" cy="27813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88E6E81-A1C0-BA44-9502-7E1C83E300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722"/>
          <a:stretch/>
        </p:blipFill>
        <p:spPr>
          <a:xfrm>
            <a:off x="56884" y="3480132"/>
            <a:ext cx="2802983" cy="23763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260AA9-E9E7-D548-ADAD-7619618DBBC4}"/>
              </a:ext>
            </a:extLst>
          </p:cNvPr>
          <p:cNvSpPr txBox="1"/>
          <p:nvPr/>
        </p:nvSpPr>
        <p:spPr>
          <a:xfrm>
            <a:off x="148333" y="5859663"/>
            <a:ext cx="299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Pandas starts with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64D170B-363A-A144-BB59-1EFAF2B6DCDA}"/>
              </a:ext>
            </a:extLst>
          </p:cNvPr>
          <p:cNvSpPr txBox="1"/>
          <p:nvPr/>
        </p:nvSpPr>
        <p:spPr>
          <a:xfrm>
            <a:off x="8833272" y="1020346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Modum Regular" pitchFamily="2" charset="77"/>
              </a:rPr>
              <a:t>join + calculate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2D48620-6541-CC44-A910-097C4DA8D6C4}"/>
              </a:ext>
            </a:extLst>
          </p:cNvPr>
          <p:cNvGrpSpPr/>
          <p:nvPr/>
        </p:nvGrpSpPr>
        <p:grpSpPr>
          <a:xfrm>
            <a:off x="730841" y="287218"/>
            <a:ext cx="6769066" cy="1251290"/>
            <a:chOff x="730841" y="287218"/>
            <a:chExt cx="6769066" cy="12512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D4A6136-FA00-9146-B091-ECF7FD4647F8}"/>
                </a:ext>
              </a:extLst>
            </p:cNvPr>
            <p:cNvSpPr/>
            <p:nvPr/>
          </p:nvSpPr>
          <p:spPr>
            <a:xfrm>
              <a:off x="5839233" y="287218"/>
              <a:ext cx="1660673" cy="1251290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B98D104-50CB-7545-971C-07B28A8E1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99707" y="316011"/>
              <a:ext cx="1600200" cy="12065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0E1E1A-FA89-4B46-8736-5FB067C2D611}"/>
                </a:ext>
              </a:extLst>
            </p:cNvPr>
            <p:cNvSpPr/>
            <p:nvPr/>
          </p:nvSpPr>
          <p:spPr>
            <a:xfrm>
              <a:off x="730841" y="362305"/>
              <a:ext cx="4209651" cy="878581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B1DF5B5-7A00-D94A-B38B-FCAC5C00947D}"/>
                </a:ext>
              </a:extLst>
            </p:cNvPr>
            <p:cNvCxnSpPr/>
            <p:nvPr/>
          </p:nvCxnSpPr>
          <p:spPr>
            <a:xfrm>
              <a:off x="5099640" y="750627"/>
              <a:ext cx="605124" cy="150125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0DF4FD9-17DD-6749-A03F-8E17465B6E51}"/>
              </a:ext>
            </a:extLst>
          </p:cNvPr>
          <p:cNvGrpSpPr/>
          <p:nvPr/>
        </p:nvGrpSpPr>
        <p:grpSpPr>
          <a:xfrm>
            <a:off x="705973" y="1763246"/>
            <a:ext cx="10838327" cy="4836706"/>
            <a:chOff x="705973" y="1763246"/>
            <a:chExt cx="10838327" cy="483670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1FCC79-FE5E-D243-A0CD-6000C7D2BBC9}"/>
                </a:ext>
              </a:extLst>
            </p:cNvPr>
            <p:cNvSpPr txBox="1"/>
            <p:nvPr/>
          </p:nvSpPr>
          <p:spPr>
            <a:xfrm>
              <a:off x="8531170" y="6230620"/>
              <a:ext cx="1867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After calculate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DC65436-FC42-5648-B879-DDE78008230B}"/>
                </a:ext>
              </a:extLst>
            </p:cNvPr>
            <p:cNvSpPr/>
            <p:nvPr/>
          </p:nvSpPr>
          <p:spPr>
            <a:xfrm>
              <a:off x="705973" y="1763246"/>
              <a:ext cx="4393668" cy="362094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  <a:latin typeface="Modum Regular" pitchFamily="2" charset="77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41A32A-2A43-914D-B2D1-0C4E916BC78C}"/>
                </a:ext>
              </a:extLst>
            </p:cNvPr>
            <p:cNvGrpSpPr/>
            <p:nvPr/>
          </p:nvGrpSpPr>
          <p:grpSpPr>
            <a:xfrm>
              <a:off x="4521688" y="2598302"/>
              <a:ext cx="7022612" cy="3506294"/>
              <a:chOff x="4521688" y="2598302"/>
              <a:chExt cx="7022612" cy="350629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A3B08BD-ED74-404B-B911-683FECE2B849}"/>
                  </a:ext>
                </a:extLst>
              </p:cNvPr>
              <p:cNvSpPr/>
              <p:nvPr/>
            </p:nvSpPr>
            <p:spPr>
              <a:xfrm>
                <a:off x="10546079" y="3496240"/>
                <a:ext cx="998221" cy="2608356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dum Regular" pitchFamily="2" charset="77"/>
                </a:endParaRP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A2886595-89A1-AF43-9235-AC40C29D3F94}"/>
                  </a:ext>
                </a:extLst>
              </p:cNvPr>
              <p:cNvSpPr/>
              <p:nvPr/>
            </p:nvSpPr>
            <p:spPr>
              <a:xfrm>
                <a:off x="6882983" y="2598302"/>
                <a:ext cx="2873965" cy="543942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Modum Regular" pitchFamily="2" charset="77"/>
                  </a:rPr>
                  <a:t>T1Grade – classmax=…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BBADD9B1-C6EC-7845-B718-22186C540F99}"/>
                  </a:ext>
                </a:extLst>
              </p:cNvPr>
              <p:cNvCxnSpPr>
                <a:cxnSpLocks/>
                <a:stCxn id="52" idx="3"/>
                <a:endCxn id="39" idx="1"/>
              </p:cNvCxnSpPr>
              <p:nvPr/>
            </p:nvCxnSpPr>
            <p:spPr>
              <a:xfrm flipV="1">
                <a:off x="4864588" y="2870273"/>
                <a:ext cx="2018395" cy="1004836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6184846-C814-5B40-84A8-FADE5DC9AE5E}"/>
                  </a:ext>
                </a:extLst>
              </p:cNvPr>
              <p:cNvCxnSpPr>
                <a:cxnSpLocks/>
                <a:endCxn id="39" idx="1"/>
              </p:cNvCxnSpPr>
              <p:nvPr/>
            </p:nvCxnSpPr>
            <p:spPr>
              <a:xfrm flipV="1">
                <a:off x="6088332" y="2870273"/>
                <a:ext cx="794651" cy="985376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18F78A8-D813-A24B-9EED-D44C4D2BF671}"/>
                  </a:ext>
                </a:extLst>
              </p:cNvPr>
              <p:cNvCxnSpPr>
                <a:cxnSpLocks/>
                <a:stCxn id="39" idx="3"/>
              </p:cNvCxnSpPr>
              <p:nvPr/>
            </p:nvCxnSpPr>
            <p:spPr>
              <a:xfrm>
                <a:off x="9756948" y="2870273"/>
                <a:ext cx="979161" cy="1066226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D1E2EA2D-48F8-6A44-B2C1-8693CDA6E536}"/>
                  </a:ext>
                </a:extLst>
              </p:cNvPr>
              <p:cNvSpPr/>
              <p:nvPr/>
            </p:nvSpPr>
            <p:spPr>
              <a:xfrm>
                <a:off x="4521688" y="3695891"/>
                <a:ext cx="342900" cy="358436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dum Regular" pitchFamily="2" charset="77"/>
                </a:endParaRP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B8034056-FB1F-024C-B042-B7C76ED6A035}"/>
                  </a:ext>
                </a:extLst>
              </p:cNvPr>
              <p:cNvSpPr/>
              <p:nvPr/>
            </p:nvSpPr>
            <p:spPr>
              <a:xfrm>
                <a:off x="5767322" y="3706140"/>
                <a:ext cx="342900" cy="358436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dum Regular" pitchFamily="2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653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C9A5CAA-2CE0-774D-8276-AE3F540DC790}"/>
              </a:ext>
            </a:extLst>
          </p:cNvPr>
          <p:cNvCxnSpPr/>
          <p:nvPr/>
        </p:nvCxnSpPr>
        <p:spPr>
          <a:xfrm>
            <a:off x="5499463" y="2841171"/>
            <a:ext cx="1005840" cy="13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B144E8-7A83-A34E-B81C-EBA4D15DF075}"/>
              </a:ext>
            </a:extLst>
          </p:cNvPr>
          <p:cNvSpPr txBox="1"/>
          <p:nvPr/>
        </p:nvSpPr>
        <p:spPr>
          <a:xfrm>
            <a:off x="1176385" y="1733321"/>
            <a:ext cx="407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We can wrap up now with Altair…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468B12-808F-AA4B-85BD-183BD0850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844" y="1417787"/>
            <a:ext cx="2341311" cy="448545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E2FE3F7-E2D2-AD4F-A665-F9970F0C3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213" y="2442935"/>
            <a:ext cx="3606800" cy="927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BDFB95-0830-BA40-AF77-3CB7046D5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096" y="3660516"/>
            <a:ext cx="46355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9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AE0BD4-DA72-1444-8733-8F1C28ACD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27" y="356530"/>
            <a:ext cx="5582589" cy="186474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360C996-7289-864F-9D31-56517EFDE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81" y="399993"/>
            <a:ext cx="5582589" cy="1864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5E2766-05C4-4D49-9560-37D3FF521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220" y="396240"/>
            <a:ext cx="1389464" cy="2661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260AA9-E9E7-D548-ADAD-7619618DBBC4}"/>
              </a:ext>
            </a:extLst>
          </p:cNvPr>
          <p:cNvSpPr txBox="1"/>
          <p:nvPr/>
        </p:nvSpPr>
        <p:spPr>
          <a:xfrm>
            <a:off x="435439" y="5735264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Altair starts with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5788D0-63FC-3D4B-A682-7E89F49CD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36" y="3462642"/>
            <a:ext cx="2470894" cy="2368884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DCC6B2B-106C-EA4A-8841-09BFDDD45DE3}"/>
              </a:ext>
            </a:extLst>
          </p:cNvPr>
          <p:cNvGrpSpPr/>
          <p:nvPr/>
        </p:nvGrpSpPr>
        <p:grpSpPr>
          <a:xfrm>
            <a:off x="2971291" y="3495231"/>
            <a:ext cx="2879708" cy="2539092"/>
            <a:chOff x="2971291" y="3495231"/>
            <a:chExt cx="2879708" cy="25390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98B983-D556-224D-9DBC-0237CDC49E70}"/>
                </a:ext>
              </a:extLst>
            </p:cNvPr>
            <p:cNvSpPr txBox="1"/>
            <p:nvPr/>
          </p:nvSpPr>
          <p:spPr>
            <a:xfrm>
              <a:off x="3293457" y="5664991"/>
              <a:ext cx="2513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After joinaggreagate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3039E14-EB88-CD46-B70F-BBE4AA5F0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0918"/>
            <a:stretch/>
          </p:blipFill>
          <p:spPr>
            <a:xfrm>
              <a:off x="2971291" y="3495231"/>
              <a:ext cx="2879708" cy="2184859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2735090-7A7F-C948-94F8-0F4C82E0C13C}"/>
              </a:ext>
            </a:extLst>
          </p:cNvPr>
          <p:cNvGrpSpPr/>
          <p:nvPr/>
        </p:nvGrpSpPr>
        <p:grpSpPr>
          <a:xfrm>
            <a:off x="6810981" y="2870273"/>
            <a:ext cx="4733319" cy="3751507"/>
            <a:chOff x="6810981" y="2870273"/>
            <a:chExt cx="4733319" cy="3751507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278774B-DBD0-914A-96C6-544068CC7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10981" y="3449320"/>
              <a:ext cx="4635500" cy="27813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1FCC79-FE5E-D243-A0CD-6000C7D2BBC9}"/>
                </a:ext>
              </a:extLst>
            </p:cNvPr>
            <p:cNvSpPr txBox="1"/>
            <p:nvPr/>
          </p:nvSpPr>
          <p:spPr>
            <a:xfrm>
              <a:off x="7691367" y="6252448"/>
              <a:ext cx="1867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After calculate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3B08BD-ED74-404B-B911-683FECE2B849}"/>
                </a:ext>
              </a:extLst>
            </p:cNvPr>
            <p:cNvSpPr/>
            <p:nvPr/>
          </p:nvSpPr>
          <p:spPr>
            <a:xfrm>
              <a:off x="10546079" y="3496240"/>
              <a:ext cx="998221" cy="260835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18F78A8-D813-A24B-9EED-D44C4D2BF671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9756948" y="2870273"/>
              <a:ext cx="979161" cy="1066226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C0E883A-F229-E244-8045-8B248F714ED1}"/>
              </a:ext>
            </a:extLst>
          </p:cNvPr>
          <p:cNvGrpSpPr/>
          <p:nvPr/>
        </p:nvGrpSpPr>
        <p:grpSpPr>
          <a:xfrm>
            <a:off x="819641" y="1083348"/>
            <a:ext cx="8937307" cy="2981808"/>
            <a:chOff x="819641" y="1083348"/>
            <a:chExt cx="8937307" cy="29818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4C90B5B-EA88-D249-BF3F-B276DFB3625D}"/>
                </a:ext>
              </a:extLst>
            </p:cNvPr>
            <p:cNvGrpSpPr/>
            <p:nvPr/>
          </p:nvGrpSpPr>
          <p:grpSpPr>
            <a:xfrm>
              <a:off x="819641" y="1083348"/>
              <a:ext cx="8937307" cy="2965502"/>
              <a:chOff x="819641" y="1083348"/>
              <a:chExt cx="8937307" cy="296550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CDE65A0-D201-AF49-9A44-E50E3031812D}"/>
                  </a:ext>
                </a:extLst>
              </p:cNvPr>
              <p:cNvSpPr/>
              <p:nvPr/>
            </p:nvSpPr>
            <p:spPr>
              <a:xfrm>
                <a:off x="819641" y="1083348"/>
                <a:ext cx="5555660" cy="388847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dum Regular" pitchFamily="2" charset="77"/>
                </a:endParaRP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A2886595-89A1-AF43-9235-AC40C29D3F94}"/>
                  </a:ext>
                </a:extLst>
              </p:cNvPr>
              <p:cNvSpPr/>
              <p:nvPr/>
            </p:nvSpPr>
            <p:spPr>
              <a:xfrm>
                <a:off x="6882983" y="2598302"/>
                <a:ext cx="2873965" cy="543942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Modum Regular" pitchFamily="2" charset="77"/>
                  </a:rPr>
                  <a:t>T1Grade – classmax=…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BBADD9B1-C6EC-7845-B718-22186C540F99}"/>
                  </a:ext>
                </a:extLst>
              </p:cNvPr>
              <p:cNvCxnSpPr>
                <a:cxnSpLocks/>
                <a:endCxn id="39" idx="1"/>
              </p:cNvCxnSpPr>
              <p:nvPr/>
            </p:nvCxnSpPr>
            <p:spPr>
              <a:xfrm flipV="1">
                <a:off x="4550372" y="2870273"/>
                <a:ext cx="2332611" cy="1014505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6184846-C814-5B40-84A8-FADE5DC9AE5E}"/>
                  </a:ext>
                </a:extLst>
              </p:cNvPr>
              <p:cNvCxnSpPr>
                <a:cxnSpLocks/>
                <a:endCxn id="39" idx="1"/>
              </p:cNvCxnSpPr>
              <p:nvPr/>
            </p:nvCxnSpPr>
            <p:spPr>
              <a:xfrm flipV="1">
                <a:off x="5867619" y="2870273"/>
                <a:ext cx="1015364" cy="1015665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D1E2EA2D-48F8-6A44-B2C1-8693CDA6E536}"/>
                  </a:ext>
                </a:extLst>
              </p:cNvPr>
              <p:cNvSpPr/>
              <p:nvPr/>
            </p:nvSpPr>
            <p:spPr>
              <a:xfrm>
                <a:off x="4225008" y="3690414"/>
                <a:ext cx="342900" cy="358436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dum Regular" pitchFamily="2" charset="77"/>
                </a:endParaRPr>
              </a:p>
            </p:txBody>
          </p:sp>
        </p:grp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B8034056-FB1F-024C-B042-B7C76ED6A035}"/>
                </a:ext>
              </a:extLst>
            </p:cNvPr>
            <p:cNvSpPr/>
            <p:nvPr/>
          </p:nvSpPr>
          <p:spPr>
            <a:xfrm>
              <a:off x="5517124" y="3706720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1CE30DF-9FD7-7146-8465-B173D3438888}"/>
              </a:ext>
            </a:extLst>
          </p:cNvPr>
          <p:cNvGrpSpPr/>
          <p:nvPr/>
        </p:nvGrpSpPr>
        <p:grpSpPr>
          <a:xfrm>
            <a:off x="966814" y="395893"/>
            <a:ext cx="7729022" cy="1445621"/>
            <a:chOff x="966814" y="395893"/>
            <a:chExt cx="7729022" cy="144562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FCD0398-554B-4B46-AA50-D27298A5D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95636" y="635014"/>
              <a:ext cx="1600200" cy="12065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0E1E1A-FA89-4B46-8736-5FB067C2D611}"/>
                </a:ext>
              </a:extLst>
            </p:cNvPr>
            <p:cNvSpPr/>
            <p:nvPr/>
          </p:nvSpPr>
          <p:spPr>
            <a:xfrm>
              <a:off x="966814" y="395893"/>
              <a:ext cx="3583558" cy="686620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BFA46F9-92D7-0641-B3FC-3DEABE1C10F9}"/>
                </a:ext>
              </a:extLst>
            </p:cNvPr>
            <p:cNvSpPr/>
            <p:nvPr/>
          </p:nvSpPr>
          <p:spPr>
            <a:xfrm>
              <a:off x="7095636" y="635014"/>
              <a:ext cx="1600200" cy="1206500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A6136-FA00-9146-B091-ECF7FD4647F8}"/>
              </a:ext>
            </a:extLst>
          </p:cNvPr>
          <p:cNvSpPr/>
          <p:nvPr/>
        </p:nvSpPr>
        <p:spPr>
          <a:xfrm>
            <a:off x="5518581" y="3555765"/>
            <a:ext cx="495993" cy="206054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1549C3F-30E0-3745-8642-9AB0DD3B6F8F}"/>
              </a:ext>
            </a:extLst>
          </p:cNvPr>
          <p:cNvGrpSpPr/>
          <p:nvPr/>
        </p:nvGrpSpPr>
        <p:grpSpPr>
          <a:xfrm>
            <a:off x="1850564" y="1387542"/>
            <a:ext cx="6410468" cy="4511842"/>
            <a:chOff x="1850564" y="1387542"/>
            <a:chExt cx="6410468" cy="4511842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7B2E7874-F34E-5641-B14D-B38B0972FA99}"/>
                </a:ext>
              </a:extLst>
            </p:cNvPr>
            <p:cNvSpPr/>
            <p:nvPr/>
          </p:nvSpPr>
          <p:spPr>
            <a:xfrm>
              <a:off x="1850564" y="3751066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8E5BB01-517C-ED4B-AB6A-8356DD6332A5}"/>
                </a:ext>
              </a:extLst>
            </p:cNvPr>
            <p:cNvSpPr/>
            <p:nvPr/>
          </p:nvSpPr>
          <p:spPr>
            <a:xfrm>
              <a:off x="1850564" y="4430516"/>
              <a:ext cx="342900" cy="2288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DC65756E-4205-4145-8CBE-92BAAF7DC715}"/>
                </a:ext>
              </a:extLst>
            </p:cNvPr>
            <p:cNvSpPr/>
            <p:nvPr/>
          </p:nvSpPr>
          <p:spPr>
            <a:xfrm>
              <a:off x="1856201" y="4660152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CB6677EB-469E-D846-8F48-B226CADF6A9C}"/>
                </a:ext>
              </a:extLst>
            </p:cNvPr>
            <p:cNvSpPr/>
            <p:nvPr/>
          </p:nvSpPr>
          <p:spPr>
            <a:xfrm>
              <a:off x="1850564" y="5540948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9797716-8BAB-FF4E-A6AC-ACFC47E42BF7}"/>
                </a:ext>
              </a:extLst>
            </p:cNvPr>
            <p:cNvSpPr/>
            <p:nvPr/>
          </p:nvSpPr>
          <p:spPr>
            <a:xfrm>
              <a:off x="3644984" y="2914619"/>
              <a:ext cx="1119788" cy="54394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odum Regular" pitchFamily="2" charset="77"/>
                </a:rPr>
                <a:t>max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51FDA86-55B2-3A4D-BB5A-3286663ED67F}"/>
                </a:ext>
              </a:extLst>
            </p:cNvPr>
            <p:cNvCxnSpPr>
              <a:cxnSpLocks/>
              <a:stCxn id="15" idx="3"/>
              <a:endCxn id="19" idx="1"/>
            </p:cNvCxnSpPr>
            <p:nvPr/>
          </p:nvCxnSpPr>
          <p:spPr>
            <a:xfrm flipV="1">
              <a:off x="2193464" y="3186590"/>
              <a:ext cx="1451520" cy="743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48D2F79-C37C-6E40-9A75-ED45B678810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flipV="1">
              <a:off x="2199101" y="3186590"/>
              <a:ext cx="1445883" cy="13458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3A1A044-C410-4240-99AA-E7ECEDBCED3F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flipV="1">
              <a:off x="2199101" y="3186590"/>
              <a:ext cx="1445883" cy="166690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B880D88-FB31-4741-A268-1A77F0E7125A}"/>
                </a:ext>
              </a:extLst>
            </p:cNvPr>
            <p:cNvCxnSpPr>
              <a:cxnSpLocks/>
              <a:stCxn id="18" idx="3"/>
              <a:endCxn id="19" idx="1"/>
            </p:cNvCxnSpPr>
            <p:nvPr/>
          </p:nvCxnSpPr>
          <p:spPr>
            <a:xfrm flipV="1">
              <a:off x="2193464" y="3186590"/>
              <a:ext cx="1451520" cy="25335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A14E19D-3CC9-8241-899A-0361B1C4EB49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4764772" y="1387542"/>
              <a:ext cx="3496260" cy="17990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27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A7C65B-6A07-BD4C-9F01-356FC574DC4C}"/>
              </a:ext>
            </a:extLst>
          </p:cNvPr>
          <p:cNvSpPr txBox="1"/>
          <p:nvPr/>
        </p:nvSpPr>
        <p:spPr>
          <a:xfrm>
            <a:off x="286603" y="217456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dum Regular" pitchFamily="2" charset="77"/>
              </a:rPr>
              <a:t>So you want this….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6896F-8CCF-5846-850A-7FB53ACA8739}"/>
              </a:ext>
            </a:extLst>
          </p:cNvPr>
          <p:cNvSpPr txBox="1"/>
          <p:nvPr/>
        </p:nvSpPr>
        <p:spPr>
          <a:xfrm>
            <a:off x="286603" y="740676"/>
            <a:ext cx="54181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The rank of each student based on their grade in T1 (regardless of class)</a:t>
            </a:r>
          </a:p>
          <a:p>
            <a:r>
              <a:rPr lang="en-US" dirty="0">
                <a:latin typeface="Modum Regular" pitchFamily="2" charset="77"/>
              </a:rPr>
              <a:t>(rank, like running average, depends on known the last person’s rank/value… hence we’ll use a window)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B2A8F1-298C-BD4E-9C30-8B91C8284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793" y="1987264"/>
            <a:ext cx="2413803" cy="46339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43ADF1-B504-B64D-BA78-01F89FC6A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12" y="2345769"/>
            <a:ext cx="2973109" cy="2376356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5D4A9393-A21D-8B4A-9459-C92B866FCC95}"/>
              </a:ext>
            </a:extLst>
          </p:cNvPr>
          <p:cNvSpPr/>
          <p:nvPr/>
        </p:nvSpPr>
        <p:spPr>
          <a:xfrm>
            <a:off x="7859035" y="3677194"/>
            <a:ext cx="436728" cy="29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CB86FCA-870D-0F4B-8EB9-DA7B7C1242C3}"/>
              </a:ext>
            </a:extLst>
          </p:cNvPr>
          <p:cNvSpPr/>
          <p:nvPr/>
        </p:nvSpPr>
        <p:spPr>
          <a:xfrm>
            <a:off x="3567068" y="3410185"/>
            <a:ext cx="436728" cy="29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475AC5-087B-5649-B02C-E1642F95BFE0}"/>
              </a:ext>
            </a:extLst>
          </p:cNvPr>
          <p:cNvSpPr txBox="1"/>
          <p:nvPr/>
        </p:nvSpPr>
        <p:spPr>
          <a:xfrm>
            <a:off x="590818" y="4722125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we’re starting from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57F261-C151-D64F-93BA-AB8A01D68AF8}"/>
              </a:ext>
            </a:extLst>
          </p:cNvPr>
          <p:cNvSpPr txBox="1"/>
          <p:nvPr/>
        </p:nvSpPr>
        <p:spPr>
          <a:xfrm>
            <a:off x="5470359" y="4906791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we need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B22D9C-01E5-DC4F-B661-9CF103C9DA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862"/>
          <a:stretch/>
        </p:blipFill>
        <p:spPr>
          <a:xfrm>
            <a:off x="6446080" y="2216525"/>
            <a:ext cx="587010" cy="2590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08B324-96F1-D545-8ACA-3C94AD7C94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22" r="71099"/>
          <a:stretch/>
        </p:blipFill>
        <p:spPr>
          <a:xfrm>
            <a:off x="5671565" y="2216524"/>
            <a:ext cx="723086" cy="259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5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AE8D51-098B-7043-9F4B-D671CE591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34" y="2458664"/>
            <a:ext cx="3968747" cy="28198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4F9B2F-0D7F-084D-82A7-7F6322D95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82" y="501683"/>
            <a:ext cx="7721600" cy="3683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99D2EA8-09A1-8B4F-871A-8481AE9D6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25" y="2526683"/>
            <a:ext cx="2973109" cy="23763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B86DC6-6A68-6245-AD19-7BAF2B84D0CD}"/>
              </a:ext>
            </a:extLst>
          </p:cNvPr>
          <p:cNvSpPr txBox="1"/>
          <p:nvPr/>
        </p:nvSpPr>
        <p:spPr>
          <a:xfrm>
            <a:off x="489428" y="5093897"/>
            <a:ext cx="299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Pandas starts with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DEF0C7-DD84-BF4B-B88C-6A27697009D5}"/>
              </a:ext>
            </a:extLst>
          </p:cNvPr>
          <p:cNvGrpSpPr/>
          <p:nvPr/>
        </p:nvGrpSpPr>
        <p:grpSpPr>
          <a:xfrm>
            <a:off x="274284" y="594623"/>
            <a:ext cx="8024246" cy="4264341"/>
            <a:chOff x="274284" y="594623"/>
            <a:chExt cx="8024246" cy="4264341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68C97383-4ED2-A446-85FB-70E3469FBDD2}"/>
                </a:ext>
              </a:extLst>
            </p:cNvPr>
            <p:cNvSpPr/>
            <p:nvPr/>
          </p:nvSpPr>
          <p:spPr>
            <a:xfrm>
              <a:off x="1600199" y="2586342"/>
              <a:ext cx="704851" cy="22726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5FBB9E-6A43-4A4A-B4CE-E8FA279BB6C1}"/>
                </a:ext>
              </a:extLst>
            </p:cNvPr>
            <p:cNvSpPr txBox="1"/>
            <p:nvPr/>
          </p:nvSpPr>
          <p:spPr>
            <a:xfrm>
              <a:off x="274284" y="1648529"/>
              <a:ext cx="1500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Column to sort on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A80C675-A2CA-B345-895B-F8DB4B314119}"/>
                </a:ext>
              </a:extLst>
            </p:cNvPr>
            <p:cNvSpPr/>
            <p:nvPr/>
          </p:nvSpPr>
          <p:spPr>
            <a:xfrm>
              <a:off x="2685294" y="594623"/>
              <a:ext cx="5613236" cy="32296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C9D68A2-B99C-F748-8352-FEB75BA03017}"/>
                </a:ext>
              </a:extLst>
            </p:cNvPr>
            <p:cNvSpPr/>
            <p:nvPr/>
          </p:nvSpPr>
          <p:spPr>
            <a:xfrm rot="1660724">
              <a:off x="1458720" y="662347"/>
              <a:ext cx="1215594" cy="1733550"/>
            </a:xfrm>
            <a:custGeom>
              <a:avLst/>
              <a:gdLst>
                <a:gd name="connsiteX0" fmla="*/ 644094 w 1215594"/>
                <a:gd name="connsiteY0" fmla="*/ 0 h 1733550"/>
                <a:gd name="connsiteX1" fmla="*/ 15444 w 1215594"/>
                <a:gd name="connsiteY1" fmla="*/ 819150 h 1733550"/>
                <a:gd name="connsiteX2" fmla="*/ 1215594 w 1215594"/>
                <a:gd name="connsiteY2" fmla="*/ 1733550 h 173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5594" h="1733550">
                  <a:moveTo>
                    <a:pt x="644094" y="0"/>
                  </a:moveTo>
                  <a:cubicBezTo>
                    <a:pt x="282144" y="265112"/>
                    <a:pt x="-79806" y="530225"/>
                    <a:pt x="15444" y="819150"/>
                  </a:cubicBezTo>
                  <a:cubicBezTo>
                    <a:pt x="110694" y="1108075"/>
                    <a:pt x="663144" y="1420812"/>
                    <a:pt x="1215594" y="1733550"/>
                  </a:cubicBezTo>
                </a:path>
              </a:pathLst>
            </a:custGeom>
            <a:noFill/>
            <a:ln w="381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374592-1CEB-A847-952F-5AAFCB721B73}"/>
              </a:ext>
            </a:extLst>
          </p:cNvPr>
          <p:cNvGrpSpPr/>
          <p:nvPr/>
        </p:nvGrpSpPr>
        <p:grpSpPr>
          <a:xfrm>
            <a:off x="8375947" y="3118637"/>
            <a:ext cx="3063145" cy="780890"/>
            <a:chOff x="8375947" y="3118637"/>
            <a:chExt cx="3063145" cy="7808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E42F36-9519-AF45-B90E-1849FA2221AE}"/>
                </a:ext>
              </a:extLst>
            </p:cNvPr>
            <p:cNvSpPr txBox="1"/>
            <p:nvPr/>
          </p:nvSpPr>
          <p:spPr>
            <a:xfrm>
              <a:off x="8375947" y="3530195"/>
              <a:ext cx="2900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Lowest T1 grade, rank =1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124376-C86D-904B-AF05-D4DB284977AF}"/>
                </a:ext>
              </a:extLst>
            </p:cNvPr>
            <p:cNvSpPr txBox="1"/>
            <p:nvPr/>
          </p:nvSpPr>
          <p:spPr>
            <a:xfrm>
              <a:off x="8401081" y="3118637"/>
              <a:ext cx="3038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Highest T1 grade, rank =7</a:t>
              </a:r>
            </a:p>
          </p:txBody>
        </p:sp>
      </p:grpSp>
      <p:sp>
        <p:nvSpPr>
          <p:cNvPr id="15" name="Freeform 14">
            <a:extLst>
              <a:ext uri="{FF2B5EF4-FFF2-40B4-BE49-F238E27FC236}">
                <a16:creationId xmlns:a16="http://schemas.microsoft.com/office/drawing/2014/main" id="{19AB1C6F-AC9C-BD4F-985E-E1FFCF13E38F}"/>
              </a:ext>
            </a:extLst>
          </p:cNvPr>
          <p:cNvSpPr/>
          <p:nvPr/>
        </p:nvSpPr>
        <p:spPr>
          <a:xfrm>
            <a:off x="2324100" y="4724400"/>
            <a:ext cx="3619500" cy="1155318"/>
          </a:xfrm>
          <a:custGeom>
            <a:avLst/>
            <a:gdLst>
              <a:gd name="connsiteX0" fmla="*/ 0 w 3619500"/>
              <a:gd name="connsiteY0" fmla="*/ 0 h 1155318"/>
              <a:gd name="connsiteX1" fmla="*/ 2476500 w 3619500"/>
              <a:gd name="connsiteY1" fmla="*/ 1143000 h 1155318"/>
              <a:gd name="connsiteX2" fmla="*/ 3619500 w 3619500"/>
              <a:gd name="connsiteY2" fmla="*/ 571500 h 115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9500" h="1155318">
                <a:moveTo>
                  <a:pt x="0" y="0"/>
                </a:moveTo>
                <a:cubicBezTo>
                  <a:pt x="936625" y="523875"/>
                  <a:pt x="1873250" y="1047750"/>
                  <a:pt x="2476500" y="1143000"/>
                </a:cubicBezTo>
                <a:cubicBezTo>
                  <a:pt x="3079750" y="1238250"/>
                  <a:pt x="3324225" y="755650"/>
                  <a:pt x="3619500" y="57150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B145252-7229-E049-BD89-477F76242565}"/>
              </a:ext>
            </a:extLst>
          </p:cNvPr>
          <p:cNvGrpSpPr/>
          <p:nvPr/>
        </p:nvGrpSpPr>
        <p:grpSpPr>
          <a:xfrm>
            <a:off x="2215411" y="931562"/>
            <a:ext cx="5848350" cy="1581150"/>
            <a:chOff x="2215411" y="931562"/>
            <a:chExt cx="5848350" cy="158115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BBC992D-2986-BC43-9ABC-5094F894DB11}"/>
                </a:ext>
              </a:extLst>
            </p:cNvPr>
            <p:cNvSpPr/>
            <p:nvPr/>
          </p:nvSpPr>
          <p:spPr>
            <a:xfrm>
              <a:off x="2215411" y="931562"/>
              <a:ext cx="5848350" cy="1581150"/>
            </a:xfrm>
            <a:custGeom>
              <a:avLst/>
              <a:gdLst>
                <a:gd name="connsiteX0" fmla="*/ 0 w 5848350"/>
                <a:gd name="connsiteY0" fmla="*/ 0 h 1581150"/>
                <a:gd name="connsiteX1" fmla="*/ 4076700 w 5848350"/>
                <a:gd name="connsiteY1" fmla="*/ 666750 h 1581150"/>
                <a:gd name="connsiteX2" fmla="*/ 5848350 w 5848350"/>
                <a:gd name="connsiteY2" fmla="*/ 1581150 h 158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8350" h="1581150">
                  <a:moveTo>
                    <a:pt x="0" y="0"/>
                  </a:moveTo>
                  <a:cubicBezTo>
                    <a:pt x="1550987" y="201612"/>
                    <a:pt x="3101975" y="403225"/>
                    <a:pt x="4076700" y="666750"/>
                  </a:cubicBezTo>
                  <a:cubicBezTo>
                    <a:pt x="5051425" y="930275"/>
                    <a:pt x="5449887" y="1255712"/>
                    <a:pt x="5848350" y="1581150"/>
                  </a:cubicBezTo>
                </a:path>
              </a:pathLst>
            </a:custGeom>
            <a:noFill/>
            <a:ln w="381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1B2373-BBBA-6046-A0F2-E4195A61B57D}"/>
                </a:ext>
              </a:extLst>
            </p:cNvPr>
            <p:cNvSpPr txBox="1"/>
            <p:nvPr/>
          </p:nvSpPr>
          <p:spPr>
            <a:xfrm rot="631761">
              <a:off x="4711298" y="1510448"/>
              <a:ext cx="1887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Create column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94FB6CA5-A02E-E24F-BA8C-089EFD07F3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231"/>
          <a:stretch/>
        </p:blipFill>
        <p:spPr>
          <a:xfrm>
            <a:off x="4464225" y="2458664"/>
            <a:ext cx="3324594" cy="28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8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61567FE-FB2B-BB49-8E1D-7D988AD4C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71" y="2596209"/>
            <a:ext cx="2715158" cy="21701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8BBB7E7-A4C2-614E-AEE4-4F5B4DD51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008" y="2586342"/>
            <a:ext cx="4051300" cy="26800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0B9085-0E0D-364F-AC8C-B3FDF6138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00" y="539008"/>
            <a:ext cx="3721100" cy="160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F5C507-A1DD-EE4F-B5A3-AF98BC3FBE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0548" y="1661983"/>
            <a:ext cx="1534754" cy="294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B86DC6-6A68-6245-AD19-7BAF2B84D0CD}"/>
              </a:ext>
            </a:extLst>
          </p:cNvPr>
          <p:cNvSpPr txBox="1"/>
          <p:nvPr/>
        </p:nvSpPr>
        <p:spPr>
          <a:xfrm>
            <a:off x="596203" y="4858964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Altair starts with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19AB1C6F-AC9C-BD4F-985E-E1FFCF13E38F}"/>
              </a:ext>
            </a:extLst>
          </p:cNvPr>
          <p:cNvSpPr/>
          <p:nvPr/>
        </p:nvSpPr>
        <p:spPr>
          <a:xfrm>
            <a:off x="2324100" y="4724400"/>
            <a:ext cx="3619500" cy="1155318"/>
          </a:xfrm>
          <a:custGeom>
            <a:avLst/>
            <a:gdLst>
              <a:gd name="connsiteX0" fmla="*/ 0 w 3619500"/>
              <a:gd name="connsiteY0" fmla="*/ 0 h 1155318"/>
              <a:gd name="connsiteX1" fmla="*/ 2476500 w 3619500"/>
              <a:gd name="connsiteY1" fmla="*/ 1143000 h 1155318"/>
              <a:gd name="connsiteX2" fmla="*/ 3619500 w 3619500"/>
              <a:gd name="connsiteY2" fmla="*/ 571500 h 115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9500" h="1155318">
                <a:moveTo>
                  <a:pt x="0" y="0"/>
                </a:moveTo>
                <a:cubicBezTo>
                  <a:pt x="936625" y="523875"/>
                  <a:pt x="1873250" y="1047750"/>
                  <a:pt x="2476500" y="1143000"/>
                </a:cubicBezTo>
                <a:cubicBezTo>
                  <a:pt x="3079750" y="1238250"/>
                  <a:pt x="3324225" y="755650"/>
                  <a:pt x="3619500" y="57150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4913EF-718A-CE47-B129-39C9319720B6}"/>
              </a:ext>
            </a:extLst>
          </p:cNvPr>
          <p:cNvGrpSpPr/>
          <p:nvPr/>
        </p:nvGrpSpPr>
        <p:grpSpPr>
          <a:xfrm>
            <a:off x="365556" y="757542"/>
            <a:ext cx="3916891" cy="4101422"/>
            <a:chOff x="365556" y="757542"/>
            <a:chExt cx="3916891" cy="4101422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68C97383-4ED2-A446-85FB-70E3469FBDD2}"/>
                </a:ext>
              </a:extLst>
            </p:cNvPr>
            <p:cNvSpPr/>
            <p:nvPr/>
          </p:nvSpPr>
          <p:spPr>
            <a:xfrm>
              <a:off x="1600199" y="2586342"/>
              <a:ext cx="704851" cy="22726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5FBB9E-6A43-4A4A-B4CE-E8FA279BB6C1}"/>
                </a:ext>
              </a:extLst>
            </p:cNvPr>
            <p:cNvSpPr txBox="1"/>
            <p:nvPr/>
          </p:nvSpPr>
          <p:spPr>
            <a:xfrm>
              <a:off x="1457576" y="2235614"/>
              <a:ext cx="2273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Column to sort on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A80C675-A2CA-B345-895B-F8DB4B314119}"/>
                </a:ext>
              </a:extLst>
            </p:cNvPr>
            <p:cNvSpPr/>
            <p:nvPr/>
          </p:nvSpPr>
          <p:spPr>
            <a:xfrm>
              <a:off x="1024141" y="757542"/>
              <a:ext cx="3258306" cy="2902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C9D68A2-B99C-F748-8352-FEB75BA03017}"/>
                </a:ext>
              </a:extLst>
            </p:cNvPr>
            <p:cNvSpPr/>
            <p:nvPr/>
          </p:nvSpPr>
          <p:spPr>
            <a:xfrm>
              <a:off x="365556" y="895350"/>
              <a:ext cx="1215594" cy="1733550"/>
            </a:xfrm>
            <a:custGeom>
              <a:avLst/>
              <a:gdLst>
                <a:gd name="connsiteX0" fmla="*/ 644094 w 1215594"/>
                <a:gd name="connsiteY0" fmla="*/ 0 h 1733550"/>
                <a:gd name="connsiteX1" fmla="*/ 15444 w 1215594"/>
                <a:gd name="connsiteY1" fmla="*/ 819150 h 1733550"/>
                <a:gd name="connsiteX2" fmla="*/ 1215594 w 1215594"/>
                <a:gd name="connsiteY2" fmla="*/ 1733550 h 173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5594" h="1733550">
                  <a:moveTo>
                    <a:pt x="644094" y="0"/>
                  </a:moveTo>
                  <a:cubicBezTo>
                    <a:pt x="282144" y="265112"/>
                    <a:pt x="-79806" y="530225"/>
                    <a:pt x="15444" y="819150"/>
                  </a:cubicBezTo>
                  <a:cubicBezTo>
                    <a:pt x="110694" y="1108075"/>
                    <a:pt x="663144" y="1420812"/>
                    <a:pt x="1215594" y="1733550"/>
                  </a:cubicBezTo>
                </a:path>
              </a:pathLst>
            </a:custGeom>
            <a:noFill/>
            <a:ln w="381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9BBC992D-2986-BC43-9ABC-5094F894DB11}"/>
              </a:ext>
            </a:extLst>
          </p:cNvPr>
          <p:cNvSpPr/>
          <p:nvPr/>
        </p:nvSpPr>
        <p:spPr>
          <a:xfrm>
            <a:off x="1847850" y="1200150"/>
            <a:ext cx="5848350" cy="1581150"/>
          </a:xfrm>
          <a:custGeom>
            <a:avLst/>
            <a:gdLst>
              <a:gd name="connsiteX0" fmla="*/ 0 w 5848350"/>
              <a:gd name="connsiteY0" fmla="*/ 0 h 1581150"/>
              <a:gd name="connsiteX1" fmla="*/ 4076700 w 5848350"/>
              <a:gd name="connsiteY1" fmla="*/ 666750 h 1581150"/>
              <a:gd name="connsiteX2" fmla="*/ 5848350 w 5848350"/>
              <a:gd name="connsiteY2" fmla="*/ 1581150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8350" h="1581150">
                <a:moveTo>
                  <a:pt x="0" y="0"/>
                </a:moveTo>
                <a:cubicBezTo>
                  <a:pt x="1550987" y="201612"/>
                  <a:pt x="3101975" y="403225"/>
                  <a:pt x="4076700" y="666750"/>
                </a:cubicBezTo>
                <a:cubicBezTo>
                  <a:pt x="5051425" y="930275"/>
                  <a:pt x="5449887" y="1255712"/>
                  <a:pt x="5848350" y="158115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E42F36-9519-AF45-B90E-1849FA2221AE}"/>
              </a:ext>
            </a:extLst>
          </p:cNvPr>
          <p:cNvSpPr txBox="1"/>
          <p:nvPr/>
        </p:nvSpPr>
        <p:spPr>
          <a:xfrm>
            <a:off x="7570395" y="3635466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Lowest T1 grade, rank =1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24376-C86D-904B-AF05-D4DB284977AF}"/>
              </a:ext>
            </a:extLst>
          </p:cNvPr>
          <p:cNvSpPr txBox="1"/>
          <p:nvPr/>
        </p:nvSpPr>
        <p:spPr>
          <a:xfrm>
            <a:off x="7501465" y="3257776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Highest T1 grade, rank =7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1B2373-BBBA-6046-A0F2-E4195A61B57D}"/>
              </a:ext>
            </a:extLst>
          </p:cNvPr>
          <p:cNvSpPr txBox="1"/>
          <p:nvPr/>
        </p:nvSpPr>
        <p:spPr>
          <a:xfrm rot="1202941">
            <a:off x="5145691" y="1537471"/>
            <a:ext cx="188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Create column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8C46B0-6587-C941-9A41-E85AD549E32B}"/>
              </a:ext>
            </a:extLst>
          </p:cNvPr>
          <p:cNvSpPr txBox="1"/>
          <p:nvPr/>
        </p:nvSpPr>
        <p:spPr>
          <a:xfrm>
            <a:off x="6557424" y="5546648"/>
            <a:ext cx="4680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“window” because we need to consider all rows inside a window. In this case it’s everyone. SD’s rank depends on the rank of everyone with a lower grade!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461BDB-C3C9-2443-92FA-45A4DEACB7D2}"/>
              </a:ext>
            </a:extLst>
          </p:cNvPr>
          <p:cNvSpPr txBox="1"/>
          <p:nvPr/>
        </p:nvSpPr>
        <p:spPr>
          <a:xfrm>
            <a:off x="5279335" y="348845"/>
            <a:ext cx="5118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Modum Regular" pitchFamily="2" charset="77"/>
              </a:rPr>
              <a:t>transform_window</a:t>
            </a:r>
            <a:endParaRPr lang="en-US" sz="4000" dirty="0">
              <a:latin typeface="Modum Regular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2455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9" grpId="0"/>
      <p:bldP spid="10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C3D7790-6BC4-454B-93C5-3AE879FC0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07" r="68917"/>
          <a:stretch/>
        </p:blipFill>
        <p:spPr>
          <a:xfrm>
            <a:off x="4089265" y="2424583"/>
            <a:ext cx="655944" cy="27775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8A2C60-4BA6-2A46-B6B7-B900B20E8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45" r="29788"/>
          <a:stretch/>
        </p:blipFill>
        <p:spPr>
          <a:xfrm>
            <a:off x="4838431" y="2424583"/>
            <a:ext cx="770799" cy="27180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A7C65B-6A07-BD4C-9F01-356FC574DC4C}"/>
              </a:ext>
            </a:extLst>
          </p:cNvPr>
          <p:cNvSpPr txBox="1"/>
          <p:nvPr/>
        </p:nvSpPr>
        <p:spPr>
          <a:xfrm>
            <a:off x="423081" y="575330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dum Regular" pitchFamily="2" charset="77"/>
              </a:rPr>
              <a:t>So you want this….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A272D-EC14-6D41-AFF1-E044EE48C94A}"/>
              </a:ext>
            </a:extLst>
          </p:cNvPr>
          <p:cNvSpPr txBox="1"/>
          <p:nvPr/>
        </p:nvSpPr>
        <p:spPr>
          <a:xfrm>
            <a:off x="423081" y="1214650"/>
            <a:ext cx="4326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Generate a basic plot (no transformation needed: each student’s T1 Grade)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F595F7-7AC7-CB4D-8A9D-F1B4C9B31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273" y="1098550"/>
            <a:ext cx="2336800" cy="447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9E8534-C907-1C42-8436-F09B34BD6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38" y="2738393"/>
            <a:ext cx="2304725" cy="184212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B05CCB8-4200-BB46-8375-474E11C7901E}"/>
              </a:ext>
            </a:extLst>
          </p:cNvPr>
          <p:cNvGrpSpPr/>
          <p:nvPr/>
        </p:nvGrpSpPr>
        <p:grpSpPr>
          <a:xfrm>
            <a:off x="4341252" y="2772920"/>
            <a:ext cx="4352372" cy="3344671"/>
            <a:chOff x="4341252" y="2772920"/>
            <a:chExt cx="4352372" cy="3344671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0D6E7C8-AF68-0E45-87F7-D1AB8C7046DF}"/>
                </a:ext>
              </a:extLst>
            </p:cNvPr>
            <p:cNvSpPr/>
            <p:nvPr/>
          </p:nvSpPr>
          <p:spPr>
            <a:xfrm>
              <a:off x="4341252" y="2772920"/>
              <a:ext cx="327546" cy="30025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5445C1-A43B-0D46-929A-1FC4808036C0}"/>
                </a:ext>
              </a:extLst>
            </p:cNvPr>
            <p:cNvSpPr/>
            <p:nvPr/>
          </p:nvSpPr>
          <p:spPr>
            <a:xfrm>
              <a:off x="4668798" y="3043451"/>
              <a:ext cx="4024826" cy="3074140"/>
            </a:xfrm>
            <a:custGeom>
              <a:avLst/>
              <a:gdLst>
                <a:gd name="connsiteX0" fmla="*/ 0 w 4640239"/>
                <a:gd name="connsiteY0" fmla="*/ 0 h 3074140"/>
                <a:gd name="connsiteX1" fmla="*/ 2552131 w 4640239"/>
                <a:gd name="connsiteY1" fmla="*/ 2975212 h 3074140"/>
                <a:gd name="connsiteX2" fmla="*/ 4640239 w 4640239"/>
                <a:gd name="connsiteY2" fmla="*/ 2074459 h 307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0239" h="3074140">
                  <a:moveTo>
                    <a:pt x="0" y="0"/>
                  </a:moveTo>
                  <a:cubicBezTo>
                    <a:pt x="889379" y="1314734"/>
                    <a:pt x="1778758" y="2629469"/>
                    <a:pt x="2552131" y="2975212"/>
                  </a:cubicBezTo>
                  <a:cubicBezTo>
                    <a:pt x="3325504" y="3320955"/>
                    <a:pt x="3982871" y="2697707"/>
                    <a:pt x="4640239" y="2074459"/>
                  </a:cubicBezTo>
                </a:path>
              </a:pathLst>
            </a:custGeom>
            <a:noFill/>
            <a:ln w="5715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FCFDD62-D833-F144-A79D-777A1FA15E75}"/>
              </a:ext>
            </a:extLst>
          </p:cNvPr>
          <p:cNvGrpSpPr/>
          <p:nvPr/>
        </p:nvGrpSpPr>
        <p:grpSpPr>
          <a:xfrm>
            <a:off x="5269963" y="1620956"/>
            <a:ext cx="2988064" cy="3425588"/>
            <a:chOff x="5269963" y="1620956"/>
            <a:chExt cx="2988064" cy="342558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75F3BDB-AA45-1E4A-B9B0-9C5CBFCE6142}"/>
                </a:ext>
              </a:extLst>
            </p:cNvPr>
            <p:cNvSpPr/>
            <p:nvPr/>
          </p:nvSpPr>
          <p:spPr>
            <a:xfrm>
              <a:off x="5269963" y="2756847"/>
              <a:ext cx="327546" cy="30025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37AB014A-2C67-464C-BB81-D5F8154D4660}"/>
                </a:ext>
              </a:extLst>
            </p:cNvPr>
            <p:cNvSpPr/>
            <p:nvPr/>
          </p:nvSpPr>
          <p:spPr>
            <a:xfrm>
              <a:off x="8096518" y="1620956"/>
              <a:ext cx="161509" cy="3425588"/>
            </a:xfrm>
            <a:prstGeom prst="leftBrac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A588600-B288-8A49-950F-CDE52F9E3DA6}"/>
                </a:ext>
              </a:extLst>
            </p:cNvPr>
            <p:cNvSpPr/>
            <p:nvPr/>
          </p:nvSpPr>
          <p:spPr>
            <a:xfrm>
              <a:off x="5609230" y="2893325"/>
              <a:ext cx="2361063" cy="450376"/>
            </a:xfrm>
            <a:custGeom>
              <a:avLst/>
              <a:gdLst>
                <a:gd name="connsiteX0" fmla="*/ 0 w 2361063"/>
                <a:gd name="connsiteY0" fmla="*/ 0 h 450376"/>
                <a:gd name="connsiteX1" fmla="*/ 1255594 w 2361063"/>
                <a:gd name="connsiteY1" fmla="*/ 286603 h 450376"/>
                <a:gd name="connsiteX2" fmla="*/ 2361063 w 2361063"/>
                <a:gd name="connsiteY2" fmla="*/ 450376 h 45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1063" h="450376">
                  <a:moveTo>
                    <a:pt x="0" y="0"/>
                  </a:moveTo>
                  <a:cubicBezTo>
                    <a:pt x="431042" y="105770"/>
                    <a:pt x="862084" y="211540"/>
                    <a:pt x="1255594" y="286603"/>
                  </a:cubicBezTo>
                  <a:cubicBezTo>
                    <a:pt x="1649104" y="361666"/>
                    <a:pt x="2005083" y="406021"/>
                    <a:pt x="2361063" y="450376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C0589215-9F24-D944-BD79-9225D33CAFAD}"/>
              </a:ext>
            </a:extLst>
          </p:cNvPr>
          <p:cNvSpPr/>
          <p:nvPr/>
        </p:nvSpPr>
        <p:spPr>
          <a:xfrm>
            <a:off x="2724477" y="3692039"/>
            <a:ext cx="436728" cy="29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576823CA-9435-E243-9A0A-30D130A9A5E9}"/>
              </a:ext>
            </a:extLst>
          </p:cNvPr>
          <p:cNvSpPr/>
          <p:nvPr/>
        </p:nvSpPr>
        <p:spPr>
          <a:xfrm>
            <a:off x="6537290" y="3614232"/>
            <a:ext cx="436728" cy="29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C0565B-FDB9-6C49-A230-7E8D19E2C4BF}"/>
              </a:ext>
            </a:extLst>
          </p:cNvPr>
          <p:cNvSpPr txBox="1"/>
          <p:nvPr/>
        </p:nvSpPr>
        <p:spPr>
          <a:xfrm>
            <a:off x="261000" y="4755324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we’re starting from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B1BA9D-6B32-034B-9F42-139D323E1929}"/>
              </a:ext>
            </a:extLst>
          </p:cNvPr>
          <p:cNvSpPr txBox="1"/>
          <p:nvPr/>
        </p:nvSpPr>
        <p:spPr>
          <a:xfrm>
            <a:off x="4129535" y="5242085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we need</a:t>
            </a:r>
          </a:p>
        </p:txBody>
      </p:sp>
    </p:spTree>
    <p:extLst>
      <p:ext uri="{BB962C8B-B14F-4D97-AF65-F5344CB8AC3E}">
        <p14:creationId xmlns:p14="http://schemas.microsoft.com/office/powerpoint/2010/main" val="139277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A7C65B-6A07-BD4C-9F01-356FC574DC4C}"/>
              </a:ext>
            </a:extLst>
          </p:cNvPr>
          <p:cNvSpPr txBox="1"/>
          <p:nvPr/>
        </p:nvSpPr>
        <p:spPr>
          <a:xfrm>
            <a:off x="327546" y="121921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dum Regular" pitchFamily="2" charset="77"/>
              </a:rPr>
              <a:t>So you want this….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6896F-8CCF-5846-850A-7FB53ACA8739}"/>
              </a:ext>
            </a:extLst>
          </p:cNvPr>
          <p:cNvSpPr txBox="1"/>
          <p:nvPr/>
        </p:nvSpPr>
        <p:spPr>
          <a:xfrm>
            <a:off x="327546" y="645141"/>
            <a:ext cx="4067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The rank of each student based on their grade in T1 in their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CFB98-52B5-B840-97A5-5EE294C8C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170" y="2274265"/>
            <a:ext cx="2834262" cy="4204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977ABF-62F6-EF48-9FC1-66F006A6D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12" y="2345769"/>
            <a:ext cx="2973109" cy="2376356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A7969957-820B-BB4A-BF32-6793E544F60B}"/>
              </a:ext>
            </a:extLst>
          </p:cNvPr>
          <p:cNvSpPr/>
          <p:nvPr/>
        </p:nvSpPr>
        <p:spPr>
          <a:xfrm>
            <a:off x="7859035" y="3677194"/>
            <a:ext cx="436728" cy="29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074E3090-2278-E649-ABAE-4EF635DC4E16}"/>
              </a:ext>
            </a:extLst>
          </p:cNvPr>
          <p:cNvSpPr/>
          <p:nvPr/>
        </p:nvSpPr>
        <p:spPr>
          <a:xfrm>
            <a:off x="3567068" y="3410185"/>
            <a:ext cx="436728" cy="29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67AFE-A8D4-2B48-8C90-F3378ABD87C5}"/>
              </a:ext>
            </a:extLst>
          </p:cNvPr>
          <p:cNvSpPr txBox="1"/>
          <p:nvPr/>
        </p:nvSpPr>
        <p:spPr>
          <a:xfrm>
            <a:off x="590818" y="4722125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we’re starting from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D590FA-479B-8C4B-8C7B-15B4EA1BEE07}"/>
              </a:ext>
            </a:extLst>
          </p:cNvPr>
          <p:cNvSpPr txBox="1"/>
          <p:nvPr/>
        </p:nvSpPr>
        <p:spPr>
          <a:xfrm>
            <a:off x="4991558" y="5296126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we need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F186E4-324B-E04F-88D1-8DED99EB45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7504"/>
          <a:stretch/>
        </p:blipFill>
        <p:spPr>
          <a:xfrm>
            <a:off x="4473341" y="1818546"/>
            <a:ext cx="1563966" cy="3477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F5724B-8E2B-7949-91DC-072716EA62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485"/>
          <a:stretch/>
        </p:blipFill>
        <p:spPr>
          <a:xfrm>
            <a:off x="6156331" y="1818547"/>
            <a:ext cx="1324228" cy="347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2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47FC748-EB96-3645-B863-8697F6E99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4" y="2530478"/>
            <a:ext cx="2973109" cy="23763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73B9AC-113D-BA41-855D-237B35A61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434" y="2410696"/>
            <a:ext cx="4173066" cy="27074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B86DC6-6A68-6245-AD19-7BAF2B84D0CD}"/>
              </a:ext>
            </a:extLst>
          </p:cNvPr>
          <p:cNvSpPr txBox="1"/>
          <p:nvPr/>
        </p:nvSpPr>
        <p:spPr>
          <a:xfrm>
            <a:off x="596203" y="4858964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Altair starts with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8C97383-4ED2-A446-85FB-70E3469FBDD2}"/>
              </a:ext>
            </a:extLst>
          </p:cNvPr>
          <p:cNvSpPr/>
          <p:nvPr/>
        </p:nvSpPr>
        <p:spPr>
          <a:xfrm>
            <a:off x="1600199" y="2586342"/>
            <a:ext cx="704851" cy="22726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A80C675-A2CA-B345-895B-F8DB4B314119}"/>
              </a:ext>
            </a:extLst>
          </p:cNvPr>
          <p:cNvSpPr/>
          <p:nvPr/>
        </p:nvSpPr>
        <p:spPr>
          <a:xfrm>
            <a:off x="997545" y="981109"/>
            <a:ext cx="3258306" cy="2902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19AB1C6F-AC9C-BD4F-985E-E1FFCF13E38F}"/>
              </a:ext>
            </a:extLst>
          </p:cNvPr>
          <p:cNvSpPr/>
          <p:nvPr/>
        </p:nvSpPr>
        <p:spPr>
          <a:xfrm>
            <a:off x="2324100" y="4724400"/>
            <a:ext cx="3619500" cy="1155318"/>
          </a:xfrm>
          <a:custGeom>
            <a:avLst/>
            <a:gdLst>
              <a:gd name="connsiteX0" fmla="*/ 0 w 3619500"/>
              <a:gd name="connsiteY0" fmla="*/ 0 h 1155318"/>
              <a:gd name="connsiteX1" fmla="*/ 2476500 w 3619500"/>
              <a:gd name="connsiteY1" fmla="*/ 1143000 h 1155318"/>
              <a:gd name="connsiteX2" fmla="*/ 3619500 w 3619500"/>
              <a:gd name="connsiteY2" fmla="*/ 571500 h 115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9500" h="1155318">
                <a:moveTo>
                  <a:pt x="0" y="0"/>
                </a:moveTo>
                <a:cubicBezTo>
                  <a:pt x="936625" y="523875"/>
                  <a:pt x="1873250" y="1047750"/>
                  <a:pt x="2476500" y="1143000"/>
                </a:cubicBezTo>
                <a:cubicBezTo>
                  <a:pt x="3079750" y="1238250"/>
                  <a:pt x="3324225" y="755650"/>
                  <a:pt x="3619500" y="57150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E42F36-9519-AF45-B90E-1849FA2221AE}"/>
              </a:ext>
            </a:extLst>
          </p:cNvPr>
          <p:cNvSpPr txBox="1"/>
          <p:nvPr/>
        </p:nvSpPr>
        <p:spPr>
          <a:xfrm>
            <a:off x="8679521" y="2783094"/>
            <a:ext cx="3195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dum Regular" pitchFamily="2" charset="77"/>
              </a:rPr>
              <a:t>Lowest T1 grade in class A, rank =1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24376-C86D-904B-AF05-D4DB284977AF}"/>
              </a:ext>
            </a:extLst>
          </p:cNvPr>
          <p:cNvSpPr txBox="1"/>
          <p:nvPr/>
        </p:nvSpPr>
        <p:spPr>
          <a:xfrm>
            <a:off x="8679521" y="3570166"/>
            <a:ext cx="3244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dum Regular" pitchFamily="2" charset="77"/>
              </a:rPr>
              <a:t>Highest T1 grade in A, rank =3 (tie)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FFEF04-D041-0C4F-B867-FE55023DFC71}"/>
              </a:ext>
            </a:extLst>
          </p:cNvPr>
          <p:cNvSpPr txBox="1"/>
          <p:nvPr/>
        </p:nvSpPr>
        <p:spPr>
          <a:xfrm rot="5400000">
            <a:off x="3560646" y="3278724"/>
            <a:ext cx="1428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odum Regular" pitchFamily="2" charset="77"/>
              </a:rPr>
              <a:t>Window 1 (class 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72EAA9-AE35-8C4D-AF3A-55C203CB8E75}"/>
              </a:ext>
            </a:extLst>
          </p:cNvPr>
          <p:cNvSpPr txBox="1"/>
          <p:nvPr/>
        </p:nvSpPr>
        <p:spPr>
          <a:xfrm>
            <a:off x="8761766" y="4079464"/>
            <a:ext cx="3175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dum Regular" pitchFamily="2" charset="77"/>
              </a:rPr>
              <a:t>Lowest T1 grade in class B, rank =1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1F855F-9CBA-0B48-9CA4-9B42F20DB0D8}"/>
              </a:ext>
            </a:extLst>
          </p:cNvPr>
          <p:cNvSpPr txBox="1"/>
          <p:nvPr/>
        </p:nvSpPr>
        <p:spPr>
          <a:xfrm>
            <a:off x="8761766" y="4728728"/>
            <a:ext cx="2816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dum Regular" pitchFamily="2" charset="77"/>
              </a:rPr>
              <a:t>Highest T1 grade in B, rank =3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D13BE49-82F1-E342-B6C2-50EC0A790691}"/>
              </a:ext>
            </a:extLst>
          </p:cNvPr>
          <p:cNvSpPr/>
          <p:nvPr/>
        </p:nvSpPr>
        <p:spPr>
          <a:xfrm>
            <a:off x="4464168" y="2782015"/>
            <a:ext cx="4215353" cy="1247335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328262E-1E14-A641-8B6A-51F52A7C0C9E}"/>
              </a:ext>
            </a:extLst>
          </p:cNvPr>
          <p:cNvSpPr/>
          <p:nvPr/>
        </p:nvSpPr>
        <p:spPr>
          <a:xfrm>
            <a:off x="4463100" y="4076918"/>
            <a:ext cx="4215353" cy="101789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1EB1C8-6CD2-CE4A-989F-998384DAED6F}"/>
              </a:ext>
            </a:extLst>
          </p:cNvPr>
          <p:cNvSpPr txBox="1"/>
          <p:nvPr/>
        </p:nvSpPr>
        <p:spPr>
          <a:xfrm>
            <a:off x="1600199" y="5924138"/>
            <a:ext cx="403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Sorted table, but grouped by class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2F01ED-F889-5D46-8898-D15FD08CC141}"/>
              </a:ext>
            </a:extLst>
          </p:cNvPr>
          <p:cNvSpPr txBox="1"/>
          <p:nvPr/>
        </p:nvSpPr>
        <p:spPr>
          <a:xfrm rot="5400000">
            <a:off x="3559043" y="4575479"/>
            <a:ext cx="1431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odum Regular" pitchFamily="2" charset="77"/>
              </a:rPr>
              <a:t>Window 2 (class 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220A63-E7DE-5C45-9728-FD257CE01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79" y="816196"/>
            <a:ext cx="103759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578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C9A5CAA-2CE0-774D-8276-AE3F540DC790}"/>
              </a:ext>
            </a:extLst>
          </p:cNvPr>
          <p:cNvCxnSpPr/>
          <p:nvPr/>
        </p:nvCxnSpPr>
        <p:spPr>
          <a:xfrm>
            <a:off x="5499463" y="2841171"/>
            <a:ext cx="1005840" cy="13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87E4049-394D-1C4B-971E-958C2E1A1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193" y="2393949"/>
            <a:ext cx="3746500" cy="1155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F4E46F-4863-184D-8725-366E73810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073" y="1447377"/>
            <a:ext cx="2834262" cy="42045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C54FD7-3661-F647-A955-B43BB25CE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244" y="3840945"/>
            <a:ext cx="3375470" cy="239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1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73B9AC-113D-BA41-855D-237B35A61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434" y="2410696"/>
            <a:ext cx="4173066" cy="270740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7B34668-EF58-0C4D-BFF4-0DF8B1EB6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48" y="293972"/>
            <a:ext cx="3822700" cy="2019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BC25AE-9A26-8649-B05D-AB6B553A0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00" y="2586342"/>
            <a:ext cx="2470894" cy="23688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B86DC6-6A68-6245-AD19-7BAF2B84D0CD}"/>
              </a:ext>
            </a:extLst>
          </p:cNvPr>
          <p:cNvSpPr txBox="1"/>
          <p:nvPr/>
        </p:nvSpPr>
        <p:spPr>
          <a:xfrm>
            <a:off x="596203" y="4858964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Altair starts with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8C97383-4ED2-A446-85FB-70E3469FBDD2}"/>
              </a:ext>
            </a:extLst>
          </p:cNvPr>
          <p:cNvSpPr/>
          <p:nvPr/>
        </p:nvSpPr>
        <p:spPr>
          <a:xfrm>
            <a:off x="1600199" y="2586342"/>
            <a:ext cx="704851" cy="22726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5FBB9E-6A43-4A4A-B4CE-E8FA279BB6C1}"/>
              </a:ext>
            </a:extLst>
          </p:cNvPr>
          <p:cNvSpPr txBox="1"/>
          <p:nvPr/>
        </p:nvSpPr>
        <p:spPr>
          <a:xfrm>
            <a:off x="2240034" y="2299234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Column to sort 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A80C675-A2CA-B345-895B-F8DB4B314119}"/>
              </a:ext>
            </a:extLst>
          </p:cNvPr>
          <p:cNvSpPr/>
          <p:nvPr/>
        </p:nvSpPr>
        <p:spPr>
          <a:xfrm>
            <a:off x="997545" y="981109"/>
            <a:ext cx="3258306" cy="2902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19AB1C6F-AC9C-BD4F-985E-E1FFCF13E38F}"/>
              </a:ext>
            </a:extLst>
          </p:cNvPr>
          <p:cNvSpPr/>
          <p:nvPr/>
        </p:nvSpPr>
        <p:spPr>
          <a:xfrm>
            <a:off x="2324100" y="4724400"/>
            <a:ext cx="3619500" cy="1155318"/>
          </a:xfrm>
          <a:custGeom>
            <a:avLst/>
            <a:gdLst>
              <a:gd name="connsiteX0" fmla="*/ 0 w 3619500"/>
              <a:gd name="connsiteY0" fmla="*/ 0 h 1155318"/>
              <a:gd name="connsiteX1" fmla="*/ 2476500 w 3619500"/>
              <a:gd name="connsiteY1" fmla="*/ 1143000 h 1155318"/>
              <a:gd name="connsiteX2" fmla="*/ 3619500 w 3619500"/>
              <a:gd name="connsiteY2" fmla="*/ 571500 h 115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9500" h="1155318">
                <a:moveTo>
                  <a:pt x="0" y="0"/>
                </a:moveTo>
                <a:cubicBezTo>
                  <a:pt x="936625" y="523875"/>
                  <a:pt x="1873250" y="1047750"/>
                  <a:pt x="2476500" y="1143000"/>
                </a:cubicBezTo>
                <a:cubicBezTo>
                  <a:pt x="3079750" y="1238250"/>
                  <a:pt x="3324225" y="755650"/>
                  <a:pt x="3619500" y="57150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E42F36-9519-AF45-B90E-1849FA2221AE}"/>
              </a:ext>
            </a:extLst>
          </p:cNvPr>
          <p:cNvSpPr txBox="1"/>
          <p:nvPr/>
        </p:nvSpPr>
        <p:spPr>
          <a:xfrm>
            <a:off x="8679521" y="2783094"/>
            <a:ext cx="3195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dum Regular" pitchFamily="2" charset="77"/>
              </a:rPr>
              <a:t>Lowest T1 grade in class A, rank =1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24376-C86D-904B-AF05-D4DB284977AF}"/>
              </a:ext>
            </a:extLst>
          </p:cNvPr>
          <p:cNvSpPr txBox="1"/>
          <p:nvPr/>
        </p:nvSpPr>
        <p:spPr>
          <a:xfrm>
            <a:off x="8679521" y="3570166"/>
            <a:ext cx="3244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dum Regular" pitchFamily="2" charset="77"/>
              </a:rPr>
              <a:t>Highest T1 grade in A, rank =3 (tie)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FFEF04-D041-0C4F-B867-FE55023DFC71}"/>
              </a:ext>
            </a:extLst>
          </p:cNvPr>
          <p:cNvSpPr txBox="1"/>
          <p:nvPr/>
        </p:nvSpPr>
        <p:spPr>
          <a:xfrm rot="5400000">
            <a:off x="3560646" y="3278724"/>
            <a:ext cx="1428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odum Regular" pitchFamily="2" charset="77"/>
              </a:rPr>
              <a:t>Window 1 (class 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3C53B5-8DA7-C64E-AB5C-E77440537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3666" y="817224"/>
            <a:ext cx="1174897" cy="17429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D3B19A5-0D07-5C4E-9CFE-1248A7D308D0}"/>
              </a:ext>
            </a:extLst>
          </p:cNvPr>
          <p:cNvSpPr txBox="1"/>
          <p:nvPr/>
        </p:nvSpPr>
        <p:spPr>
          <a:xfrm>
            <a:off x="5001760" y="1318889"/>
            <a:ext cx="5118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Modum Regular" pitchFamily="2" charset="77"/>
              </a:rPr>
              <a:t>transform_window</a:t>
            </a:r>
            <a:endParaRPr lang="en-US" sz="4000" dirty="0">
              <a:latin typeface="Modum Regular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72EAA9-AE35-8C4D-AF3A-55C203CB8E75}"/>
              </a:ext>
            </a:extLst>
          </p:cNvPr>
          <p:cNvSpPr txBox="1"/>
          <p:nvPr/>
        </p:nvSpPr>
        <p:spPr>
          <a:xfrm>
            <a:off x="8761766" y="4079464"/>
            <a:ext cx="3175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dum Regular" pitchFamily="2" charset="77"/>
              </a:rPr>
              <a:t>Lowest T1 grade in class B, rank =1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1F855F-9CBA-0B48-9CA4-9B42F20DB0D8}"/>
              </a:ext>
            </a:extLst>
          </p:cNvPr>
          <p:cNvSpPr txBox="1"/>
          <p:nvPr/>
        </p:nvSpPr>
        <p:spPr>
          <a:xfrm>
            <a:off x="8761766" y="4728728"/>
            <a:ext cx="2816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dum Regular" pitchFamily="2" charset="77"/>
              </a:rPr>
              <a:t>Highest T1 grade in B, rank =3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D13BE49-82F1-E342-B6C2-50EC0A790691}"/>
              </a:ext>
            </a:extLst>
          </p:cNvPr>
          <p:cNvSpPr/>
          <p:nvPr/>
        </p:nvSpPr>
        <p:spPr>
          <a:xfrm>
            <a:off x="4464168" y="2782015"/>
            <a:ext cx="4215353" cy="1247335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328262E-1E14-A641-8B6A-51F52A7C0C9E}"/>
              </a:ext>
            </a:extLst>
          </p:cNvPr>
          <p:cNvSpPr/>
          <p:nvPr/>
        </p:nvSpPr>
        <p:spPr>
          <a:xfrm>
            <a:off x="4463100" y="4076918"/>
            <a:ext cx="4215353" cy="101789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1EB1C8-6CD2-CE4A-989F-998384DAED6F}"/>
              </a:ext>
            </a:extLst>
          </p:cNvPr>
          <p:cNvSpPr txBox="1"/>
          <p:nvPr/>
        </p:nvSpPr>
        <p:spPr>
          <a:xfrm>
            <a:off x="1052659" y="5855964"/>
            <a:ext cx="403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Sorted table, but grouped by class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2F01ED-F889-5D46-8898-D15FD08CC141}"/>
              </a:ext>
            </a:extLst>
          </p:cNvPr>
          <p:cNvSpPr txBox="1"/>
          <p:nvPr/>
        </p:nvSpPr>
        <p:spPr>
          <a:xfrm rot="5400000">
            <a:off x="3559043" y="4575479"/>
            <a:ext cx="1431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odum Regular" pitchFamily="2" charset="77"/>
              </a:rPr>
              <a:t>Window 2 (class B)</a:t>
            </a:r>
          </a:p>
        </p:txBody>
      </p:sp>
    </p:spTree>
    <p:extLst>
      <p:ext uri="{BB962C8B-B14F-4D97-AF65-F5344CB8AC3E}">
        <p14:creationId xmlns:p14="http://schemas.microsoft.com/office/powerpoint/2010/main" val="723247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A7C65B-6A07-BD4C-9F01-356FC574DC4C}"/>
              </a:ext>
            </a:extLst>
          </p:cNvPr>
          <p:cNvSpPr txBox="1"/>
          <p:nvPr/>
        </p:nvSpPr>
        <p:spPr>
          <a:xfrm>
            <a:off x="341194" y="258398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dum Regular" pitchFamily="2" charset="77"/>
              </a:rPr>
              <a:t>So you want this….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6896F-8CCF-5846-850A-7FB53ACA8739}"/>
              </a:ext>
            </a:extLst>
          </p:cNvPr>
          <p:cNvSpPr txBox="1"/>
          <p:nvPr/>
        </p:nvSpPr>
        <p:spPr>
          <a:xfrm>
            <a:off x="341194" y="781618"/>
            <a:ext cx="478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The mean T1 and T2 Grades (regardless of class)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04D10B-530A-AE44-8B93-A1561EDBB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185" y="1670577"/>
            <a:ext cx="961370" cy="41479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A65E6B-46D3-1D47-B73C-3078FECB0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12" y="2345769"/>
            <a:ext cx="2973109" cy="2376356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E3CB8304-5730-5E43-B6D4-10AB13BD2FC0}"/>
              </a:ext>
            </a:extLst>
          </p:cNvPr>
          <p:cNvSpPr/>
          <p:nvPr/>
        </p:nvSpPr>
        <p:spPr>
          <a:xfrm>
            <a:off x="8381046" y="3704489"/>
            <a:ext cx="436728" cy="29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C67109B-4E9B-A74D-8F33-82EE18E9B86D}"/>
              </a:ext>
            </a:extLst>
          </p:cNvPr>
          <p:cNvSpPr/>
          <p:nvPr/>
        </p:nvSpPr>
        <p:spPr>
          <a:xfrm>
            <a:off x="3567068" y="3410185"/>
            <a:ext cx="436728" cy="29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B3A2BA-AA34-024E-8648-EBAB8472E835}"/>
              </a:ext>
            </a:extLst>
          </p:cNvPr>
          <p:cNvSpPr txBox="1"/>
          <p:nvPr/>
        </p:nvSpPr>
        <p:spPr>
          <a:xfrm>
            <a:off x="590818" y="4722125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we’re starting from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E72A0E-C6E7-9A44-BC2C-C57ADBA4B449}"/>
              </a:ext>
            </a:extLst>
          </p:cNvPr>
          <p:cNvSpPr txBox="1"/>
          <p:nvPr/>
        </p:nvSpPr>
        <p:spPr>
          <a:xfrm>
            <a:off x="5377311" y="4537459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we need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11CC93-0216-6D42-ACAF-36C0F6422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571" y="2937624"/>
            <a:ext cx="2964064" cy="153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8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416EAAE-CC9C-5449-8708-A15C22F93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41" y="2390015"/>
            <a:ext cx="2973109" cy="2376356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131005E-704D-8E4A-B006-B4AD108D1E62}"/>
              </a:ext>
            </a:extLst>
          </p:cNvPr>
          <p:cNvGrpSpPr/>
          <p:nvPr/>
        </p:nvGrpSpPr>
        <p:grpSpPr>
          <a:xfrm>
            <a:off x="4203193" y="629271"/>
            <a:ext cx="3701989" cy="542909"/>
            <a:chOff x="4203193" y="629271"/>
            <a:chExt cx="3701989" cy="54290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B2DE7F8-7C60-0C42-8207-03BD09C80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5018" y="741976"/>
              <a:ext cx="3337331" cy="237702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7216A2E-C574-7442-B6AB-7C44CDE05A6B}"/>
                </a:ext>
              </a:extLst>
            </p:cNvPr>
            <p:cNvSpPr/>
            <p:nvPr/>
          </p:nvSpPr>
          <p:spPr>
            <a:xfrm>
              <a:off x="4203193" y="629271"/>
              <a:ext cx="3701989" cy="542909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375C2D4-244B-3649-B98A-CDD8AFBA9224}"/>
              </a:ext>
            </a:extLst>
          </p:cNvPr>
          <p:cNvGrpSpPr/>
          <p:nvPr/>
        </p:nvGrpSpPr>
        <p:grpSpPr>
          <a:xfrm>
            <a:off x="8229598" y="629271"/>
            <a:ext cx="3842944" cy="542910"/>
            <a:chOff x="8229598" y="629271"/>
            <a:chExt cx="3842944" cy="54291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5C5A8A5-6C4A-7E4A-8484-65D6EAF96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29599" y="629272"/>
              <a:ext cx="3842943" cy="542909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EE0C1F6-CC5D-834D-9DDB-59F0A49BC84C}"/>
                </a:ext>
              </a:extLst>
            </p:cNvPr>
            <p:cNvSpPr/>
            <p:nvPr/>
          </p:nvSpPr>
          <p:spPr>
            <a:xfrm>
              <a:off x="8229598" y="629271"/>
              <a:ext cx="3842944" cy="54290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FD88AAB-EE76-EF4D-B274-C495CB6E2D8D}"/>
              </a:ext>
            </a:extLst>
          </p:cNvPr>
          <p:cNvSpPr txBox="1"/>
          <p:nvPr/>
        </p:nvSpPr>
        <p:spPr>
          <a:xfrm>
            <a:off x="122961" y="4884357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we’re starting from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64B9660-75F2-C849-8460-AE7461B313E8}"/>
              </a:ext>
            </a:extLst>
          </p:cNvPr>
          <p:cNvGrpSpPr/>
          <p:nvPr/>
        </p:nvGrpSpPr>
        <p:grpSpPr>
          <a:xfrm>
            <a:off x="4203193" y="1684754"/>
            <a:ext cx="3701991" cy="4211004"/>
            <a:chOff x="4203193" y="1684754"/>
            <a:chExt cx="3701991" cy="421100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60214C8-23F3-B248-96B7-39C005AAC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3193" y="1684754"/>
              <a:ext cx="3701990" cy="3786898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32C5CD3-54D8-7C48-BD86-A5FF23ECA088}"/>
                </a:ext>
              </a:extLst>
            </p:cNvPr>
            <p:cNvSpPr/>
            <p:nvPr/>
          </p:nvSpPr>
          <p:spPr>
            <a:xfrm>
              <a:off x="4203194" y="1684754"/>
              <a:ext cx="3701990" cy="3786898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3BF7F3-A8AB-774D-9CB4-1616238E74C8}"/>
                </a:ext>
              </a:extLst>
            </p:cNvPr>
            <p:cNvSpPr txBox="1"/>
            <p:nvPr/>
          </p:nvSpPr>
          <p:spPr>
            <a:xfrm>
              <a:off x="5162635" y="5526426"/>
              <a:ext cx="1802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Filter the data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7844FAA-C8F0-6A41-9647-6F6208C998AE}"/>
              </a:ext>
            </a:extLst>
          </p:cNvPr>
          <p:cNvGrpSpPr/>
          <p:nvPr/>
        </p:nvGrpSpPr>
        <p:grpSpPr>
          <a:xfrm>
            <a:off x="8087322" y="1456761"/>
            <a:ext cx="3743649" cy="5245102"/>
            <a:chOff x="8087322" y="1456761"/>
            <a:chExt cx="3743649" cy="524510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0993BA2-FF30-984C-9E32-D14F61D13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89371" y="1456763"/>
              <a:ext cx="2641600" cy="52451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05B0586-3DD5-FB44-8DC8-4DC98B0EB2A2}"/>
                </a:ext>
              </a:extLst>
            </p:cNvPr>
            <p:cNvSpPr/>
            <p:nvPr/>
          </p:nvSpPr>
          <p:spPr>
            <a:xfrm>
              <a:off x="9189371" y="1456761"/>
              <a:ext cx="2641600" cy="5245101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1468A5-5C07-8C41-8F1C-75C8DE5D9239}"/>
                </a:ext>
              </a:extLst>
            </p:cNvPr>
            <p:cNvSpPr txBox="1"/>
            <p:nvPr/>
          </p:nvSpPr>
          <p:spPr>
            <a:xfrm>
              <a:off x="8087322" y="5913928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“Melt”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FAFDE2-7C9F-A84E-8263-603B5BDB7D22}"/>
              </a:ext>
            </a:extLst>
          </p:cNvPr>
          <p:cNvCxnSpPr/>
          <p:nvPr/>
        </p:nvCxnSpPr>
        <p:spPr>
          <a:xfrm flipH="1">
            <a:off x="10825316" y="860827"/>
            <a:ext cx="530942" cy="59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A8BFFC-5E59-C54E-A906-5F5C911F21B2}"/>
              </a:ext>
            </a:extLst>
          </p:cNvPr>
          <p:cNvCxnSpPr/>
          <p:nvPr/>
        </p:nvCxnSpPr>
        <p:spPr>
          <a:xfrm flipH="1">
            <a:off x="11400503" y="1016503"/>
            <a:ext cx="164998" cy="56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DDF0F13-9FA1-C741-B193-F4212BE6DEFA}"/>
              </a:ext>
            </a:extLst>
          </p:cNvPr>
          <p:cNvSpPr/>
          <p:nvPr/>
        </p:nvSpPr>
        <p:spPr>
          <a:xfrm>
            <a:off x="15357764" y="1015045"/>
            <a:ext cx="342900" cy="358436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EA47659-3929-BA43-9A18-FF5354885163}"/>
              </a:ext>
            </a:extLst>
          </p:cNvPr>
          <p:cNvGrpSpPr/>
          <p:nvPr/>
        </p:nvGrpSpPr>
        <p:grpSpPr>
          <a:xfrm>
            <a:off x="6275034" y="1792139"/>
            <a:ext cx="5424678" cy="1166812"/>
            <a:chOff x="6275034" y="1792139"/>
            <a:chExt cx="5424678" cy="1166812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43CF962C-8647-374C-B85A-90AD8DC8845F}"/>
                </a:ext>
              </a:extLst>
            </p:cNvPr>
            <p:cNvSpPr/>
            <p:nvPr/>
          </p:nvSpPr>
          <p:spPr>
            <a:xfrm>
              <a:off x="6275034" y="2210797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03FB048-C2BF-7B45-BAFC-FF165EB137EB}"/>
                </a:ext>
              </a:extLst>
            </p:cNvPr>
            <p:cNvSpPr/>
            <p:nvPr/>
          </p:nvSpPr>
          <p:spPr>
            <a:xfrm>
              <a:off x="6275034" y="2600515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24BDF1F0-F864-2744-AAD3-64567A98F012}"/>
                </a:ext>
              </a:extLst>
            </p:cNvPr>
            <p:cNvSpPr/>
            <p:nvPr/>
          </p:nvSpPr>
          <p:spPr>
            <a:xfrm>
              <a:off x="11356812" y="1792139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E072DA46-E022-7C48-8861-601476837E98}"/>
                </a:ext>
              </a:extLst>
            </p:cNvPr>
            <p:cNvSpPr/>
            <p:nvPr/>
          </p:nvSpPr>
          <p:spPr>
            <a:xfrm>
              <a:off x="11356812" y="2139312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9CA409C-6668-B14A-B4A6-AA19EF6261FA}"/>
                </a:ext>
              </a:extLst>
            </p:cNvPr>
            <p:cNvCxnSpPr/>
            <p:nvPr/>
          </p:nvCxnSpPr>
          <p:spPr>
            <a:xfrm flipV="1">
              <a:off x="6617934" y="1971357"/>
              <a:ext cx="4738324" cy="418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26B7EC1-7216-E74A-9525-4FAA748E2B56}"/>
                </a:ext>
              </a:extLst>
            </p:cNvPr>
            <p:cNvCxnSpPr>
              <a:stCxn id="28" idx="3"/>
              <a:endCxn id="33" idx="1"/>
            </p:cNvCxnSpPr>
            <p:nvPr/>
          </p:nvCxnSpPr>
          <p:spPr>
            <a:xfrm flipV="1">
              <a:off x="6617934" y="2318530"/>
              <a:ext cx="4738878" cy="461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BED5FF2-B448-A94E-8720-33F2FF42D912}"/>
              </a:ext>
            </a:extLst>
          </p:cNvPr>
          <p:cNvGrpSpPr/>
          <p:nvPr/>
        </p:nvGrpSpPr>
        <p:grpSpPr>
          <a:xfrm>
            <a:off x="7355860" y="2150575"/>
            <a:ext cx="4357308" cy="2795014"/>
            <a:chOff x="7355860" y="2150575"/>
            <a:chExt cx="4357308" cy="2795014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07891BA-B986-9F44-8383-31D5CC330720}"/>
                </a:ext>
              </a:extLst>
            </p:cNvPr>
            <p:cNvSpPr/>
            <p:nvPr/>
          </p:nvSpPr>
          <p:spPr>
            <a:xfrm>
              <a:off x="7355860" y="2150575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BE77E689-C3DB-E040-A8E7-9AB94DB7218D}"/>
                </a:ext>
              </a:extLst>
            </p:cNvPr>
            <p:cNvSpPr/>
            <p:nvPr/>
          </p:nvSpPr>
          <p:spPr>
            <a:xfrm>
              <a:off x="7355860" y="2569233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BA775519-E20B-6D4F-A23A-53AB3CC434BA}"/>
                </a:ext>
              </a:extLst>
            </p:cNvPr>
            <p:cNvSpPr/>
            <p:nvPr/>
          </p:nvSpPr>
          <p:spPr>
            <a:xfrm>
              <a:off x="11356812" y="4247000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A3AB31BA-BCC0-1D41-9F3F-BB89146A1D45}"/>
                </a:ext>
              </a:extLst>
            </p:cNvPr>
            <p:cNvSpPr/>
            <p:nvPr/>
          </p:nvSpPr>
          <p:spPr>
            <a:xfrm>
              <a:off x="11370268" y="4587153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5DB2D5A-DA15-0849-A0AB-C5FFE8705482}"/>
                </a:ext>
              </a:extLst>
            </p:cNvPr>
            <p:cNvCxnSpPr>
              <a:endCxn id="32" idx="1"/>
            </p:cNvCxnSpPr>
            <p:nvPr/>
          </p:nvCxnSpPr>
          <p:spPr>
            <a:xfrm>
              <a:off x="7698760" y="2457273"/>
              <a:ext cx="3658052" cy="19689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33ACFC3-4053-454F-8EFF-B59A2FF1B3B8}"/>
                </a:ext>
              </a:extLst>
            </p:cNvPr>
            <p:cNvCxnSpPr>
              <a:stCxn id="29" idx="3"/>
              <a:endCxn id="34" idx="1"/>
            </p:cNvCxnSpPr>
            <p:nvPr/>
          </p:nvCxnSpPr>
          <p:spPr>
            <a:xfrm>
              <a:off x="7698760" y="2748451"/>
              <a:ext cx="3671508" cy="2017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741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433E22-0B4F-C748-9C62-128EA8D05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179" y="2603999"/>
            <a:ext cx="1814052" cy="2973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447F2D-7E95-0C48-BEEA-F4C3DCA7B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011" y="3710604"/>
            <a:ext cx="3574388" cy="18495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DBEE0F-C831-F147-A095-3ED68973C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354" y="1810722"/>
            <a:ext cx="5761703" cy="56408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C2A42AE-8B1F-B746-965B-2794CD1A162E}"/>
              </a:ext>
            </a:extLst>
          </p:cNvPr>
          <p:cNvGrpSpPr/>
          <p:nvPr/>
        </p:nvGrpSpPr>
        <p:grpSpPr>
          <a:xfrm>
            <a:off x="491902" y="1250284"/>
            <a:ext cx="3743649" cy="5245102"/>
            <a:chOff x="8087322" y="1456761"/>
            <a:chExt cx="3743649" cy="524510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5196F5C-4C8A-8C43-99D8-17C170094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89371" y="1456763"/>
              <a:ext cx="2641600" cy="52451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D5822B6-E38C-F84B-8331-EA29342D2046}"/>
                </a:ext>
              </a:extLst>
            </p:cNvPr>
            <p:cNvSpPr/>
            <p:nvPr/>
          </p:nvSpPr>
          <p:spPr>
            <a:xfrm>
              <a:off x="9189371" y="1456761"/>
              <a:ext cx="2641600" cy="5245101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D38D4D-FB61-8541-AE45-805785504E80}"/>
                </a:ext>
              </a:extLst>
            </p:cNvPr>
            <p:cNvSpPr txBox="1"/>
            <p:nvPr/>
          </p:nvSpPr>
          <p:spPr>
            <a:xfrm>
              <a:off x="8087322" y="5913928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“Melt”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5991649-AF04-FD4F-8034-39798FEA9352}"/>
              </a:ext>
            </a:extLst>
          </p:cNvPr>
          <p:cNvSpPr/>
          <p:nvPr/>
        </p:nvSpPr>
        <p:spPr>
          <a:xfrm>
            <a:off x="5899353" y="1681316"/>
            <a:ext cx="5761703" cy="135685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FD23AA-3006-334A-833D-61F87C162EBF}"/>
              </a:ext>
            </a:extLst>
          </p:cNvPr>
          <p:cNvSpPr/>
          <p:nvPr/>
        </p:nvSpPr>
        <p:spPr>
          <a:xfrm>
            <a:off x="6993011" y="3710604"/>
            <a:ext cx="3574388" cy="184953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27DC30-1501-1449-8A51-6E14797DC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502" y="2609298"/>
            <a:ext cx="3670300" cy="1003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A98CCB-6C41-8246-9B3B-6301FCA61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011" y="1771098"/>
            <a:ext cx="1104900" cy="4953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FB0258-E117-764C-948C-B0BB01949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443" y="4037633"/>
            <a:ext cx="2184400" cy="11303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F25DF3B-F867-B041-868E-DE5A4C12431A}"/>
              </a:ext>
            </a:extLst>
          </p:cNvPr>
          <p:cNvCxnSpPr>
            <a:cxnSpLocks/>
          </p:cNvCxnSpPr>
          <p:nvPr/>
        </p:nvCxnSpPr>
        <p:spPr>
          <a:xfrm>
            <a:off x="5499463" y="2841171"/>
            <a:ext cx="1683002" cy="62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9750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1D7058-A78F-3E4B-A649-39C314A3D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760" y="1138304"/>
            <a:ext cx="2355659" cy="46773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271E7F-36B8-1E44-AFA6-E7A6FC2E0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36" y="1000124"/>
            <a:ext cx="3144347" cy="1577975"/>
          </a:xfrm>
          <a:prstGeom prst="rect">
            <a:avLst/>
          </a:prstGeom>
        </p:spPr>
      </p:pic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0A160F7-4274-B14B-9EF2-0C759BF59F71}"/>
              </a:ext>
            </a:extLst>
          </p:cNvPr>
          <p:cNvSpPr/>
          <p:nvPr/>
        </p:nvSpPr>
        <p:spPr>
          <a:xfrm>
            <a:off x="1470991" y="1452085"/>
            <a:ext cx="715618" cy="2574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B161E42-1C00-5E49-A31A-E4974392E10C}"/>
              </a:ext>
            </a:extLst>
          </p:cNvPr>
          <p:cNvSpPr/>
          <p:nvPr/>
        </p:nvSpPr>
        <p:spPr>
          <a:xfrm>
            <a:off x="2270925" y="1452153"/>
            <a:ext cx="715618" cy="2574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47A2419E-479D-E043-9497-45446F2359D3}"/>
              </a:ext>
            </a:extLst>
          </p:cNvPr>
          <p:cNvSpPr/>
          <p:nvPr/>
        </p:nvSpPr>
        <p:spPr>
          <a:xfrm>
            <a:off x="1868557" y="844214"/>
            <a:ext cx="5307495" cy="646656"/>
          </a:xfrm>
          <a:custGeom>
            <a:avLst/>
            <a:gdLst>
              <a:gd name="connsiteX0" fmla="*/ 0 w 5307495"/>
              <a:gd name="connsiteY0" fmla="*/ 1113196 h 1133075"/>
              <a:gd name="connsiteX1" fmla="*/ 2941982 w 5307495"/>
              <a:gd name="connsiteY1" fmla="*/ 14 h 1133075"/>
              <a:gd name="connsiteX2" fmla="*/ 5307495 w 5307495"/>
              <a:gd name="connsiteY2" fmla="*/ 1133075 h 113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07495" h="1133075">
                <a:moveTo>
                  <a:pt x="0" y="1113196"/>
                </a:moveTo>
                <a:cubicBezTo>
                  <a:pt x="1028700" y="554948"/>
                  <a:pt x="2057400" y="-3299"/>
                  <a:pt x="2941982" y="14"/>
                </a:cubicBezTo>
                <a:cubicBezTo>
                  <a:pt x="3826564" y="3327"/>
                  <a:pt x="4899991" y="821649"/>
                  <a:pt x="5307495" y="1133075"/>
                </a:cubicBez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C614E4A8-BEDC-1246-B186-1B87B0B118DC}"/>
              </a:ext>
            </a:extLst>
          </p:cNvPr>
          <p:cNvSpPr/>
          <p:nvPr/>
        </p:nvSpPr>
        <p:spPr>
          <a:xfrm>
            <a:off x="2623930" y="1729409"/>
            <a:ext cx="5347253" cy="735705"/>
          </a:xfrm>
          <a:custGeom>
            <a:avLst/>
            <a:gdLst>
              <a:gd name="connsiteX0" fmla="*/ 0 w 5347253"/>
              <a:gd name="connsiteY0" fmla="*/ 0 h 735705"/>
              <a:gd name="connsiteX1" fmla="*/ 4412974 w 5347253"/>
              <a:gd name="connsiteY1" fmla="*/ 735495 h 735705"/>
              <a:gd name="connsiteX2" fmla="*/ 5347253 w 5347253"/>
              <a:gd name="connsiteY2" fmla="*/ 59634 h 735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7253" h="735705">
                <a:moveTo>
                  <a:pt x="0" y="0"/>
                </a:moveTo>
                <a:cubicBezTo>
                  <a:pt x="1760882" y="362778"/>
                  <a:pt x="3521765" y="725556"/>
                  <a:pt x="4412974" y="735495"/>
                </a:cubicBezTo>
                <a:cubicBezTo>
                  <a:pt x="5304183" y="745434"/>
                  <a:pt x="5325718" y="402534"/>
                  <a:pt x="5347253" y="59634"/>
                </a:cubicBez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E3D02D-9101-EE4B-BE9F-105FA5108357}"/>
              </a:ext>
            </a:extLst>
          </p:cNvPr>
          <p:cNvSpPr txBox="1"/>
          <p:nvPr/>
        </p:nvSpPr>
        <p:spPr>
          <a:xfrm>
            <a:off x="9075803" y="3476975"/>
            <a:ext cx="2917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dum Regular" pitchFamily="2" charset="77"/>
              </a:rPr>
              <a:t>transform_fold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8DC8C0-F18B-B747-BA1B-5881A8CE4826}"/>
              </a:ext>
            </a:extLst>
          </p:cNvPr>
          <p:cNvSpPr txBox="1"/>
          <p:nvPr/>
        </p:nvSpPr>
        <p:spPr>
          <a:xfrm>
            <a:off x="413989" y="6188393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Altair starts with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B86D65-FC3D-6142-B707-330F575D97A8}"/>
              </a:ext>
            </a:extLst>
          </p:cNvPr>
          <p:cNvSpPr txBox="1"/>
          <p:nvPr/>
        </p:nvSpPr>
        <p:spPr>
          <a:xfrm>
            <a:off x="4128704" y="6003727"/>
            <a:ext cx="435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After transform_fold (“long format”)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F8D38CA-DE73-534F-A1C7-06F272AF9B72}"/>
              </a:ext>
            </a:extLst>
          </p:cNvPr>
          <p:cNvSpPr txBox="1"/>
          <p:nvPr/>
        </p:nvSpPr>
        <p:spPr>
          <a:xfrm>
            <a:off x="3733511" y="1264660"/>
            <a:ext cx="1755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Columns get added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4527FB0-F739-A645-9BE8-E121558BF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39" y="2810048"/>
            <a:ext cx="3837434" cy="307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0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50" grpId="0"/>
      <p:bldP spid="5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9AFC7C4-B336-3647-A0A5-47CE71002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760" y="1134514"/>
            <a:ext cx="2357568" cy="468113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B617CF-D8B4-974A-879F-8C20B2BE7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36" y="2974771"/>
            <a:ext cx="3837434" cy="3074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271E7F-36B8-1E44-AFA6-E7A6FC2E0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36" y="1000124"/>
            <a:ext cx="3144347" cy="1577975"/>
          </a:xfrm>
          <a:prstGeom prst="rect">
            <a:avLst/>
          </a:prstGeom>
        </p:spPr>
      </p:pic>
      <p:sp>
        <p:nvSpPr>
          <p:cNvPr id="32" name="Freeform 31">
            <a:extLst>
              <a:ext uri="{FF2B5EF4-FFF2-40B4-BE49-F238E27FC236}">
                <a16:creationId xmlns:a16="http://schemas.microsoft.com/office/drawing/2014/main" id="{3EDE7782-4788-E841-BD96-EA64F173ACA4}"/>
              </a:ext>
            </a:extLst>
          </p:cNvPr>
          <p:cNvSpPr/>
          <p:nvPr/>
        </p:nvSpPr>
        <p:spPr>
          <a:xfrm>
            <a:off x="155327" y="1452084"/>
            <a:ext cx="1988498" cy="1660251"/>
          </a:xfrm>
          <a:custGeom>
            <a:avLst/>
            <a:gdLst>
              <a:gd name="connsiteX0" fmla="*/ 887089 w 1380865"/>
              <a:gd name="connsiteY0" fmla="*/ 0 h 2048256"/>
              <a:gd name="connsiteX1" fmla="*/ 9265 w 1380865"/>
              <a:gd name="connsiteY1" fmla="*/ 548640 h 2048256"/>
              <a:gd name="connsiteX2" fmla="*/ 1380865 w 1380865"/>
              <a:gd name="connsiteY2" fmla="*/ 2048256 h 204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0865" h="2048256">
                <a:moveTo>
                  <a:pt x="887089" y="0"/>
                </a:moveTo>
                <a:cubicBezTo>
                  <a:pt x="407029" y="103632"/>
                  <a:pt x="-73031" y="207264"/>
                  <a:pt x="9265" y="548640"/>
                </a:cubicBezTo>
                <a:cubicBezTo>
                  <a:pt x="91561" y="890016"/>
                  <a:pt x="1088257" y="1865376"/>
                  <a:pt x="1380865" y="2048256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6C37D80-1874-C84C-8B08-4751615E2702}"/>
              </a:ext>
            </a:extLst>
          </p:cNvPr>
          <p:cNvSpPr/>
          <p:nvPr/>
        </p:nvSpPr>
        <p:spPr>
          <a:xfrm>
            <a:off x="854137" y="1278132"/>
            <a:ext cx="2111963" cy="173953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81965D5-67B4-104C-811F-63F747698480}"/>
              </a:ext>
            </a:extLst>
          </p:cNvPr>
          <p:cNvSpPr/>
          <p:nvPr/>
        </p:nvSpPr>
        <p:spPr>
          <a:xfrm>
            <a:off x="2143826" y="3112336"/>
            <a:ext cx="2129743" cy="225119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CDB201E-36AF-9345-AEB3-D8C234CD4FB7}"/>
              </a:ext>
            </a:extLst>
          </p:cNvPr>
          <p:cNvSpPr/>
          <p:nvPr/>
        </p:nvSpPr>
        <p:spPr>
          <a:xfrm>
            <a:off x="6829118" y="1452085"/>
            <a:ext cx="704291" cy="459740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85238907-4018-AB44-BAB2-D31204BA4D7E}"/>
              </a:ext>
            </a:extLst>
          </p:cNvPr>
          <p:cNvSpPr/>
          <p:nvPr/>
        </p:nvSpPr>
        <p:spPr>
          <a:xfrm>
            <a:off x="2688836" y="3335712"/>
            <a:ext cx="4210728" cy="2946776"/>
          </a:xfrm>
          <a:custGeom>
            <a:avLst/>
            <a:gdLst>
              <a:gd name="connsiteX0" fmla="*/ 379189 w 5636989"/>
              <a:gd name="connsiteY0" fmla="*/ 0 h 2645669"/>
              <a:gd name="connsiteX1" fmla="*/ 420752 w 5636989"/>
              <a:gd name="connsiteY1" fmla="*/ 1163782 h 2645669"/>
              <a:gd name="connsiteX2" fmla="*/ 4649852 w 5636989"/>
              <a:gd name="connsiteY2" fmla="*/ 2535382 h 2645669"/>
              <a:gd name="connsiteX3" fmla="*/ 5636989 w 5636989"/>
              <a:gd name="connsiteY3" fmla="*/ 2462646 h 2645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6989" h="2645669">
                <a:moveTo>
                  <a:pt x="379189" y="0"/>
                </a:moveTo>
                <a:cubicBezTo>
                  <a:pt x="44082" y="370609"/>
                  <a:pt x="-291025" y="741218"/>
                  <a:pt x="420752" y="1163782"/>
                </a:cubicBezTo>
                <a:cubicBezTo>
                  <a:pt x="1132529" y="1586346"/>
                  <a:pt x="3780479" y="2318905"/>
                  <a:pt x="4649852" y="2535382"/>
                </a:cubicBezTo>
                <a:cubicBezTo>
                  <a:pt x="5519225" y="2751859"/>
                  <a:pt x="5578107" y="2607252"/>
                  <a:pt x="5636989" y="2462646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21BD70CC-5E0D-1642-901E-E04B1724FB50}"/>
              </a:ext>
            </a:extLst>
          </p:cNvPr>
          <p:cNvSpPr/>
          <p:nvPr/>
        </p:nvSpPr>
        <p:spPr>
          <a:xfrm>
            <a:off x="2195783" y="3376418"/>
            <a:ext cx="493053" cy="2683458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354650C-C0AE-6541-87DF-3B5F18F6949E}"/>
              </a:ext>
            </a:extLst>
          </p:cNvPr>
          <p:cNvSpPr/>
          <p:nvPr/>
        </p:nvSpPr>
        <p:spPr>
          <a:xfrm>
            <a:off x="3049312" y="3335711"/>
            <a:ext cx="493053" cy="2713774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D342F7F-FBD2-1246-B13B-2A458299D822}"/>
              </a:ext>
            </a:extLst>
          </p:cNvPr>
          <p:cNvSpPr/>
          <p:nvPr/>
        </p:nvSpPr>
        <p:spPr>
          <a:xfrm>
            <a:off x="7616505" y="1452085"/>
            <a:ext cx="493053" cy="4597400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A611C68B-8940-2549-B6A3-58F322DC27B4}"/>
              </a:ext>
            </a:extLst>
          </p:cNvPr>
          <p:cNvSpPr/>
          <p:nvPr/>
        </p:nvSpPr>
        <p:spPr>
          <a:xfrm>
            <a:off x="2688836" y="5860473"/>
            <a:ext cx="5322171" cy="803023"/>
          </a:xfrm>
          <a:custGeom>
            <a:avLst/>
            <a:gdLst>
              <a:gd name="connsiteX0" fmla="*/ 0 w 5995171"/>
              <a:gd name="connsiteY0" fmla="*/ 0 h 803023"/>
              <a:gd name="connsiteX1" fmla="*/ 5174673 w 5995171"/>
              <a:gd name="connsiteY1" fmla="*/ 800100 h 803023"/>
              <a:gd name="connsiteX2" fmla="*/ 5912428 w 5995171"/>
              <a:gd name="connsiteY2" fmla="*/ 218209 h 80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95171" h="803023">
                <a:moveTo>
                  <a:pt x="0" y="0"/>
                </a:moveTo>
                <a:cubicBezTo>
                  <a:pt x="2094634" y="381866"/>
                  <a:pt x="4189268" y="763732"/>
                  <a:pt x="5174673" y="800100"/>
                </a:cubicBezTo>
                <a:cubicBezTo>
                  <a:pt x="6160078" y="836468"/>
                  <a:pt x="6036253" y="527338"/>
                  <a:pt x="5912428" y="218209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2FE1D1F-DAF4-9448-B8FD-09CD96244863}"/>
              </a:ext>
            </a:extLst>
          </p:cNvPr>
          <p:cNvSpPr/>
          <p:nvPr/>
        </p:nvSpPr>
        <p:spPr>
          <a:xfrm>
            <a:off x="3542365" y="5850082"/>
            <a:ext cx="4466096" cy="731767"/>
          </a:xfrm>
          <a:custGeom>
            <a:avLst/>
            <a:gdLst>
              <a:gd name="connsiteX0" fmla="*/ 0 w 5213306"/>
              <a:gd name="connsiteY0" fmla="*/ 0 h 731767"/>
              <a:gd name="connsiteX1" fmla="*/ 4509654 w 5213306"/>
              <a:gd name="connsiteY1" fmla="*/ 727363 h 731767"/>
              <a:gd name="connsiteX2" fmla="*/ 5133109 w 5213306"/>
              <a:gd name="connsiteY2" fmla="*/ 249382 h 731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3306" h="731767">
                <a:moveTo>
                  <a:pt x="0" y="0"/>
                </a:moveTo>
                <a:cubicBezTo>
                  <a:pt x="1827068" y="342899"/>
                  <a:pt x="3654136" y="685799"/>
                  <a:pt x="4509654" y="727363"/>
                </a:cubicBezTo>
                <a:cubicBezTo>
                  <a:pt x="5365172" y="768927"/>
                  <a:pt x="5249140" y="509154"/>
                  <a:pt x="5133109" y="249382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63BF1B-2943-9B4F-9155-3D61C9B0489A}"/>
              </a:ext>
            </a:extLst>
          </p:cNvPr>
          <p:cNvSpPr txBox="1"/>
          <p:nvPr/>
        </p:nvSpPr>
        <p:spPr>
          <a:xfrm>
            <a:off x="2433295" y="6304555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Values get copied</a:t>
            </a:r>
          </a:p>
        </p:txBody>
      </p:sp>
    </p:spTree>
    <p:extLst>
      <p:ext uri="{BB962C8B-B14F-4D97-AF65-F5344CB8AC3E}">
        <p14:creationId xmlns:p14="http://schemas.microsoft.com/office/powerpoint/2010/main" val="97313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C3D7790-6BC4-454B-93C5-3AE879FC0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07" r="68917"/>
          <a:stretch/>
        </p:blipFill>
        <p:spPr>
          <a:xfrm>
            <a:off x="4093478" y="2428353"/>
            <a:ext cx="655944" cy="27775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8A2C60-4BA6-2A46-B6B7-B900B20E8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45" r="29788"/>
          <a:stretch/>
        </p:blipFill>
        <p:spPr>
          <a:xfrm>
            <a:off x="4838431" y="2424583"/>
            <a:ext cx="770799" cy="27180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A7C65B-6A07-BD4C-9F01-356FC574DC4C}"/>
              </a:ext>
            </a:extLst>
          </p:cNvPr>
          <p:cNvSpPr txBox="1"/>
          <p:nvPr/>
        </p:nvSpPr>
        <p:spPr>
          <a:xfrm>
            <a:off x="423081" y="575330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dum Regular" pitchFamily="2" charset="77"/>
              </a:rPr>
              <a:t>So you want this….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A272D-EC14-6D41-AFF1-E044EE48C94A}"/>
              </a:ext>
            </a:extLst>
          </p:cNvPr>
          <p:cNvSpPr txBox="1"/>
          <p:nvPr/>
        </p:nvSpPr>
        <p:spPr>
          <a:xfrm>
            <a:off x="423081" y="1214650"/>
            <a:ext cx="4326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Generate a basic plot (no transformation needed: each student’s T1 Grade)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F595F7-7AC7-CB4D-8A9D-F1B4C9B31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273" y="1098550"/>
            <a:ext cx="2336800" cy="447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9E8534-C907-1C42-8436-F09B34BD6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38" y="2738393"/>
            <a:ext cx="2304725" cy="1842128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0D6E7C8-AF68-0E45-87F7-D1AB8C7046DF}"/>
              </a:ext>
            </a:extLst>
          </p:cNvPr>
          <p:cNvSpPr/>
          <p:nvPr/>
        </p:nvSpPr>
        <p:spPr>
          <a:xfrm>
            <a:off x="4351779" y="3134293"/>
            <a:ext cx="327546" cy="30025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75F3BDB-AA45-1E4A-B9B0-9C5CBFCE6142}"/>
              </a:ext>
            </a:extLst>
          </p:cNvPr>
          <p:cNvSpPr/>
          <p:nvPr/>
        </p:nvSpPr>
        <p:spPr>
          <a:xfrm>
            <a:off x="5241307" y="3118513"/>
            <a:ext cx="327546" cy="30025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535445C1-A43B-0D46-929A-1FC4808036C0}"/>
              </a:ext>
            </a:extLst>
          </p:cNvPr>
          <p:cNvSpPr/>
          <p:nvPr/>
        </p:nvSpPr>
        <p:spPr>
          <a:xfrm>
            <a:off x="4668798" y="3418763"/>
            <a:ext cx="5335814" cy="2698827"/>
          </a:xfrm>
          <a:custGeom>
            <a:avLst/>
            <a:gdLst>
              <a:gd name="connsiteX0" fmla="*/ 0 w 4640239"/>
              <a:gd name="connsiteY0" fmla="*/ 0 h 3074140"/>
              <a:gd name="connsiteX1" fmla="*/ 2552131 w 4640239"/>
              <a:gd name="connsiteY1" fmla="*/ 2975212 h 3074140"/>
              <a:gd name="connsiteX2" fmla="*/ 4640239 w 4640239"/>
              <a:gd name="connsiteY2" fmla="*/ 2074459 h 307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0239" h="3074140">
                <a:moveTo>
                  <a:pt x="0" y="0"/>
                </a:moveTo>
                <a:cubicBezTo>
                  <a:pt x="889379" y="1314734"/>
                  <a:pt x="1778758" y="2629469"/>
                  <a:pt x="2552131" y="2975212"/>
                </a:cubicBezTo>
                <a:cubicBezTo>
                  <a:pt x="3325504" y="3320955"/>
                  <a:pt x="3982871" y="2697707"/>
                  <a:pt x="4640239" y="2074459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7AB014A-2C67-464C-BB81-D5F8154D4660}"/>
              </a:ext>
            </a:extLst>
          </p:cNvPr>
          <p:cNvSpPr/>
          <p:nvPr/>
        </p:nvSpPr>
        <p:spPr>
          <a:xfrm>
            <a:off x="9715022" y="1218346"/>
            <a:ext cx="201321" cy="3831894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A588600-B288-8A49-950F-CDE52F9E3DA6}"/>
              </a:ext>
            </a:extLst>
          </p:cNvPr>
          <p:cNvSpPr/>
          <p:nvPr/>
        </p:nvSpPr>
        <p:spPr>
          <a:xfrm rot="21171594">
            <a:off x="5589262" y="2956873"/>
            <a:ext cx="4046333" cy="450376"/>
          </a:xfrm>
          <a:custGeom>
            <a:avLst/>
            <a:gdLst>
              <a:gd name="connsiteX0" fmla="*/ 0 w 2361063"/>
              <a:gd name="connsiteY0" fmla="*/ 0 h 450376"/>
              <a:gd name="connsiteX1" fmla="*/ 1255594 w 2361063"/>
              <a:gd name="connsiteY1" fmla="*/ 286603 h 450376"/>
              <a:gd name="connsiteX2" fmla="*/ 2361063 w 2361063"/>
              <a:gd name="connsiteY2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1063" h="450376">
                <a:moveTo>
                  <a:pt x="0" y="0"/>
                </a:moveTo>
                <a:cubicBezTo>
                  <a:pt x="431042" y="105770"/>
                  <a:pt x="862084" y="211540"/>
                  <a:pt x="1255594" y="286603"/>
                </a:cubicBezTo>
                <a:cubicBezTo>
                  <a:pt x="1649104" y="361666"/>
                  <a:pt x="2005083" y="406021"/>
                  <a:pt x="2361063" y="450376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273D43DE-986C-D04C-BBF2-AE65A82DFEAC}"/>
              </a:ext>
            </a:extLst>
          </p:cNvPr>
          <p:cNvSpPr/>
          <p:nvPr/>
        </p:nvSpPr>
        <p:spPr>
          <a:xfrm>
            <a:off x="2724477" y="3692039"/>
            <a:ext cx="436728" cy="29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D02DF5ED-1D5A-DA40-ACAF-36F85C0FE2B6}"/>
              </a:ext>
            </a:extLst>
          </p:cNvPr>
          <p:cNvSpPr/>
          <p:nvPr/>
        </p:nvSpPr>
        <p:spPr>
          <a:xfrm>
            <a:off x="6537290" y="3614232"/>
            <a:ext cx="436728" cy="29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E64A97-3E4D-6140-88E8-B9F883F988AC}"/>
              </a:ext>
            </a:extLst>
          </p:cNvPr>
          <p:cNvSpPr txBox="1"/>
          <p:nvPr/>
        </p:nvSpPr>
        <p:spPr>
          <a:xfrm>
            <a:off x="261000" y="4755324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we’re starting from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A9A3E9-5187-DA4E-94D9-C9208ED75494}"/>
              </a:ext>
            </a:extLst>
          </p:cNvPr>
          <p:cNvSpPr txBox="1"/>
          <p:nvPr/>
        </p:nvSpPr>
        <p:spPr>
          <a:xfrm>
            <a:off x="4129535" y="5242085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we need</a:t>
            </a:r>
          </a:p>
        </p:txBody>
      </p:sp>
    </p:spTree>
    <p:extLst>
      <p:ext uri="{BB962C8B-B14F-4D97-AF65-F5344CB8AC3E}">
        <p14:creationId xmlns:p14="http://schemas.microsoft.com/office/powerpoint/2010/main" val="35508873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7FE4AB3-EC86-3543-93EF-80662B5F8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760" y="1134514"/>
            <a:ext cx="2357568" cy="46811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8B4E850-36A1-974C-AB99-332D73A22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36" y="2974771"/>
            <a:ext cx="3837434" cy="3074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271E7F-36B8-1E44-AFA6-E7A6FC2E0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36" y="1000124"/>
            <a:ext cx="3144347" cy="157797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348BE0B-E702-A248-B913-A565A5F8ADC4}"/>
              </a:ext>
            </a:extLst>
          </p:cNvPr>
          <p:cNvGrpSpPr/>
          <p:nvPr/>
        </p:nvGrpSpPr>
        <p:grpSpPr>
          <a:xfrm>
            <a:off x="436136" y="1718710"/>
            <a:ext cx="8064144" cy="2443245"/>
            <a:chOff x="436136" y="1718710"/>
            <a:chExt cx="8064144" cy="2443245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4C112C9E-1FC1-0348-8A37-E44F3C87B6CA}"/>
                </a:ext>
              </a:extLst>
            </p:cNvPr>
            <p:cNvSpPr/>
            <p:nvPr/>
          </p:nvSpPr>
          <p:spPr>
            <a:xfrm>
              <a:off x="436136" y="3619894"/>
              <a:ext cx="3837434" cy="5279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B003C1AA-1992-B14D-911A-9B44E2E22BDB}"/>
                </a:ext>
              </a:extLst>
            </p:cNvPr>
            <p:cNvSpPr/>
            <p:nvPr/>
          </p:nvSpPr>
          <p:spPr>
            <a:xfrm>
              <a:off x="5717529" y="1718710"/>
              <a:ext cx="2782751" cy="3792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19ACE72-3B26-1541-85F2-D32459B3362C}"/>
                </a:ext>
              </a:extLst>
            </p:cNvPr>
            <p:cNvSpPr/>
            <p:nvPr/>
          </p:nvSpPr>
          <p:spPr>
            <a:xfrm>
              <a:off x="5717529" y="3874566"/>
              <a:ext cx="2782751" cy="28738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106EBF2-607D-C849-B766-1C7C7A733069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 flipV="1">
              <a:off x="4273570" y="1908310"/>
              <a:ext cx="1443959" cy="197553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6AB12C0-5535-F548-AD90-224B5966621D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>
              <a:off x="4273570" y="3883844"/>
              <a:ext cx="1443959" cy="13441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AC442C1-9849-CC4A-B20B-48AA46EDD4EE}"/>
              </a:ext>
            </a:extLst>
          </p:cNvPr>
          <p:cNvGrpSpPr/>
          <p:nvPr/>
        </p:nvGrpSpPr>
        <p:grpSpPr>
          <a:xfrm>
            <a:off x="2287868" y="1739474"/>
            <a:ext cx="5843738" cy="2429222"/>
            <a:chOff x="2287868" y="1739474"/>
            <a:chExt cx="5843738" cy="242922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4714C2E-4F0A-A04D-8CDB-9F5D27B579DB}"/>
                </a:ext>
              </a:extLst>
            </p:cNvPr>
            <p:cNvCxnSpPr>
              <a:cxnSpLocks/>
              <a:stCxn id="7" idx="3"/>
              <a:endCxn id="30" idx="1"/>
            </p:cNvCxnSpPr>
            <p:nvPr/>
          </p:nvCxnSpPr>
          <p:spPr>
            <a:xfrm>
              <a:off x="3574010" y="3893443"/>
              <a:ext cx="4214696" cy="9603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C671BD1-2E20-FE4A-83F9-8FA1EAED0E4F}"/>
                </a:ext>
              </a:extLst>
            </p:cNvPr>
            <p:cNvSpPr/>
            <p:nvPr/>
          </p:nvSpPr>
          <p:spPr>
            <a:xfrm>
              <a:off x="2287868" y="3712966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21D5632-AA8F-074B-9DF8-1A98F7E7BDDA}"/>
                </a:ext>
              </a:extLst>
            </p:cNvPr>
            <p:cNvSpPr/>
            <p:nvPr/>
          </p:nvSpPr>
          <p:spPr>
            <a:xfrm>
              <a:off x="3231110" y="3714225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FA5E4D0-1DEC-6146-97C5-70099CE67F77}"/>
                </a:ext>
              </a:extLst>
            </p:cNvPr>
            <p:cNvCxnSpPr>
              <a:cxnSpLocks/>
              <a:stCxn id="6" idx="3"/>
              <a:endCxn id="28" idx="1"/>
            </p:cNvCxnSpPr>
            <p:nvPr/>
          </p:nvCxnSpPr>
          <p:spPr>
            <a:xfrm flipV="1">
              <a:off x="2630768" y="1918692"/>
              <a:ext cx="5137551" cy="197349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2DAED323-F5D6-EA4A-AB60-EB7E525040D2}"/>
                </a:ext>
              </a:extLst>
            </p:cNvPr>
            <p:cNvSpPr/>
            <p:nvPr/>
          </p:nvSpPr>
          <p:spPr>
            <a:xfrm>
              <a:off x="7768319" y="1739474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D52BABC6-EF62-A94C-94AC-C77104F24CD9}"/>
                </a:ext>
              </a:extLst>
            </p:cNvPr>
            <p:cNvSpPr/>
            <p:nvPr/>
          </p:nvSpPr>
          <p:spPr>
            <a:xfrm>
              <a:off x="7788706" y="3810260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CF926C6-4AA8-294B-8C0A-97E0EFDF6480}"/>
              </a:ext>
            </a:extLst>
          </p:cNvPr>
          <p:cNvSpPr txBox="1"/>
          <p:nvPr/>
        </p:nvSpPr>
        <p:spPr>
          <a:xfrm>
            <a:off x="5248748" y="5941724"/>
            <a:ext cx="3720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Duplicate rows</a:t>
            </a:r>
          </a:p>
          <a:p>
            <a:r>
              <a:rPr lang="en-US" dirty="0">
                <a:latin typeface="Modum Regular" pitchFamily="2" charset="77"/>
              </a:rPr>
              <a:t>1 for each “folded” column</a:t>
            </a:r>
          </a:p>
        </p:txBody>
      </p:sp>
    </p:spTree>
    <p:extLst>
      <p:ext uri="{BB962C8B-B14F-4D97-AF65-F5344CB8AC3E}">
        <p14:creationId xmlns:p14="http://schemas.microsoft.com/office/powerpoint/2010/main" val="354746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9AFC7C4-B336-3647-A0A5-47CE71002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760" y="1134514"/>
            <a:ext cx="2357568" cy="468113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B617CF-D8B4-974A-879F-8C20B2BE7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36" y="2974771"/>
            <a:ext cx="3837434" cy="30747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65DAEEC-9A6C-B441-AD54-D99E784E7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5962" y="4007115"/>
            <a:ext cx="3152152" cy="14108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271E7F-36B8-1E44-AFA6-E7A6FC2E0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136" y="1000124"/>
            <a:ext cx="3144347" cy="15779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A23C19-B5AF-4C43-BCB7-15D34B60B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9293" y="1254311"/>
            <a:ext cx="525627" cy="2267874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13DE8E8-83C4-DB4F-A67F-3CD3E24FFB27}"/>
              </a:ext>
            </a:extLst>
          </p:cNvPr>
          <p:cNvSpPr/>
          <p:nvPr/>
        </p:nvSpPr>
        <p:spPr>
          <a:xfrm>
            <a:off x="436136" y="1669774"/>
            <a:ext cx="2386577" cy="908325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C1F7CD2-B76F-5047-84F3-953638B19162}"/>
              </a:ext>
            </a:extLst>
          </p:cNvPr>
          <p:cNvSpPr/>
          <p:nvPr/>
        </p:nvSpPr>
        <p:spPr>
          <a:xfrm>
            <a:off x="8625962" y="4007115"/>
            <a:ext cx="3152152" cy="1410842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684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06FC-8604-A54E-855E-A0F48BE1342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09530" y="2566988"/>
            <a:ext cx="8806070" cy="1325562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Reasoning about transforms…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Strategy: reverse engineer the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0264195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E6F2A81-A0A1-4F40-92A1-4B2B0AE56DCB}"/>
              </a:ext>
            </a:extLst>
          </p:cNvPr>
          <p:cNvSpPr txBox="1"/>
          <p:nvPr/>
        </p:nvSpPr>
        <p:spPr>
          <a:xfrm>
            <a:off x="7319081" y="3229037"/>
            <a:ext cx="4349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Starting data (this is your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Modum Regular" pitchFamily="2" charset="77"/>
              </a:rPr>
              <a:t>’).  A bunch of students in two different classes (A and B) that have taken two tests (T1 and T2)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4F6613-03DF-9748-B315-55F32504FA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97"/>
          <a:stretch/>
        </p:blipFill>
        <p:spPr>
          <a:xfrm>
            <a:off x="1850911" y="790465"/>
            <a:ext cx="5133277" cy="45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819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3E8EA4-8D4B-6740-B720-BBF4DA22E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0" y="438149"/>
            <a:ext cx="2697843" cy="624500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F4720F-972A-904A-A6F4-8DD429E52F45}"/>
              </a:ext>
            </a:extLst>
          </p:cNvPr>
          <p:cNvCxnSpPr/>
          <p:nvPr/>
        </p:nvCxnSpPr>
        <p:spPr>
          <a:xfrm>
            <a:off x="5152571" y="2888343"/>
            <a:ext cx="3106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BB2DFD9-D558-0E4F-8F92-967F820AC642}"/>
              </a:ext>
            </a:extLst>
          </p:cNvPr>
          <p:cNvSpPr txBox="1"/>
          <p:nvPr/>
        </p:nvSpPr>
        <p:spPr>
          <a:xfrm>
            <a:off x="6604000" y="2118902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Modum Regular" pitchFamily="2" charset="7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98E1E8-E11E-3B46-B957-248FF3670DA4}"/>
              </a:ext>
            </a:extLst>
          </p:cNvPr>
          <p:cNvSpPr txBox="1"/>
          <p:nvPr/>
        </p:nvSpPr>
        <p:spPr>
          <a:xfrm>
            <a:off x="1117600" y="711201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How do we get from this…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F16869-C23E-F640-87F9-AE53B3749D9B}"/>
              </a:ext>
            </a:extLst>
          </p:cNvPr>
          <p:cNvSpPr txBox="1"/>
          <p:nvPr/>
        </p:nvSpPr>
        <p:spPr>
          <a:xfrm>
            <a:off x="9584267" y="68817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To this…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EB2356-2030-144B-ABBE-555D5765C6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97"/>
          <a:stretch/>
        </p:blipFill>
        <p:spPr>
          <a:xfrm>
            <a:off x="955343" y="1574351"/>
            <a:ext cx="3991934" cy="351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701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3E8EA4-8D4B-6740-B720-BBF4DA22E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0" y="438149"/>
            <a:ext cx="2697843" cy="624500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916C291-733A-D74E-A376-83FEF92EF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314" y="1215593"/>
            <a:ext cx="4678442" cy="21844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4B16AE-981C-704C-A8C5-B8130C03F015}"/>
              </a:ext>
            </a:extLst>
          </p:cNvPr>
          <p:cNvSpPr txBox="1"/>
          <p:nvPr/>
        </p:nvSpPr>
        <p:spPr>
          <a:xfrm>
            <a:off x="4119432" y="677340"/>
            <a:ext cx="332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Start at end.  If we had this: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B99DED-F07B-654C-AADF-5178D17013B6}"/>
              </a:ext>
            </a:extLst>
          </p:cNvPr>
          <p:cNvSpPr txBox="1"/>
          <p:nvPr/>
        </p:nvSpPr>
        <p:spPr>
          <a:xfrm>
            <a:off x="1650660" y="4580054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We’d be done: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DECEC7-73DB-3C4C-8A6E-20BC90B1C1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97"/>
          <a:stretch/>
        </p:blipFill>
        <p:spPr>
          <a:xfrm>
            <a:off x="695495" y="438149"/>
            <a:ext cx="1822712" cy="1604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71A281-A6DC-BA4F-A728-F16416831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4534" y="3868574"/>
            <a:ext cx="4220786" cy="205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9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3E8EA4-8D4B-6740-B720-BBF4DA22E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427" y="438150"/>
            <a:ext cx="2472816" cy="5724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6F1BEF-B262-804F-B298-6BD8395F8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8" y="438149"/>
            <a:ext cx="2361613" cy="22373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916C291-733A-D74E-A376-83FEF92EF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866" y="1376166"/>
            <a:ext cx="2912533" cy="13599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D87AF8-BD5F-C448-843B-A752D32129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56" r="33214"/>
          <a:stretch/>
        </p:blipFill>
        <p:spPr>
          <a:xfrm>
            <a:off x="3832747" y="625410"/>
            <a:ext cx="801313" cy="28614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40970-DF78-F24E-8A60-260E4833D0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080"/>
          <a:stretch/>
        </p:blipFill>
        <p:spPr>
          <a:xfrm>
            <a:off x="4897476" y="625410"/>
            <a:ext cx="968974" cy="278848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7186EE-FEAA-814C-9DCB-EB2378B00626}"/>
              </a:ext>
            </a:extLst>
          </p:cNvPr>
          <p:cNvCxnSpPr>
            <a:cxnSpLocks/>
          </p:cNvCxnSpPr>
          <p:nvPr/>
        </p:nvCxnSpPr>
        <p:spPr>
          <a:xfrm>
            <a:off x="5655733" y="1016000"/>
            <a:ext cx="1693334" cy="948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64CA82-27E1-D747-9147-20F511ED9A0C}"/>
              </a:ext>
            </a:extLst>
          </p:cNvPr>
          <p:cNvCxnSpPr>
            <a:cxnSpLocks/>
          </p:cNvCxnSpPr>
          <p:nvPr/>
        </p:nvCxnSpPr>
        <p:spPr>
          <a:xfrm flipV="1">
            <a:off x="5392317" y="2354857"/>
            <a:ext cx="1956750" cy="38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C5154A-D2F9-3A4A-9396-4BEEECC0A6CB}"/>
              </a:ext>
            </a:extLst>
          </p:cNvPr>
          <p:cNvCxnSpPr>
            <a:cxnSpLocks/>
          </p:cNvCxnSpPr>
          <p:nvPr/>
        </p:nvCxnSpPr>
        <p:spPr>
          <a:xfrm>
            <a:off x="2565091" y="1720572"/>
            <a:ext cx="837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F41B25-57F3-9248-B23E-F0206C165197}"/>
              </a:ext>
            </a:extLst>
          </p:cNvPr>
          <p:cNvSpPr txBox="1"/>
          <p:nvPr/>
        </p:nvSpPr>
        <p:spPr>
          <a:xfrm>
            <a:off x="2733409" y="1025837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Modum Regular" pitchFamily="2" charset="77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84F6E-0A89-F84B-B60D-DD925B3F51FB}"/>
              </a:ext>
            </a:extLst>
          </p:cNvPr>
          <p:cNvSpPr txBox="1"/>
          <p:nvPr/>
        </p:nvSpPr>
        <p:spPr>
          <a:xfrm>
            <a:off x="3503915" y="3782045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So how do we do this?</a:t>
            </a:r>
          </a:p>
        </p:txBody>
      </p:sp>
    </p:spTree>
    <p:extLst>
      <p:ext uri="{BB962C8B-B14F-4D97-AF65-F5344CB8AC3E}">
        <p14:creationId xmlns:p14="http://schemas.microsoft.com/office/powerpoint/2010/main" val="173302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48148E-6 L 0.05455 -0.14421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-722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-0.03972 0.12778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3E8EA4-8D4B-6740-B720-BBF4DA22E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567" y="1096485"/>
            <a:ext cx="2026271" cy="46904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6F1BEF-B262-804F-B298-6BD8395F8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8" y="438149"/>
            <a:ext cx="2361613" cy="22373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916C291-733A-D74E-A376-83FEF92EF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866" y="1376166"/>
            <a:ext cx="2912533" cy="1359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119267-7CB3-4E49-9746-D32DA7E4B1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300"/>
          <a:stretch/>
        </p:blipFill>
        <p:spPr>
          <a:xfrm>
            <a:off x="3100068" y="1096485"/>
            <a:ext cx="1590887" cy="4597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354254-CAAB-7840-8E56-941E1010C1EB}"/>
              </a:ext>
            </a:extLst>
          </p:cNvPr>
          <p:cNvCxnSpPr>
            <a:cxnSpLocks/>
          </p:cNvCxnSpPr>
          <p:nvPr/>
        </p:nvCxnSpPr>
        <p:spPr>
          <a:xfrm>
            <a:off x="1112224" y="2736105"/>
            <a:ext cx="1793874" cy="115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82ADB30-AF73-114D-A6C2-CC82254ED6D6}"/>
              </a:ext>
            </a:extLst>
          </p:cNvPr>
          <p:cNvSpPr txBox="1"/>
          <p:nvPr/>
        </p:nvSpPr>
        <p:spPr>
          <a:xfrm rot="2114536">
            <a:off x="2279013" y="2862816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Modum Regular" pitchFamily="2" charset="7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53F75E-C0C8-BC45-9873-2B341B330B53}"/>
              </a:ext>
            </a:extLst>
          </p:cNvPr>
          <p:cNvSpPr txBox="1"/>
          <p:nvPr/>
        </p:nvSpPr>
        <p:spPr>
          <a:xfrm>
            <a:off x="916013" y="4475475"/>
            <a:ext cx="1920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Modum Regular" pitchFamily="2" charset="77"/>
              </a:rPr>
              <a:t>We could also be done if we had this: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93AFB7-69FE-0D4D-A5E9-AF53ADC4C5B0}"/>
              </a:ext>
            </a:extLst>
          </p:cNvPr>
          <p:cNvSpPr txBox="1"/>
          <p:nvPr/>
        </p:nvSpPr>
        <p:spPr>
          <a:xfrm>
            <a:off x="2142075" y="6168300"/>
            <a:ext cx="535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Modum Regular" pitchFamily="2" charset="77"/>
              </a:rPr>
              <a:t>So how do we get two columns into one?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72897B-690B-5C41-9451-BA167954C3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5573" y="3505599"/>
            <a:ext cx="4712814" cy="218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EA9454-B1C1-3749-B406-D687E7DCD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011" y="0"/>
            <a:ext cx="7875926" cy="68580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3F22436-9B51-C344-BD21-CBC7011CE851}"/>
              </a:ext>
            </a:extLst>
          </p:cNvPr>
          <p:cNvSpPr/>
          <p:nvPr/>
        </p:nvSpPr>
        <p:spPr>
          <a:xfrm>
            <a:off x="7374834" y="6321287"/>
            <a:ext cx="2345635" cy="397565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024FB6-ABE7-3C4A-9F51-26766200A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088" y="3612547"/>
            <a:ext cx="4823668" cy="27402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3E8EA4-8D4B-6740-B720-BBF4DA22E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666" y="438149"/>
            <a:ext cx="2697843" cy="62450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6F1BEF-B262-804F-B298-6BD8395F8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28" y="438149"/>
            <a:ext cx="2361613" cy="22373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916C291-733A-D74E-A376-83FEF92EFB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1199" y="556729"/>
            <a:ext cx="2912533" cy="1359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119267-7CB3-4E49-9746-D32DA7E4B19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5300"/>
          <a:stretch/>
        </p:blipFill>
        <p:spPr>
          <a:xfrm>
            <a:off x="5420611" y="556729"/>
            <a:ext cx="938256" cy="271140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354254-CAAB-7840-8E56-941E1010C1EB}"/>
              </a:ext>
            </a:extLst>
          </p:cNvPr>
          <p:cNvCxnSpPr>
            <a:cxnSpLocks/>
          </p:cNvCxnSpPr>
          <p:nvPr/>
        </p:nvCxnSpPr>
        <p:spPr>
          <a:xfrm>
            <a:off x="2966408" y="1481980"/>
            <a:ext cx="1918843" cy="6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82ADB30-AF73-114D-A6C2-CC82254ED6D6}"/>
              </a:ext>
            </a:extLst>
          </p:cNvPr>
          <p:cNvSpPr txBox="1"/>
          <p:nvPr/>
        </p:nvSpPr>
        <p:spPr>
          <a:xfrm>
            <a:off x="3636922" y="1550536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Modum Regular" pitchFamily="2" charset="77"/>
              </a:rPr>
              <a:t>?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861B4F01-DEEE-9148-8B98-1B33DB42EBF3}"/>
              </a:ext>
            </a:extLst>
          </p:cNvPr>
          <p:cNvSpPr/>
          <p:nvPr/>
        </p:nvSpPr>
        <p:spPr>
          <a:xfrm>
            <a:off x="1413012" y="3612547"/>
            <a:ext cx="4791753" cy="1315300"/>
          </a:xfrm>
          <a:custGeom>
            <a:avLst/>
            <a:gdLst>
              <a:gd name="connsiteX0" fmla="*/ 1025388 w 4791753"/>
              <a:gd name="connsiteY0" fmla="*/ 28120 h 1315300"/>
              <a:gd name="connsiteX1" fmla="*/ 3497655 w 4791753"/>
              <a:gd name="connsiteY1" fmla="*/ 45053 h 1315300"/>
              <a:gd name="connsiteX2" fmla="*/ 4581388 w 4791753"/>
              <a:gd name="connsiteY2" fmla="*/ 569986 h 1315300"/>
              <a:gd name="connsiteX3" fmla="*/ 4462855 w 4791753"/>
              <a:gd name="connsiteY3" fmla="*/ 1281186 h 1315300"/>
              <a:gd name="connsiteX4" fmla="*/ 1279388 w 4791753"/>
              <a:gd name="connsiteY4" fmla="*/ 1196520 h 1315300"/>
              <a:gd name="connsiteX5" fmla="*/ 26321 w 4791753"/>
              <a:gd name="connsiteY5" fmla="*/ 1145720 h 1315300"/>
              <a:gd name="connsiteX6" fmla="*/ 432721 w 4791753"/>
              <a:gd name="connsiteY6" fmla="*/ 468386 h 1315300"/>
              <a:gd name="connsiteX7" fmla="*/ 500455 w 4791753"/>
              <a:gd name="connsiteY7" fmla="*/ 45053 h 1315300"/>
              <a:gd name="connsiteX8" fmla="*/ 1025388 w 4791753"/>
              <a:gd name="connsiteY8" fmla="*/ 28120 h 131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91753" h="1315300">
                <a:moveTo>
                  <a:pt x="1025388" y="28120"/>
                </a:moveTo>
                <a:cubicBezTo>
                  <a:pt x="1524921" y="28120"/>
                  <a:pt x="2904988" y="-45258"/>
                  <a:pt x="3497655" y="45053"/>
                </a:cubicBezTo>
                <a:cubicBezTo>
                  <a:pt x="4090322" y="135364"/>
                  <a:pt x="4420521" y="363964"/>
                  <a:pt x="4581388" y="569986"/>
                </a:cubicBezTo>
                <a:cubicBezTo>
                  <a:pt x="4742255" y="776008"/>
                  <a:pt x="5013188" y="1176764"/>
                  <a:pt x="4462855" y="1281186"/>
                </a:cubicBezTo>
                <a:cubicBezTo>
                  <a:pt x="3912522" y="1385608"/>
                  <a:pt x="2018810" y="1219098"/>
                  <a:pt x="1279388" y="1196520"/>
                </a:cubicBezTo>
                <a:cubicBezTo>
                  <a:pt x="539966" y="1173942"/>
                  <a:pt x="167432" y="1267076"/>
                  <a:pt x="26321" y="1145720"/>
                </a:cubicBezTo>
                <a:cubicBezTo>
                  <a:pt x="-114790" y="1024364"/>
                  <a:pt x="353699" y="651830"/>
                  <a:pt x="432721" y="468386"/>
                </a:cubicBezTo>
                <a:cubicBezTo>
                  <a:pt x="511743" y="284942"/>
                  <a:pt x="404499" y="118431"/>
                  <a:pt x="500455" y="45053"/>
                </a:cubicBezTo>
                <a:cubicBezTo>
                  <a:pt x="596411" y="-28325"/>
                  <a:pt x="525855" y="28120"/>
                  <a:pt x="1025388" y="28120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88DE75-6E77-A24C-A3EA-86944DDA1C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4592" y="2035247"/>
            <a:ext cx="2148681" cy="99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2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DB4C28-4F81-324E-8970-07CA493CE321}"/>
              </a:ext>
            </a:extLst>
          </p:cNvPr>
          <p:cNvSpPr txBox="1"/>
          <p:nvPr/>
        </p:nvSpPr>
        <p:spPr>
          <a:xfrm>
            <a:off x="4656645" y="2615870"/>
            <a:ext cx="488306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First: describe what you see in </a:t>
            </a:r>
            <a:r>
              <a:rPr lang="en-US" dirty="0" err="1">
                <a:latin typeface="Modum Regular" pitchFamily="2" charset="77"/>
              </a:rPr>
              <a:t>GoG</a:t>
            </a:r>
            <a:r>
              <a:rPr lang="en-US" dirty="0">
                <a:latin typeface="Modum Regular" pitchFamily="2" charset="77"/>
              </a:rPr>
              <a:t> terms</a:t>
            </a:r>
          </a:p>
          <a:p>
            <a:endParaRPr lang="en-US" dirty="0">
              <a:latin typeface="Modum Regular" pitchFamily="2" charset="77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odum Regular" pitchFamily="2" charset="77"/>
              </a:rPr>
              <a:t>Mark:  rectangle</a:t>
            </a:r>
          </a:p>
          <a:p>
            <a:endParaRPr lang="en-US" dirty="0">
              <a:latin typeface="Modum Regular" pitchFamily="2" charset="77"/>
            </a:endParaRPr>
          </a:p>
          <a:p>
            <a:r>
              <a:rPr lang="en-US" dirty="0">
                <a:solidFill>
                  <a:schemeClr val="accent1"/>
                </a:solidFill>
                <a:latin typeface="Modum Regular" pitchFamily="2" charset="77"/>
              </a:rPr>
              <a:t>Student: Nominal</a:t>
            </a:r>
          </a:p>
          <a:p>
            <a:r>
              <a:rPr lang="en-US" dirty="0">
                <a:solidFill>
                  <a:schemeClr val="accent1"/>
                </a:solidFill>
                <a:latin typeface="Modum Regular" pitchFamily="2" charset="77"/>
              </a:rPr>
              <a:t>T1Grade: Quantitative</a:t>
            </a:r>
          </a:p>
          <a:p>
            <a:endParaRPr lang="en-US" dirty="0">
              <a:latin typeface="Modum Regular" pitchFamily="2" charset="77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dum Regular" pitchFamily="2" charset="77"/>
              </a:rPr>
              <a:t>Student: x-axis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dum Regular" pitchFamily="2" charset="77"/>
                <a:sym typeface="Wingdings" pitchFamily="2" charset="2"/>
              </a:rPr>
              <a:t>T1Ggrade: y-axis (bar length)</a:t>
            </a:r>
          </a:p>
          <a:p>
            <a:endParaRPr lang="en-US" dirty="0">
              <a:latin typeface="Modum Regular" pitchFamily="2" charset="77"/>
              <a:sym typeface="Wingdings" pitchFamily="2" charset="2"/>
            </a:endParaRPr>
          </a:p>
          <a:p>
            <a:endParaRPr lang="en-US" dirty="0">
              <a:latin typeface="Modum Regular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56C808-99A5-AE49-AFEE-EC927F02E549}"/>
              </a:ext>
            </a:extLst>
          </p:cNvPr>
          <p:cNvSpPr txBox="1"/>
          <p:nvPr/>
        </p:nvSpPr>
        <p:spPr>
          <a:xfrm>
            <a:off x="8369474" y="3649597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Modum Regular" pitchFamily="2" charset="77"/>
              </a:rPr>
              <a:t>2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27D17-F900-4C4A-AAF0-A427AC47646D}"/>
              </a:ext>
            </a:extLst>
          </p:cNvPr>
          <p:cNvSpPr txBox="1"/>
          <p:nvPr/>
        </p:nvSpPr>
        <p:spPr>
          <a:xfrm>
            <a:off x="8371270" y="4649928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dum Regular" pitchFamily="2" charset="77"/>
              </a:rPr>
              <a:t>2 encodings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3DE924-AC52-314F-86E5-9B53EC7FC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894" y="1021606"/>
            <a:ext cx="23368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2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95A2-4C2E-C641-85B4-E764E78899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Transforms Cookbook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B58E8-AED9-E448-8E95-0DC2125628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Eytan Adar</a:t>
            </a:r>
          </a:p>
        </p:txBody>
      </p:sp>
    </p:spTree>
    <p:extLst>
      <p:ext uri="{BB962C8B-B14F-4D97-AF65-F5344CB8AC3E}">
        <p14:creationId xmlns:p14="http://schemas.microsoft.com/office/powerpoint/2010/main" val="353299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DB4C28-4F81-324E-8970-07CA493CE321}"/>
              </a:ext>
            </a:extLst>
          </p:cNvPr>
          <p:cNvSpPr txBox="1"/>
          <p:nvPr/>
        </p:nvSpPr>
        <p:spPr>
          <a:xfrm>
            <a:off x="4885245" y="1397530"/>
            <a:ext cx="60418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In English:</a:t>
            </a:r>
          </a:p>
          <a:p>
            <a:endParaRPr lang="en-US" dirty="0">
              <a:latin typeface="Modum Regular" pitchFamily="2" charset="77"/>
            </a:endParaRPr>
          </a:p>
          <a:p>
            <a:r>
              <a:rPr lang="en-US" dirty="0">
                <a:latin typeface="Modum Regular" pitchFamily="2" charset="77"/>
              </a:rPr>
              <a:t>I have a database of grades. </a:t>
            </a:r>
          </a:p>
          <a:p>
            <a:endParaRPr lang="en-US" dirty="0">
              <a:latin typeface="Modum Regular" pitchFamily="2" charset="77"/>
            </a:endParaRPr>
          </a:p>
          <a:p>
            <a:r>
              <a:rPr lang="en-US" dirty="0">
                <a:latin typeface="Modum Regular" pitchFamily="2" charset="77"/>
              </a:rPr>
              <a:t>For each row, which uniquely identifies a </a:t>
            </a:r>
            <a:r>
              <a:rPr lang="en-US" dirty="0">
                <a:solidFill>
                  <a:schemeClr val="accent1"/>
                </a:solidFill>
                <a:latin typeface="Modum Regular" pitchFamily="2" charset="77"/>
              </a:rPr>
              <a:t>student</a:t>
            </a:r>
            <a:r>
              <a:rPr lang="en-US" dirty="0">
                <a:latin typeface="Modum Regular" pitchFamily="2" charset="77"/>
              </a:rPr>
              <a:t>, make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odum Regular" pitchFamily="2" charset="77"/>
              </a:rPr>
              <a:t>rectangle</a:t>
            </a:r>
            <a:r>
              <a:rPr lang="en-US" dirty="0">
                <a:latin typeface="Modum Regular" pitchFamily="2" charset="77"/>
              </a:rPr>
              <a:t>. </a:t>
            </a:r>
          </a:p>
          <a:p>
            <a:endParaRPr lang="en-US" dirty="0">
              <a:latin typeface="Modum Regular" pitchFamily="2" charset="77"/>
            </a:endParaRPr>
          </a:p>
          <a:p>
            <a:r>
              <a:rPr lang="en-US" dirty="0">
                <a:latin typeface="Modum Regular" pitchFamily="2" charset="77"/>
              </a:rPr>
              <a:t>Each rectangle (i.e., </a:t>
            </a:r>
            <a:r>
              <a:rPr lang="en-US" dirty="0">
                <a:solidFill>
                  <a:schemeClr val="accent1"/>
                </a:solidFill>
                <a:latin typeface="Modum Regular" pitchFamily="2" charset="77"/>
              </a:rPr>
              <a:t>student</a:t>
            </a:r>
            <a:r>
              <a:rPr lang="en-US" dirty="0">
                <a:latin typeface="Modum Regular" pitchFamily="2" charset="77"/>
              </a:rPr>
              <a:t>) should be at a different place on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dum Regular" pitchFamily="2" charset="77"/>
              </a:rPr>
              <a:t>x-axis</a:t>
            </a:r>
            <a:r>
              <a:rPr lang="en-US" dirty="0">
                <a:latin typeface="Modum Regular" pitchFamily="2" charset="77"/>
              </a:rPr>
              <a:t>.</a:t>
            </a:r>
          </a:p>
          <a:p>
            <a:r>
              <a:rPr lang="en-US" dirty="0">
                <a:latin typeface="Modum Regular" pitchFamily="2" charset="77"/>
              </a:rPr>
              <a:t> </a:t>
            </a:r>
          </a:p>
          <a:p>
            <a:r>
              <a:rPr lang="en-US" dirty="0">
                <a:latin typeface="Modum Regular" pitchFamily="2" charset="77"/>
              </a:rPr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dum Regular" pitchFamily="2" charset="77"/>
                <a:sym typeface="Wingdings" pitchFamily="2" charset="2"/>
              </a:rPr>
              <a:t>height</a:t>
            </a:r>
            <a:r>
              <a:rPr lang="en-US" dirty="0">
                <a:latin typeface="Modum Regular" pitchFamily="2" charset="77"/>
              </a:rPr>
              <a:t> of the rectangle should be proportional to the </a:t>
            </a:r>
            <a:r>
              <a:rPr lang="en-US" dirty="0">
                <a:solidFill>
                  <a:schemeClr val="accent1"/>
                </a:solidFill>
                <a:latin typeface="Modum Regular" pitchFamily="2" charset="77"/>
              </a:rPr>
              <a:t>T1Grade</a:t>
            </a:r>
            <a:r>
              <a:rPr lang="en-US" dirty="0">
                <a:latin typeface="Modum Regular" pitchFamily="2" charset="77"/>
              </a:rPr>
              <a:t>.</a:t>
            </a:r>
          </a:p>
          <a:p>
            <a:endParaRPr lang="en-US" dirty="0">
              <a:latin typeface="Modum Regular" pitchFamily="2" charset="77"/>
            </a:endParaRPr>
          </a:p>
          <a:p>
            <a:endParaRPr lang="en-US" dirty="0">
              <a:latin typeface="Modum Regular" pitchFamily="2" charset="77"/>
              <a:sym typeface="Wingdings" pitchFamily="2" charset="2"/>
            </a:endParaRPr>
          </a:p>
          <a:p>
            <a:endParaRPr lang="en-US" dirty="0">
              <a:latin typeface="Modum Regular" pitchFamily="2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3DE924-AC52-314F-86E5-9B53EC7FC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894" y="1021606"/>
            <a:ext cx="23368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0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32276EB-B330-A749-BA5E-42FFAEE6F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504" y="2245751"/>
            <a:ext cx="4102100" cy="330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BA9032-C006-F14C-98D9-BB57C5B503A7}"/>
              </a:ext>
            </a:extLst>
          </p:cNvPr>
          <p:cNvSpPr txBox="1"/>
          <p:nvPr/>
        </p:nvSpPr>
        <p:spPr>
          <a:xfrm>
            <a:off x="342288" y="1925865"/>
            <a:ext cx="390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Modum Regular" pitchFamily="2" charset="77"/>
              </a:rPr>
              <a:t>What Altair sees (this is “df”):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D6B05-378A-6D4B-B65B-D921E7893BCE}"/>
              </a:ext>
            </a:extLst>
          </p:cNvPr>
          <p:cNvSpPr txBox="1"/>
          <p:nvPr/>
        </p:nvSpPr>
        <p:spPr>
          <a:xfrm>
            <a:off x="7724842" y="476878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we generate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50A4D0-98FB-A444-828F-F5CC46571D05}"/>
              </a:ext>
            </a:extLst>
          </p:cNvPr>
          <p:cNvGrpSpPr/>
          <p:nvPr/>
        </p:nvGrpSpPr>
        <p:grpSpPr>
          <a:xfrm>
            <a:off x="2239121" y="2301867"/>
            <a:ext cx="4507097" cy="3965575"/>
            <a:chOff x="2239121" y="2301867"/>
            <a:chExt cx="4507097" cy="3965575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6EC98A65-797D-BD40-B723-0F8B0F0E04AC}"/>
                </a:ext>
              </a:extLst>
            </p:cNvPr>
            <p:cNvSpPr/>
            <p:nvPr/>
          </p:nvSpPr>
          <p:spPr>
            <a:xfrm>
              <a:off x="2239121" y="2361861"/>
              <a:ext cx="777922" cy="3185890"/>
            </a:xfrm>
            <a:prstGeom prst="roundRect">
              <a:avLst/>
            </a:prstGeom>
            <a:solidFill>
              <a:schemeClr val="bg1">
                <a:lumMod val="8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5706B22-8BCA-A544-A1D5-AC9D851734C5}"/>
                </a:ext>
              </a:extLst>
            </p:cNvPr>
            <p:cNvSpPr/>
            <p:nvPr/>
          </p:nvSpPr>
          <p:spPr>
            <a:xfrm>
              <a:off x="4101236" y="2301867"/>
              <a:ext cx="1067843" cy="3311375"/>
            </a:xfrm>
            <a:prstGeom prst="roundRect">
              <a:avLst/>
            </a:prstGeom>
            <a:solidFill>
              <a:schemeClr val="bg1">
                <a:lumMod val="8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CE788A-6AE4-1E40-86B0-1F5011AC3895}"/>
                </a:ext>
              </a:extLst>
            </p:cNvPr>
            <p:cNvSpPr txBox="1"/>
            <p:nvPr/>
          </p:nvSpPr>
          <p:spPr>
            <a:xfrm>
              <a:off x="3426256" y="5898110"/>
              <a:ext cx="3319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Modum Regular" pitchFamily="2" charset="77"/>
                </a:rPr>
                <a:t>Columns we are not using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511CEB4-F3C4-BD48-805D-AF6951C5A301}"/>
                </a:ext>
              </a:extLst>
            </p:cNvPr>
            <p:cNvCxnSpPr>
              <a:cxnSpLocks/>
              <a:stCxn id="11" idx="0"/>
              <a:endCxn id="9" idx="2"/>
            </p:cNvCxnSpPr>
            <p:nvPr/>
          </p:nvCxnSpPr>
          <p:spPr>
            <a:xfrm flipH="1" flipV="1">
              <a:off x="4635158" y="5613242"/>
              <a:ext cx="451079" cy="284868"/>
            </a:xfrm>
            <a:prstGeom prst="straightConnector1">
              <a:avLst/>
            </a:prstGeom>
            <a:ln w="571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52E3B66-6768-5747-8338-3A381A72E629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2628082" y="5547751"/>
              <a:ext cx="2458155" cy="350359"/>
            </a:xfrm>
            <a:prstGeom prst="straightConnector1">
              <a:avLst/>
            </a:prstGeom>
            <a:ln w="571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70B2E60-62A0-EC43-8CC4-C617B5859F07}"/>
              </a:ext>
            </a:extLst>
          </p:cNvPr>
          <p:cNvGrpSpPr/>
          <p:nvPr/>
        </p:nvGrpSpPr>
        <p:grpSpPr>
          <a:xfrm>
            <a:off x="-79051" y="5516385"/>
            <a:ext cx="3505307" cy="711644"/>
            <a:chOff x="-79051" y="5516385"/>
            <a:chExt cx="3505307" cy="71164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A690BF-6481-3344-8FDB-ADD581FB74D7}"/>
                </a:ext>
              </a:extLst>
            </p:cNvPr>
            <p:cNvSpPr txBox="1"/>
            <p:nvPr/>
          </p:nvSpPr>
          <p:spPr>
            <a:xfrm>
              <a:off x="-79051" y="5858697"/>
              <a:ext cx="3319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Modum Regular" pitchFamily="2" charset="77"/>
                </a:rPr>
                <a:t>Columns we are encoding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21F5EB3-CE90-4E41-9F72-3A7609DDA3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6656" y="5516385"/>
              <a:ext cx="0" cy="36657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74F197C-E794-4A4A-90B9-6F55C17C9E7E}"/>
                </a:ext>
              </a:extLst>
            </p:cNvPr>
            <p:cNvCxnSpPr/>
            <p:nvPr/>
          </p:nvCxnSpPr>
          <p:spPr>
            <a:xfrm flipV="1">
              <a:off x="1546656" y="5516385"/>
              <a:ext cx="1879600" cy="36657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0821EBA-CB3F-0D4C-8A82-BC9EDF4A3C08}"/>
              </a:ext>
            </a:extLst>
          </p:cNvPr>
          <p:cNvSpPr txBox="1"/>
          <p:nvPr/>
        </p:nvSpPr>
        <p:spPr>
          <a:xfrm>
            <a:off x="249968" y="154834"/>
            <a:ext cx="17510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Modum Regular" pitchFamily="2" charset="77"/>
              </a:rPr>
              <a:t>We could also do: 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Student:N</a:t>
            </a:r>
            <a:r>
              <a:rPr lang="en-US" sz="1000" dirty="0">
                <a:latin typeface="Modum Regular" pitchFamily="2" charset="77"/>
              </a:rPr>
              <a:t> and 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T1Grade:Q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Modum Regular" pitchFamily="2" charset="77"/>
              </a:rPr>
              <a:t>to be explicit about the types (nominal and quant.)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B1DC08-9BF3-E348-B029-D7122C98B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930" y="1045985"/>
            <a:ext cx="2336800" cy="44704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F929EE9-70CA-0248-93CD-1876180FFDAC}"/>
              </a:ext>
            </a:extLst>
          </p:cNvPr>
          <p:cNvGrpSpPr/>
          <p:nvPr/>
        </p:nvGrpSpPr>
        <p:grpSpPr>
          <a:xfrm>
            <a:off x="1322044" y="475936"/>
            <a:ext cx="6743783" cy="1516594"/>
            <a:chOff x="1322044" y="475936"/>
            <a:chExt cx="6743783" cy="1516594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160E8E2-02AF-FE48-9EDF-48FB36C8B28A}"/>
                </a:ext>
              </a:extLst>
            </p:cNvPr>
            <p:cNvSpPr/>
            <p:nvPr/>
          </p:nvSpPr>
          <p:spPr>
            <a:xfrm>
              <a:off x="1322044" y="838942"/>
              <a:ext cx="6743783" cy="1153588"/>
            </a:xfrm>
            <a:custGeom>
              <a:avLst/>
              <a:gdLst>
                <a:gd name="connsiteX0" fmla="*/ 1066314 w 6743783"/>
                <a:gd name="connsiteY0" fmla="*/ 1904259 h 1904259"/>
                <a:gd name="connsiteX1" fmla="*/ 138266 w 6743783"/>
                <a:gd name="connsiteY1" fmla="*/ 1071746 h 1904259"/>
                <a:gd name="connsiteX2" fmla="*/ 602290 w 6743783"/>
                <a:gd name="connsiteY2" fmla="*/ 130050 h 1904259"/>
                <a:gd name="connsiteX3" fmla="*/ 5583723 w 6743783"/>
                <a:gd name="connsiteY3" fmla="*/ 20868 h 1904259"/>
                <a:gd name="connsiteX4" fmla="*/ 6743783 w 6743783"/>
                <a:gd name="connsiteY4" fmla="*/ 252880 h 1904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3783" h="1904259">
                  <a:moveTo>
                    <a:pt x="1066314" y="1904259"/>
                  </a:moveTo>
                  <a:cubicBezTo>
                    <a:pt x="640958" y="1635853"/>
                    <a:pt x="215603" y="1367447"/>
                    <a:pt x="138266" y="1071746"/>
                  </a:cubicBezTo>
                  <a:cubicBezTo>
                    <a:pt x="60929" y="776045"/>
                    <a:pt x="-305286" y="305196"/>
                    <a:pt x="602290" y="130050"/>
                  </a:cubicBezTo>
                  <a:cubicBezTo>
                    <a:pt x="1509866" y="-45096"/>
                    <a:pt x="4560141" y="396"/>
                    <a:pt x="5583723" y="20868"/>
                  </a:cubicBezTo>
                  <a:cubicBezTo>
                    <a:pt x="6607305" y="41340"/>
                    <a:pt x="6675544" y="147110"/>
                    <a:pt x="6743783" y="252880"/>
                  </a:cubicBezTo>
                </a:path>
              </a:pathLst>
            </a:custGeom>
            <a:noFill/>
            <a:ln w="5715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D957AE8-6D8F-FF41-AD05-7A08FA170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86456" y="475936"/>
              <a:ext cx="3797300" cy="939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838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A7C65B-6A07-BD4C-9F01-356FC574DC4C}"/>
              </a:ext>
            </a:extLst>
          </p:cNvPr>
          <p:cNvSpPr txBox="1"/>
          <p:nvPr/>
        </p:nvSpPr>
        <p:spPr>
          <a:xfrm>
            <a:off x="477671" y="640536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dum Regular" pitchFamily="2" charset="77"/>
              </a:rPr>
              <a:t>So you want this….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C64720-A894-0E40-A7EF-CE5805E0B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940" y="1441994"/>
            <a:ext cx="1828800" cy="4470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D7882C-B845-4840-BE33-A347C82ACD6A}"/>
              </a:ext>
            </a:extLst>
          </p:cNvPr>
          <p:cNvSpPr txBox="1"/>
          <p:nvPr/>
        </p:nvSpPr>
        <p:spPr>
          <a:xfrm>
            <a:off x="477671" y="1163756"/>
            <a:ext cx="4752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Plot some filtered subset of the data (e.g., Students who earned more than 7 points on T1)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BE62D4-C91D-1D48-8ABA-971999F5B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98" y="2333307"/>
            <a:ext cx="3522574" cy="28155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F93A37-CB4A-4F4E-AB75-E69DC4C483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716" r="69160"/>
          <a:stretch/>
        </p:blipFill>
        <p:spPr>
          <a:xfrm>
            <a:off x="5404513" y="1641491"/>
            <a:ext cx="985842" cy="3210833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C71D92D8-473B-3B4C-8DCD-8EEFA23392C0}"/>
              </a:ext>
            </a:extLst>
          </p:cNvPr>
          <p:cNvSpPr/>
          <p:nvPr/>
        </p:nvSpPr>
        <p:spPr>
          <a:xfrm>
            <a:off x="4135272" y="3677194"/>
            <a:ext cx="436728" cy="29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BF0EAE8A-EEB1-944C-A246-5C880EB214E2}"/>
              </a:ext>
            </a:extLst>
          </p:cNvPr>
          <p:cNvSpPr/>
          <p:nvPr/>
        </p:nvSpPr>
        <p:spPr>
          <a:xfrm>
            <a:off x="8666634" y="3663547"/>
            <a:ext cx="436728" cy="29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81CDE1-7505-E249-A9D3-1E64301096AF}"/>
              </a:ext>
            </a:extLst>
          </p:cNvPr>
          <p:cNvSpPr txBox="1"/>
          <p:nvPr/>
        </p:nvSpPr>
        <p:spPr>
          <a:xfrm>
            <a:off x="927322" y="5198573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we’re starting 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8DDAB6-FC97-5B44-86AE-636A17AB5828}"/>
              </a:ext>
            </a:extLst>
          </p:cNvPr>
          <p:cNvSpPr txBox="1"/>
          <p:nvPr/>
        </p:nvSpPr>
        <p:spPr>
          <a:xfrm>
            <a:off x="5787193" y="4852324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we need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6F552A-FB6F-E448-AFFF-09B25BB4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271" r="30556"/>
          <a:stretch/>
        </p:blipFill>
        <p:spPr>
          <a:xfrm>
            <a:off x="6498978" y="1641491"/>
            <a:ext cx="1037230" cy="32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2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6978</TotalTime>
  <Words>1355</Words>
  <Application>Microsoft Macintosh PowerPoint</Application>
  <PresentationFormat>Widescreen</PresentationFormat>
  <Paragraphs>242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Courier New</vt:lpstr>
      <vt:lpstr>Modum</vt:lpstr>
      <vt:lpstr>Modum Regular</vt:lpstr>
      <vt:lpstr>Wingdings</vt:lpstr>
      <vt:lpstr>Office Theme</vt:lpstr>
      <vt:lpstr>Transforms Cookbook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Reasoning about transforms…  Strategy: reverse engineer the transformation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Transforms Cookbook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Eytan Adar</dc:creator>
  <cp:lastModifiedBy>Eytan</cp:lastModifiedBy>
  <cp:revision>84</cp:revision>
  <cp:lastPrinted>2019-09-24T15:17:37Z</cp:lastPrinted>
  <dcterms:created xsi:type="dcterms:W3CDTF">2019-09-23T22:46:19Z</dcterms:created>
  <dcterms:modified xsi:type="dcterms:W3CDTF">2020-08-07T15:35:12Z</dcterms:modified>
</cp:coreProperties>
</file>