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Merriweather" pitchFamily="2" charset="77"/>
      <p:regular r:id="rId23"/>
      <p:bold r:id="rId24"/>
      <p:italic r:id="rId25"/>
      <p:boldItalic r:id="rId26"/>
    </p:embeddedFont>
    <p:embeddedFont>
      <p:font typeface="Merriweather Black" pitchFamily="2" charset="77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iqing (Licia) H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5"/>
  </p:normalViewPr>
  <p:slideViewPr>
    <p:cSldViewPr snapToGrid="0">
      <p:cViewPr varScale="1">
        <p:scale>
          <a:sx n="119" d="100"/>
          <a:sy n="119" d="100"/>
        </p:scale>
        <p:origin x="14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8-19T01:40:46.667" idx="1">
    <p:pos x="196" y="1785"/>
    <p:text>Eytan, you should already have access to this. If not, let me know.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Modum Regular" pitchFamily="2" charset="77"/>
        <a:ea typeface="Modum Regular" pitchFamily="2" charset="7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185ef79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185ef79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185ef79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185ef79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185ef797d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185ef797d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185ef797d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185ef797d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185ef797d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185ef797d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185ef797d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185ef797d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185ef797d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185ef797d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185ef797d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185ef797d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185ef797d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185ef797d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185ef797d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185ef797d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185ef7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185ef7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185ef797d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185ef797d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8529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185ef797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185ef797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185ef797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185ef797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185ef797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185ef797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185ef797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185ef797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185ef797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185ef797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185ef797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185ef797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d2c5364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d2c5364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Merriweather Black"/>
              <a:buNone/>
              <a:defRPr sz="5200" b="0" i="0">
                <a:latin typeface="Modum Regular" pitchFamily="2" charset="77"/>
                <a:ea typeface="Modum Regular" pitchFamily="2" charset="77"/>
                <a:cs typeface="Modum Regular" pitchFamily="2" charset="77"/>
                <a:sym typeface="Merriweather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i="0">
                <a:latin typeface="Modum Regular" pitchFamily="2" charset="7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0" i="0">
                <a:latin typeface="Modum Regular" pitchFamily="2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>
                <a:latin typeface="Modum Regular" pitchFamily="2" charset="77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latin typeface="Modum Regular" pitchFamily="2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1610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>
                <a:latin typeface="Modum Regular" pitchFamily="2" charset="7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 i="0">
                <a:latin typeface="Modum Regular" pitchFamily="2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>
                <a:latin typeface="Modum Regular" pitchFamily="2" charset="77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2"/>
          </p:nvPr>
        </p:nvSpPr>
        <p:spPr>
          <a:xfrm>
            <a:off x="0" y="0"/>
            <a:ext cx="1610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>
                <a:latin typeface="Modum Regular" pitchFamily="2" charset="7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 i="0">
                <a:latin typeface="Modum Regular" pitchFamily="2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Modum Regular" pitchFamily="2" charset="77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Modum Regular" pitchFamily="2" charset="77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0" y="0"/>
            <a:ext cx="1610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>
                <a:latin typeface="Modum Regular" pitchFamily="2" charset="7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 i="0">
                <a:latin typeface="Modum Regular" pitchFamily="2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1" name="Google Shape;31;p6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1610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>
                <a:latin typeface="Modum Regular" pitchFamily="2" charset="7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i="0">
                <a:latin typeface="Modum Regular" pitchFamily="2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b="0" i="0">
                <a:latin typeface="Modum Regular" pitchFamily="2" charset="77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2"/>
          </p:nvPr>
        </p:nvSpPr>
        <p:spPr>
          <a:xfrm>
            <a:off x="0" y="0"/>
            <a:ext cx="1610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>
                <a:latin typeface="Modum Regular" pitchFamily="2" charset="7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>
                <a:latin typeface="Modum Regular" pitchFamily="2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Modum Regular" pitchFamily="2" charset="77"/>
            </a:endParaRPr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 i="0">
                <a:latin typeface="Modum Regular" pitchFamily="2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 i="0">
                <a:latin typeface="Modum Regular" pitchFamily="2" charset="7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>
                <a:latin typeface="Modum Regular" pitchFamily="2" charset="77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3"/>
          </p:nvPr>
        </p:nvSpPr>
        <p:spPr>
          <a:xfrm>
            <a:off x="0" y="0"/>
            <a:ext cx="1610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>
                <a:latin typeface="Modum Regular" pitchFamily="2" charset="7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>
                <a:latin typeface="Modum Regular" pitchFamily="2" charset="77"/>
              </a:defRPr>
            </a:lvl1pPr>
          </a:lstStyle>
          <a:p>
            <a:endParaRPr dirty="0"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50" name="Google Shape;50;p10"/>
          <p:cNvSpPr txBox="1">
            <a:spLocks noGrp="1"/>
          </p:cNvSpPr>
          <p:nvPr>
            <p:ph type="subTitle" idx="2"/>
          </p:nvPr>
        </p:nvSpPr>
        <p:spPr>
          <a:xfrm>
            <a:off x="0" y="0"/>
            <a:ext cx="1610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>
                <a:latin typeface="Modum Regular" pitchFamily="2" charset="7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US" dirty="0"/>
              <a:t>ads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Char char="●"/>
              <a:defRPr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 b="0" i="0">
                <a:solidFill>
                  <a:schemeClr val="dk2"/>
                </a:solidFill>
                <a:latin typeface="Modum" pitchFamily="2" charset="7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Modum Regular" pitchFamily="2" charset="77"/>
          <a:ea typeface="Modum Regular" pitchFamily="2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Modum Regular" pitchFamily="2" charset="77"/>
          <a:ea typeface="Modum Regular" pitchFamily="2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dam-p/markdown-here/wiki/Markdown-Cheatshee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treamlit.io/en/stable/api.html#magic-command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treamlit.io/en/stable/api.html#display-interactive-widget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treamlit.io/en/stable/api.html#display-interactive-widget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treamlit.io/en/stable/api.html#add-widgets-to-sideba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treamlit.io/en/stable/getting_started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treamlit.io/en/stable/api.html#streamlit.writ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Modum" pitchFamily="2" charset="77"/>
              </a:rPr>
              <a:t>Streamlit</a:t>
            </a:r>
            <a:r>
              <a:rPr lang="en" dirty="0">
                <a:latin typeface="Modum" pitchFamily="2" charset="77"/>
              </a:rPr>
              <a:t> Introduction </a:t>
            </a:r>
            <a:endParaRPr dirty="0">
              <a:latin typeface="Modum" pitchFamily="2" charset="77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2"/>
          </p:nvPr>
        </p:nvSpPr>
        <p:spPr>
          <a:xfrm>
            <a:off x="0" y="0"/>
            <a:ext cx="1610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 of step 3</a:t>
            </a:r>
            <a:endParaRPr dirty="0"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3"/>
            <a:ext cx="6253671" cy="34163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6" name="Google Shape;156;p22"/>
          <p:cNvSpPr txBox="1"/>
          <p:nvPr/>
        </p:nvSpPr>
        <p:spPr>
          <a:xfrm>
            <a:off x="6701100" y="2872975"/>
            <a:ext cx="2131200" cy="1695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0000"/>
                </a:solidFill>
                <a:latin typeface="Modum Regular" pitchFamily="2" charset="77"/>
                <a:ea typeface="Merriweather"/>
                <a:cs typeface="Merriweather"/>
                <a:sym typeface="Merriweather"/>
              </a:rPr>
              <a:t>Markdown is a language to format plain-text content. You can take a look at this </a:t>
            </a:r>
            <a:r>
              <a:rPr lang="en" dirty="0" err="1">
                <a:solidFill>
                  <a:srgbClr val="990000"/>
                </a:solidFill>
                <a:latin typeface="Modum Regular" pitchFamily="2" charset="77"/>
                <a:ea typeface="Merriweather"/>
                <a:cs typeface="Merriweather"/>
                <a:sym typeface="Merriweather"/>
              </a:rPr>
              <a:t>cheatsheet</a:t>
            </a:r>
            <a:r>
              <a:rPr lang="en" dirty="0">
                <a:solidFill>
                  <a:srgbClr val="990000"/>
                </a:solidFill>
                <a:latin typeface="Modum Regular" pitchFamily="2" charset="77"/>
                <a:ea typeface="Merriweather"/>
                <a:cs typeface="Merriweather"/>
                <a:sym typeface="Merriweather"/>
              </a:rPr>
              <a:t>: </a:t>
            </a:r>
            <a:r>
              <a:rPr lang="en" sz="900" u="sng" dirty="0">
                <a:solidFill>
                  <a:srgbClr val="990000"/>
                </a:solidFill>
                <a:latin typeface="Modum Regular" pitchFamily="2" charset="77"/>
                <a:hlinkClick r:id="rId4"/>
              </a:rPr>
              <a:t>https://github.com/adam-p/markdown-here/wiki/Markdown-Cheatsheet</a:t>
            </a:r>
            <a:endParaRPr sz="1900" dirty="0">
              <a:solidFill>
                <a:srgbClr val="990000"/>
              </a:solidFill>
              <a:latin typeface="Modum Regular" pitchFamily="2" charset="77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265500" y="16895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Making and displaying an </a:t>
            </a:r>
            <a:r>
              <a:rPr lang="en" dirty="0" err="1"/>
              <a:t>altair</a:t>
            </a:r>
            <a:r>
              <a:rPr lang="en" dirty="0"/>
              <a:t> visualization</a:t>
            </a:r>
            <a:endParaRPr dirty="0"/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2"/>
          </p:nvPr>
        </p:nvSpPr>
        <p:spPr>
          <a:xfrm>
            <a:off x="4694975" y="393600"/>
            <a:ext cx="4449000" cy="44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import pandas as </a:t>
            </a:r>
            <a:r>
              <a:rPr lang="en" sz="13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pd</a:t>
            </a:r>
            <a:endParaRPr sz="1300"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import </a:t>
            </a:r>
            <a:r>
              <a:rPr lang="en" sz="13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altair</a:t>
            </a: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as alt</a:t>
            </a:r>
            <a:endParaRPr sz="1300"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car_url</a:t>
            </a: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"https://</a:t>
            </a:r>
            <a:r>
              <a:rPr lang="en" sz="13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raw.githubusercontent.com</a:t>
            </a: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/</a:t>
            </a:r>
            <a:r>
              <a:rPr lang="en" sz="13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altair</a:t>
            </a: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-viz/</a:t>
            </a:r>
            <a:r>
              <a:rPr lang="en" sz="13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vega_datasets</a:t>
            </a: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/master/</a:t>
            </a:r>
            <a:r>
              <a:rPr lang="en" sz="13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vega_datasets</a:t>
            </a: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/_data/</a:t>
            </a:r>
            <a:r>
              <a:rPr lang="en" sz="13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cars.json</a:t>
            </a: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"</a:t>
            </a:r>
            <a:endParaRPr sz="1300"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cars = </a:t>
            </a:r>
            <a:r>
              <a:rPr lang="en" sz="13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pd.read_json</a:t>
            </a: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(</a:t>
            </a:r>
            <a:r>
              <a:rPr lang="en" sz="13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car_url</a:t>
            </a: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)</a:t>
            </a:r>
            <a:endParaRPr sz="1300"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hp_mpg</a:t>
            </a: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</a:t>
            </a:r>
            <a:r>
              <a:rPr lang="en" sz="13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alt.Chart</a:t>
            </a: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(cars).</a:t>
            </a:r>
            <a:r>
              <a:rPr lang="en" sz="13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mark_circle</a:t>
            </a: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(size=80,opacity=0.5).encode(</a:t>
            </a:r>
            <a:endParaRPr sz="1300"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  x='</a:t>
            </a:r>
            <a:r>
              <a:rPr lang="en" sz="13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Horsepower:Q</a:t>
            </a: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',</a:t>
            </a:r>
            <a:endParaRPr sz="1300"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  y='</a:t>
            </a:r>
            <a:r>
              <a:rPr lang="en" sz="13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Miles_per_Gallon:Q</a:t>
            </a: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',</a:t>
            </a:r>
            <a:endParaRPr sz="1300"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  color="Origin"</a:t>
            </a:r>
            <a:endParaRPr sz="1300"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)</a:t>
            </a:r>
            <a:endParaRPr sz="1300"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st.write</a:t>
            </a: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(</a:t>
            </a:r>
            <a:r>
              <a:rPr lang="en" sz="13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hp_mpg</a:t>
            </a: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)</a:t>
            </a:r>
            <a:endParaRPr sz="1300"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Modum Regular" pitchFamily="2" charset="77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3"/>
          </p:nvPr>
        </p:nvSpPr>
        <p:spPr>
          <a:xfrm>
            <a:off x="0" y="0"/>
            <a:ext cx="1610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4 </a:t>
            </a:r>
            <a:endParaRPr dirty="0"/>
          </a:p>
        </p:txBody>
      </p:sp>
      <p:sp>
        <p:nvSpPr>
          <p:cNvPr id="164" name="Google Shape;164;p23"/>
          <p:cNvSpPr txBox="1">
            <a:spLocks noGrp="1"/>
          </p:cNvSpPr>
          <p:nvPr>
            <p:ph type="subTitle" idx="1"/>
          </p:nvPr>
        </p:nvSpPr>
        <p:spPr>
          <a:xfrm>
            <a:off x="265500" y="3418550"/>
            <a:ext cx="4045200" cy="8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1610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 of step 4</a:t>
            </a:r>
            <a:endParaRPr dirty="0"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0" y="1170125"/>
            <a:ext cx="57150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Magic Command </a:t>
            </a:r>
            <a:endParaRPr dirty="0"/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2"/>
          </p:nvPr>
        </p:nvSpPr>
        <p:spPr>
          <a:xfrm>
            <a:off x="4927175" y="1147100"/>
            <a:ext cx="3837000" cy="35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Delete all the </a:t>
            </a:r>
            <a:r>
              <a:rPr lang="en" sz="1600" dirty="0" err="1"/>
              <a:t>st.write</a:t>
            </a:r>
            <a:r>
              <a:rPr lang="en" sz="1600" dirty="0"/>
              <a:t> () commands and leave the command parameters in your script. It still works!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/>
              <a:t>E.g., instead of </a:t>
            </a:r>
            <a:endParaRPr sz="13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st.write</a:t>
            </a: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("I can format text content into different styles such as  **bold**, *italics*, and ~~strikethrough~~")</a:t>
            </a:r>
            <a:endParaRPr sz="1300"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st.write</a:t>
            </a: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(</a:t>
            </a:r>
            <a:r>
              <a:rPr lang="en" sz="13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hp_mpg</a:t>
            </a: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)</a:t>
            </a:r>
            <a:endParaRPr sz="1300"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/>
              <a:t>Simply use </a:t>
            </a:r>
            <a:endParaRPr sz="13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"I can format text content into different styles such as  **bold**, *italics*, and ~~strikethrough~~"</a:t>
            </a:r>
            <a:endParaRPr sz="1300"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hp_mpg</a:t>
            </a:r>
            <a:endParaRPr sz="1300"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latin typeface="Modum Regular" pitchFamily="2" charset="77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8" name="Google Shape;178;p25"/>
          <p:cNvSpPr txBox="1">
            <a:spLocks noGrp="1"/>
          </p:cNvSpPr>
          <p:nvPr>
            <p:ph type="subTitle" idx="3"/>
          </p:nvPr>
        </p:nvSpPr>
        <p:spPr>
          <a:xfrm>
            <a:off x="0" y="0"/>
            <a:ext cx="1610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5</a:t>
            </a:r>
            <a:endParaRPr dirty="0"/>
          </a:p>
        </p:txBody>
      </p:sp>
      <p:sp>
        <p:nvSpPr>
          <p:cNvPr id="179" name="Google Shape;179;p2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Write data and markdown without the “</a:t>
            </a:r>
            <a:r>
              <a:rPr lang="en" dirty="0" err="1"/>
              <a:t>st.write</a:t>
            </a:r>
            <a:r>
              <a:rPr lang="en" dirty="0"/>
              <a:t>()”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 more here: </a:t>
            </a:r>
            <a:r>
              <a:rPr lang="en" sz="1100" u="sng" dirty="0">
                <a:solidFill>
                  <a:schemeClr val="hlink"/>
                </a:solidFill>
                <a:latin typeface="Modum Regular" pitchFamily="2" charset="77"/>
                <a:ea typeface="Arial"/>
                <a:cs typeface="Arial"/>
                <a:sym typeface="Arial"/>
                <a:hlinkClick r:id="rId3"/>
              </a:rPr>
              <a:t>https://docs.streamlit.io/en/stable/api.html#magic-commands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Add a button to toggle the display of the chart</a:t>
            </a:r>
            <a:endParaRPr sz="3200" dirty="0"/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Streamlit</a:t>
            </a:r>
            <a:r>
              <a:rPr lang="en" dirty="0"/>
              <a:t> offers a number of built-in widgets such as button, checkbox, radio, </a:t>
            </a:r>
            <a:r>
              <a:rPr lang="en" dirty="0" err="1"/>
              <a:t>selectbox</a:t>
            </a:r>
            <a:r>
              <a:rPr lang="en" dirty="0"/>
              <a:t>.  Read more here: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hlink"/>
                </a:solidFill>
                <a:latin typeface="Modum Regular" pitchFamily="2" charset="77"/>
                <a:ea typeface="Arial"/>
                <a:cs typeface="Arial"/>
                <a:sym typeface="Arial"/>
                <a:hlinkClick r:id="rId3"/>
              </a:rPr>
              <a:t>https://docs.streamlit.io/en/stable/api.html#display-interactive-widgets</a:t>
            </a:r>
            <a:endParaRPr dirty="0"/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2"/>
          </p:nvPr>
        </p:nvSpPr>
        <p:spPr>
          <a:xfrm>
            <a:off x="4634699" y="724075"/>
            <a:ext cx="4853545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3C78D8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#initialize a button</a:t>
            </a:r>
            <a:endParaRPr dirty="0">
              <a:solidFill>
                <a:srgbClr val="3C78D8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>
                <a:solidFill>
                  <a:srgbClr val="3C78D8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btn</a:t>
            </a:r>
            <a:r>
              <a:rPr lang="en" dirty="0">
                <a:solidFill>
                  <a:srgbClr val="3C78D8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</a:t>
            </a:r>
            <a:r>
              <a:rPr lang="en" dirty="0" err="1">
                <a:solidFill>
                  <a:srgbClr val="3C78D8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st.button</a:t>
            </a:r>
            <a:r>
              <a:rPr lang="en" dirty="0">
                <a:solidFill>
                  <a:srgbClr val="3C78D8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("display </a:t>
            </a:r>
            <a:r>
              <a:rPr lang="en" dirty="0" err="1">
                <a:solidFill>
                  <a:srgbClr val="3C78D8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hp_mpg</a:t>
            </a:r>
            <a:r>
              <a:rPr lang="en" dirty="0">
                <a:solidFill>
                  <a:srgbClr val="3C78D8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")</a:t>
            </a:r>
            <a:endParaRPr dirty="0">
              <a:solidFill>
                <a:srgbClr val="3C78D8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3C78D8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#if the button is clicked</a:t>
            </a:r>
            <a:endParaRPr dirty="0">
              <a:solidFill>
                <a:srgbClr val="3C78D8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3C78D8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if </a:t>
            </a:r>
            <a:r>
              <a:rPr lang="en" dirty="0" err="1">
                <a:solidFill>
                  <a:srgbClr val="3C78D8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btn</a:t>
            </a:r>
            <a:r>
              <a:rPr lang="en" dirty="0">
                <a:solidFill>
                  <a:srgbClr val="3C78D8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:</a:t>
            </a:r>
            <a:endParaRPr dirty="0">
              <a:solidFill>
                <a:srgbClr val="3C78D8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3C78D8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  #display the chart</a:t>
            </a:r>
            <a:endParaRPr dirty="0">
              <a:solidFill>
                <a:srgbClr val="3C78D8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3C78D8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  </a:t>
            </a:r>
            <a:r>
              <a:rPr lang="en" dirty="0" err="1">
                <a:solidFill>
                  <a:srgbClr val="3C78D8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hp_mpg</a:t>
            </a:r>
            <a:endParaRPr dirty="0">
              <a:solidFill>
                <a:srgbClr val="3C78D8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3C78D8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else:</a:t>
            </a:r>
            <a:endParaRPr dirty="0">
              <a:solidFill>
                <a:srgbClr val="3C78D8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3C78D8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  #display the following text</a:t>
            </a:r>
            <a:endParaRPr dirty="0">
              <a:solidFill>
                <a:srgbClr val="3C78D8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3C78D8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  "click the button to display the </a:t>
            </a:r>
            <a:r>
              <a:rPr lang="en" dirty="0" err="1">
                <a:solidFill>
                  <a:srgbClr val="3C78D8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hp_mpg</a:t>
            </a:r>
            <a:r>
              <a:rPr lang="en" dirty="0">
                <a:solidFill>
                  <a:srgbClr val="3C78D8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chart"</a:t>
            </a:r>
            <a:endParaRPr dirty="0">
              <a:solidFill>
                <a:srgbClr val="3C78D8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dum Regular" pitchFamily="2" charset="77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subTitle" idx="3"/>
          </p:nvPr>
        </p:nvSpPr>
        <p:spPr>
          <a:xfrm>
            <a:off x="0" y="0"/>
            <a:ext cx="1610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6</a:t>
            </a:r>
            <a:endParaRPr dirty="0"/>
          </a:p>
        </p:txBody>
      </p:sp>
      <p:sp>
        <p:nvSpPr>
          <p:cNvPr id="188" name="Google Shape;188;p26"/>
          <p:cNvSpPr/>
          <p:nvPr/>
        </p:nvSpPr>
        <p:spPr>
          <a:xfrm>
            <a:off x="4640525" y="1787450"/>
            <a:ext cx="1155300" cy="316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dum Regular" pitchFamily="2" charset="77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6403675" y="1787450"/>
            <a:ext cx="2407500" cy="316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990000"/>
                </a:solidFill>
                <a:latin typeface="Modum Regular" pitchFamily="2" charset="77"/>
                <a:ea typeface="Merriweather"/>
                <a:cs typeface="Merriweather"/>
                <a:sym typeface="Merriweather"/>
              </a:rPr>
              <a:t>Widgets hold users’ inputs</a:t>
            </a:r>
            <a:endParaRPr sz="1200" dirty="0">
              <a:solidFill>
                <a:srgbClr val="990000"/>
              </a:solidFill>
              <a:latin typeface="Modum Regular" pitchFamily="2" charset="77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90" name="Google Shape;190;p26"/>
          <p:cNvCxnSpPr>
            <a:stCxn id="189" idx="1"/>
            <a:endCxn id="188" idx="3"/>
          </p:cNvCxnSpPr>
          <p:nvPr/>
        </p:nvCxnSpPr>
        <p:spPr>
          <a:xfrm rot="10800000">
            <a:off x="5795875" y="1945550"/>
            <a:ext cx="607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348450" y="922625"/>
            <a:ext cx="39702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Before clicking</a:t>
            </a:r>
            <a:endParaRPr sz="1800" dirty="0"/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1610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 of step 6</a:t>
            </a:r>
            <a:endParaRPr dirty="0"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538" y="501413"/>
            <a:ext cx="4600575" cy="1152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2875" y="1745113"/>
            <a:ext cx="4579922" cy="318476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348450" y="3022200"/>
            <a:ext cx="39702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After clicking</a:t>
            </a:r>
            <a:endParaRPr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Make a select widget and use user input in a chart</a:t>
            </a:r>
            <a:endParaRPr sz="3200" dirty="0"/>
          </a:p>
        </p:txBody>
      </p:sp>
      <p:sp>
        <p:nvSpPr>
          <p:cNvPr id="205" name="Google Shape;205;p28"/>
          <p:cNvSpPr txBox="1">
            <a:spLocks noGrp="1"/>
          </p:cNvSpPr>
          <p:nvPr>
            <p:ph type="subTitle" idx="3"/>
          </p:nvPr>
        </p:nvSpPr>
        <p:spPr>
          <a:xfrm>
            <a:off x="0" y="0"/>
            <a:ext cx="1610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7</a:t>
            </a:r>
            <a:endParaRPr dirty="0"/>
          </a:p>
        </p:txBody>
      </p:sp>
      <p:sp>
        <p:nvSpPr>
          <p:cNvPr id="206" name="Google Shape;206;p2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select widget creates a dropdown menu. Read more here: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 dirty="0">
                <a:solidFill>
                  <a:schemeClr val="accent5"/>
                </a:solidFill>
                <a:latin typeface="Modum Regular" pitchFamily="2" charset="77"/>
                <a:ea typeface="Arial"/>
                <a:cs typeface="Arial"/>
                <a:sym typeface="Arial"/>
                <a:hlinkClick r:id="rId3"/>
              </a:rPr>
              <a:t>https://docs.streamlit.io/en/stable/api.html#display-interactive-widgets</a:t>
            </a:r>
            <a:endParaRPr dirty="0"/>
          </a:p>
        </p:txBody>
      </p:sp>
      <p:sp>
        <p:nvSpPr>
          <p:cNvPr id="207" name="Google Shape;207;p28"/>
          <p:cNvSpPr txBox="1">
            <a:spLocks noGrp="1"/>
          </p:cNvSpPr>
          <p:nvPr>
            <p:ph type="body" idx="2"/>
          </p:nvPr>
        </p:nvSpPr>
        <p:spPr>
          <a:xfrm>
            <a:off x="4776395" y="724075"/>
            <a:ext cx="4367605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latin typeface="Modum Regular" pitchFamily="2" charset="77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#step 8: make a select widget</a:t>
            </a:r>
            <a:endParaRPr sz="1300" dirty="0"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##create a list of options</a:t>
            </a:r>
            <a:endParaRPr sz="1300" dirty="0"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y_axis_options</a:t>
            </a: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=["</a:t>
            </a:r>
            <a:r>
              <a:rPr lang="en" sz="13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Acceleration","Miles_per_Gallon","Displacement</a:t>
            </a: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"]</a:t>
            </a:r>
            <a:endParaRPr sz="1300"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##create a select box</a:t>
            </a:r>
            <a:endParaRPr sz="1300" dirty="0"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y_axis_selectbox</a:t>
            </a: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</a:t>
            </a:r>
            <a:r>
              <a:rPr lang="en" sz="13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st.selectbox</a:t>
            </a: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(</a:t>
            </a:r>
            <a:endParaRPr sz="1300"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  label="Select the column to plot for the y-axis",</a:t>
            </a:r>
            <a:endParaRPr sz="1300"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  options=</a:t>
            </a:r>
            <a:r>
              <a:rPr lang="en" sz="13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y_axis_options</a:t>
            </a:r>
            <a:endParaRPr sz="1300"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)</a:t>
            </a:r>
            <a:endParaRPr sz="1300"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## create a chart that uses the select box</a:t>
            </a:r>
            <a:endParaRPr sz="1300" dirty="0"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chart=</a:t>
            </a:r>
            <a:r>
              <a:rPr lang="en" sz="13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alt.Chart</a:t>
            </a: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(cars).</a:t>
            </a:r>
            <a:r>
              <a:rPr lang="en" sz="13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mark_circle</a:t>
            </a: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(size=80,opacity=0.5).encode(</a:t>
            </a:r>
            <a:endParaRPr sz="1300"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  x='</a:t>
            </a:r>
            <a:r>
              <a:rPr lang="en" sz="13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Horsepower:Q</a:t>
            </a: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',</a:t>
            </a:r>
            <a:endParaRPr sz="1300"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  y=</a:t>
            </a:r>
            <a:r>
              <a:rPr lang="en" sz="13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y_axis_selectbox</a:t>
            </a: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,</a:t>
            </a:r>
            <a:endParaRPr sz="1300"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  color="Origin"</a:t>
            </a:r>
            <a:endParaRPr sz="1300"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)</a:t>
            </a:r>
            <a:endParaRPr sz="1300"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#render the chart</a:t>
            </a:r>
            <a:endParaRPr sz="1300" dirty="0"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chart</a:t>
            </a:r>
            <a:endParaRPr sz="1300"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Modum Regular" pitchFamily="2" charset="77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5316768" y="3622750"/>
            <a:ext cx="1811700" cy="243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dum Regular" pitchFamily="2" charset="77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6532743" y="4102975"/>
            <a:ext cx="2407500" cy="316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0000"/>
                </a:solidFill>
                <a:latin typeface="Modum Regular" pitchFamily="2" charset="77"/>
                <a:ea typeface="Merriweather"/>
                <a:cs typeface="Merriweather"/>
                <a:sym typeface="Merriweather"/>
              </a:rPr>
              <a:t>Widgets hold users’ inputs</a:t>
            </a:r>
            <a:endParaRPr sz="1200" dirty="0">
              <a:solidFill>
                <a:srgbClr val="FF0000"/>
              </a:solidFill>
              <a:latin typeface="Modum Regular" pitchFamily="2" charset="77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10" name="Google Shape;210;p28"/>
          <p:cNvCxnSpPr>
            <a:stCxn id="209" idx="1"/>
            <a:endCxn id="208" idx="2"/>
          </p:cNvCxnSpPr>
          <p:nvPr/>
        </p:nvCxnSpPr>
        <p:spPr>
          <a:xfrm rot="10800000">
            <a:off x="6222543" y="3865975"/>
            <a:ext cx="310200" cy="395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2"/>
          </p:nvPr>
        </p:nvSpPr>
        <p:spPr>
          <a:xfrm>
            <a:off x="0" y="0"/>
            <a:ext cx="1610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 of step 7</a:t>
            </a:r>
            <a:endParaRPr dirty="0"/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74" y="561401"/>
            <a:ext cx="8285649" cy="43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192550" y="5157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the sidebar </a:t>
            </a:r>
            <a:endParaRPr dirty="0"/>
          </a:p>
        </p:txBody>
      </p:sp>
      <p:sp>
        <p:nvSpPr>
          <p:cNvPr id="224" name="Google Shape;224;p30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4470175" cy="4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E.g., instead of 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st.title</a:t>
            </a:r>
            <a:r>
              <a:rPr lang="en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(“My Title”)</a:t>
            </a:r>
            <a:endParaRPr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Write 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st.sidebar.title</a:t>
            </a:r>
            <a:r>
              <a:rPr lang="en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(“My Title”)</a:t>
            </a:r>
            <a:endParaRPr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Instead of 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st.write</a:t>
            </a:r>
            <a:r>
              <a:rPr lang="en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("# Markdown Title")</a:t>
            </a:r>
            <a:endParaRPr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Modum Regular" pitchFamily="2" charset="77"/>
                <a:ea typeface="Consolas"/>
                <a:cs typeface="Consolas"/>
                <a:sym typeface="Consolas"/>
              </a:rPr>
              <a:t>Write </a:t>
            </a:r>
            <a:endParaRPr dirty="0">
              <a:latin typeface="Modum Regular" pitchFamily="2" charset="77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st.sidebar.markdown</a:t>
            </a:r>
            <a:r>
              <a:rPr lang="en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("# Markdown Title")</a:t>
            </a:r>
            <a:endParaRPr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sp>
        <p:nvSpPr>
          <p:cNvPr id="225" name="Google Shape;225;p30"/>
          <p:cNvSpPr txBox="1">
            <a:spLocks noGrp="1"/>
          </p:cNvSpPr>
          <p:nvPr>
            <p:ph type="subTitle" idx="3"/>
          </p:nvPr>
        </p:nvSpPr>
        <p:spPr>
          <a:xfrm>
            <a:off x="0" y="0"/>
            <a:ext cx="1610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8 </a:t>
            </a:r>
            <a:endParaRPr dirty="0"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1"/>
          </p:nvPr>
        </p:nvSpPr>
        <p:spPr>
          <a:xfrm>
            <a:off x="289800" y="1954200"/>
            <a:ext cx="4045200" cy="30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Almost everything we have covered so far can be displayed in the sidebar by changing </a:t>
            </a:r>
            <a:r>
              <a:rPr lang="en" dirty="0" err="1">
                <a:solidFill>
                  <a:srgbClr val="1155CC"/>
                </a:solidFill>
                <a:latin typeface="Modum Regular" pitchFamily="2" charset="77"/>
                <a:ea typeface="Consolas"/>
                <a:cs typeface="Consolas"/>
                <a:sym typeface="Consolas"/>
              </a:rPr>
              <a:t>st.</a:t>
            </a:r>
            <a:r>
              <a:rPr lang="en" dirty="0">
                <a:solidFill>
                  <a:srgbClr val="1155CC"/>
                </a:solidFill>
                <a:latin typeface="Modum Regular" pitchFamily="2" charset="77"/>
                <a:ea typeface="Consolas"/>
                <a:cs typeface="Consolas"/>
                <a:sym typeface="Consolas"/>
              </a:rPr>
              <a:t>[element]</a:t>
            </a:r>
            <a:r>
              <a:rPr lang="en" dirty="0"/>
              <a:t> to </a:t>
            </a:r>
            <a:r>
              <a:rPr lang="en" dirty="0" err="1">
                <a:solidFill>
                  <a:srgbClr val="1155CC"/>
                </a:solidFill>
                <a:latin typeface="Modum Regular" pitchFamily="2" charset="77"/>
                <a:ea typeface="Consolas"/>
                <a:cs typeface="Consolas"/>
                <a:sym typeface="Consolas"/>
              </a:rPr>
              <a:t>st.sidebar</a:t>
            </a:r>
            <a:r>
              <a:rPr lang="en" dirty="0">
                <a:solidFill>
                  <a:srgbClr val="1155CC"/>
                </a:solidFill>
                <a:latin typeface="Modum Regular" pitchFamily="2" charset="77"/>
                <a:ea typeface="Consolas"/>
                <a:cs typeface="Consolas"/>
                <a:sym typeface="Consolas"/>
              </a:rPr>
              <a:t>.[element]</a:t>
            </a:r>
            <a:r>
              <a:rPr lang="en" dirty="0"/>
              <a:t> with the exception of</a:t>
            </a:r>
            <a:r>
              <a:rPr lang="en" dirty="0">
                <a:solidFill>
                  <a:srgbClr val="1155CC"/>
                </a:solidFill>
              </a:rPr>
              <a:t> </a:t>
            </a:r>
            <a:r>
              <a:rPr lang="en" dirty="0" err="1">
                <a:solidFill>
                  <a:srgbClr val="1155CC"/>
                </a:solidFill>
                <a:latin typeface="Modum Regular" pitchFamily="2" charset="77"/>
                <a:ea typeface="Consolas"/>
                <a:cs typeface="Consolas"/>
                <a:sym typeface="Consolas"/>
              </a:rPr>
              <a:t>st.write</a:t>
            </a:r>
            <a:r>
              <a:rPr lang="en" dirty="0">
                <a:solidFill>
                  <a:srgbClr val="1155CC"/>
                </a:solidFill>
                <a:latin typeface="Modum Regular" pitchFamily="2" charset="77"/>
                <a:ea typeface="Consolas"/>
                <a:cs typeface="Consolas"/>
                <a:sym typeface="Consolas"/>
              </a:rPr>
              <a:t>()</a:t>
            </a:r>
            <a:endParaRPr dirty="0">
              <a:solidFill>
                <a:srgbClr val="1155CC"/>
              </a:solidFill>
              <a:latin typeface="Modum Regular" pitchFamily="2" charset="77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dum Regular" pitchFamily="2" charset="77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 more: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hlink"/>
                </a:solidFill>
                <a:hlinkClick r:id="rId3"/>
              </a:rPr>
              <a:t>https://docs.streamlit.io/en/stable/api.html#add-widgets-to-sidebar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2" name="Google Shape;23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33" name="Google Shape;233;p31"/>
          <p:cNvSpPr txBox="1">
            <a:spLocks noGrp="1"/>
          </p:cNvSpPr>
          <p:nvPr>
            <p:ph type="subTitle" idx="2"/>
          </p:nvPr>
        </p:nvSpPr>
        <p:spPr>
          <a:xfrm>
            <a:off x="0" y="0"/>
            <a:ext cx="1610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 of step 8 </a:t>
            </a:r>
            <a:endParaRPr dirty="0"/>
          </a:p>
        </p:txBody>
      </p:sp>
      <p:pic>
        <p:nvPicPr>
          <p:cNvPr id="234" name="Google Shape;2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300" y="445025"/>
            <a:ext cx="7753374" cy="40867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5" name="Google Shape;235;p31"/>
          <p:cNvSpPr txBox="1"/>
          <p:nvPr/>
        </p:nvSpPr>
        <p:spPr>
          <a:xfrm>
            <a:off x="1187225" y="2334650"/>
            <a:ext cx="2079300" cy="1580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0000"/>
                </a:solidFill>
                <a:latin typeface="Modum Regular" pitchFamily="2" charset="77"/>
                <a:ea typeface="Merriweather"/>
                <a:cs typeface="Merriweather"/>
                <a:sym typeface="Merriweather"/>
              </a:rPr>
              <a:t>You can add almost any element to the sidebar: try moving your visualization and interactive widgets to the sidebar. </a:t>
            </a:r>
            <a:endParaRPr dirty="0">
              <a:solidFill>
                <a:srgbClr val="990000"/>
              </a:solidFill>
              <a:latin typeface="Modum Regular" pitchFamily="2" charset="77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36" name="Google Shape;236;p31"/>
          <p:cNvCxnSpPr>
            <a:stCxn id="235" idx="0"/>
          </p:cNvCxnSpPr>
          <p:nvPr/>
        </p:nvCxnSpPr>
        <p:spPr>
          <a:xfrm rot="10800000">
            <a:off x="1637075" y="1580750"/>
            <a:ext cx="589800" cy="75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Install and run a </a:t>
            </a:r>
            <a:r>
              <a:rPr lang="en" dirty="0" err="1"/>
              <a:t>streamlit</a:t>
            </a:r>
            <a:r>
              <a:rPr lang="en" dirty="0"/>
              <a:t> server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Editing static elements (markdown, images)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Adding </a:t>
            </a:r>
            <a:r>
              <a:rPr lang="en" dirty="0" err="1"/>
              <a:t>altair</a:t>
            </a:r>
            <a:r>
              <a:rPr lang="en" dirty="0"/>
              <a:t> visualizations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Adding widgets 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265500" y="1526969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Getting from </a:t>
            </a:r>
            <a:r>
              <a:rPr lang="en" dirty="0" err="1"/>
              <a:t>Jupyter</a:t>
            </a:r>
            <a:r>
              <a:rPr lang="en" dirty="0"/>
              <a:t> to </a:t>
            </a:r>
            <a:r>
              <a:rPr lang="en" dirty="0" err="1"/>
              <a:t>Streamlit</a:t>
            </a:r>
            <a:endParaRPr dirty="0"/>
          </a:p>
        </p:txBody>
      </p:sp>
      <p:sp>
        <p:nvSpPr>
          <p:cNvPr id="224" name="Google Shape;224;p30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4470175" cy="4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import </a:t>
            </a:r>
            <a:r>
              <a:rPr lang="en-US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streamlit</a:t>
            </a:r>
            <a:r>
              <a:rPr lang="en-US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as </a:t>
            </a:r>
            <a:r>
              <a:rPr lang="en-US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st</a:t>
            </a:r>
            <a:r>
              <a:rPr lang="en-US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Modum" pitchFamily="2" charset="77"/>
                <a:ea typeface="Consolas"/>
                <a:cs typeface="Courier New" panose="02070309020205020404" pitchFamily="49" charset="0"/>
                <a:sym typeface="Consolas"/>
              </a:rPr>
              <a:t>Then: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Modum" pitchFamily="2" charset="77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Modum" pitchFamily="2" charset="77"/>
                <a:ea typeface="Consolas"/>
                <a:cs typeface="Courier New" panose="02070309020205020404" pitchFamily="49" charset="0"/>
                <a:sym typeface="Consolas"/>
              </a:rPr>
              <a:t>just save your notebook as a .</a:t>
            </a:r>
            <a:r>
              <a:rPr lang="en-US" dirty="0" err="1">
                <a:solidFill>
                  <a:schemeClr val="tx1"/>
                </a:solidFill>
                <a:latin typeface="Modum" pitchFamily="2" charset="77"/>
                <a:ea typeface="Consolas"/>
                <a:cs typeface="Courier New" panose="02070309020205020404" pitchFamily="49" charset="0"/>
                <a:sym typeface="Consolas"/>
              </a:rPr>
              <a:t>py</a:t>
            </a:r>
            <a:r>
              <a:rPr lang="en-US" dirty="0">
                <a:solidFill>
                  <a:schemeClr val="tx1"/>
                </a:solidFill>
                <a:latin typeface="Modum" pitchFamily="2" charset="77"/>
                <a:ea typeface="Consolas"/>
                <a:cs typeface="Courier New" panose="02070309020205020404" pitchFamily="49" charset="0"/>
                <a:sym typeface="Consolas"/>
              </a:rPr>
              <a:t> file!  Should work (more or less)</a:t>
            </a:r>
            <a:endParaRPr dirty="0">
              <a:solidFill>
                <a:schemeClr val="tx1"/>
              </a:solidFill>
              <a:latin typeface="Modum" pitchFamily="2" charset="77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sp>
        <p:nvSpPr>
          <p:cNvPr id="225" name="Google Shape;225;p30"/>
          <p:cNvSpPr txBox="1">
            <a:spLocks noGrp="1"/>
          </p:cNvSpPr>
          <p:nvPr>
            <p:ph type="subTitle" idx="3"/>
          </p:nvPr>
        </p:nvSpPr>
        <p:spPr>
          <a:xfrm>
            <a:off x="0" y="0"/>
            <a:ext cx="1610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9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451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Started 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Font typeface="Merriweather"/>
              <a:buAutoNum type="arabicPeriod"/>
            </a:pPr>
            <a:r>
              <a:rPr lang="en-US" dirty="0"/>
              <a:t>Set up virtual environment (optional – 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create…</a:t>
            </a:r>
            <a:r>
              <a:rPr lang="en-US" dirty="0"/>
              <a:t>”)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You’ll need Python 3.6+ and pip</a:t>
            </a:r>
            <a:r>
              <a:rPr lang="en-US" dirty="0">
                <a:latin typeface="Merriweather"/>
              </a:rPr>
              <a:t> </a:t>
            </a:r>
            <a:r>
              <a:rPr lang="en" dirty="0">
                <a:latin typeface="Modum Regular" pitchFamily="2" charset="77"/>
              </a:rPr>
              <a:t>(type “pip” to check) 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Modum Regular" pitchFamily="2" charset="77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onda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 install pip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Install </a:t>
            </a:r>
            <a:r>
              <a:rPr lang="en" dirty="0" err="1"/>
              <a:t>streamlit</a:t>
            </a:r>
            <a:r>
              <a:rPr lang="en" dirty="0"/>
              <a:t> (the latest as of 9/30 is 0.67, so we’ll use that version)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   </a:t>
            </a:r>
            <a:r>
              <a:rPr lang="en" sz="14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pip install </a:t>
            </a:r>
            <a:r>
              <a:rPr lang="en" sz="14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streamlit</a:t>
            </a:r>
            <a:r>
              <a:rPr lang="en" sz="14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==0.67</a:t>
            </a:r>
            <a:r>
              <a:rPr lang="en" sz="1400" dirty="0">
                <a:solidFill>
                  <a:srgbClr val="0B5394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endParaRPr sz="1400" dirty="0">
              <a:solidFill>
                <a:srgbClr val="0B5394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Run the following command in the terminal: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streamlit</a:t>
            </a:r>
            <a:r>
              <a:rPr lang="en" sz="14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hello </a:t>
            </a:r>
            <a:endParaRPr sz="1400" dirty="0">
              <a:solidFill>
                <a:srgbClr val="1155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See the </a:t>
            </a:r>
            <a:r>
              <a:rPr lang="en" sz="1800" dirty="0" err="1"/>
              <a:t>streamlit</a:t>
            </a:r>
            <a:r>
              <a:rPr lang="en" sz="1800" dirty="0"/>
              <a:t> documentation: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 dirty="0">
                <a:solidFill>
                  <a:schemeClr val="accent5"/>
                </a:solidFill>
                <a:ea typeface="Arial"/>
                <a:cs typeface="Arial"/>
                <a:sym typeface="Arial"/>
                <a:hlinkClick r:id="rId3"/>
              </a:rPr>
              <a:t>https://docs.streamlit.io/en/stable/getting_started.html</a:t>
            </a:r>
            <a:endParaRPr sz="3400"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3"/>
          </p:nvPr>
        </p:nvSpPr>
        <p:spPr>
          <a:xfrm>
            <a:off x="0" y="0"/>
            <a:ext cx="1610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0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dirty="0" err="1">
                <a:solidFill>
                  <a:schemeClr val="dk2"/>
                </a:solidFill>
                <a:latin typeface="Modum Regular" pitchFamily="2" charset="77"/>
                <a:ea typeface="Consolas"/>
                <a:cs typeface="Consolas"/>
                <a:sym typeface="Consolas"/>
              </a:rPr>
              <a:t>streamlit</a:t>
            </a:r>
            <a:r>
              <a:rPr lang="en" sz="1800" b="0" dirty="0">
                <a:solidFill>
                  <a:schemeClr val="dk2"/>
                </a:solidFill>
                <a:latin typeface="Modum Regular" pitchFamily="2" charset="77"/>
                <a:ea typeface="Consolas"/>
                <a:cs typeface="Consolas"/>
                <a:sym typeface="Consolas"/>
              </a:rPr>
              <a:t> hello</a:t>
            </a: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925" y="1152476"/>
            <a:ext cx="6206637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1656300" y="3854525"/>
            <a:ext cx="1400400" cy="572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Modum Regular" pitchFamily="2" charset="77"/>
                <a:ea typeface="Merriweather"/>
                <a:cs typeface="Merriweather"/>
                <a:sym typeface="Merriweather"/>
              </a:rPr>
              <a:t>Sidebar </a:t>
            </a:r>
            <a:endParaRPr sz="2000" dirty="0">
              <a:latin typeface="Modum Regular" pitchFamily="2" charset="77"/>
              <a:ea typeface="Merriweather"/>
              <a:cs typeface="Merriweather"/>
              <a:sym typeface="Merriweather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7299250" y="3854525"/>
            <a:ext cx="1400400" cy="81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Modum Regular" pitchFamily="2" charset="77"/>
                <a:ea typeface="Merriweather"/>
                <a:cs typeface="Merriweather"/>
                <a:sym typeface="Merriweather"/>
              </a:rPr>
              <a:t>Main Section </a:t>
            </a:r>
            <a:endParaRPr sz="2000" dirty="0">
              <a:latin typeface="Modum Regular" pitchFamily="2" charset="77"/>
              <a:ea typeface="Merriweather"/>
              <a:cs typeface="Merriweather"/>
              <a:sym typeface="Merriweather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2"/>
          </p:nvPr>
        </p:nvSpPr>
        <p:spPr>
          <a:xfrm>
            <a:off x="0" y="0"/>
            <a:ext cx="1610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 of step 0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Adding Static Elements</a:t>
            </a:r>
            <a:endParaRPr sz="5000" dirty="0"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1610100" y="50325"/>
            <a:ext cx="85206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Start a server</a:t>
            </a: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404725" y="730050"/>
            <a:ext cx="81330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dirty="0"/>
              <a:t>Make a new python script </a:t>
            </a:r>
            <a:endParaRPr sz="1500" dirty="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dirty="0"/>
              <a:t>Import </a:t>
            </a:r>
            <a:r>
              <a:rPr lang="en" sz="1500" dirty="0" err="1"/>
              <a:t>streamlit</a:t>
            </a:r>
            <a:r>
              <a:rPr lang="en" sz="1500" dirty="0"/>
              <a:t> </a:t>
            </a:r>
            <a:endParaRPr sz="1500" dirty="0"/>
          </a:p>
          <a:p>
            <a:pPr marL="45720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import </a:t>
            </a:r>
            <a:r>
              <a:rPr lang="en" sz="15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streamlit</a:t>
            </a:r>
            <a:r>
              <a:rPr lang="en" sz="15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as </a:t>
            </a:r>
            <a:r>
              <a:rPr lang="en" sz="15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st</a:t>
            </a:r>
            <a:r>
              <a:rPr lang="en" sz="15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endParaRPr sz="1500"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dirty="0"/>
              <a:t>Open your terminal/anaconda prompt, move (use </a:t>
            </a:r>
            <a:r>
              <a:rPr lang="en" sz="1500" dirty="0">
                <a:latin typeface="Modum Regular" pitchFamily="2" charset="77"/>
                <a:ea typeface="Consolas"/>
                <a:cs typeface="Consolas"/>
                <a:sym typeface="Consolas"/>
              </a:rPr>
              <a:t>cd &lt;</a:t>
            </a:r>
            <a:r>
              <a:rPr lang="en" sz="1500" dirty="0" err="1">
                <a:latin typeface="Modum Regular" pitchFamily="2" charset="77"/>
                <a:ea typeface="Consolas"/>
                <a:cs typeface="Consolas"/>
                <a:sym typeface="Consolas"/>
              </a:rPr>
              <a:t>dir</a:t>
            </a:r>
            <a:r>
              <a:rPr lang="en" sz="1500" dirty="0">
                <a:latin typeface="Modum Regular" pitchFamily="2" charset="77"/>
                <a:ea typeface="Consolas"/>
                <a:cs typeface="Consolas"/>
                <a:sym typeface="Consolas"/>
              </a:rPr>
              <a:t> path&gt;</a:t>
            </a:r>
            <a:r>
              <a:rPr lang="en" sz="1500" dirty="0"/>
              <a:t>) to the directory where you store your python script </a:t>
            </a:r>
            <a:endParaRPr sz="1500" dirty="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dirty="0"/>
              <a:t>Run the following command:</a:t>
            </a:r>
            <a:endParaRPr sz="1500" dirty="0"/>
          </a:p>
          <a:p>
            <a:pPr marL="45720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streamlit</a:t>
            </a:r>
            <a:r>
              <a:rPr lang="en" sz="15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run &lt;filename&gt;</a:t>
            </a:r>
            <a:endParaRPr sz="1500"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 dirty="0">
              <a:latin typeface="Modum Regular" pitchFamily="2" charset="77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500" dirty="0"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2"/>
          </p:nvPr>
        </p:nvSpPr>
        <p:spPr>
          <a:xfrm>
            <a:off x="0" y="0"/>
            <a:ext cx="1610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1</a:t>
            </a:r>
            <a:endParaRPr dirty="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25" y="3077925"/>
            <a:ext cx="6896100" cy="19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1278300" y="3132950"/>
            <a:ext cx="2725800" cy="276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dum Regular" pitchFamily="2" charset="77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5040350" y="3330325"/>
            <a:ext cx="10113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dum Regular" pitchFamily="2" charset="77"/>
              <a:ea typeface="Merriweather"/>
              <a:cs typeface="Merriweather"/>
              <a:sym typeface="Merriweather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7088000" y="2389950"/>
            <a:ext cx="1989900" cy="9405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E06666"/>
                </a:solidFill>
                <a:latin typeface="Modum Regular" pitchFamily="2" charset="77"/>
                <a:ea typeface="Merriweather"/>
                <a:cs typeface="Merriweather"/>
                <a:sym typeface="Merriweather"/>
              </a:rPr>
              <a:t>This is where we are storing our python script (you can put it anywhere)</a:t>
            </a:r>
            <a:endParaRPr sz="1200" dirty="0">
              <a:solidFill>
                <a:srgbClr val="E06666"/>
              </a:solidFill>
              <a:latin typeface="Modum Regular" pitchFamily="2" charset="77"/>
              <a:ea typeface="Merriweather"/>
              <a:cs typeface="Merriweather"/>
              <a:sym typeface="Merriweather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912625" y="3544375"/>
            <a:ext cx="2326800" cy="276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dum Regular" pitchFamily="2" charset="77"/>
            </a:endParaRPr>
          </a:p>
        </p:txBody>
      </p:sp>
      <p:cxnSp>
        <p:nvCxnSpPr>
          <p:cNvPr id="107" name="Google Shape;107;p18"/>
          <p:cNvCxnSpPr>
            <a:cxnSpLocks/>
            <a:stCxn id="105" idx="1"/>
            <a:endCxn id="103" idx="3"/>
          </p:cNvCxnSpPr>
          <p:nvPr/>
        </p:nvCxnSpPr>
        <p:spPr>
          <a:xfrm flipH="1">
            <a:off x="4004000" y="2860200"/>
            <a:ext cx="3084000" cy="411300"/>
          </a:xfrm>
          <a:prstGeom prst="straightConnector1">
            <a:avLst/>
          </a:prstGeom>
          <a:noFill/>
          <a:ln w="28575" cap="flat" cmpd="sng">
            <a:solidFill>
              <a:srgbClr val="CC412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8"/>
          <p:cNvCxnSpPr>
            <a:stCxn id="105" idx="1"/>
            <a:endCxn id="106" idx="3"/>
          </p:cNvCxnSpPr>
          <p:nvPr/>
        </p:nvCxnSpPr>
        <p:spPr>
          <a:xfrm flipH="1">
            <a:off x="3239300" y="2860200"/>
            <a:ext cx="3848700" cy="822600"/>
          </a:xfrm>
          <a:prstGeom prst="straightConnector1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Google Shape;109;p18"/>
          <p:cNvSpPr txBox="1"/>
          <p:nvPr/>
        </p:nvSpPr>
        <p:spPr>
          <a:xfrm>
            <a:off x="7087975" y="3419900"/>
            <a:ext cx="1989900" cy="850800"/>
          </a:xfrm>
          <a:prstGeom prst="rect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155CC"/>
                </a:solidFill>
                <a:latin typeface="Modum Regular" pitchFamily="2" charset="77"/>
                <a:ea typeface="Merriweather"/>
                <a:cs typeface="Merriweather"/>
                <a:sym typeface="Merriweather"/>
              </a:rPr>
              <a:t>This is the name of our script (you can name it anything)</a:t>
            </a:r>
            <a:endParaRPr sz="1200" dirty="0">
              <a:solidFill>
                <a:srgbClr val="1155CC"/>
              </a:solidFill>
              <a:latin typeface="Modum Regular" pitchFamily="2" charset="77"/>
              <a:ea typeface="Merriweather"/>
              <a:cs typeface="Merriweather"/>
              <a:sym typeface="Merriweather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4497625" y="3544375"/>
            <a:ext cx="2401200" cy="276900"/>
          </a:xfrm>
          <a:prstGeom prst="rect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dum Regular" pitchFamily="2" charset="77"/>
            </a:endParaRPr>
          </a:p>
        </p:txBody>
      </p:sp>
      <p:cxnSp>
        <p:nvCxnSpPr>
          <p:cNvPr id="111" name="Google Shape;111;p18"/>
          <p:cNvCxnSpPr>
            <a:stCxn id="109" idx="1"/>
            <a:endCxn id="110" idx="3"/>
          </p:cNvCxnSpPr>
          <p:nvPr/>
        </p:nvCxnSpPr>
        <p:spPr>
          <a:xfrm rot="10800000">
            <a:off x="6898675" y="3682700"/>
            <a:ext cx="189300" cy="162600"/>
          </a:xfrm>
          <a:prstGeom prst="straightConnector1">
            <a:avLst/>
          </a:prstGeom>
          <a:noFill/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" name="Google Shape;112;p18"/>
          <p:cNvSpPr/>
          <p:nvPr/>
        </p:nvSpPr>
        <p:spPr>
          <a:xfrm>
            <a:off x="1221025" y="4325825"/>
            <a:ext cx="2018400" cy="276900"/>
          </a:xfrm>
          <a:prstGeom prst="rect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dum Regular" pitchFamily="2" charset="77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5834250" y="4256500"/>
            <a:ext cx="2832300" cy="8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8761D"/>
                </a:solidFill>
                <a:latin typeface="Modum Regular" pitchFamily="2" charset="77"/>
                <a:ea typeface="Merriweather"/>
                <a:cs typeface="Merriweather"/>
                <a:sym typeface="Merriweather"/>
              </a:rPr>
              <a:t>Open your browser and navigate to this address </a:t>
            </a:r>
            <a:endParaRPr sz="1200" dirty="0">
              <a:solidFill>
                <a:srgbClr val="38761D"/>
              </a:solidFill>
              <a:latin typeface="Modum Regular" pitchFamily="2" charset="77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14" name="Google Shape;114;p18"/>
          <p:cNvCxnSpPr>
            <a:stCxn id="113" idx="1"/>
            <a:endCxn id="112" idx="3"/>
          </p:cNvCxnSpPr>
          <p:nvPr/>
        </p:nvCxnSpPr>
        <p:spPr>
          <a:xfrm rot="10800000">
            <a:off x="3239550" y="4464400"/>
            <a:ext cx="2594700" cy="217500"/>
          </a:xfrm>
          <a:prstGeom prst="straightConnector1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subTitle" idx="2"/>
          </p:nvPr>
        </p:nvSpPr>
        <p:spPr>
          <a:xfrm>
            <a:off x="0" y="0"/>
            <a:ext cx="1610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 of step 1 </a:t>
            </a:r>
            <a:endParaRPr dirty="0"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200" y="2275725"/>
            <a:ext cx="4915303" cy="24893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6850" y="78350"/>
            <a:ext cx="6715125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404725" y="1520663"/>
            <a:ext cx="81330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/>
              <a:t>After navigating to the address, you will see a blank page with only a menu button on the top right </a:t>
            </a:r>
            <a:endParaRPr sz="1500" dirty="0"/>
          </a:p>
        </p:txBody>
      </p:sp>
      <p:sp>
        <p:nvSpPr>
          <p:cNvPr id="123" name="Google Shape;123;p19"/>
          <p:cNvSpPr/>
          <p:nvPr/>
        </p:nvSpPr>
        <p:spPr>
          <a:xfrm>
            <a:off x="3095875" y="835150"/>
            <a:ext cx="2018400" cy="276900"/>
          </a:xfrm>
          <a:prstGeom prst="rect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dum Regular" pitchFamily="2" charset="77"/>
            </a:endParaRPr>
          </a:p>
        </p:txBody>
      </p:sp>
      <p:cxnSp>
        <p:nvCxnSpPr>
          <p:cNvPr id="124" name="Google Shape;124;p19"/>
          <p:cNvCxnSpPr>
            <a:stCxn id="122" idx="0"/>
          </p:cNvCxnSpPr>
          <p:nvPr/>
        </p:nvCxnSpPr>
        <p:spPr>
          <a:xfrm rot="10800000">
            <a:off x="4460725" y="1171763"/>
            <a:ext cx="10500" cy="348900"/>
          </a:xfrm>
          <a:prstGeom prst="straightConnector1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Adding a Title</a:t>
            </a:r>
            <a:endParaRPr dirty="0"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2"/>
          </p:nvPr>
        </p:nvSpPr>
        <p:spPr>
          <a:xfrm>
            <a:off x="4845625" y="1267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 1: 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st.title</a:t>
            </a:r>
            <a:r>
              <a:rPr lang="en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(“My Title”)</a:t>
            </a:r>
            <a:endParaRPr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Method 2:</a:t>
            </a:r>
            <a:endParaRPr dirty="0">
              <a:latin typeface="Modum Regular" pitchFamily="2" charset="77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st.write</a:t>
            </a:r>
            <a:r>
              <a:rPr lang="en" sz="16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("# Markdown Title")</a:t>
            </a:r>
            <a:endParaRPr sz="1600" dirty="0">
              <a:solidFill>
                <a:srgbClr val="1155CC"/>
              </a:solidFill>
              <a:highlight>
                <a:srgbClr val="2B2B2B"/>
              </a:highlight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Modum Regular" pitchFamily="2" charset="77"/>
                <a:ea typeface="Consolas"/>
                <a:cs typeface="Consolas"/>
                <a:sym typeface="Consolas"/>
              </a:rPr>
              <a:t> </a:t>
            </a:r>
            <a:endParaRPr dirty="0">
              <a:latin typeface="Modum Regular" pitchFamily="2" charset="77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3"/>
          </p:nvPr>
        </p:nvSpPr>
        <p:spPr>
          <a:xfrm>
            <a:off x="0" y="0"/>
            <a:ext cx="1610100" cy="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2</a:t>
            </a:r>
            <a:endParaRPr dirty="0"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Two methods that generate identical results</a:t>
            </a:r>
            <a:endParaRPr dirty="0"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223" y="584525"/>
            <a:ext cx="2224314" cy="1235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700" y="3237650"/>
            <a:ext cx="4718388" cy="800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5" name="Google Shape;135;p20"/>
          <p:cNvSpPr txBox="1"/>
          <p:nvPr/>
        </p:nvSpPr>
        <p:spPr>
          <a:xfrm>
            <a:off x="4485275" y="2688925"/>
            <a:ext cx="43170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Modum Regular" pitchFamily="2" charset="77"/>
                <a:ea typeface="Merriweather"/>
                <a:cs typeface="Merriweather"/>
                <a:sym typeface="Merriweather"/>
              </a:rPr>
              <a:t>Whenever you change the script,  you will see the following content on your webpage</a:t>
            </a:r>
            <a:endParaRPr dirty="0">
              <a:solidFill>
                <a:srgbClr val="CC0000"/>
              </a:solidFill>
              <a:latin typeface="Modum Regular" pitchFamily="2" charset="77"/>
              <a:ea typeface="Merriweather"/>
              <a:cs typeface="Merriweather"/>
              <a:sym typeface="Merriweather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6919750" y="4125775"/>
            <a:ext cx="1989900" cy="9405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06666"/>
                </a:solidFill>
                <a:latin typeface="Modum Regular" pitchFamily="2" charset="77"/>
                <a:ea typeface="Merriweather"/>
                <a:cs typeface="Merriweather"/>
                <a:sym typeface="Merriweather"/>
              </a:rPr>
              <a:t>Select this so that it automatically reruns for you.</a:t>
            </a:r>
            <a:endParaRPr dirty="0">
              <a:solidFill>
                <a:srgbClr val="E06666"/>
              </a:solidFill>
              <a:latin typeface="Modum Regular" pitchFamily="2" charset="77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37" name="Google Shape;137;p20"/>
          <p:cNvCxnSpPr>
            <a:stCxn id="136" idx="0"/>
          </p:cNvCxnSpPr>
          <p:nvPr/>
        </p:nvCxnSpPr>
        <p:spPr>
          <a:xfrm rot="10800000" flipH="1">
            <a:off x="7914700" y="3650875"/>
            <a:ext cx="61200" cy="474900"/>
          </a:xfrm>
          <a:prstGeom prst="straightConnector1">
            <a:avLst/>
          </a:prstGeom>
          <a:noFill/>
          <a:ln w="28575" cap="flat" cmpd="sng">
            <a:solidFill>
              <a:srgbClr val="CC412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20"/>
          <p:cNvCxnSpPr/>
          <p:nvPr/>
        </p:nvCxnSpPr>
        <p:spPr>
          <a:xfrm rot="10800000">
            <a:off x="3634275" y="814150"/>
            <a:ext cx="1418400" cy="2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20"/>
          <p:cNvCxnSpPr>
            <a:stCxn id="130" idx="1"/>
          </p:cNvCxnSpPr>
          <p:nvPr/>
        </p:nvCxnSpPr>
        <p:spPr>
          <a:xfrm rot="10800000">
            <a:off x="3412225" y="1517125"/>
            <a:ext cx="1433400" cy="45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Using </a:t>
            </a:r>
            <a:r>
              <a:rPr lang="en" sz="3800" dirty="0" err="1">
                <a:latin typeface="Modum Regular" pitchFamily="2" charset="77"/>
                <a:ea typeface="Consolas"/>
                <a:cs typeface="Consolas"/>
                <a:sym typeface="Consolas"/>
              </a:rPr>
              <a:t>st.write</a:t>
            </a:r>
            <a:r>
              <a:rPr lang="en" sz="3800" dirty="0">
                <a:latin typeface="Modum Regular" pitchFamily="2" charset="77"/>
                <a:ea typeface="Consolas"/>
                <a:cs typeface="Consolas"/>
                <a:sym typeface="Consolas"/>
              </a:rPr>
              <a:t>()</a:t>
            </a:r>
            <a:r>
              <a:rPr lang="en" sz="3800" dirty="0"/>
              <a:t> to add markdown</a:t>
            </a:r>
            <a:endParaRPr sz="3800"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4939500" y="123350"/>
            <a:ext cx="3837000" cy="4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Modum Regular" pitchFamily="2" charset="77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latin typeface="Modum Regular" pitchFamily="2" charset="77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Paste the following lines to your script and see what happens 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st.write</a:t>
            </a:r>
            <a:r>
              <a:rPr lang="en" sz="12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("I can format text content into different styles such as  **bold**, *italics*, and ~~strikethrough~~")</a:t>
            </a:r>
            <a:endParaRPr sz="1200"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st.write</a:t>
            </a:r>
            <a:r>
              <a:rPr lang="en" sz="12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("I am writing a link [to the </a:t>
            </a:r>
            <a:r>
              <a:rPr lang="en" sz="12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streamlit</a:t>
            </a:r>
            <a:r>
              <a:rPr lang="en" sz="12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documentation page](https://</a:t>
            </a:r>
            <a:r>
              <a:rPr lang="en" sz="12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docs.streamlit.io</a:t>
            </a:r>
            <a:r>
              <a:rPr lang="en" sz="12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/</a:t>
            </a:r>
            <a:r>
              <a:rPr lang="en" sz="12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en</a:t>
            </a:r>
            <a:r>
              <a:rPr lang="en" sz="12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/stable/</a:t>
            </a:r>
            <a:r>
              <a:rPr lang="en" sz="12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api.html</a:t>
            </a:r>
            <a:r>
              <a:rPr lang="en" sz="12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)")</a:t>
            </a:r>
            <a:endParaRPr sz="1200"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st.write</a:t>
            </a:r>
            <a:r>
              <a:rPr lang="en" sz="12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('![alt text](https://</a:t>
            </a:r>
            <a:r>
              <a:rPr lang="en" sz="12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upload.wikimedia.org</a:t>
            </a:r>
            <a:r>
              <a:rPr lang="en" sz="12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/</a:t>
            </a:r>
            <a:r>
              <a:rPr lang="en" sz="12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wikipedia</a:t>
            </a:r>
            <a:r>
              <a:rPr lang="en" sz="12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/commons/thumb/3/3e/Irises-</a:t>
            </a:r>
            <a:r>
              <a:rPr lang="en" sz="1200" dirty="0" err="1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Vincent_van_Gogh.jpg</a:t>
            </a:r>
            <a:r>
              <a:rPr lang="en" sz="1200" dirty="0">
                <a:solidFill>
                  <a:srgbClr val="1155C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/314px-Irises-Vincent_van_Gogh.jpg)')</a:t>
            </a:r>
            <a:endParaRPr sz="1200" dirty="0">
              <a:solidFill>
                <a:srgbClr val="1155CC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latin typeface="Modum Regular" pitchFamily="2" charset="77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3"/>
          </p:nvPr>
        </p:nvSpPr>
        <p:spPr>
          <a:xfrm>
            <a:off x="0" y="0"/>
            <a:ext cx="1610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3</a:t>
            </a:r>
            <a:endParaRPr dirty="0"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err="1">
                <a:solidFill>
                  <a:srgbClr val="1155CC"/>
                </a:solidFill>
                <a:latin typeface="Modum Regular" pitchFamily="2" charset="77"/>
                <a:ea typeface="Consolas"/>
                <a:cs typeface="Consolas"/>
                <a:sym typeface="Consolas"/>
              </a:rPr>
              <a:t>st.write</a:t>
            </a:r>
            <a:r>
              <a:rPr lang="en" sz="1400" dirty="0">
                <a:solidFill>
                  <a:srgbClr val="1155CC"/>
                </a:solidFill>
                <a:latin typeface="Modum Regular" pitchFamily="2" charset="77"/>
                <a:ea typeface="Consolas"/>
                <a:cs typeface="Consolas"/>
                <a:sym typeface="Consolas"/>
              </a:rPr>
              <a:t>() </a:t>
            </a:r>
            <a:r>
              <a:rPr lang="en" sz="1400" dirty="0"/>
              <a:t>is a powerful command. You can read more about it here: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 dirty="0">
                <a:solidFill>
                  <a:schemeClr val="hlink"/>
                </a:solidFill>
                <a:latin typeface="Modum Regular" pitchFamily="2" charset="77"/>
                <a:ea typeface="Arial"/>
                <a:cs typeface="Arial"/>
                <a:sym typeface="Arial"/>
                <a:hlinkClick r:id="rId3"/>
              </a:rPr>
              <a:t>https://docs.streamlit.io/en/stable/api.html#streamlit.write</a:t>
            </a:r>
            <a:endParaRPr sz="19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1169</Words>
  <Application>Microsoft Macintosh PowerPoint</Application>
  <PresentationFormat>On-screen Show (16:9)</PresentationFormat>
  <Paragraphs>149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Merriweather Black</vt:lpstr>
      <vt:lpstr>Modum Regular</vt:lpstr>
      <vt:lpstr>Arial</vt:lpstr>
      <vt:lpstr>Modum</vt:lpstr>
      <vt:lpstr>Consolas</vt:lpstr>
      <vt:lpstr>Courier New</vt:lpstr>
      <vt:lpstr>Merriweather</vt:lpstr>
      <vt:lpstr>Simple Light</vt:lpstr>
      <vt:lpstr>Streamlit Introduction </vt:lpstr>
      <vt:lpstr>Content</vt:lpstr>
      <vt:lpstr>Get Started </vt:lpstr>
      <vt:lpstr>streamlit hello</vt:lpstr>
      <vt:lpstr>Adding Static Elements</vt:lpstr>
      <vt:lpstr>Start a server</vt:lpstr>
      <vt:lpstr>PowerPoint Presentation</vt:lpstr>
      <vt:lpstr>Adding a Title</vt:lpstr>
      <vt:lpstr>Using st.write() to add markdown</vt:lpstr>
      <vt:lpstr>PowerPoint Presentation</vt:lpstr>
      <vt:lpstr>Making and displaying an altair visualization</vt:lpstr>
      <vt:lpstr>PowerPoint Presentation</vt:lpstr>
      <vt:lpstr>Magic Command </vt:lpstr>
      <vt:lpstr>Add a button to toggle the display of the chart</vt:lpstr>
      <vt:lpstr>Before clicking</vt:lpstr>
      <vt:lpstr>Make a select widget and use user input in a chart</vt:lpstr>
      <vt:lpstr>PowerPoint Presentation</vt:lpstr>
      <vt:lpstr>Using the sidebar </vt:lpstr>
      <vt:lpstr>PowerPoint Presentation</vt:lpstr>
      <vt:lpstr>Getting from Jupyter to Streamlit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Streamlit Introduction </dc:title>
  <cp:lastModifiedBy>Eytan</cp:lastModifiedBy>
  <cp:revision>6</cp:revision>
  <dcterms:modified xsi:type="dcterms:W3CDTF">2020-10-01T03:20:29Z</dcterms:modified>
</cp:coreProperties>
</file>