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D46B496-44CB-40BD-B21D-9997F937298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4E03370C-3C4B-490B-9CEA-50847336094A}">
          <p14:sldIdLst>
            <p14:sldId id="266"/>
            <p14:sldId id="267"/>
            <p14:sldId id="270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36157-BF9F-45B1-B9AC-D76EC03053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DF93E7-9E9E-48D8-A4A8-2372A37A4872}">
      <dgm:prSet phldrT="[文本]" custT="1"/>
      <dgm:spPr/>
      <dgm:t>
        <a:bodyPr/>
        <a:lstStyle/>
        <a:p>
          <a:r>
            <a:rPr lang="zh-CN" altLang="en-US" sz="3600" dirty="0" smtClean="0"/>
            <a:t>分离交易可转债</a:t>
          </a:r>
          <a:endParaRPr lang="zh-CN" altLang="en-US" sz="3600" dirty="0"/>
        </a:p>
      </dgm:t>
    </dgm:pt>
    <dgm:pt modelId="{ED0C21AC-286F-415B-B808-92C258B48BF8}" type="parTrans" cxnId="{42E45384-06D0-4984-B51A-8B4CF1D4AEDF}">
      <dgm:prSet/>
      <dgm:spPr/>
      <dgm:t>
        <a:bodyPr/>
        <a:lstStyle/>
        <a:p>
          <a:endParaRPr lang="zh-CN" altLang="en-US"/>
        </a:p>
      </dgm:t>
    </dgm:pt>
    <dgm:pt modelId="{D92E5BD3-CAF6-455B-81DC-169D7EA8E39E}" type="sibTrans" cxnId="{42E45384-06D0-4984-B51A-8B4CF1D4AEDF}">
      <dgm:prSet/>
      <dgm:spPr/>
      <dgm:t>
        <a:bodyPr/>
        <a:lstStyle/>
        <a:p>
          <a:endParaRPr lang="zh-CN" altLang="en-US"/>
        </a:p>
      </dgm:t>
    </dgm:pt>
    <dgm:pt modelId="{44AAC5D4-59FF-40DA-8826-C900F29299B8}">
      <dgm:prSet phldrT="[文本]"/>
      <dgm:spPr/>
      <dgm:t>
        <a:bodyPr/>
        <a:lstStyle/>
        <a:p>
          <a:r>
            <a:rPr lang="zh-CN" altLang="en-US" dirty="0" smtClean="0"/>
            <a:t>纯债</a:t>
          </a:r>
          <a:endParaRPr lang="zh-CN" altLang="en-US" dirty="0"/>
        </a:p>
      </dgm:t>
    </dgm:pt>
    <dgm:pt modelId="{1CC3E83A-1164-495C-9F61-16842A939A85}" type="parTrans" cxnId="{BB2E3E3F-6CF9-4631-B14A-2BE5ABDE1658}">
      <dgm:prSet/>
      <dgm:spPr/>
      <dgm:t>
        <a:bodyPr/>
        <a:lstStyle/>
        <a:p>
          <a:endParaRPr lang="zh-CN" altLang="en-US"/>
        </a:p>
      </dgm:t>
    </dgm:pt>
    <dgm:pt modelId="{FACFE9E0-AB9F-4512-B68C-611FCDE64D32}" type="sibTrans" cxnId="{BB2E3E3F-6CF9-4631-B14A-2BE5ABDE1658}">
      <dgm:prSet/>
      <dgm:spPr/>
      <dgm:t>
        <a:bodyPr/>
        <a:lstStyle/>
        <a:p>
          <a:endParaRPr lang="zh-CN" altLang="en-US"/>
        </a:p>
      </dgm:t>
    </dgm:pt>
    <dgm:pt modelId="{8F899D17-754A-41FF-A477-A087AE0E1A50}">
      <dgm:prSet phldrT="[文本]" custT="1"/>
      <dgm:spPr/>
      <dgm:t>
        <a:bodyPr/>
        <a:lstStyle/>
        <a:p>
          <a:r>
            <a:rPr lang="zh-CN" altLang="en-US" sz="4400" dirty="0" smtClean="0"/>
            <a:t>权证（</a:t>
          </a:r>
          <a:r>
            <a:rPr lang="zh-CN" altLang="en-US" sz="4400" dirty="0" smtClean="0">
              <a:solidFill>
                <a:srgbClr val="FF0000"/>
              </a:solidFill>
            </a:rPr>
            <a:t>认购</a:t>
          </a:r>
          <a:r>
            <a:rPr lang="en-US" altLang="zh-CN" sz="4400" dirty="0" smtClean="0"/>
            <a:t>/</a:t>
          </a:r>
        </a:p>
        <a:p>
          <a:r>
            <a:rPr lang="zh-CN" altLang="en-US" sz="4400" dirty="0" smtClean="0">
              <a:solidFill>
                <a:srgbClr val="00B050"/>
              </a:solidFill>
            </a:rPr>
            <a:t>认沽</a:t>
          </a:r>
          <a:r>
            <a:rPr lang="zh-CN" altLang="en-US" sz="4400" dirty="0" smtClean="0"/>
            <a:t>）</a:t>
          </a:r>
          <a:endParaRPr lang="zh-CN" altLang="en-US" sz="4400" dirty="0"/>
        </a:p>
      </dgm:t>
    </dgm:pt>
    <dgm:pt modelId="{232E6E82-F02A-4065-B49A-36F3730C043D}" type="parTrans" cxnId="{C3893B26-4471-4B11-94B1-302BDEF92157}">
      <dgm:prSet/>
      <dgm:spPr/>
      <dgm:t>
        <a:bodyPr/>
        <a:lstStyle/>
        <a:p>
          <a:endParaRPr lang="zh-CN" altLang="en-US"/>
        </a:p>
      </dgm:t>
    </dgm:pt>
    <dgm:pt modelId="{91DCCCA8-8684-4D92-8C0D-977E9DF54854}" type="sibTrans" cxnId="{C3893B26-4471-4B11-94B1-302BDEF92157}">
      <dgm:prSet/>
      <dgm:spPr/>
      <dgm:t>
        <a:bodyPr/>
        <a:lstStyle/>
        <a:p>
          <a:endParaRPr lang="zh-CN" altLang="en-US"/>
        </a:p>
      </dgm:t>
    </dgm:pt>
    <dgm:pt modelId="{11DF6F8C-2605-4E2B-989F-E7A687818B44}" type="pres">
      <dgm:prSet presAssocID="{77636157-BF9F-45B1-B9AC-D76EC03053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43DEFD1-C4A5-45CF-9C06-75A694CB9B04}" type="pres">
      <dgm:prSet presAssocID="{27DF93E7-9E9E-48D8-A4A8-2372A37A4872}" presName="hierRoot1" presStyleCnt="0">
        <dgm:presLayoutVars>
          <dgm:hierBranch val="init"/>
        </dgm:presLayoutVars>
      </dgm:prSet>
      <dgm:spPr/>
    </dgm:pt>
    <dgm:pt modelId="{659AAC15-6265-4EC3-A52F-81316DE3D525}" type="pres">
      <dgm:prSet presAssocID="{27DF93E7-9E9E-48D8-A4A8-2372A37A4872}" presName="rootComposite1" presStyleCnt="0"/>
      <dgm:spPr/>
    </dgm:pt>
    <dgm:pt modelId="{F2E2886B-BA0A-42B5-9152-7FA9BBAFFE5E}" type="pres">
      <dgm:prSet presAssocID="{27DF93E7-9E9E-48D8-A4A8-2372A37A487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91DE57-A7FC-4093-B830-42746733E476}" type="pres">
      <dgm:prSet presAssocID="{27DF93E7-9E9E-48D8-A4A8-2372A37A487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D735D4F-4B5A-4532-9D63-CEBE1BE6A55F}" type="pres">
      <dgm:prSet presAssocID="{27DF93E7-9E9E-48D8-A4A8-2372A37A4872}" presName="hierChild2" presStyleCnt="0"/>
      <dgm:spPr/>
    </dgm:pt>
    <dgm:pt modelId="{A6B3F90A-5F60-42FA-A346-E8439303B0DA}" type="pres">
      <dgm:prSet presAssocID="{1CC3E83A-1164-495C-9F61-16842A939A8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696066FB-8BA4-4D5D-B9C5-C5C3082B00AD}" type="pres">
      <dgm:prSet presAssocID="{44AAC5D4-59FF-40DA-8826-C900F29299B8}" presName="hierRoot2" presStyleCnt="0">
        <dgm:presLayoutVars>
          <dgm:hierBranch val="init"/>
        </dgm:presLayoutVars>
      </dgm:prSet>
      <dgm:spPr/>
    </dgm:pt>
    <dgm:pt modelId="{4C4D6602-3482-4228-A83A-9513436E3C3D}" type="pres">
      <dgm:prSet presAssocID="{44AAC5D4-59FF-40DA-8826-C900F29299B8}" presName="rootComposite" presStyleCnt="0"/>
      <dgm:spPr/>
    </dgm:pt>
    <dgm:pt modelId="{3D48EF6C-BFF6-4354-B4AC-920455E94DC1}" type="pres">
      <dgm:prSet presAssocID="{44AAC5D4-59FF-40DA-8826-C900F29299B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8F063D-BE3B-46A0-B5DD-9A32E524072F}" type="pres">
      <dgm:prSet presAssocID="{44AAC5D4-59FF-40DA-8826-C900F29299B8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C6D22044-D426-450C-85A8-92633ACAD6CD}" type="pres">
      <dgm:prSet presAssocID="{44AAC5D4-59FF-40DA-8826-C900F29299B8}" presName="hierChild4" presStyleCnt="0"/>
      <dgm:spPr/>
    </dgm:pt>
    <dgm:pt modelId="{52145EC9-7EAB-41E9-AD28-A1998EE76CDB}" type="pres">
      <dgm:prSet presAssocID="{44AAC5D4-59FF-40DA-8826-C900F29299B8}" presName="hierChild5" presStyleCnt="0"/>
      <dgm:spPr/>
    </dgm:pt>
    <dgm:pt modelId="{57A1F8E1-F8D4-4CBB-96CA-8E1D776A54EE}" type="pres">
      <dgm:prSet presAssocID="{232E6E82-F02A-4065-B49A-36F3730C043D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B7733E3B-7E44-4413-B489-64F33A07F2B1}" type="pres">
      <dgm:prSet presAssocID="{8F899D17-754A-41FF-A477-A087AE0E1A50}" presName="hierRoot2" presStyleCnt="0">
        <dgm:presLayoutVars>
          <dgm:hierBranch val="init"/>
        </dgm:presLayoutVars>
      </dgm:prSet>
      <dgm:spPr/>
    </dgm:pt>
    <dgm:pt modelId="{594BBCCA-066D-4FEE-B2CD-B403E86996A1}" type="pres">
      <dgm:prSet presAssocID="{8F899D17-754A-41FF-A477-A087AE0E1A50}" presName="rootComposite" presStyleCnt="0"/>
      <dgm:spPr/>
    </dgm:pt>
    <dgm:pt modelId="{F20D1ECC-0AC0-4E43-BD43-A3538EDF098F}" type="pres">
      <dgm:prSet presAssocID="{8F899D17-754A-41FF-A477-A087AE0E1A5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2ACAD7-215D-48E7-82E8-A12D813DE239}" type="pres">
      <dgm:prSet presAssocID="{8F899D17-754A-41FF-A477-A087AE0E1A50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1D48287C-E802-4D69-81D0-19D60015CA4B}" type="pres">
      <dgm:prSet presAssocID="{8F899D17-754A-41FF-A477-A087AE0E1A50}" presName="hierChild4" presStyleCnt="0"/>
      <dgm:spPr/>
    </dgm:pt>
    <dgm:pt modelId="{6239EB48-3074-45EB-984D-FB06115D2D29}" type="pres">
      <dgm:prSet presAssocID="{8F899D17-754A-41FF-A477-A087AE0E1A50}" presName="hierChild5" presStyleCnt="0"/>
      <dgm:spPr/>
    </dgm:pt>
    <dgm:pt modelId="{98014B24-1C44-488C-B1BD-B08A95EB0002}" type="pres">
      <dgm:prSet presAssocID="{27DF93E7-9E9E-48D8-A4A8-2372A37A4872}" presName="hierChild3" presStyleCnt="0"/>
      <dgm:spPr/>
    </dgm:pt>
  </dgm:ptLst>
  <dgm:cxnLst>
    <dgm:cxn modelId="{F189346D-66BC-4E1B-B2BD-2C4BC279EC14}" type="presOf" srcId="{44AAC5D4-59FF-40DA-8826-C900F29299B8}" destId="{3D48EF6C-BFF6-4354-B4AC-920455E94DC1}" srcOrd="0" destOrd="0" presId="urn:microsoft.com/office/officeart/2005/8/layout/orgChart1"/>
    <dgm:cxn modelId="{9CB0F2D4-1D44-47F5-BD9F-7C6F81CBAF39}" type="presOf" srcId="{77636157-BF9F-45B1-B9AC-D76EC03053F1}" destId="{11DF6F8C-2605-4E2B-989F-E7A687818B44}" srcOrd="0" destOrd="0" presId="urn:microsoft.com/office/officeart/2005/8/layout/orgChart1"/>
    <dgm:cxn modelId="{BB2E3E3F-6CF9-4631-B14A-2BE5ABDE1658}" srcId="{27DF93E7-9E9E-48D8-A4A8-2372A37A4872}" destId="{44AAC5D4-59FF-40DA-8826-C900F29299B8}" srcOrd="0" destOrd="0" parTransId="{1CC3E83A-1164-495C-9F61-16842A939A85}" sibTransId="{FACFE9E0-AB9F-4512-B68C-611FCDE64D32}"/>
    <dgm:cxn modelId="{42E45384-06D0-4984-B51A-8B4CF1D4AEDF}" srcId="{77636157-BF9F-45B1-B9AC-D76EC03053F1}" destId="{27DF93E7-9E9E-48D8-A4A8-2372A37A4872}" srcOrd="0" destOrd="0" parTransId="{ED0C21AC-286F-415B-B808-92C258B48BF8}" sibTransId="{D92E5BD3-CAF6-455B-81DC-169D7EA8E39E}"/>
    <dgm:cxn modelId="{AAAB0C1B-4093-4F00-BD78-7AB5BBF2ACF3}" type="presOf" srcId="{232E6E82-F02A-4065-B49A-36F3730C043D}" destId="{57A1F8E1-F8D4-4CBB-96CA-8E1D776A54EE}" srcOrd="0" destOrd="0" presId="urn:microsoft.com/office/officeart/2005/8/layout/orgChart1"/>
    <dgm:cxn modelId="{66649257-8575-40C1-90A5-2A3EE59269FD}" type="presOf" srcId="{44AAC5D4-59FF-40DA-8826-C900F29299B8}" destId="{1D8F063D-BE3B-46A0-B5DD-9A32E524072F}" srcOrd="1" destOrd="0" presId="urn:microsoft.com/office/officeart/2005/8/layout/orgChart1"/>
    <dgm:cxn modelId="{C3893B26-4471-4B11-94B1-302BDEF92157}" srcId="{27DF93E7-9E9E-48D8-A4A8-2372A37A4872}" destId="{8F899D17-754A-41FF-A477-A087AE0E1A50}" srcOrd="1" destOrd="0" parTransId="{232E6E82-F02A-4065-B49A-36F3730C043D}" sibTransId="{91DCCCA8-8684-4D92-8C0D-977E9DF54854}"/>
    <dgm:cxn modelId="{3ECB04F5-8155-440F-A482-78653BF57569}" type="presOf" srcId="{27DF93E7-9E9E-48D8-A4A8-2372A37A4872}" destId="{CF91DE57-A7FC-4093-B830-42746733E476}" srcOrd="1" destOrd="0" presId="urn:microsoft.com/office/officeart/2005/8/layout/orgChart1"/>
    <dgm:cxn modelId="{836FAA26-FA1D-4066-AA14-BBB4EDBCA6E9}" type="presOf" srcId="{8F899D17-754A-41FF-A477-A087AE0E1A50}" destId="{2D2ACAD7-215D-48E7-82E8-A12D813DE239}" srcOrd="1" destOrd="0" presId="urn:microsoft.com/office/officeart/2005/8/layout/orgChart1"/>
    <dgm:cxn modelId="{1B3CE456-3D4D-49E1-BF90-235031FF597D}" type="presOf" srcId="{1CC3E83A-1164-495C-9F61-16842A939A85}" destId="{A6B3F90A-5F60-42FA-A346-E8439303B0DA}" srcOrd="0" destOrd="0" presId="urn:microsoft.com/office/officeart/2005/8/layout/orgChart1"/>
    <dgm:cxn modelId="{4476E9C0-658E-4598-97D6-3D9BA5FB4BD0}" type="presOf" srcId="{27DF93E7-9E9E-48D8-A4A8-2372A37A4872}" destId="{F2E2886B-BA0A-42B5-9152-7FA9BBAFFE5E}" srcOrd="0" destOrd="0" presId="urn:microsoft.com/office/officeart/2005/8/layout/orgChart1"/>
    <dgm:cxn modelId="{F5FA0ED5-2F57-4BD9-9874-56195F381EB3}" type="presOf" srcId="{8F899D17-754A-41FF-A477-A087AE0E1A50}" destId="{F20D1ECC-0AC0-4E43-BD43-A3538EDF098F}" srcOrd="0" destOrd="0" presId="urn:microsoft.com/office/officeart/2005/8/layout/orgChart1"/>
    <dgm:cxn modelId="{572214A6-2C70-47DC-A1F1-58578D4E64A8}" type="presParOf" srcId="{11DF6F8C-2605-4E2B-989F-E7A687818B44}" destId="{843DEFD1-C4A5-45CF-9C06-75A694CB9B04}" srcOrd="0" destOrd="0" presId="urn:microsoft.com/office/officeart/2005/8/layout/orgChart1"/>
    <dgm:cxn modelId="{454C810E-7C54-44EA-8D99-8C4939AB793A}" type="presParOf" srcId="{843DEFD1-C4A5-45CF-9C06-75A694CB9B04}" destId="{659AAC15-6265-4EC3-A52F-81316DE3D525}" srcOrd="0" destOrd="0" presId="urn:microsoft.com/office/officeart/2005/8/layout/orgChart1"/>
    <dgm:cxn modelId="{735FFEF4-9E3C-45F1-8A86-A8FFBFA12040}" type="presParOf" srcId="{659AAC15-6265-4EC3-A52F-81316DE3D525}" destId="{F2E2886B-BA0A-42B5-9152-7FA9BBAFFE5E}" srcOrd="0" destOrd="0" presId="urn:microsoft.com/office/officeart/2005/8/layout/orgChart1"/>
    <dgm:cxn modelId="{E0B49A70-B4DD-45C6-9C4B-73FA64787221}" type="presParOf" srcId="{659AAC15-6265-4EC3-A52F-81316DE3D525}" destId="{CF91DE57-A7FC-4093-B830-42746733E476}" srcOrd="1" destOrd="0" presId="urn:microsoft.com/office/officeart/2005/8/layout/orgChart1"/>
    <dgm:cxn modelId="{A05BA455-9AE1-4CD8-B320-452C3262066D}" type="presParOf" srcId="{843DEFD1-C4A5-45CF-9C06-75A694CB9B04}" destId="{9D735D4F-4B5A-4532-9D63-CEBE1BE6A55F}" srcOrd="1" destOrd="0" presId="urn:microsoft.com/office/officeart/2005/8/layout/orgChart1"/>
    <dgm:cxn modelId="{5C0DDFCF-ED6B-492D-BE77-F81179BC30A6}" type="presParOf" srcId="{9D735D4F-4B5A-4532-9D63-CEBE1BE6A55F}" destId="{A6B3F90A-5F60-42FA-A346-E8439303B0DA}" srcOrd="0" destOrd="0" presId="urn:microsoft.com/office/officeart/2005/8/layout/orgChart1"/>
    <dgm:cxn modelId="{4388089A-8299-44BB-A721-D0515A3DDB01}" type="presParOf" srcId="{9D735D4F-4B5A-4532-9D63-CEBE1BE6A55F}" destId="{696066FB-8BA4-4D5D-B9C5-C5C3082B00AD}" srcOrd="1" destOrd="0" presId="urn:microsoft.com/office/officeart/2005/8/layout/orgChart1"/>
    <dgm:cxn modelId="{AA5B3567-777D-46E9-8E94-BDD5ABEFFC03}" type="presParOf" srcId="{696066FB-8BA4-4D5D-B9C5-C5C3082B00AD}" destId="{4C4D6602-3482-4228-A83A-9513436E3C3D}" srcOrd="0" destOrd="0" presId="urn:microsoft.com/office/officeart/2005/8/layout/orgChart1"/>
    <dgm:cxn modelId="{EE40E76B-EEE3-4A68-87A7-7C5569F78199}" type="presParOf" srcId="{4C4D6602-3482-4228-A83A-9513436E3C3D}" destId="{3D48EF6C-BFF6-4354-B4AC-920455E94DC1}" srcOrd="0" destOrd="0" presId="urn:microsoft.com/office/officeart/2005/8/layout/orgChart1"/>
    <dgm:cxn modelId="{6F1C2813-2675-4059-85E7-4DD10F9A0813}" type="presParOf" srcId="{4C4D6602-3482-4228-A83A-9513436E3C3D}" destId="{1D8F063D-BE3B-46A0-B5DD-9A32E524072F}" srcOrd="1" destOrd="0" presId="urn:microsoft.com/office/officeart/2005/8/layout/orgChart1"/>
    <dgm:cxn modelId="{9B178341-8F08-4A3F-B585-0B97D3C377CA}" type="presParOf" srcId="{696066FB-8BA4-4D5D-B9C5-C5C3082B00AD}" destId="{C6D22044-D426-450C-85A8-92633ACAD6CD}" srcOrd="1" destOrd="0" presId="urn:microsoft.com/office/officeart/2005/8/layout/orgChart1"/>
    <dgm:cxn modelId="{817AA44C-1312-41CB-9735-D6F45E31A322}" type="presParOf" srcId="{696066FB-8BA4-4D5D-B9C5-C5C3082B00AD}" destId="{52145EC9-7EAB-41E9-AD28-A1998EE76CDB}" srcOrd="2" destOrd="0" presId="urn:microsoft.com/office/officeart/2005/8/layout/orgChart1"/>
    <dgm:cxn modelId="{CCFB11B4-8215-4B62-87B7-93E3E9B4987F}" type="presParOf" srcId="{9D735D4F-4B5A-4532-9D63-CEBE1BE6A55F}" destId="{57A1F8E1-F8D4-4CBB-96CA-8E1D776A54EE}" srcOrd="2" destOrd="0" presId="urn:microsoft.com/office/officeart/2005/8/layout/orgChart1"/>
    <dgm:cxn modelId="{4B441D06-04DF-41AD-9ED4-53E5E5FCA243}" type="presParOf" srcId="{9D735D4F-4B5A-4532-9D63-CEBE1BE6A55F}" destId="{B7733E3B-7E44-4413-B489-64F33A07F2B1}" srcOrd="3" destOrd="0" presId="urn:microsoft.com/office/officeart/2005/8/layout/orgChart1"/>
    <dgm:cxn modelId="{30CC95F0-7B39-484B-B7E1-2A5F0D56A1AD}" type="presParOf" srcId="{B7733E3B-7E44-4413-B489-64F33A07F2B1}" destId="{594BBCCA-066D-4FEE-B2CD-B403E86996A1}" srcOrd="0" destOrd="0" presId="urn:microsoft.com/office/officeart/2005/8/layout/orgChart1"/>
    <dgm:cxn modelId="{16E07A26-2C9C-436C-B701-DFB7266E916C}" type="presParOf" srcId="{594BBCCA-066D-4FEE-B2CD-B403E86996A1}" destId="{F20D1ECC-0AC0-4E43-BD43-A3538EDF098F}" srcOrd="0" destOrd="0" presId="urn:microsoft.com/office/officeart/2005/8/layout/orgChart1"/>
    <dgm:cxn modelId="{C0B4359B-7EC6-4BF8-9A97-D32BA3183BBE}" type="presParOf" srcId="{594BBCCA-066D-4FEE-B2CD-B403E86996A1}" destId="{2D2ACAD7-215D-48E7-82E8-A12D813DE239}" srcOrd="1" destOrd="0" presId="urn:microsoft.com/office/officeart/2005/8/layout/orgChart1"/>
    <dgm:cxn modelId="{7390F265-4E8D-48AC-A122-DCC00077EEE8}" type="presParOf" srcId="{B7733E3B-7E44-4413-B489-64F33A07F2B1}" destId="{1D48287C-E802-4D69-81D0-19D60015CA4B}" srcOrd="1" destOrd="0" presId="urn:microsoft.com/office/officeart/2005/8/layout/orgChart1"/>
    <dgm:cxn modelId="{7B6E651E-2F3C-4376-847C-8A9790858590}" type="presParOf" srcId="{B7733E3B-7E44-4413-B489-64F33A07F2B1}" destId="{6239EB48-3074-45EB-984D-FB06115D2D29}" srcOrd="2" destOrd="0" presId="urn:microsoft.com/office/officeart/2005/8/layout/orgChart1"/>
    <dgm:cxn modelId="{0FAC21BC-8CCB-408E-B0C5-858276DF9125}" type="presParOf" srcId="{843DEFD1-C4A5-45CF-9C06-75A694CB9B04}" destId="{98014B24-1C44-488C-B1BD-B08A95EB00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D153F-08CB-43C0-9E02-18C9D2927F8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D9B0B3C-9FFF-40F6-9AA6-2C734ED07E42}">
      <dgm:prSet phldrT="[文本]"/>
      <dgm:spPr/>
      <dgm:t>
        <a:bodyPr/>
        <a:lstStyle/>
        <a:p>
          <a:r>
            <a:rPr lang="zh-CN" altLang="en-US" dirty="0" smtClean="0"/>
            <a:t>股权性</a:t>
          </a:r>
          <a:endParaRPr lang="zh-CN" altLang="en-US" dirty="0"/>
        </a:p>
      </dgm:t>
    </dgm:pt>
    <dgm:pt modelId="{2B1D6FA0-AAA8-48C9-B9EB-C33504089640}" type="parTrans" cxnId="{689A528A-FEBE-4DB6-AA4A-1717A1106FD9}">
      <dgm:prSet/>
      <dgm:spPr/>
      <dgm:t>
        <a:bodyPr/>
        <a:lstStyle/>
        <a:p>
          <a:endParaRPr lang="zh-CN" altLang="en-US"/>
        </a:p>
      </dgm:t>
    </dgm:pt>
    <dgm:pt modelId="{0A01B0F6-C310-45B1-A3FD-33E442D11CC3}" type="sibTrans" cxnId="{689A528A-FEBE-4DB6-AA4A-1717A1106FD9}">
      <dgm:prSet/>
      <dgm:spPr/>
      <dgm:t>
        <a:bodyPr/>
        <a:lstStyle/>
        <a:p>
          <a:endParaRPr lang="zh-CN" altLang="en-US"/>
        </a:p>
      </dgm:t>
    </dgm:pt>
    <dgm:pt modelId="{E3BD6C38-2861-4F41-A060-D528C75E5B8F}">
      <dgm:prSet phldrT="[文本]"/>
      <dgm:spPr/>
      <dgm:t>
        <a:bodyPr/>
        <a:lstStyle/>
        <a:p>
          <a:r>
            <a:rPr lang="zh-CN" altLang="en-US" dirty="0" smtClean="0"/>
            <a:t>可转换性</a:t>
          </a:r>
          <a:endParaRPr lang="zh-CN" altLang="en-US" dirty="0"/>
        </a:p>
      </dgm:t>
    </dgm:pt>
    <dgm:pt modelId="{2C78C0F0-134A-4F8A-9018-CCE832D12603}" type="parTrans" cxnId="{A3DE2A77-9106-49E6-9716-B8CBFDB42671}">
      <dgm:prSet/>
      <dgm:spPr/>
      <dgm:t>
        <a:bodyPr/>
        <a:lstStyle/>
        <a:p>
          <a:endParaRPr lang="zh-CN" altLang="en-US"/>
        </a:p>
      </dgm:t>
    </dgm:pt>
    <dgm:pt modelId="{5C7A05D1-4932-47DD-AE64-11080DA22930}" type="sibTrans" cxnId="{A3DE2A77-9106-49E6-9716-B8CBFDB42671}">
      <dgm:prSet/>
      <dgm:spPr/>
      <dgm:t>
        <a:bodyPr/>
        <a:lstStyle/>
        <a:p>
          <a:endParaRPr lang="zh-CN" altLang="en-US"/>
        </a:p>
      </dgm:t>
    </dgm:pt>
    <dgm:pt modelId="{B28697D0-C0EF-4A39-8CDC-F67C38848E57}">
      <dgm:prSet phldrT="[文本]"/>
      <dgm:spPr/>
      <dgm:t>
        <a:bodyPr/>
        <a:lstStyle/>
        <a:p>
          <a:r>
            <a:rPr lang="zh-CN" altLang="en-US" dirty="0" smtClean="0"/>
            <a:t>债券性</a:t>
          </a:r>
          <a:endParaRPr lang="zh-CN" altLang="en-US" dirty="0"/>
        </a:p>
      </dgm:t>
    </dgm:pt>
    <dgm:pt modelId="{907474A2-F281-4284-BDAD-8712CAB4AACD}" type="parTrans" cxnId="{5F7683E9-3710-4D55-AB74-543E55B8EA29}">
      <dgm:prSet/>
      <dgm:spPr/>
      <dgm:t>
        <a:bodyPr/>
        <a:lstStyle/>
        <a:p>
          <a:endParaRPr lang="zh-CN" altLang="en-US"/>
        </a:p>
      </dgm:t>
    </dgm:pt>
    <dgm:pt modelId="{C2953796-4EFD-4189-9484-DBE16CC1E2BD}" type="sibTrans" cxnId="{5F7683E9-3710-4D55-AB74-543E55B8EA29}">
      <dgm:prSet/>
      <dgm:spPr/>
      <dgm:t>
        <a:bodyPr/>
        <a:lstStyle/>
        <a:p>
          <a:endParaRPr lang="zh-CN" altLang="en-US"/>
        </a:p>
      </dgm:t>
    </dgm:pt>
    <dgm:pt modelId="{C02568E3-366D-4E70-BEBB-7E0BA38E4364}" type="pres">
      <dgm:prSet presAssocID="{42ED153F-08CB-43C0-9E02-18C9D2927F82}" presName="compositeShape" presStyleCnt="0">
        <dgm:presLayoutVars>
          <dgm:chMax val="7"/>
          <dgm:dir/>
          <dgm:resizeHandles val="exact"/>
        </dgm:presLayoutVars>
      </dgm:prSet>
      <dgm:spPr/>
    </dgm:pt>
    <dgm:pt modelId="{E382F478-5C6A-47A8-9656-E8831BFC6A35}" type="pres">
      <dgm:prSet presAssocID="{42ED153F-08CB-43C0-9E02-18C9D2927F82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D7D93259-C0C5-4892-B6DE-43AD75BD88AD}" type="pres">
      <dgm:prSet presAssocID="{42ED153F-08CB-43C0-9E02-18C9D2927F82}" presName="dummy1a" presStyleCnt="0"/>
      <dgm:spPr/>
    </dgm:pt>
    <dgm:pt modelId="{60B6B2E3-4532-4936-B456-1859D058D93A}" type="pres">
      <dgm:prSet presAssocID="{42ED153F-08CB-43C0-9E02-18C9D2927F82}" presName="dummy1b" presStyleCnt="0"/>
      <dgm:spPr/>
    </dgm:pt>
    <dgm:pt modelId="{BE244D26-F8A0-4A25-9B57-65775BE9CBA1}" type="pres">
      <dgm:prSet presAssocID="{42ED153F-08CB-43C0-9E02-18C9D2927F8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386D3-B9A3-40E5-BF48-F9116DE7DB5E}" type="pres">
      <dgm:prSet presAssocID="{42ED153F-08CB-43C0-9E02-18C9D2927F82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BA590746-4E2C-4737-BBDD-311D2C615DDE}" type="pres">
      <dgm:prSet presAssocID="{42ED153F-08CB-43C0-9E02-18C9D2927F82}" presName="dummy2a" presStyleCnt="0"/>
      <dgm:spPr/>
    </dgm:pt>
    <dgm:pt modelId="{02152F59-AB1F-4D02-BB6A-FB6D84702E3E}" type="pres">
      <dgm:prSet presAssocID="{42ED153F-08CB-43C0-9E02-18C9D2927F82}" presName="dummy2b" presStyleCnt="0"/>
      <dgm:spPr/>
    </dgm:pt>
    <dgm:pt modelId="{2BEDCE9B-78EC-4F62-9A06-18AC75C0B3F7}" type="pres">
      <dgm:prSet presAssocID="{42ED153F-08CB-43C0-9E02-18C9D2927F8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D6F8D4-3146-49A9-8F8E-76A35F0EE263}" type="pres">
      <dgm:prSet presAssocID="{42ED153F-08CB-43C0-9E02-18C9D2927F82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AEB925EF-82CE-4F3A-9275-0B9F40B3C099}" type="pres">
      <dgm:prSet presAssocID="{42ED153F-08CB-43C0-9E02-18C9D2927F82}" presName="dummy3a" presStyleCnt="0"/>
      <dgm:spPr/>
    </dgm:pt>
    <dgm:pt modelId="{318F1473-9B5A-43F0-B44F-5228AF5E3A39}" type="pres">
      <dgm:prSet presAssocID="{42ED153F-08CB-43C0-9E02-18C9D2927F82}" presName="dummy3b" presStyleCnt="0"/>
      <dgm:spPr/>
    </dgm:pt>
    <dgm:pt modelId="{0FF99139-543E-4AD6-A23A-10C5FEB82B30}" type="pres">
      <dgm:prSet presAssocID="{42ED153F-08CB-43C0-9E02-18C9D2927F8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2B75FC-D1ED-4F67-A25B-7F186821C5E4}" type="pres">
      <dgm:prSet presAssocID="{0A01B0F6-C310-45B1-A3FD-33E442D11CC3}" presName="arrowWedge1" presStyleLbl="fgSibTrans2D1" presStyleIdx="0" presStyleCnt="3"/>
      <dgm:spPr/>
    </dgm:pt>
    <dgm:pt modelId="{03C3E115-7F3B-4C8C-A7D2-D0D4968D5EA2}" type="pres">
      <dgm:prSet presAssocID="{5C7A05D1-4932-47DD-AE64-11080DA22930}" presName="arrowWedge2" presStyleLbl="fgSibTrans2D1" presStyleIdx="1" presStyleCnt="3"/>
      <dgm:spPr/>
    </dgm:pt>
    <dgm:pt modelId="{15491C10-0A8B-483B-AF34-8BDC3DF7B745}" type="pres">
      <dgm:prSet presAssocID="{C2953796-4EFD-4189-9484-DBE16CC1E2BD}" presName="arrowWedge3" presStyleLbl="fgSibTrans2D1" presStyleIdx="2" presStyleCnt="3"/>
      <dgm:spPr/>
    </dgm:pt>
  </dgm:ptLst>
  <dgm:cxnLst>
    <dgm:cxn modelId="{A3DE2A77-9106-49E6-9716-B8CBFDB42671}" srcId="{42ED153F-08CB-43C0-9E02-18C9D2927F82}" destId="{E3BD6C38-2861-4F41-A060-D528C75E5B8F}" srcOrd="1" destOrd="0" parTransId="{2C78C0F0-134A-4F8A-9018-CCE832D12603}" sibTransId="{5C7A05D1-4932-47DD-AE64-11080DA22930}"/>
    <dgm:cxn modelId="{689A528A-FEBE-4DB6-AA4A-1717A1106FD9}" srcId="{42ED153F-08CB-43C0-9E02-18C9D2927F82}" destId="{FD9B0B3C-9FFF-40F6-9AA6-2C734ED07E42}" srcOrd="0" destOrd="0" parTransId="{2B1D6FA0-AAA8-48C9-B9EB-C33504089640}" sibTransId="{0A01B0F6-C310-45B1-A3FD-33E442D11CC3}"/>
    <dgm:cxn modelId="{B4A6635B-44E7-4A69-BFFF-638AA8EE89FC}" type="presOf" srcId="{FD9B0B3C-9FFF-40F6-9AA6-2C734ED07E42}" destId="{BE244D26-F8A0-4A25-9B57-65775BE9CBA1}" srcOrd="1" destOrd="0" presId="urn:microsoft.com/office/officeart/2005/8/layout/cycle8"/>
    <dgm:cxn modelId="{48C2B387-C693-47DB-B754-D0328AAF9BDF}" type="presOf" srcId="{B28697D0-C0EF-4A39-8CDC-F67C38848E57}" destId="{E7D6F8D4-3146-49A9-8F8E-76A35F0EE263}" srcOrd="0" destOrd="0" presId="urn:microsoft.com/office/officeart/2005/8/layout/cycle8"/>
    <dgm:cxn modelId="{574E5B9E-E7D1-4CBC-B441-D2E39B243080}" type="presOf" srcId="{B28697D0-C0EF-4A39-8CDC-F67C38848E57}" destId="{0FF99139-543E-4AD6-A23A-10C5FEB82B30}" srcOrd="1" destOrd="0" presId="urn:microsoft.com/office/officeart/2005/8/layout/cycle8"/>
    <dgm:cxn modelId="{4C401272-D973-4C1D-BBB5-1D8D59903F6D}" type="presOf" srcId="{E3BD6C38-2861-4F41-A060-D528C75E5B8F}" destId="{FED386D3-B9A3-40E5-BF48-F9116DE7DB5E}" srcOrd="0" destOrd="0" presId="urn:microsoft.com/office/officeart/2005/8/layout/cycle8"/>
    <dgm:cxn modelId="{5F7683E9-3710-4D55-AB74-543E55B8EA29}" srcId="{42ED153F-08CB-43C0-9E02-18C9D2927F82}" destId="{B28697D0-C0EF-4A39-8CDC-F67C38848E57}" srcOrd="2" destOrd="0" parTransId="{907474A2-F281-4284-BDAD-8712CAB4AACD}" sibTransId="{C2953796-4EFD-4189-9484-DBE16CC1E2BD}"/>
    <dgm:cxn modelId="{2A83672F-1B8F-4D08-8858-414357C52C96}" type="presOf" srcId="{E3BD6C38-2861-4F41-A060-D528C75E5B8F}" destId="{2BEDCE9B-78EC-4F62-9A06-18AC75C0B3F7}" srcOrd="1" destOrd="0" presId="urn:microsoft.com/office/officeart/2005/8/layout/cycle8"/>
    <dgm:cxn modelId="{DED1E58A-1441-4152-81B9-2FF2DD48C224}" type="presOf" srcId="{42ED153F-08CB-43C0-9E02-18C9D2927F82}" destId="{C02568E3-366D-4E70-BEBB-7E0BA38E4364}" srcOrd="0" destOrd="0" presId="urn:microsoft.com/office/officeart/2005/8/layout/cycle8"/>
    <dgm:cxn modelId="{2705E8E6-CEFB-4374-BD6F-7EFB0D9D01B6}" type="presOf" srcId="{FD9B0B3C-9FFF-40F6-9AA6-2C734ED07E42}" destId="{E382F478-5C6A-47A8-9656-E8831BFC6A35}" srcOrd="0" destOrd="0" presId="urn:microsoft.com/office/officeart/2005/8/layout/cycle8"/>
    <dgm:cxn modelId="{D1EBB9B8-C966-4DD1-9487-C782F2A4DD42}" type="presParOf" srcId="{C02568E3-366D-4E70-BEBB-7E0BA38E4364}" destId="{E382F478-5C6A-47A8-9656-E8831BFC6A35}" srcOrd="0" destOrd="0" presId="urn:microsoft.com/office/officeart/2005/8/layout/cycle8"/>
    <dgm:cxn modelId="{7F8EAD63-7728-4BCD-BA48-93A727B8A4AC}" type="presParOf" srcId="{C02568E3-366D-4E70-BEBB-7E0BA38E4364}" destId="{D7D93259-C0C5-4892-B6DE-43AD75BD88AD}" srcOrd="1" destOrd="0" presId="urn:microsoft.com/office/officeart/2005/8/layout/cycle8"/>
    <dgm:cxn modelId="{AD64CA36-2162-491E-AB58-27E17BB4C9CF}" type="presParOf" srcId="{C02568E3-366D-4E70-BEBB-7E0BA38E4364}" destId="{60B6B2E3-4532-4936-B456-1859D058D93A}" srcOrd="2" destOrd="0" presId="urn:microsoft.com/office/officeart/2005/8/layout/cycle8"/>
    <dgm:cxn modelId="{0992826E-9586-4446-A4F6-C2BBC164A081}" type="presParOf" srcId="{C02568E3-366D-4E70-BEBB-7E0BA38E4364}" destId="{BE244D26-F8A0-4A25-9B57-65775BE9CBA1}" srcOrd="3" destOrd="0" presId="urn:microsoft.com/office/officeart/2005/8/layout/cycle8"/>
    <dgm:cxn modelId="{6F3B301F-79DC-4D4F-9084-9F175928A3FE}" type="presParOf" srcId="{C02568E3-366D-4E70-BEBB-7E0BA38E4364}" destId="{FED386D3-B9A3-40E5-BF48-F9116DE7DB5E}" srcOrd="4" destOrd="0" presId="urn:microsoft.com/office/officeart/2005/8/layout/cycle8"/>
    <dgm:cxn modelId="{AFAE985C-D048-4838-835C-AF5B97404797}" type="presParOf" srcId="{C02568E3-366D-4E70-BEBB-7E0BA38E4364}" destId="{BA590746-4E2C-4737-BBDD-311D2C615DDE}" srcOrd="5" destOrd="0" presId="urn:microsoft.com/office/officeart/2005/8/layout/cycle8"/>
    <dgm:cxn modelId="{68CC58DE-2A79-431F-A17A-CBE28F6A7D1A}" type="presParOf" srcId="{C02568E3-366D-4E70-BEBB-7E0BA38E4364}" destId="{02152F59-AB1F-4D02-BB6A-FB6D84702E3E}" srcOrd="6" destOrd="0" presId="urn:microsoft.com/office/officeart/2005/8/layout/cycle8"/>
    <dgm:cxn modelId="{486BF0D3-15C8-42E3-BC9A-74E5D59AB45C}" type="presParOf" srcId="{C02568E3-366D-4E70-BEBB-7E0BA38E4364}" destId="{2BEDCE9B-78EC-4F62-9A06-18AC75C0B3F7}" srcOrd="7" destOrd="0" presId="urn:microsoft.com/office/officeart/2005/8/layout/cycle8"/>
    <dgm:cxn modelId="{AE4FAC0B-E55D-4061-96D3-A85AD8D858B3}" type="presParOf" srcId="{C02568E3-366D-4E70-BEBB-7E0BA38E4364}" destId="{E7D6F8D4-3146-49A9-8F8E-76A35F0EE263}" srcOrd="8" destOrd="0" presId="urn:microsoft.com/office/officeart/2005/8/layout/cycle8"/>
    <dgm:cxn modelId="{288756F7-B4D2-4A86-BE54-D8FEA5FDCC52}" type="presParOf" srcId="{C02568E3-366D-4E70-BEBB-7E0BA38E4364}" destId="{AEB925EF-82CE-4F3A-9275-0B9F40B3C099}" srcOrd="9" destOrd="0" presId="urn:microsoft.com/office/officeart/2005/8/layout/cycle8"/>
    <dgm:cxn modelId="{EB17C4D0-62B6-49FA-B37B-F6FC90EAC2D2}" type="presParOf" srcId="{C02568E3-366D-4E70-BEBB-7E0BA38E4364}" destId="{318F1473-9B5A-43F0-B44F-5228AF5E3A39}" srcOrd="10" destOrd="0" presId="urn:microsoft.com/office/officeart/2005/8/layout/cycle8"/>
    <dgm:cxn modelId="{74020B0C-2B7C-4F07-B851-5592F91BB948}" type="presParOf" srcId="{C02568E3-366D-4E70-BEBB-7E0BA38E4364}" destId="{0FF99139-543E-4AD6-A23A-10C5FEB82B30}" srcOrd="11" destOrd="0" presId="urn:microsoft.com/office/officeart/2005/8/layout/cycle8"/>
    <dgm:cxn modelId="{C7407DCE-BA6F-44FB-9D63-719535D74C0C}" type="presParOf" srcId="{C02568E3-366D-4E70-BEBB-7E0BA38E4364}" destId="{692B75FC-D1ED-4F67-A25B-7F186821C5E4}" srcOrd="12" destOrd="0" presId="urn:microsoft.com/office/officeart/2005/8/layout/cycle8"/>
    <dgm:cxn modelId="{9F538701-FA69-4697-9EB8-C1BAD1C8A794}" type="presParOf" srcId="{C02568E3-366D-4E70-BEBB-7E0BA38E4364}" destId="{03C3E115-7F3B-4C8C-A7D2-D0D4968D5EA2}" srcOrd="13" destOrd="0" presId="urn:microsoft.com/office/officeart/2005/8/layout/cycle8"/>
    <dgm:cxn modelId="{ADC72520-BADB-4128-B313-312BFC319ABA}" type="presParOf" srcId="{C02568E3-366D-4E70-BEBB-7E0BA38E4364}" destId="{15491C10-0A8B-483B-AF34-8BDC3DF7B74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1F8E1-F8D4-4CBB-96CA-8E1D776A54EE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3F90A-5F60-42FA-A346-E8439303B0DA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2886B-BA0A-42B5-9152-7FA9BBAFFE5E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分离交易可转债</a:t>
          </a:r>
          <a:endParaRPr lang="zh-CN" altLang="en-US" sz="3600" kern="1200" dirty="0"/>
        </a:p>
      </dsp:txBody>
      <dsp:txXfrm>
        <a:off x="2253797" y="11168"/>
        <a:ext cx="3722005" cy="1861002"/>
      </dsp:txXfrm>
    </dsp:sp>
    <dsp:sp modelId="{3D48EF6C-BFF6-4354-B4AC-920455E94DC1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纯债</a:t>
          </a:r>
          <a:endParaRPr lang="zh-CN" altLang="en-US" sz="6500" kern="1200" dirty="0"/>
        </a:p>
      </dsp:txBody>
      <dsp:txXfrm>
        <a:off x="1984" y="2653792"/>
        <a:ext cx="3722005" cy="1861002"/>
      </dsp:txXfrm>
    </dsp:sp>
    <dsp:sp modelId="{F20D1ECC-0AC0-4E43-BD43-A3538EDF098F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权证（</a:t>
          </a:r>
          <a:r>
            <a:rPr lang="zh-CN" altLang="en-US" sz="4400" kern="1200" dirty="0" smtClean="0">
              <a:solidFill>
                <a:srgbClr val="FF0000"/>
              </a:solidFill>
            </a:rPr>
            <a:t>认购</a:t>
          </a:r>
          <a:r>
            <a:rPr lang="en-US" altLang="zh-CN" sz="4400" kern="1200" dirty="0" smtClean="0"/>
            <a:t>/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solidFill>
                <a:srgbClr val="00B050"/>
              </a:solidFill>
            </a:rPr>
            <a:t>认沽</a:t>
          </a:r>
          <a:r>
            <a:rPr lang="zh-CN" altLang="en-US" sz="4400" kern="1200" dirty="0" smtClean="0"/>
            <a:t>）</a:t>
          </a:r>
          <a:endParaRPr lang="zh-CN" altLang="en-US" sz="4400" kern="1200" dirty="0"/>
        </a:p>
      </dsp:txBody>
      <dsp:txXfrm>
        <a:off x="4505610" y="2653792"/>
        <a:ext cx="3722005" cy="186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F478-5C6A-47A8-9656-E8831BFC6A35}">
      <dsp:nvSpPr>
        <dsp:cNvPr id="0" name=""/>
        <dsp:cNvSpPr/>
      </dsp:nvSpPr>
      <dsp:spPr>
        <a:xfrm>
          <a:off x="2292194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股权性</a:t>
          </a:r>
          <a:endParaRPr lang="zh-CN" altLang="en-US" sz="3500" kern="1200" dirty="0"/>
        </a:p>
      </dsp:txBody>
      <dsp:txXfrm>
        <a:off x="4295838" y="1099809"/>
        <a:ext cx="1357788" cy="1131490"/>
      </dsp:txXfrm>
    </dsp:sp>
    <dsp:sp modelId="{FED386D3-B9A3-40E5-BF48-F9116DE7DB5E}">
      <dsp:nvSpPr>
        <dsp:cNvPr id="0" name=""/>
        <dsp:cNvSpPr/>
      </dsp:nvSpPr>
      <dsp:spPr>
        <a:xfrm>
          <a:off x="2213895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可转换性</a:t>
          </a:r>
          <a:endParaRPr lang="zh-CN" altLang="en-US" sz="3500" kern="1200" dirty="0"/>
        </a:p>
      </dsp:txBody>
      <dsp:txXfrm>
        <a:off x="3119088" y="2896616"/>
        <a:ext cx="2036683" cy="995711"/>
      </dsp:txXfrm>
    </dsp:sp>
    <dsp:sp modelId="{E7D6F8D4-3146-49A9-8F8E-76A35F0EE263}">
      <dsp:nvSpPr>
        <dsp:cNvPr id="0" name=""/>
        <dsp:cNvSpPr/>
      </dsp:nvSpPr>
      <dsp:spPr>
        <a:xfrm>
          <a:off x="2135596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债券性</a:t>
          </a:r>
          <a:endParaRPr lang="zh-CN" altLang="en-US" sz="3500" kern="1200" dirty="0"/>
        </a:p>
      </dsp:txBody>
      <dsp:txXfrm>
        <a:off x="2575972" y="1099809"/>
        <a:ext cx="1357788" cy="1131490"/>
      </dsp:txXfrm>
    </dsp:sp>
    <dsp:sp modelId="{692B75FC-D1ED-4F67-A25B-7F186821C5E4}">
      <dsp:nvSpPr>
        <dsp:cNvPr id="0" name=""/>
        <dsp:cNvSpPr/>
      </dsp:nvSpPr>
      <dsp:spPr>
        <a:xfrm>
          <a:off x="2057158" y="58837"/>
          <a:ext cx="4272509" cy="427250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E115-7F3B-4C8C-A7D2-D0D4968D5EA2}">
      <dsp:nvSpPr>
        <dsp:cNvPr id="0" name=""/>
        <dsp:cNvSpPr/>
      </dsp:nvSpPr>
      <dsp:spPr>
        <a:xfrm>
          <a:off x="1978545" y="194376"/>
          <a:ext cx="4272509" cy="427250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91C10-0A8B-483B-AF34-8BDC3DF7B745}">
      <dsp:nvSpPr>
        <dsp:cNvPr id="0" name=""/>
        <dsp:cNvSpPr/>
      </dsp:nvSpPr>
      <dsp:spPr>
        <a:xfrm>
          <a:off x="1899932" y="58837"/>
          <a:ext cx="4272509" cy="427250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6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5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1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9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3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3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DB82-E0B5-4B56-98D8-9031582F575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3858-B7E9-4C04-A7B2-418A73A95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2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C%81%E4%B8%9A%E5%80%BA%E5%88%B8" TargetMode="External"/><Relationship Id="rId2" Type="http://schemas.openxmlformats.org/officeDocument/2006/relationships/hyperlink" Target="https://baike.baidu.com/item/%E6%99%AE%E9%80%9A%E8%82%A1%E7%A5%A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baike.baidu.com/item/%E5%80%BA%E6%9D%83" TargetMode="External"/><Relationship Id="rId4" Type="http://schemas.openxmlformats.org/officeDocument/2006/relationships/hyperlink" Target="https://baike.baidu.com/item/%E5%80%BA%E5%88%B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9%AE%E9%80%9A%E8%82%A1%E7%A5%A8" TargetMode="External"/><Relationship Id="rId2" Type="http://schemas.openxmlformats.org/officeDocument/2006/relationships/hyperlink" Target="https://baike.baidu.com/item/%E5%AD%98%E7%BB%AD%E6%9C%9F%E9%97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85%AC%E5%8F%B8%E5%80%BA%E5%88%B8" TargetMode="External"/><Relationship Id="rId5" Type="http://schemas.openxmlformats.org/officeDocument/2006/relationships/hyperlink" Target="https://baike.baidu.com/item/%E4%B8%8A%E5%B8%82%E5%85%AC%E5%8F%B8%E8%AF%81%E5%88%B8%E5%8F%91%E8%A1%8C%E7%AE%A1%E7%90%86%E5%8A%9E%E6%B3%95" TargetMode="External"/><Relationship Id="rId4" Type="http://schemas.openxmlformats.org/officeDocument/2006/relationships/hyperlink" Target="https://baike.baidu.com/item/%E8%BD%AC%E6%8D%A2%E6%AF%94%E4%BE%8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可转债基础知识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4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如何判断可转债价值</a:t>
            </a:r>
            <a:endParaRPr lang="zh-CN" altLang="en-US" dirty="0"/>
          </a:p>
        </p:txBody>
      </p:sp>
      <p:pic>
        <p:nvPicPr>
          <p:cNvPr id="5122" name="Picture 2" descr="https://xqimg.imedao.com/16bc7181e1b1029d3fdb0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6531"/>
            <a:ext cx="87286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</a:t>
            </a:r>
            <a:r>
              <a:rPr lang="zh-CN" altLang="en-US" dirty="0" smtClean="0"/>
              <a:t>款可变的可转债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赎回条款  </a:t>
            </a:r>
            <a:r>
              <a:rPr lang="en-US" altLang="zh-CN" dirty="0"/>
              <a:t>&gt;</a:t>
            </a:r>
            <a:r>
              <a:rPr lang="en-US" altLang="zh-CN" dirty="0" smtClean="0"/>
              <a:t>130%   103%</a:t>
            </a:r>
          </a:p>
          <a:p>
            <a:r>
              <a:rPr lang="zh-CN" altLang="en-US" dirty="0"/>
              <a:t>回</a:t>
            </a:r>
            <a:r>
              <a:rPr lang="zh-CN" altLang="en-US" dirty="0" smtClean="0"/>
              <a:t>售条款   </a:t>
            </a:r>
            <a:r>
              <a:rPr lang="en-US" altLang="zh-CN" dirty="0" smtClean="0"/>
              <a:t>&lt;70%     103%</a:t>
            </a:r>
          </a:p>
          <a:p>
            <a:r>
              <a:rPr lang="zh-CN" altLang="en-US" dirty="0"/>
              <a:t>转股</a:t>
            </a:r>
            <a:r>
              <a:rPr lang="zh-CN" altLang="en-US" dirty="0" smtClean="0"/>
              <a:t>价修正条款  部分可转债会有转股价向下修正条款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定转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交换债券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2" descr="https://timgsa.baidu.com/timg?image&amp;quality=80&amp;size=b9999_10000&amp;sec=1603440752535&amp;di=881f17d5700f15e8d0493c62c369a43f&amp;imgtype=0&amp;src=http%3A%2F%2Fwww.cairongquan.com%2Fuploadimgs%2F201707%2F%257B24213%257D20170704130322390977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5" y="188640"/>
            <a:ext cx="8352928" cy="65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~1\AppData\Local\Temp\企业微信截图_160343620917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916832"/>
            <a:ext cx="9673141" cy="25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2204864"/>
            <a:ext cx="4474840" cy="16127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8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感谢聆听</a:t>
            </a:r>
            <a:endParaRPr lang="zh-CN" altLang="en-US" sz="8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6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从行情谈起</a:t>
            </a:r>
            <a:endParaRPr lang="zh-CN" altLang="en-US" dirty="0"/>
          </a:p>
        </p:txBody>
      </p:sp>
      <p:pic>
        <p:nvPicPr>
          <p:cNvPr id="1028" name="Picture 4" descr="C:\Users\ADMINI~1\AppData\Local\Temp\企业微信截图_160341495080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0718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可转债的前世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3657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4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盐湖钾肥的故事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始于</a:t>
            </a:r>
            <a:r>
              <a:rPr lang="en-US" altLang="zh-CN" dirty="0" smtClean="0"/>
              <a:t>2007.5.30</a:t>
            </a:r>
          </a:p>
          <a:p>
            <a:r>
              <a:rPr lang="zh-CN" altLang="en-US" dirty="0"/>
              <a:t>爆发</a:t>
            </a:r>
            <a:r>
              <a:rPr lang="zh-CN" altLang="en-US" dirty="0" smtClean="0"/>
              <a:t>于疯狂    </a:t>
            </a:r>
            <a:r>
              <a:rPr lang="en-US" altLang="zh-CN" dirty="0" smtClean="0"/>
              <a:t>0.8</a:t>
            </a:r>
            <a:r>
              <a:rPr lang="zh-CN" altLang="en-US" dirty="0" smtClean="0"/>
              <a:t>到  </a:t>
            </a:r>
            <a:r>
              <a:rPr lang="en-US" altLang="zh-CN" dirty="0" smtClean="0"/>
              <a:t>8</a:t>
            </a:r>
          </a:p>
          <a:p>
            <a:r>
              <a:rPr lang="zh-CN" altLang="en-US" dirty="0"/>
              <a:t>终</a:t>
            </a:r>
            <a:r>
              <a:rPr lang="zh-CN" altLang="en-US" dirty="0" smtClean="0"/>
              <a:t>于传说  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176" name="Picture 8" descr="C:\Users\ADMINI~1\AppData\Local\Temp\企业微信截图_160343110318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8373"/>
            <a:ext cx="856738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2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可转债是什么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458616" cy="46371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/>
              <a:t>转换债</a:t>
            </a:r>
            <a:r>
              <a:rPr lang="zh-CN" altLang="en-US" dirty="0" smtClean="0"/>
              <a:t>券是</a:t>
            </a:r>
            <a:r>
              <a:rPr lang="zh-CN" altLang="en-US" dirty="0"/>
              <a:t>一种可以在特定时间、按特定条件转换为</a:t>
            </a:r>
            <a:r>
              <a:rPr lang="zh-CN" altLang="en-US" dirty="0">
                <a:hlinkClick r:id="rId2"/>
              </a:rPr>
              <a:t>普通股票</a:t>
            </a:r>
            <a:r>
              <a:rPr lang="zh-CN" altLang="en-US" dirty="0"/>
              <a:t>的特殊</a:t>
            </a:r>
            <a:r>
              <a:rPr lang="zh-CN" altLang="en-US" dirty="0">
                <a:hlinkClick r:id="rId3"/>
              </a:rPr>
              <a:t>企业债券</a:t>
            </a:r>
            <a:r>
              <a:rPr lang="zh-CN" altLang="en-US" dirty="0"/>
              <a:t>。可转换</a:t>
            </a:r>
            <a:r>
              <a:rPr lang="zh-CN" altLang="en-US" dirty="0">
                <a:hlinkClick r:id="rId4"/>
              </a:rPr>
              <a:t>债券</a:t>
            </a:r>
            <a:r>
              <a:rPr lang="zh-CN" altLang="en-US" dirty="0"/>
              <a:t>兼具</a:t>
            </a:r>
            <a:r>
              <a:rPr lang="zh-CN" altLang="en-US" dirty="0">
                <a:hlinkClick r:id="rId5"/>
              </a:rPr>
              <a:t>债权</a:t>
            </a:r>
            <a:r>
              <a:rPr lang="zh-CN" altLang="en-US" dirty="0"/>
              <a:t>和股权的特征。</a:t>
            </a:r>
          </a:p>
          <a:p>
            <a:endParaRPr lang="zh-CN" altLang="en-US" dirty="0"/>
          </a:p>
        </p:txBody>
      </p:sp>
      <p:pic>
        <p:nvPicPr>
          <p:cNvPr id="2050" name="Picture 2" descr="https://bkimg.cdn.bcebos.com/pic/cc11728b4710b912479afaddc3fdfc03924522bd?x-bce-process=image/watermark,image_d2F0ZXIvYmFpa2U4MA==,g_7,xp_5,yp_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98921"/>
            <a:ext cx="644911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可转债三大特点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506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2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债券性</a:t>
            </a:r>
            <a:endParaRPr lang="zh-CN" altLang="en-US" dirty="0"/>
          </a:p>
        </p:txBody>
      </p:sp>
      <p:pic>
        <p:nvPicPr>
          <p:cNvPr id="3074" name="Picture 2" descr="C:\Users\ADMINI~1\AppData\Local\Temp\企业微信截图_160342045247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1097360"/>
            <a:ext cx="12372797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可转换性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债券从发行之日起至偿清本息之日止的</a:t>
            </a:r>
            <a:r>
              <a:rPr lang="zh-CN" altLang="en-US" dirty="0">
                <a:hlinkClick r:id="rId2"/>
              </a:rPr>
              <a:t>存续期间</a:t>
            </a:r>
            <a:r>
              <a:rPr lang="zh-CN" altLang="en-US" dirty="0"/>
              <a:t>。转换期限是指可转换债券转换为</a:t>
            </a:r>
            <a:r>
              <a:rPr lang="zh-CN" altLang="en-US" dirty="0">
                <a:hlinkClick r:id="rId3"/>
              </a:rPr>
              <a:t>普通股票</a:t>
            </a:r>
            <a:r>
              <a:rPr lang="zh-CN" altLang="en-US" dirty="0"/>
              <a:t>的起始日至结束日的期间。大多数情况下，发行人都规定一个特定的转换期限，在该期限内，允许可转换债券的持有人按</a:t>
            </a:r>
            <a:r>
              <a:rPr lang="zh-CN" altLang="en-US" dirty="0">
                <a:hlinkClick r:id="rId4"/>
              </a:rPr>
              <a:t>转换比例</a:t>
            </a:r>
            <a:r>
              <a:rPr lang="zh-CN" altLang="en-US" dirty="0"/>
              <a:t>或转换价格转换成发行人的股票。我国</a:t>
            </a:r>
            <a:r>
              <a:rPr lang="en-US" altLang="zh-CN" dirty="0"/>
              <a:t>《</a:t>
            </a:r>
            <a:r>
              <a:rPr lang="zh-CN" altLang="en-US" dirty="0">
                <a:hlinkClick r:id="rId5"/>
              </a:rPr>
              <a:t>上市公司证券发行管理办法</a:t>
            </a:r>
            <a:r>
              <a:rPr lang="en-US" altLang="zh-CN" dirty="0"/>
              <a:t>》</a:t>
            </a:r>
            <a:r>
              <a:rPr lang="zh-CN" altLang="en-US" dirty="0"/>
              <a:t>规定，可转换</a:t>
            </a:r>
            <a:r>
              <a:rPr lang="zh-CN" altLang="en-US" dirty="0">
                <a:hlinkClick r:id="rId6"/>
              </a:rPr>
              <a:t>公司债券</a:t>
            </a:r>
            <a:r>
              <a:rPr lang="zh-CN" altLang="en-US" dirty="0"/>
              <a:t>的期限最短为</a:t>
            </a:r>
            <a:r>
              <a:rPr lang="en-US" altLang="zh-CN" dirty="0"/>
              <a:t>1</a:t>
            </a:r>
            <a:r>
              <a:rPr lang="zh-CN" altLang="en-US" dirty="0"/>
              <a:t>年，最长为</a:t>
            </a:r>
            <a:r>
              <a:rPr lang="en-US" altLang="zh-CN" dirty="0"/>
              <a:t>6</a:t>
            </a:r>
            <a:r>
              <a:rPr lang="zh-CN" altLang="en-US" dirty="0"/>
              <a:t>年，自发行结束之日起</a:t>
            </a:r>
            <a:r>
              <a:rPr lang="en-US" altLang="zh-CN" dirty="0"/>
              <a:t>6</a:t>
            </a:r>
            <a:r>
              <a:rPr lang="zh-CN" altLang="en-US" dirty="0"/>
              <a:t>个月方可转换为公司股票。</a:t>
            </a:r>
          </a:p>
        </p:txBody>
      </p:sp>
    </p:spTree>
    <p:extLst>
      <p:ext uri="{BB962C8B-B14F-4D97-AF65-F5344CB8AC3E}">
        <p14:creationId xmlns:p14="http://schemas.microsoft.com/office/powerpoint/2010/main" val="8020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可转债的价值</a:t>
            </a:r>
            <a:endParaRPr lang="zh-CN" altLang="en-US" dirty="0"/>
          </a:p>
        </p:txBody>
      </p:sp>
      <p:pic>
        <p:nvPicPr>
          <p:cNvPr id="4098" name="Picture 2" descr="C:\Users\ADMINI~1\AppData\Local\Temp\企业微信截图_1603429074495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28800"/>
            <a:ext cx="948525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392</Words>
  <Application>Microsoft Office PowerPoint</Application>
  <PresentationFormat>全屏显示(4:3)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可转债基础知识</vt:lpstr>
      <vt:lpstr>从行情谈起</vt:lpstr>
      <vt:lpstr>可转债的前世</vt:lpstr>
      <vt:lpstr>盐湖钾肥的故事</vt:lpstr>
      <vt:lpstr>可转债是什么</vt:lpstr>
      <vt:lpstr>可转债三大特点</vt:lpstr>
      <vt:lpstr>债券性</vt:lpstr>
      <vt:lpstr>可转换性</vt:lpstr>
      <vt:lpstr>可转债的价值</vt:lpstr>
      <vt:lpstr>如何判断可转债价值</vt:lpstr>
      <vt:lpstr>条款可变的可转债</vt:lpstr>
      <vt:lpstr>其他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可转债</dc:title>
  <dc:creator>xb21cn</dc:creator>
  <cp:lastModifiedBy>xb21cn</cp:lastModifiedBy>
  <cp:revision>12</cp:revision>
  <dcterms:created xsi:type="dcterms:W3CDTF">2020-10-23T00:53:52Z</dcterms:created>
  <dcterms:modified xsi:type="dcterms:W3CDTF">2020-10-23T06:58:00Z</dcterms:modified>
</cp:coreProperties>
</file>