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 id="2147483672" r:id="rId4"/>
  </p:sldMasterIdLst>
  <p:notesMasterIdLst>
    <p:notesMasterId r:id="rId7"/>
  </p:notesMasterIdLst>
  <p:sldIdLst>
    <p:sldId id="8393" r:id="rId5"/>
    <p:sldId id="8388" r:id="rId6"/>
    <p:sldId id="8417" r:id="rId8"/>
    <p:sldId id="8420" r:id="rId9"/>
    <p:sldId id="8421" r:id="rId10"/>
    <p:sldId id="8423" r:id="rId11"/>
    <p:sldId id="8425" r:id="rId12"/>
    <p:sldId id="8438" r:id="rId13"/>
    <p:sldId id="8440" r:id="rId14"/>
    <p:sldId id="8441" r:id="rId15"/>
    <p:sldId id="8443" r:id="rId16"/>
    <p:sldId id="8437" r:id="rId17"/>
    <p:sldId id="8445" r:id="rId18"/>
    <p:sldId id="844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1393"/>
    <a:srgbClr val="F08807"/>
    <a:srgbClr val="3B3838"/>
    <a:srgbClr val="ED8851"/>
    <a:srgbClr val="F38904"/>
    <a:srgbClr val="3340FB"/>
    <a:srgbClr val="FDFDFD"/>
    <a:srgbClr val="F9FB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showGuides="1">
      <p:cViewPr varScale="1">
        <p:scale>
          <a:sx n="45" d="100"/>
          <a:sy n="45" d="100"/>
        </p:scale>
        <p:origin x="-114" y="-288"/>
      </p:cViewPr>
      <p:guideLst>
        <p:guide orient="horz" pos="2022"/>
        <p:guide pos="3923"/>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customXml" Target="../customXml/item1.xml"/><Relationship Id="rId23" Type="http://schemas.openxmlformats.org/officeDocument/2006/relationships/customXmlProps" Target="../customXml/itemProps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62180188551987"/>
          <c:y val="0.12482208077704"/>
          <c:w val="0.923859652062894"/>
          <c:h val="0.750873470109537"/>
        </c:manualLayout>
      </c:layout>
      <c:barChart>
        <c:barDir val="col"/>
        <c:grouping val="clustered"/>
        <c:varyColors val="0"/>
        <c:ser>
          <c:idx val="0"/>
          <c:order val="0"/>
          <c:tx>
            <c:strRef>
              <c:f>Sheet1!$B$1</c:f>
              <c:strCache>
                <c:ptCount val="1"/>
                <c:pt idx="0">
                  <c:v>Series One</c:v>
                </c:pt>
              </c:strCache>
            </c:strRef>
          </c:tx>
          <c:spPr>
            <a:solidFill>
              <a:srgbClr val="081393"/>
            </a:solidFill>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Pt>
            <c:idx val="11"/>
            <c:invertIfNegative val="0"/>
            <c:bubble3D val="0"/>
          </c:dPt>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40</c:v>
                </c:pt>
                <c:pt idx="1">
                  <c:v>80</c:v>
                </c:pt>
                <c:pt idx="2">
                  <c:v>60</c:v>
                </c:pt>
                <c:pt idx="3">
                  <c:v>70</c:v>
                </c:pt>
                <c:pt idx="4">
                  <c:v>190</c:v>
                </c:pt>
                <c:pt idx="5">
                  <c:v>150</c:v>
                </c:pt>
                <c:pt idx="6">
                  <c:v>145</c:v>
                </c:pt>
                <c:pt idx="7">
                  <c:v>195</c:v>
                </c:pt>
                <c:pt idx="8">
                  <c:v>185</c:v>
                </c:pt>
                <c:pt idx="9">
                  <c:v>320</c:v>
                </c:pt>
                <c:pt idx="10">
                  <c:v>405</c:v>
                </c:pt>
                <c:pt idx="11">
                  <c:v>574</c:v>
                </c:pt>
              </c:numCache>
            </c:numRef>
          </c:val>
        </c:ser>
        <c:ser>
          <c:idx val="1"/>
          <c:order val="1"/>
          <c:tx>
            <c:strRef>
              <c:f>Sheet1!$C$1</c:f>
              <c:strCache>
                <c:ptCount val="1"/>
                <c:pt idx="0">
                  <c:v>Series Two</c:v>
                </c:pt>
              </c:strCache>
            </c:strRef>
          </c:tx>
          <c:spPr>
            <a:solidFill>
              <a:srgbClr val="F38904"/>
            </a:solidFill>
            <a:ln>
              <a:noFill/>
            </a:ln>
          </c:spPr>
          <c:invertIfNegative val="0"/>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c:v>
                </c:pt>
                <c:pt idx="1">
                  <c:v>40</c:v>
                </c:pt>
                <c:pt idx="2">
                  <c:v>20</c:v>
                </c:pt>
                <c:pt idx="3">
                  <c:v>10</c:v>
                </c:pt>
                <c:pt idx="4">
                  <c:v>20</c:v>
                </c:pt>
                <c:pt idx="5">
                  <c:v>80</c:v>
                </c:pt>
                <c:pt idx="6">
                  <c:v>60</c:v>
                </c:pt>
                <c:pt idx="7">
                  <c:v>60</c:v>
                </c:pt>
                <c:pt idx="8">
                  <c:v>90</c:v>
                </c:pt>
                <c:pt idx="9">
                  <c:v>70</c:v>
                </c:pt>
                <c:pt idx="10">
                  <c:v>180</c:v>
                </c:pt>
                <c:pt idx="11">
                  <c:v>229</c:v>
                </c:pt>
              </c:numCache>
            </c:numRef>
          </c:val>
        </c:ser>
        <c:dLbls>
          <c:showLegendKey val="0"/>
          <c:showVal val="0"/>
          <c:showCatName val="0"/>
          <c:showSerName val="0"/>
          <c:showPercent val="0"/>
          <c:showBubbleSize val="0"/>
        </c:dLbls>
        <c:gapWidth val="100"/>
        <c:axId val="203601024"/>
        <c:axId val="203602560"/>
      </c:barChart>
      <c:catAx>
        <c:axId val="203601024"/>
        <c:scaling>
          <c:orientation val="minMax"/>
        </c:scaling>
        <c:delete val="0"/>
        <c:axPos val="b"/>
        <c:majorGridlines>
          <c:spPr>
            <a:ln w="12700" cap="flat" cmpd="sng" algn="ctr">
              <a:solidFill>
                <a:schemeClr val="tx1">
                  <a:lumMod val="20000"/>
                  <a:lumOff val="80000"/>
                </a:schemeClr>
              </a:solidFill>
              <a:prstDash val="solid"/>
              <a:round/>
            </a:ln>
          </c:spPr>
        </c:majorGridlines>
        <c:numFmt formatCode="General" sourceLinked="0"/>
        <c:majorTickMark val="none"/>
        <c:minorTickMark val="none"/>
        <c:tickLblPos val="nextTo"/>
        <c:spPr>
          <a:ln w="12700" cap="flat" cmpd="sng" algn="ctr">
            <a:noFill/>
            <a:prstDash val="solid"/>
            <a:round/>
          </a:ln>
        </c:spPr>
        <c:txPr>
          <a:bodyPr rot="-60000000" spcFirstLastPara="0" vertOverflow="ellipsis" vert="horz" wrap="square" anchor="ctr" anchorCtr="1"/>
          <a:lstStyle/>
          <a:p>
            <a:pPr>
              <a:defRPr lang="zh-CN" sz="1100" b="0" i="0" u="none" strike="noStrike" kern="1200" baseline="0">
                <a:solidFill>
                  <a:schemeClr val="bg1">
                    <a:lumMod val="50000"/>
                  </a:schemeClr>
                </a:solidFill>
                <a:latin typeface="思源黑体" panose="020B0500000000000000" pitchFamily="34" charset="-122"/>
                <a:ea typeface="思源黑体" panose="020B0500000000000000" pitchFamily="34" charset="-122"/>
                <a:cs typeface="+mn-cs"/>
                <a:sym typeface="思源黑体" panose="020B0500000000000000" pitchFamily="34" charset="-122"/>
              </a:defRPr>
            </a:pPr>
          </a:p>
        </c:txPr>
        <c:crossAx val="203602560"/>
        <c:crosses val="autoZero"/>
        <c:auto val="1"/>
        <c:lblAlgn val="ctr"/>
        <c:lblOffset val="100"/>
        <c:noMultiLvlLbl val="0"/>
      </c:catAx>
      <c:valAx>
        <c:axId val="203602560"/>
        <c:scaling>
          <c:orientation val="minMax"/>
          <c:max val="600"/>
        </c:scaling>
        <c:delete val="0"/>
        <c:axPos val="l"/>
        <c:majorGridlines>
          <c:spPr>
            <a:ln w="12700" cap="flat" cmpd="sng" algn="ctr">
              <a:solidFill>
                <a:schemeClr val="tx1">
                  <a:lumMod val="20000"/>
                  <a:lumOff val="80000"/>
                </a:schemeClr>
              </a:solidFill>
              <a:prstDash val="solid"/>
              <a:round/>
            </a:ln>
          </c:spPr>
        </c:majorGridlines>
        <c:numFmt formatCode="0&quot;%&quot;" sourceLinked="0"/>
        <c:majorTickMark val="none"/>
        <c:minorTickMark val="none"/>
        <c:tickLblPos val="nextTo"/>
        <c:spPr>
          <a:ln w="19050" cap="flat" cmpd="sng" algn="ctr">
            <a:noFill/>
            <a:prstDash val="solid"/>
            <a:round/>
          </a:ln>
        </c:spPr>
        <c:txPr>
          <a:bodyPr rot="-60000000" spcFirstLastPara="0" vertOverflow="ellipsis" vert="horz" wrap="square" anchor="ctr" anchorCtr="1"/>
          <a:lstStyle/>
          <a:p>
            <a:pPr>
              <a:defRPr lang="zh-CN" sz="1100" b="0" i="0" u="none" strike="noStrike" kern="1200" baseline="0">
                <a:solidFill>
                  <a:schemeClr val="bg1">
                    <a:lumMod val="50000"/>
                  </a:schemeClr>
                </a:solidFill>
                <a:latin typeface="思源黑体" panose="020B0500000000000000" pitchFamily="34" charset="-122"/>
                <a:ea typeface="思源黑体" panose="020B0500000000000000" pitchFamily="34" charset="-122"/>
                <a:cs typeface="+mn-cs"/>
                <a:sym typeface="思源黑体" panose="020B0500000000000000" pitchFamily="34" charset="-122"/>
              </a:defRPr>
            </a:pPr>
          </a:p>
        </c:txPr>
        <c:crossAx val="203601024"/>
        <c:crosses val="autoZero"/>
        <c:crossBetween val="between"/>
      </c:valAx>
      <c:spPr>
        <a:ln w="19050">
          <a:noFill/>
        </a:ln>
      </c:spPr>
    </c:plotArea>
    <c:legend>
      <c:legendPos val="l"/>
      <c:layout>
        <c:manualLayout>
          <c:xMode val="edge"/>
          <c:yMode val="edge"/>
          <c:x val="0.0869269963876739"/>
          <c:y val="0.014703446925519"/>
          <c:w val="0.327225567392311"/>
          <c:h val="0.0852629321300599"/>
        </c:manualLayout>
      </c:layout>
      <c:overlay val="1"/>
      <c:txPr>
        <a:bodyPr rot="0" spcFirstLastPara="0" vertOverflow="ellipsis" vert="horz" wrap="square" anchor="ctr" anchorCtr="1"/>
        <a:lstStyle/>
        <a:p>
          <a:pPr>
            <a:defRPr lang="zh-CN" sz="1100" b="0" i="0" u="none" strike="noStrike" kern="1200" baseline="0">
              <a:solidFill>
                <a:schemeClr val="bg1">
                  <a:lumMod val="50000"/>
                </a:schemeClr>
              </a:solidFill>
              <a:latin typeface="思源黑体" panose="020B0500000000000000" pitchFamily="34" charset="-122"/>
              <a:ea typeface="思源黑体" panose="020B0500000000000000" pitchFamily="34" charset="-122"/>
              <a:cs typeface="+mn-cs"/>
              <a:sym typeface="思源黑体" panose="020B0500000000000000" pitchFamily="34" charset="-122"/>
            </a:defRPr>
          </a:pPr>
        </a:p>
      </c:txPr>
    </c:legend>
    <c:plotVisOnly val="1"/>
    <c:dispBlanksAs val="gap"/>
    <c:showDLblsOverMax val="0"/>
  </c:chart>
  <c:txPr>
    <a:bodyPr/>
    <a:lstStyle/>
    <a:p>
      <a:pPr>
        <a:defRPr lang="zh-CN" sz="1100">
          <a:solidFill>
            <a:schemeClr val="bg1">
              <a:lumMod val="50000"/>
            </a:schemeClr>
          </a:solidFill>
          <a:latin typeface="思源黑体" panose="020B0500000000000000" pitchFamily="34" charset="-122"/>
          <a:ea typeface="思源黑体" panose="020B0500000000000000" pitchFamily="34" charset="-122"/>
          <a:sym typeface="思源黑体" panose="020B0500000000000000" pitchFamily="34"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16DB24-B25B-49D7-A066-6E012C0AC9EA}"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648" t="16200" r="25037"/>
          <a:stretch>
            <a:fillRect/>
          </a:stretch>
        </p:blipFill>
        <p:spPr>
          <a:xfrm>
            <a:off x="0" y="-1"/>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16DB24-B25B-49D7-A066-6E012C0AC9EA}"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648" t="16200" r="25037"/>
          <a:stretch>
            <a:fillRect/>
          </a:stretch>
        </p:blipFill>
        <p:spPr>
          <a:xfrm>
            <a:off x="0" y="-1"/>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648AFBE-CB95-410C-9170-E8C374E6C10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16DB24-B25B-49D7-A066-6E012C0AC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5" Type="http://schemas.openxmlformats.org/officeDocument/2006/relationships/theme" Target="../theme/theme2.xml"/><Relationship Id="rId14" Type="http://schemas.openxmlformats.org/officeDocument/2006/relationships/slideLayout" Target="../slideLayouts/slideLayout2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slideLayout" Target="../slideLayouts/slideLayout36.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mc:AlternateContent xmlns:mc="http://schemas.openxmlformats.org/markup-compatibility/2006">
    <mc:Choice xmlns:p14="http://schemas.microsoft.com/office/powerpoint/2010/main" Requires="p14">
      <p:transition spd="slow" p14:dur="125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mc:AlternateContent xmlns:mc="http://schemas.openxmlformats.org/markup-compatibility/2006">
    <mc:Choice xmlns:p14="http://schemas.microsoft.com/office/powerpoint/2010/main" Requires="p14">
      <p:transition spd="slow" p14:dur="125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5.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5.xml"/><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9.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9.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9.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5.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webp"/>
          <p:cNvPicPr>
            <a:picLocks noChangeAspect="1"/>
          </p:cNvPicPr>
          <p:nvPr/>
        </p:nvPicPr>
        <p:blipFill>
          <a:blip r:embed="rId1"/>
          <a:srcRect l="21990"/>
          <a:stretch>
            <a:fillRect/>
          </a:stretch>
        </p:blipFill>
        <p:spPr>
          <a:xfrm>
            <a:off x="-635" y="635"/>
            <a:ext cx="12192635" cy="6857365"/>
          </a:xfrm>
          <a:prstGeom prst="rect">
            <a:avLst/>
          </a:prstGeom>
        </p:spPr>
      </p:pic>
      <p:sp>
        <p:nvSpPr>
          <p:cNvPr id="8" name="文本框 7"/>
          <p:cNvSpPr txBox="1">
            <a:spLocks noChangeAspect="1"/>
          </p:cNvSpPr>
          <p:nvPr/>
        </p:nvSpPr>
        <p:spPr bwMode="auto">
          <a:xfrm>
            <a:off x="850265" y="2120900"/>
            <a:ext cx="3688715" cy="212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zh-CN" altLang="zh-CN" sz="6600" noProof="1">
                <a:solidFill>
                  <a:schemeClr val="accent6">
                    <a:lumMod val="50000"/>
                  </a:schemeClr>
                </a:solidFill>
                <a:effectLst/>
                <a:latin typeface="思源黑体 CN Heavy" panose="020B0A00000000000000" charset="-122"/>
                <a:ea typeface="思源黑体 CN Heavy" panose="020B0A00000000000000" charset="-122"/>
                <a:sym typeface="思源宋体" panose="02020400000000000000" pitchFamily="18" charset="-122"/>
              </a:rPr>
              <a:t>杠杆王者</a:t>
            </a:r>
            <a:endParaRPr lang="zh-CN" altLang="zh-CN" sz="6600" noProof="1">
              <a:solidFill>
                <a:schemeClr val="accent6">
                  <a:lumMod val="50000"/>
                </a:schemeClr>
              </a:solidFill>
              <a:effectLst/>
              <a:latin typeface="思源黑体 CN Heavy" panose="020B0A00000000000000" charset="-122"/>
              <a:ea typeface="思源黑体 CN Heavy" panose="020B0A00000000000000" charset="-122"/>
              <a:sym typeface="思源宋体" panose="02020400000000000000" pitchFamily="18" charset="-122"/>
            </a:endParaRPr>
          </a:p>
          <a:p>
            <a:pPr algn="ctr">
              <a:lnSpc>
                <a:spcPct val="120000"/>
              </a:lnSpc>
            </a:pPr>
            <a:r>
              <a:rPr lang="en-US" altLang="zh-CN" sz="4400" noProof="1">
                <a:solidFill>
                  <a:schemeClr val="accent6">
                    <a:lumMod val="50000"/>
                  </a:schemeClr>
                </a:solidFill>
                <a:effectLst/>
                <a:latin typeface="思源黑体 CN Heavy" panose="020B0A00000000000000" charset="-122"/>
                <a:ea typeface="思源黑体 CN Heavy" panose="020B0A00000000000000" charset="-122"/>
                <a:sym typeface="思源宋体" panose="02020400000000000000" pitchFamily="18" charset="-122"/>
              </a:rPr>
              <a:t>AB</a:t>
            </a:r>
            <a:r>
              <a:rPr lang="zh-CN" altLang="en-US" sz="4400" noProof="1">
                <a:solidFill>
                  <a:schemeClr val="accent6">
                    <a:lumMod val="50000"/>
                  </a:schemeClr>
                </a:solidFill>
                <a:effectLst/>
                <a:latin typeface="思源黑体 CN Heavy" panose="020B0A00000000000000" charset="-122"/>
                <a:ea typeface="思源黑体 CN Heavy" panose="020B0A00000000000000" charset="-122"/>
                <a:sym typeface="思源宋体" panose="02020400000000000000" pitchFamily="18" charset="-122"/>
              </a:rPr>
              <a:t>款结构</a:t>
            </a:r>
            <a:endParaRPr lang="zh-CN" altLang="en-US" sz="4400" noProof="1">
              <a:solidFill>
                <a:schemeClr val="accent6">
                  <a:lumMod val="50000"/>
                </a:schemeClr>
              </a:solidFill>
              <a:effectLst/>
              <a:latin typeface="思源黑体 CN Heavy" panose="020B0A00000000000000" charset="-122"/>
              <a:ea typeface="思源黑体 CN Heavy" panose="020B0A00000000000000" charset="-122"/>
              <a:sym typeface="思源宋体" panose="02020400000000000000" pitchFamily="18" charset="-122"/>
            </a:endParaRPr>
          </a:p>
        </p:txBody>
      </p:sp>
      <p:sp>
        <p:nvSpPr>
          <p:cNvPr id="11" name="文本框 10"/>
          <p:cNvSpPr txBox="1"/>
          <p:nvPr/>
        </p:nvSpPr>
        <p:spPr>
          <a:xfrm>
            <a:off x="1377315" y="1720850"/>
            <a:ext cx="1597025" cy="706755"/>
          </a:xfrm>
          <a:prstGeom prst="rect">
            <a:avLst/>
          </a:prstGeom>
          <a:noFill/>
        </p:spPr>
        <p:txBody>
          <a:bodyPr wrap="square" rtlCol="0">
            <a:spAutoFit/>
          </a:bodyPr>
          <a:lstStyle/>
          <a:p>
            <a:pPr algn="ctr"/>
            <a:endParaRPr lang="en-US" altLang="zh-CN" sz="4000" b="1" i="1" dirty="0" smtClean="0">
              <a:solidFill>
                <a:srgbClr val="F38904"/>
              </a:solidFill>
              <a:latin typeface="Arial" panose="020B0604020202020204" pitchFamily="34" charset="0"/>
              <a:ea typeface="优设标题黑" panose="00000500000000000000" charset="-122"/>
              <a:cs typeface="Arial" panose="020B0604020202020204" pitchFamily="34" charset="0"/>
              <a:sym typeface="思源宋体" panose="02020400000000000000" pitchFamily="18" charset="-122"/>
            </a:endParaRPr>
          </a:p>
        </p:txBody>
      </p:sp>
      <p:sp>
        <p:nvSpPr>
          <p:cNvPr id="6" name="圆角矩形 5"/>
          <p:cNvSpPr/>
          <p:nvPr/>
        </p:nvSpPr>
        <p:spPr>
          <a:xfrm>
            <a:off x="1896745" y="4330065"/>
            <a:ext cx="1532255" cy="484505"/>
          </a:xfrm>
          <a:prstGeom prst="roundRect">
            <a:avLst>
              <a:gd name="adj" fmla="val 50000"/>
            </a:avLst>
          </a:prstGeom>
          <a:solidFill>
            <a:srgbClr val="3340F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baseline="-2500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14605" y="-695960"/>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sp>
        <p:nvSpPr>
          <p:cNvPr id="30" name="RelativeShape"/>
          <p:cNvSpPr/>
          <p:nvPr/>
        </p:nvSpPr>
        <p:spPr>
          <a:xfrm>
            <a:off x="3776980" y="2266315"/>
            <a:ext cx="4122420" cy="161988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3" name="文本框 2"/>
          <p:cNvSpPr txBox="1"/>
          <p:nvPr/>
        </p:nvSpPr>
        <p:spPr>
          <a:xfrm>
            <a:off x="1377315" y="478790"/>
            <a:ext cx="2155825" cy="39878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收益测算</a:t>
            </a:r>
            <a:endParaRPr lang="zh-CN" altLang="en-US" sz="2000" b="1">
              <a:latin typeface="微软雅黑" panose="020B0503020204020204" pitchFamily="34" charset="-122"/>
              <a:ea typeface="微软雅黑" panose="020B0503020204020204" pitchFamily="34" charset="-122"/>
            </a:endParaRPr>
          </a:p>
        </p:txBody>
      </p:sp>
      <p:sp>
        <p:nvSpPr>
          <p:cNvPr id="2" name="文本框 1"/>
          <p:cNvSpPr txBox="1"/>
          <p:nvPr/>
        </p:nvSpPr>
        <p:spPr>
          <a:xfrm>
            <a:off x="2297430" y="1253490"/>
            <a:ext cx="7931150" cy="829945"/>
          </a:xfrm>
          <a:prstGeom prst="rect">
            <a:avLst/>
          </a:prstGeom>
          <a:noFill/>
        </p:spPr>
        <p:txBody>
          <a:bodyPr wrap="square" rtlCol="0">
            <a:spAutoFit/>
          </a:bodyPr>
          <a:lstStyle/>
          <a:p>
            <a:r>
              <a:rPr lang="zh-CN" altLang="en-US" sz="2400"/>
              <a:t>假设私募产品</a:t>
            </a:r>
            <a:r>
              <a:rPr lang="en-US" altLang="zh-CN" sz="2400"/>
              <a:t>B</a:t>
            </a:r>
            <a:r>
              <a:rPr lang="zh-CN" altLang="en-US" sz="2400"/>
              <a:t>获得了</a:t>
            </a:r>
            <a:r>
              <a:rPr lang="en-US" altLang="zh-CN" sz="2400"/>
              <a:t>20%</a:t>
            </a:r>
            <a:r>
              <a:rPr lang="zh-CN" altLang="en-US" sz="2400"/>
              <a:t>的收益，资金利率为</a:t>
            </a:r>
            <a:r>
              <a:rPr lang="en-US" altLang="zh-CN" sz="2400"/>
              <a:t>6%</a:t>
            </a:r>
            <a:r>
              <a:rPr lang="zh-CN" altLang="en-US" sz="2400"/>
              <a:t>，在不计算其他费用的情况下</a:t>
            </a:r>
            <a:endParaRPr lang="zh-CN" altLang="en-US" sz="2400"/>
          </a:p>
        </p:txBody>
      </p:sp>
      <p:pic>
        <p:nvPicPr>
          <p:cNvPr id="5" name="ECB019B1-382A-4266-B25C-5B523AA43C14-3" descr="qt_temp"/>
          <p:cNvPicPr>
            <a:picLocks noChangeAspect="1"/>
          </p:cNvPicPr>
          <p:nvPr/>
        </p:nvPicPr>
        <p:blipFill>
          <a:blip r:embed="rId3"/>
          <a:stretch>
            <a:fillRect/>
          </a:stretch>
        </p:blipFill>
        <p:spPr>
          <a:xfrm>
            <a:off x="980122" y="2446655"/>
            <a:ext cx="10058400" cy="2879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0" y="-715645"/>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pic>
        <p:nvPicPr>
          <p:cNvPr id="46" name="图片 45" descr="013"/>
          <p:cNvPicPr>
            <a:picLocks noChangeAspect="1"/>
          </p:cNvPicPr>
          <p:nvPr/>
        </p:nvPicPr>
        <p:blipFill>
          <a:blip r:embed="rId3"/>
          <a:stretch>
            <a:fillRect/>
          </a:stretch>
        </p:blipFill>
        <p:spPr>
          <a:xfrm>
            <a:off x="2831465" y="1570990"/>
            <a:ext cx="1981200" cy="3634105"/>
          </a:xfrm>
          <a:prstGeom prst="rect">
            <a:avLst/>
          </a:prstGeom>
        </p:spPr>
      </p:pic>
      <p:sp>
        <p:nvSpPr>
          <p:cNvPr id="47" name="文本框 46"/>
          <p:cNvSpPr txBox="1"/>
          <p:nvPr/>
        </p:nvSpPr>
        <p:spPr>
          <a:xfrm>
            <a:off x="4680585" y="2591435"/>
            <a:ext cx="4726305" cy="922020"/>
          </a:xfrm>
          <a:prstGeom prst="rect">
            <a:avLst/>
          </a:prstGeom>
          <a:noFill/>
        </p:spPr>
        <p:txBody>
          <a:bodyPr wrap="square" rtlCol="0">
            <a:spAutoFit/>
          </a:bodyPr>
          <a:lstStyle/>
          <a:p>
            <a:r>
              <a:rPr lang="zh-CN" altLang="en-US" sz="5400" b="1">
                <a:latin typeface="微软雅黑" panose="020B0503020204020204" pitchFamily="34" charset="-122"/>
                <a:ea typeface="微软雅黑" panose="020B0503020204020204" pitchFamily="34" charset="-122"/>
              </a:rPr>
              <a:t>风险控制</a:t>
            </a:r>
            <a:endParaRPr lang="zh-CN" altLang="en-US" sz="54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0" y="-705485"/>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sp>
        <p:nvSpPr>
          <p:cNvPr id="30" name="RelativeShape"/>
          <p:cNvSpPr/>
          <p:nvPr/>
        </p:nvSpPr>
        <p:spPr>
          <a:xfrm>
            <a:off x="3776980" y="2266315"/>
            <a:ext cx="4122420" cy="161988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3" name="文本框 2"/>
          <p:cNvSpPr txBox="1"/>
          <p:nvPr/>
        </p:nvSpPr>
        <p:spPr>
          <a:xfrm>
            <a:off x="1377315" y="478790"/>
            <a:ext cx="2155825" cy="39878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风险控制</a:t>
            </a:r>
            <a:endParaRPr lang="zh-CN" altLang="en-US" sz="2000" b="1">
              <a:latin typeface="微软雅黑" panose="020B0503020204020204" pitchFamily="34" charset="-122"/>
              <a:ea typeface="微软雅黑" panose="020B0503020204020204" pitchFamily="34" charset="-122"/>
            </a:endParaRPr>
          </a:p>
        </p:txBody>
      </p:sp>
      <p:grpSp>
        <p:nvGrpSpPr>
          <p:cNvPr id="10" name="组合 9"/>
          <p:cNvGrpSpPr/>
          <p:nvPr/>
        </p:nvGrpSpPr>
        <p:grpSpPr>
          <a:xfrm>
            <a:off x="1419225" y="2017395"/>
            <a:ext cx="2275840" cy="2275840"/>
            <a:chOff x="1862597" y="2201413"/>
            <a:chExt cx="2171700" cy="2171700"/>
          </a:xfrm>
        </p:grpSpPr>
        <p:sp>
          <p:nvSpPr>
            <p:cNvPr id="9" name="椭圆 8"/>
            <p:cNvSpPr/>
            <p:nvPr/>
          </p:nvSpPr>
          <p:spPr>
            <a:xfrm>
              <a:off x="1862597" y="2201413"/>
              <a:ext cx="2171700" cy="21717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饼形 6"/>
            <p:cNvSpPr/>
            <p:nvPr/>
          </p:nvSpPr>
          <p:spPr>
            <a:xfrm>
              <a:off x="1862597" y="2201413"/>
              <a:ext cx="2171700" cy="2171700"/>
            </a:xfrm>
            <a:prstGeom prst="pie">
              <a:avLst>
                <a:gd name="adj1" fmla="val 7072156"/>
                <a:gd name="adj2" fmla="val 16200000"/>
              </a:avLst>
            </a:prstGeom>
            <a:solidFill>
              <a:srgbClr val="081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67372" y="2306188"/>
              <a:ext cx="1962150" cy="1962150"/>
            </a:xfrm>
            <a:prstGeom prst="ellipse">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039495" y="4616450"/>
            <a:ext cx="3034665"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单票集中度</a:t>
            </a:r>
            <a:endPar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834890" y="2017395"/>
            <a:ext cx="2275840" cy="2275840"/>
            <a:chOff x="1862597" y="2201413"/>
            <a:chExt cx="2171700" cy="2171700"/>
          </a:xfrm>
        </p:grpSpPr>
        <p:sp>
          <p:nvSpPr>
            <p:cNvPr id="12" name="椭圆 11"/>
            <p:cNvSpPr/>
            <p:nvPr/>
          </p:nvSpPr>
          <p:spPr>
            <a:xfrm>
              <a:off x="1862597" y="2201413"/>
              <a:ext cx="2171700" cy="21717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饼形 12"/>
            <p:cNvSpPr/>
            <p:nvPr/>
          </p:nvSpPr>
          <p:spPr>
            <a:xfrm>
              <a:off x="1862597" y="2201413"/>
              <a:ext cx="2171700" cy="2171700"/>
            </a:xfrm>
            <a:prstGeom prst="pie">
              <a:avLst>
                <a:gd name="adj1" fmla="val 3774557"/>
                <a:gd name="adj2" fmla="val 16200000"/>
              </a:avLst>
            </a:prstGeom>
            <a:solidFill>
              <a:srgbClr val="F389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967372" y="2306188"/>
              <a:ext cx="1962150" cy="1962150"/>
            </a:xfrm>
            <a:prstGeom prst="ellipse">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4456430" y="4616450"/>
            <a:ext cx="3034665" cy="4235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占</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日平均成交额比例</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8252460" y="2017395"/>
            <a:ext cx="2275840" cy="2275840"/>
            <a:chOff x="1862597" y="2201413"/>
            <a:chExt cx="2171700" cy="2171700"/>
          </a:xfrm>
        </p:grpSpPr>
        <p:sp>
          <p:nvSpPr>
            <p:cNvPr id="16" name="椭圆 15"/>
            <p:cNvSpPr/>
            <p:nvPr/>
          </p:nvSpPr>
          <p:spPr>
            <a:xfrm>
              <a:off x="1862597" y="2201413"/>
              <a:ext cx="2171700" cy="21717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饼形 16"/>
            <p:cNvSpPr/>
            <p:nvPr/>
          </p:nvSpPr>
          <p:spPr>
            <a:xfrm>
              <a:off x="1862597" y="2201413"/>
              <a:ext cx="2171700" cy="2171700"/>
            </a:xfrm>
            <a:prstGeom prst="pie">
              <a:avLst/>
            </a:prstGeom>
            <a:solidFill>
              <a:srgbClr val="081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967372" y="2306188"/>
              <a:ext cx="1962150" cy="1962150"/>
            </a:xfrm>
            <a:prstGeom prst="ellipse">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7872730" y="4616450"/>
            <a:ext cx="3034665" cy="712621"/>
            <a:chOff x="8330118" y="3433235"/>
            <a:chExt cx="2050553" cy="636301"/>
          </a:xfrm>
        </p:grpSpPr>
        <p:sp>
          <p:nvSpPr>
            <p:cNvPr id="6" name="矩形 5"/>
            <p:cNvSpPr/>
            <p:nvPr/>
          </p:nvSpPr>
          <p:spPr>
            <a:xfrm>
              <a:off x="8330119" y="3790575"/>
              <a:ext cx="2050552" cy="278961"/>
            </a:xfrm>
            <a:prstGeom prst="rect">
              <a:avLst/>
            </a:prstGeom>
          </p:spPr>
          <p:txBody>
            <a:bodyPr wrap="square">
              <a:spAutoFit/>
              <a:scene3d>
                <a:camera prst="orthographicFront"/>
                <a:lightRig rig="threePt" dir="t"/>
              </a:scene3d>
              <a:sp3d contourW="12700"/>
            </a:bodyPr>
            <a:lstStyle/>
            <a:p>
              <a:pPr algn="ct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endParaRPr>
            </a:p>
          </p:txBody>
        </p:sp>
        <p:sp>
          <p:nvSpPr>
            <p:cNvPr id="27" name="矩形 26"/>
            <p:cNvSpPr/>
            <p:nvPr/>
          </p:nvSpPr>
          <p:spPr>
            <a:xfrm>
              <a:off x="8330118" y="3433235"/>
              <a:ext cx="2050552" cy="37818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多空净敞口</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1745615" y="2769870"/>
            <a:ext cx="162369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smtClean="0">
                <a:solidFill>
                  <a:srgbClr val="081393"/>
                </a:solidFill>
                <a:latin typeface="Impact" panose="020B0806030902050204" pitchFamily="34" charset="0"/>
              </a:rPr>
              <a:t>2.5%</a:t>
            </a:r>
            <a:endParaRPr lang="en-US" altLang="zh-CN" sz="4000" dirty="0" smtClean="0">
              <a:solidFill>
                <a:srgbClr val="081393"/>
              </a:solidFill>
              <a:latin typeface="Impact" panose="020B0806030902050204" pitchFamily="34" charset="0"/>
            </a:endParaRPr>
          </a:p>
        </p:txBody>
      </p:sp>
      <p:sp>
        <p:nvSpPr>
          <p:cNvPr id="43" name="文本框 42"/>
          <p:cNvSpPr txBox="1"/>
          <p:nvPr/>
        </p:nvSpPr>
        <p:spPr>
          <a:xfrm>
            <a:off x="5154930" y="2769870"/>
            <a:ext cx="162369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smtClean="0">
                <a:solidFill>
                  <a:srgbClr val="F08807"/>
                </a:solidFill>
                <a:latin typeface="Impact" panose="020B0806030902050204" pitchFamily="34" charset="0"/>
              </a:rPr>
              <a:t>15%</a:t>
            </a:r>
            <a:endParaRPr lang="en-US" altLang="zh-CN" sz="4000" dirty="0" smtClean="0">
              <a:solidFill>
                <a:srgbClr val="F08807"/>
              </a:solidFill>
              <a:latin typeface="Impact" panose="020B0806030902050204" pitchFamily="34" charset="0"/>
            </a:endParaRPr>
          </a:p>
        </p:txBody>
      </p:sp>
      <p:sp>
        <p:nvSpPr>
          <p:cNvPr id="44" name="文本框 43"/>
          <p:cNvSpPr txBox="1"/>
          <p:nvPr/>
        </p:nvSpPr>
        <p:spPr>
          <a:xfrm>
            <a:off x="8578850" y="2769870"/>
            <a:ext cx="162369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smtClean="0">
                <a:solidFill>
                  <a:srgbClr val="081393"/>
                </a:solidFill>
                <a:latin typeface="Impact" panose="020B0806030902050204" pitchFamily="34" charset="0"/>
              </a:rPr>
              <a:t>5%</a:t>
            </a:r>
            <a:endParaRPr lang="en-US" altLang="zh-CN" sz="4000" dirty="0" smtClean="0">
              <a:solidFill>
                <a:srgbClr val="081393"/>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29845" y="-715645"/>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sp>
        <p:nvSpPr>
          <p:cNvPr id="30" name="RelativeShape"/>
          <p:cNvSpPr/>
          <p:nvPr/>
        </p:nvSpPr>
        <p:spPr>
          <a:xfrm>
            <a:off x="3776980" y="2266315"/>
            <a:ext cx="4122420" cy="161988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3" name="文本框 2"/>
          <p:cNvSpPr txBox="1"/>
          <p:nvPr/>
        </p:nvSpPr>
        <p:spPr>
          <a:xfrm>
            <a:off x="1377315" y="478790"/>
            <a:ext cx="2155825" cy="39878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风险控制</a:t>
            </a:r>
            <a:endParaRPr lang="zh-CN" altLang="en-US" sz="2000" b="1">
              <a:latin typeface="微软雅黑" panose="020B0503020204020204" pitchFamily="34" charset="-122"/>
              <a:ea typeface="微软雅黑" panose="020B0503020204020204" pitchFamily="34" charset="-122"/>
            </a:endParaRPr>
          </a:p>
        </p:txBody>
      </p:sp>
      <p:sp>
        <p:nvSpPr>
          <p:cNvPr id="52" name="任意多边形: 形状 26"/>
          <p:cNvSpPr/>
          <p:nvPr/>
        </p:nvSpPr>
        <p:spPr>
          <a:xfrm>
            <a:off x="1932305" y="1575435"/>
            <a:ext cx="4148455" cy="4358005"/>
          </a:xfrm>
          <a:custGeom>
            <a:avLst/>
            <a:gdLst>
              <a:gd name="connsiteX0" fmla="*/ 0 w 3111146"/>
              <a:gd name="connsiteY0" fmla="*/ 0 h 3268371"/>
              <a:gd name="connsiteX1" fmla="*/ 3111146 w 3111146"/>
              <a:gd name="connsiteY1" fmla="*/ 0 h 3268371"/>
              <a:gd name="connsiteX2" fmla="*/ 3111146 w 3111146"/>
              <a:gd name="connsiteY2" fmla="*/ 675124 h 3268371"/>
              <a:gd name="connsiteX3" fmla="*/ 3027296 w 3111146"/>
              <a:gd name="connsiteY3" fmla="*/ 670890 h 3268371"/>
              <a:gd name="connsiteX4" fmla="*/ 1968317 w 3111146"/>
              <a:gd name="connsiteY4" fmla="*/ 1729869 h 3268371"/>
              <a:gd name="connsiteX5" fmla="*/ 3027296 w 3111146"/>
              <a:gd name="connsiteY5" fmla="*/ 2788848 h 3268371"/>
              <a:gd name="connsiteX6" fmla="*/ 3111146 w 3111146"/>
              <a:gd name="connsiteY6" fmla="*/ 2784614 h 3268371"/>
              <a:gd name="connsiteX7" fmla="*/ 3111146 w 3111146"/>
              <a:gd name="connsiteY7" fmla="*/ 3268371 h 3268371"/>
              <a:gd name="connsiteX8" fmla="*/ 0 w 3111146"/>
              <a:gd name="connsiteY8" fmla="*/ 3268371 h 326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146" h="3268371">
                <a:moveTo>
                  <a:pt x="0" y="0"/>
                </a:moveTo>
                <a:lnTo>
                  <a:pt x="3111146" y="0"/>
                </a:lnTo>
                <a:lnTo>
                  <a:pt x="3111146" y="675124"/>
                </a:lnTo>
                <a:lnTo>
                  <a:pt x="3027296" y="670890"/>
                </a:lnTo>
                <a:cubicBezTo>
                  <a:pt x="2442438" y="670890"/>
                  <a:pt x="1968317" y="1145011"/>
                  <a:pt x="1968317" y="1729869"/>
                </a:cubicBezTo>
                <a:cubicBezTo>
                  <a:pt x="1968317" y="2314727"/>
                  <a:pt x="2442438" y="2788848"/>
                  <a:pt x="3027296" y="2788848"/>
                </a:cubicBezTo>
                <a:lnTo>
                  <a:pt x="3111146" y="2784614"/>
                </a:lnTo>
                <a:lnTo>
                  <a:pt x="3111146" y="3268371"/>
                </a:lnTo>
                <a:lnTo>
                  <a:pt x="0" y="3268371"/>
                </a:lnTo>
                <a:close/>
              </a:path>
            </a:pathLst>
          </a:custGeom>
          <a:solidFill>
            <a:srgbClr val="08139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sz="2400"/>
          </a:p>
        </p:txBody>
      </p:sp>
      <p:grpSp>
        <p:nvGrpSpPr>
          <p:cNvPr id="76" name="组合 75"/>
          <p:cNvGrpSpPr/>
          <p:nvPr/>
        </p:nvGrpSpPr>
        <p:grpSpPr>
          <a:xfrm>
            <a:off x="7553325" y="1786890"/>
            <a:ext cx="3129915" cy="1030605"/>
            <a:chOff x="11895" y="3099"/>
            <a:chExt cx="4929" cy="1623"/>
          </a:xfrm>
        </p:grpSpPr>
        <p:grpSp>
          <p:nvGrpSpPr>
            <p:cNvPr id="54" name="组合 53"/>
            <p:cNvGrpSpPr/>
            <p:nvPr/>
          </p:nvGrpSpPr>
          <p:grpSpPr>
            <a:xfrm>
              <a:off x="11895" y="3526"/>
              <a:ext cx="771" cy="772"/>
              <a:chOff x="1363763" y="1653267"/>
              <a:chExt cx="489858" cy="489858"/>
            </a:xfrm>
          </p:grpSpPr>
          <p:sp>
            <p:nvSpPr>
              <p:cNvPr id="55" name="椭圆 54"/>
              <p:cNvSpPr/>
              <p:nvPr/>
            </p:nvSpPr>
            <p:spPr>
              <a:xfrm>
                <a:off x="1363763" y="1653267"/>
                <a:ext cx="489858" cy="489858"/>
              </a:xfrm>
              <a:prstGeom prst="ellipse">
                <a:avLst/>
              </a:prstGeom>
              <a:solidFill>
                <a:srgbClr val="F389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56" name="任意多边形 55"/>
              <p:cNvSpPr/>
              <p:nvPr/>
            </p:nvSpPr>
            <p:spPr bwMode="auto">
              <a:xfrm>
                <a:off x="1518705" y="1804342"/>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sz="2400"/>
              </a:p>
            </p:txBody>
          </p:sp>
        </p:grpSp>
        <p:sp>
          <p:nvSpPr>
            <p:cNvPr id="57" name="矩形 56"/>
            <p:cNvSpPr/>
            <p:nvPr/>
          </p:nvSpPr>
          <p:spPr>
            <a:xfrm>
              <a:off x="12750" y="3099"/>
              <a:ext cx="4074" cy="388"/>
            </a:xfrm>
            <a:prstGeom prst="rect">
              <a:avLst/>
            </a:prstGeom>
          </p:spPr>
          <p:txBody>
            <a:bodyPr wrap="none" lIns="192000" tIns="0" rIns="192000" bIns="0">
              <a:noAutofit/>
            </a:bodyPr>
            <a:lstStyle/>
            <a:p>
              <a:r>
                <a:rPr lang="zh-CN" altLang="en-US" sz="2400" b="1">
                  <a:solidFill>
                    <a:schemeClr val="tx1"/>
                  </a:solidFill>
                  <a:latin typeface="微软雅黑" panose="020B0503020204020204" pitchFamily="34" charset="-122"/>
                  <a:ea typeface="微软雅黑" panose="020B0503020204020204" pitchFamily="34" charset="-122"/>
                </a:rPr>
                <a:t>管理人准入</a:t>
              </a:r>
              <a:endParaRPr lang="zh-CN" altLang="en-US" sz="2400" b="1">
                <a:solidFill>
                  <a:schemeClr val="tx1"/>
                </a:solidFill>
                <a:latin typeface="微软雅黑" panose="020B0503020204020204" pitchFamily="34" charset="-122"/>
                <a:ea typeface="微软雅黑" panose="020B0503020204020204" pitchFamily="34" charset="-122"/>
              </a:endParaRPr>
            </a:p>
          </p:txBody>
        </p:sp>
        <p:sp>
          <p:nvSpPr>
            <p:cNvPr id="58" name="矩形 57"/>
            <p:cNvSpPr/>
            <p:nvPr/>
          </p:nvSpPr>
          <p:spPr>
            <a:xfrm>
              <a:off x="12750" y="3878"/>
              <a:ext cx="4074" cy="844"/>
            </a:xfrm>
            <a:prstGeom prst="rect">
              <a:avLst/>
            </a:prstGeom>
          </p:spPr>
          <p:txBody>
            <a:bodyPr wrap="square" lIns="192000" tIns="0" rIns="192000" bIns="0">
              <a:normAutofit fontScale="92500" lnSpcReduction="20000"/>
            </a:bodyPr>
            <a:lstStyle/>
            <a:p>
              <a:pPr>
                <a:lnSpc>
                  <a:spcPct val="120000"/>
                </a:lnSpc>
              </a:pPr>
              <a:r>
                <a:rPr lang="zh-CN" noProof="0" dirty="0">
                  <a:ln>
                    <a:noFill/>
                  </a:ln>
                  <a:solidFill>
                    <a:schemeClr val="accent6">
                      <a:lumMod val="50000"/>
                    </a:schemeClr>
                  </a:solidFill>
                  <a:effectLst/>
                  <a:uLnTx/>
                  <a:uFillTx/>
                  <a:ea typeface="微软雅黑" panose="020B0503020204020204" pitchFamily="34" charset="-122"/>
                  <a:cs typeface="+mn-lt"/>
                  <a:sym typeface="+mn-ea"/>
                </a:rPr>
                <a:t>投资能力、财务实</a:t>
              </a:r>
              <a:r>
                <a:rPr lang="zh-CN" noProof="0" dirty="0" smtClean="0">
                  <a:ln>
                    <a:noFill/>
                  </a:ln>
                  <a:solidFill>
                    <a:schemeClr val="accent6">
                      <a:lumMod val="50000"/>
                    </a:schemeClr>
                  </a:solidFill>
                  <a:effectLst/>
                  <a:uLnTx/>
                  <a:uFillTx/>
                  <a:ea typeface="微软雅黑" panose="020B0503020204020204" pitchFamily="34" charset="-122"/>
                  <a:cs typeface="+mn-lt"/>
                  <a:sym typeface="+mn-ea"/>
                </a:rPr>
                <a:t>力</a:t>
              </a:r>
              <a:r>
                <a:rPr lang="en-US" altLang="zh-CN" noProof="0" dirty="0" smtClean="0">
                  <a:ln>
                    <a:noFill/>
                  </a:ln>
                  <a:solidFill>
                    <a:schemeClr val="accent6">
                      <a:lumMod val="50000"/>
                    </a:schemeClr>
                  </a:solidFill>
                  <a:effectLst/>
                  <a:uLnTx/>
                  <a:uFillTx/>
                  <a:ea typeface="微软雅黑" panose="020B0503020204020204" pitchFamily="34" charset="-122"/>
                  <a:cs typeface="+mn-lt"/>
                  <a:sym typeface="+mn-ea"/>
                </a:rPr>
                <a:t>-</a:t>
              </a:r>
              <a:r>
                <a:rPr lang="zh-CN" altLang="en-US" noProof="0" dirty="0" smtClean="0">
                  <a:ln>
                    <a:noFill/>
                  </a:ln>
                  <a:solidFill>
                    <a:schemeClr val="accent6">
                      <a:lumMod val="50000"/>
                    </a:schemeClr>
                  </a:solidFill>
                  <a:effectLst/>
                  <a:uLnTx/>
                  <a:uFillTx/>
                  <a:ea typeface="微软雅黑" panose="020B0503020204020204" pitchFamily="34" charset="-122"/>
                  <a:cs typeface="+mn-lt"/>
                  <a:sym typeface="+mn-ea"/>
                </a:rPr>
                <a:t>杠杆比例</a:t>
              </a:r>
              <a:endParaRPr lang="zh-CN" noProof="0" dirty="0">
                <a:ln>
                  <a:noFill/>
                </a:ln>
                <a:solidFill>
                  <a:schemeClr val="accent6">
                    <a:lumMod val="50000"/>
                  </a:schemeClr>
                </a:solidFill>
                <a:effectLst/>
                <a:uLnTx/>
                <a:uFillTx/>
                <a:ea typeface="微软雅黑" panose="020B0503020204020204" pitchFamily="34" charset="-122"/>
                <a:cs typeface="+mn-lt"/>
                <a:sym typeface="+mn-ea"/>
              </a:endParaRPr>
            </a:p>
          </p:txBody>
        </p:sp>
      </p:grpSp>
      <p:pic>
        <p:nvPicPr>
          <p:cNvPr id="59" name="图片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25" y="2729230"/>
            <a:ext cx="2194560" cy="2199640"/>
          </a:xfrm>
          <a:prstGeom prst="ellipse">
            <a:avLst/>
          </a:prstGeom>
        </p:spPr>
      </p:pic>
      <p:sp>
        <p:nvSpPr>
          <p:cNvPr id="60" name="文本框 14"/>
          <p:cNvSpPr txBox="1"/>
          <p:nvPr/>
        </p:nvSpPr>
        <p:spPr>
          <a:xfrm>
            <a:off x="2168525" y="2359025"/>
            <a:ext cx="2590800" cy="523240"/>
          </a:xfrm>
          <a:prstGeom prst="rect">
            <a:avLst/>
          </a:prstGeom>
          <a:noFill/>
        </p:spPr>
        <p:txBody>
          <a:bodyPr vert="eaVert" wrap="none" anchor="ctr" anchorCtr="0">
            <a:normAutofit/>
          </a:bodyPr>
          <a:lstStyle/>
          <a:p>
            <a:endParaRPr lang="en-US" altLang="zh-CN" b="1" dirty="0">
              <a:solidFill>
                <a:schemeClr val="bg1"/>
              </a:solidFill>
            </a:endParaRPr>
          </a:p>
        </p:txBody>
      </p:sp>
      <p:sp>
        <p:nvSpPr>
          <p:cNvPr id="75" name="文本框 14"/>
          <p:cNvSpPr txBox="1"/>
          <p:nvPr/>
        </p:nvSpPr>
        <p:spPr>
          <a:xfrm rot="16200000">
            <a:off x="2027555" y="2649855"/>
            <a:ext cx="4355465" cy="2493010"/>
          </a:xfrm>
          <a:prstGeom prst="rect">
            <a:avLst/>
          </a:prstGeom>
          <a:noFill/>
        </p:spPr>
        <p:txBody>
          <a:bodyPr vert="eaVert" wrap="none" anchor="ctr" anchorCtr="0">
            <a:normAutofit/>
          </a:bodyPr>
          <a:lstStyle/>
          <a:p>
            <a:r>
              <a:rPr lang="en-US" altLang="zh-CN" sz="5400" b="1" dirty="0">
                <a:solidFill>
                  <a:schemeClr val="bg1"/>
                </a:solidFill>
                <a:latin typeface="微软雅黑" panose="020B0503020204020204" pitchFamily="34" charset="-122"/>
                <a:ea typeface="微软雅黑" panose="020B0503020204020204" pitchFamily="34" charset="-122"/>
              </a:rPr>
              <a:t>R</a:t>
            </a:r>
            <a:endParaRPr lang="en-US" altLang="zh-CN" sz="5400" b="1" dirty="0">
              <a:solidFill>
                <a:schemeClr val="bg1"/>
              </a:solidFill>
              <a:latin typeface="微软雅黑" panose="020B0503020204020204" pitchFamily="34" charset="-122"/>
              <a:ea typeface="微软雅黑" panose="020B0503020204020204" pitchFamily="34" charset="-122"/>
            </a:endParaRPr>
          </a:p>
          <a:p>
            <a:r>
              <a:rPr lang="en-US" altLang="zh-CN" sz="5400" b="1" dirty="0">
                <a:solidFill>
                  <a:schemeClr val="bg1"/>
                </a:solidFill>
                <a:latin typeface="微软雅黑" panose="020B0503020204020204" pitchFamily="34" charset="-122"/>
                <a:ea typeface="微软雅黑" panose="020B0503020204020204" pitchFamily="34" charset="-122"/>
              </a:rPr>
              <a:t>I</a:t>
            </a:r>
            <a:endParaRPr lang="en-US" altLang="zh-CN" sz="5400" b="1" dirty="0">
              <a:solidFill>
                <a:schemeClr val="bg1"/>
              </a:solidFill>
              <a:latin typeface="微软雅黑" panose="020B0503020204020204" pitchFamily="34" charset="-122"/>
              <a:ea typeface="微软雅黑" panose="020B0503020204020204" pitchFamily="34" charset="-122"/>
            </a:endParaRPr>
          </a:p>
          <a:p>
            <a:r>
              <a:rPr lang="en-US" altLang="zh-CN" sz="5400" b="1" dirty="0">
                <a:solidFill>
                  <a:schemeClr val="bg1"/>
                </a:solidFill>
                <a:latin typeface="微软雅黑" panose="020B0503020204020204" pitchFamily="34" charset="-122"/>
                <a:ea typeface="微软雅黑" panose="020B0503020204020204" pitchFamily="34" charset="-122"/>
              </a:rPr>
              <a:t>S</a:t>
            </a:r>
            <a:endParaRPr lang="en-US" altLang="zh-CN" sz="5400" b="1" dirty="0">
              <a:solidFill>
                <a:schemeClr val="bg1"/>
              </a:solidFill>
              <a:latin typeface="微软雅黑" panose="020B0503020204020204" pitchFamily="34" charset="-122"/>
              <a:ea typeface="微软雅黑" panose="020B0503020204020204" pitchFamily="34" charset="-122"/>
            </a:endParaRPr>
          </a:p>
          <a:p>
            <a:r>
              <a:rPr lang="en-US" altLang="zh-CN" sz="5400" b="1" dirty="0">
                <a:solidFill>
                  <a:schemeClr val="bg1"/>
                </a:solidFill>
                <a:latin typeface="微软雅黑" panose="020B0503020204020204" pitchFamily="34" charset="-122"/>
                <a:ea typeface="微软雅黑" panose="020B0503020204020204" pitchFamily="34" charset="-122"/>
              </a:rPr>
              <a:t>K</a:t>
            </a:r>
            <a:endParaRPr lang="en-US" altLang="zh-CN" sz="5400" b="1" dirty="0">
              <a:solidFill>
                <a:schemeClr val="bg1"/>
              </a:solidFill>
              <a:latin typeface="微软雅黑" panose="020B0503020204020204" pitchFamily="34" charset="-122"/>
              <a:ea typeface="微软雅黑" panose="020B0503020204020204" pitchFamily="34" charset="-122"/>
            </a:endParaRPr>
          </a:p>
          <a:p>
            <a:endParaRPr lang="en-US" altLang="zh-CN" sz="5400" b="1"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7564755" y="3043555"/>
            <a:ext cx="3129915" cy="1030605"/>
            <a:chOff x="11895" y="3099"/>
            <a:chExt cx="4929" cy="1623"/>
          </a:xfrm>
        </p:grpSpPr>
        <p:grpSp>
          <p:nvGrpSpPr>
            <p:cNvPr id="78" name="组合 77"/>
            <p:cNvGrpSpPr/>
            <p:nvPr/>
          </p:nvGrpSpPr>
          <p:grpSpPr>
            <a:xfrm>
              <a:off x="11895" y="3526"/>
              <a:ext cx="771" cy="772"/>
              <a:chOff x="1363763" y="1653267"/>
              <a:chExt cx="489858" cy="489858"/>
            </a:xfrm>
          </p:grpSpPr>
          <p:sp>
            <p:nvSpPr>
              <p:cNvPr id="79" name="椭圆 78"/>
              <p:cNvSpPr/>
              <p:nvPr/>
            </p:nvSpPr>
            <p:spPr>
              <a:xfrm>
                <a:off x="1363763" y="1653267"/>
                <a:ext cx="489858" cy="489858"/>
              </a:xfrm>
              <a:prstGeom prst="ellipse">
                <a:avLst/>
              </a:prstGeom>
              <a:solidFill>
                <a:srgbClr val="F389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80" name="任意多边形 79"/>
              <p:cNvSpPr/>
              <p:nvPr/>
            </p:nvSpPr>
            <p:spPr bwMode="auto">
              <a:xfrm>
                <a:off x="1518705" y="1804342"/>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sz="2400"/>
              </a:p>
            </p:txBody>
          </p:sp>
        </p:grpSp>
        <p:sp>
          <p:nvSpPr>
            <p:cNvPr id="81" name="矩形 80"/>
            <p:cNvSpPr/>
            <p:nvPr/>
          </p:nvSpPr>
          <p:spPr>
            <a:xfrm>
              <a:off x="12750" y="3099"/>
              <a:ext cx="4074" cy="388"/>
            </a:xfrm>
            <a:prstGeom prst="rect">
              <a:avLst/>
            </a:prstGeom>
          </p:spPr>
          <p:txBody>
            <a:bodyPr wrap="none" lIns="192000" tIns="0" rIns="192000" bIns="0">
              <a:noAutofit/>
            </a:bodyPr>
            <a:lstStyle/>
            <a:p>
              <a:r>
                <a:rPr lang="zh-CN" altLang="en-US" sz="2400" b="1">
                  <a:solidFill>
                    <a:schemeClr val="tx1"/>
                  </a:solidFill>
                  <a:latin typeface="微软雅黑" panose="020B0503020204020204" pitchFamily="34" charset="-122"/>
                  <a:ea typeface="微软雅黑" panose="020B0503020204020204" pitchFamily="34" charset="-122"/>
                </a:rPr>
                <a:t>经纪商限制</a:t>
              </a:r>
              <a:endParaRPr lang="zh-CN" altLang="en-US" sz="2400" b="1">
                <a:solidFill>
                  <a:schemeClr val="tx1"/>
                </a:solidFill>
                <a:latin typeface="微软雅黑" panose="020B0503020204020204" pitchFamily="34" charset="-122"/>
                <a:ea typeface="微软雅黑" panose="020B0503020204020204" pitchFamily="34" charset="-122"/>
              </a:endParaRPr>
            </a:p>
          </p:txBody>
        </p:sp>
        <p:sp>
          <p:nvSpPr>
            <p:cNvPr id="82" name="矩形 81"/>
            <p:cNvSpPr/>
            <p:nvPr/>
          </p:nvSpPr>
          <p:spPr>
            <a:xfrm>
              <a:off x="12750" y="3878"/>
              <a:ext cx="4074" cy="844"/>
            </a:xfrm>
            <a:prstGeom prst="rect">
              <a:avLst/>
            </a:prstGeom>
          </p:spPr>
          <p:txBody>
            <a:bodyPr wrap="square" lIns="192000" tIns="0" rIns="192000" bIns="0">
              <a:noAutofit/>
            </a:bodyPr>
            <a:lstStyle/>
            <a:p>
              <a:pPr>
                <a:lnSpc>
                  <a:spcPct val="120000"/>
                </a:lnSpc>
              </a:pPr>
              <a:r>
                <a:rPr lang="zh-CN" sz="1600" noProof="0" dirty="0">
                  <a:ln>
                    <a:noFill/>
                  </a:ln>
                  <a:solidFill>
                    <a:schemeClr val="accent6">
                      <a:lumMod val="50000"/>
                    </a:schemeClr>
                  </a:solidFill>
                  <a:effectLst/>
                  <a:uLnTx/>
                  <a:uFillTx/>
                  <a:ea typeface="微软雅黑" panose="020B0503020204020204" pitchFamily="34" charset="-122"/>
                  <a:cs typeface="+mn-lt"/>
                  <a:sym typeface="+mn-ea"/>
                </a:rPr>
                <a:t>制定经纪商，通常也会制定托管商</a:t>
              </a:r>
              <a:endParaRPr lang="zh-CN" sz="1600" noProof="0" dirty="0">
                <a:ln>
                  <a:noFill/>
                </a:ln>
                <a:solidFill>
                  <a:schemeClr val="accent6">
                    <a:lumMod val="50000"/>
                  </a:schemeClr>
                </a:solidFill>
                <a:effectLst/>
                <a:uLnTx/>
                <a:uFillTx/>
                <a:ea typeface="微软雅黑" panose="020B0503020204020204" pitchFamily="34" charset="-122"/>
                <a:cs typeface="+mn-lt"/>
                <a:sym typeface="+mn-ea"/>
              </a:endParaRPr>
            </a:p>
          </p:txBody>
        </p:sp>
      </p:grpSp>
      <p:grpSp>
        <p:nvGrpSpPr>
          <p:cNvPr id="83" name="组合 82"/>
          <p:cNvGrpSpPr/>
          <p:nvPr/>
        </p:nvGrpSpPr>
        <p:grpSpPr>
          <a:xfrm>
            <a:off x="7564755" y="4288790"/>
            <a:ext cx="3129915" cy="1030605"/>
            <a:chOff x="11895" y="3099"/>
            <a:chExt cx="4929" cy="1623"/>
          </a:xfrm>
        </p:grpSpPr>
        <p:grpSp>
          <p:nvGrpSpPr>
            <p:cNvPr id="84" name="组合 83"/>
            <p:cNvGrpSpPr/>
            <p:nvPr/>
          </p:nvGrpSpPr>
          <p:grpSpPr>
            <a:xfrm>
              <a:off x="11895" y="3526"/>
              <a:ext cx="771" cy="772"/>
              <a:chOff x="1363763" y="1653267"/>
              <a:chExt cx="489858" cy="489858"/>
            </a:xfrm>
          </p:grpSpPr>
          <p:sp>
            <p:nvSpPr>
              <p:cNvPr id="85" name="椭圆 84"/>
              <p:cNvSpPr/>
              <p:nvPr/>
            </p:nvSpPr>
            <p:spPr>
              <a:xfrm>
                <a:off x="1363763" y="1653267"/>
                <a:ext cx="489858" cy="489858"/>
              </a:xfrm>
              <a:prstGeom prst="ellipse">
                <a:avLst/>
              </a:prstGeom>
              <a:solidFill>
                <a:srgbClr val="F3890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p>
            </p:txBody>
          </p:sp>
          <p:sp>
            <p:nvSpPr>
              <p:cNvPr id="86" name="任意多边形 85"/>
              <p:cNvSpPr/>
              <p:nvPr/>
            </p:nvSpPr>
            <p:spPr bwMode="auto">
              <a:xfrm>
                <a:off x="1518705" y="1804342"/>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sz="2400"/>
              </a:p>
            </p:txBody>
          </p:sp>
        </p:grpSp>
        <p:sp>
          <p:nvSpPr>
            <p:cNvPr id="87" name="矩形 86"/>
            <p:cNvSpPr/>
            <p:nvPr/>
          </p:nvSpPr>
          <p:spPr>
            <a:xfrm>
              <a:off x="12750" y="3099"/>
              <a:ext cx="4074" cy="388"/>
            </a:xfrm>
            <a:prstGeom prst="rect">
              <a:avLst/>
            </a:prstGeom>
          </p:spPr>
          <p:txBody>
            <a:bodyPr wrap="none" lIns="192000" tIns="0" rIns="192000" bIns="0">
              <a:noAutofit/>
            </a:bodyPr>
            <a:lstStyle/>
            <a:p>
              <a:r>
                <a:rPr lang="zh-CN" altLang="en-US" sz="2400" b="1" dirty="0" smtClean="0">
                  <a:solidFill>
                    <a:schemeClr val="tx1"/>
                  </a:solidFill>
                  <a:latin typeface="微软雅黑" panose="020B0503020204020204" pitchFamily="34" charset="-122"/>
                  <a:ea typeface="微软雅黑" panose="020B0503020204020204" pitchFamily="34" charset="-122"/>
                </a:rPr>
                <a:t>预警平仓</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88" name="矩形 87"/>
            <p:cNvSpPr/>
            <p:nvPr/>
          </p:nvSpPr>
          <p:spPr>
            <a:xfrm>
              <a:off x="12750" y="3878"/>
              <a:ext cx="4074" cy="844"/>
            </a:xfrm>
            <a:prstGeom prst="rect">
              <a:avLst/>
            </a:prstGeom>
          </p:spPr>
          <p:txBody>
            <a:bodyPr wrap="square" lIns="192000" tIns="0" rIns="192000" bIns="0">
              <a:noAutofit/>
            </a:bodyPr>
            <a:lstStyle/>
            <a:p>
              <a:pPr>
                <a:lnSpc>
                  <a:spcPct val="120000"/>
                </a:lnSpc>
              </a:pPr>
              <a:r>
                <a:rPr lang="zh-CN" altLang="en-US" sz="1600" noProof="0" dirty="0" smtClean="0">
                  <a:ln>
                    <a:noFill/>
                  </a:ln>
                  <a:solidFill>
                    <a:schemeClr val="accent6">
                      <a:lumMod val="50000"/>
                    </a:schemeClr>
                  </a:solidFill>
                  <a:effectLst/>
                  <a:uLnTx/>
                  <a:uFillTx/>
                  <a:ea typeface="微软雅黑" panose="020B0503020204020204" pitchFamily="34" charset="-122"/>
                  <a:cs typeface="+mn-lt"/>
                  <a:sym typeface="+mn-ea"/>
                </a:rPr>
                <a:t>设定较为严格的预警平仓线。</a:t>
              </a:r>
              <a:endParaRPr lang="zh-CN" sz="1600" noProof="0" dirty="0">
                <a:ln>
                  <a:noFill/>
                </a:ln>
                <a:solidFill>
                  <a:schemeClr val="accent6">
                    <a:lumMod val="50000"/>
                  </a:schemeClr>
                </a:solidFill>
                <a:effectLst/>
                <a:uLnTx/>
                <a:uFillTx/>
                <a:ea typeface="微软雅黑" panose="020B0503020204020204" pitchFamily="34" charset="-122"/>
                <a:cs typeface="+mn-lt"/>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webp"/>
          <p:cNvPicPr>
            <a:picLocks noChangeAspect="1"/>
          </p:cNvPicPr>
          <p:nvPr/>
        </p:nvPicPr>
        <p:blipFill>
          <a:blip r:embed="rId1"/>
          <a:srcRect l="21990"/>
          <a:stretch>
            <a:fillRect/>
          </a:stretch>
        </p:blipFill>
        <p:spPr>
          <a:xfrm>
            <a:off x="0" y="635"/>
            <a:ext cx="12192635" cy="6857365"/>
          </a:xfrm>
          <a:prstGeom prst="rect">
            <a:avLst/>
          </a:prstGeom>
        </p:spPr>
      </p:pic>
      <p:sp>
        <p:nvSpPr>
          <p:cNvPr id="8" name="文本框 7"/>
          <p:cNvSpPr txBox="1">
            <a:spLocks noChangeAspect="1"/>
          </p:cNvSpPr>
          <p:nvPr/>
        </p:nvSpPr>
        <p:spPr bwMode="auto">
          <a:xfrm>
            <a:off x="1377315" y="3125470"/>
            <a:ext cx="2522855" cy="903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zh-CN" altLang="zh-CN" sz="4400" noProof="1">
                <a:solidFill>
                  <a:schemeClr val="accent6">
                    <a:lumMod val="50000"/>
                  </a:schemeClr>
                </a:solidFill>
                <a:effectLst/>
                <a:latin typeface="思源黑体 CN Heavy" panose="020B0A00000000000000" charset="-122"/>
                <a:ea typeface="思源黑体 CN Heavy" panose="020B0A00000000000000" charset="-122"/>
                <a:sym typeface="思源宋体" panose="02020400000000000000" pitchFamily="18" charset="-122"/>
              </a:rPr>
              <a:t>感谢聆听！</a:t>
            </a:r>
            <a:endParaRPr lang="zh-CN" altLang="zh-CN" sz="4400" noProof="1">
              <a:solidFill>
                <a:schemeClr val="accent6">
                  <a:lumMod val="50000"/>
                </a:schemeClr>
              </a:solidFill>
              <a:effectLst/>
              <a:latin typeface="思源黑体 CN Heavy" panose="020B0A00000000000000" charset="-122"/>
              <a:ea typeface="思源黑体 CN Heavy" panose="020B0A00000000000000" charset="-122"/>
              <a:sym typeface="思源宋体"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0" y="-725170"/>
            <a:ext cx="12221845" cy="8128635"/>
          </a:xfrm>
          <a:prstGeom prst="rect">
            <a:avLst/>
          </a:prstGeom>
        </p:spPr>
      </p:pic>
      <p:pic>
        <p:nvPicPr>
          <p:cNvPr id="4" name="图片 3" descr="1"/>
          <p:cNvPicPr>
            <a:picLocks noChangeAspect="1"/>
          </p:cNvPicPr>
          <p:nvPr/>
        </p:nvPicPr>
        <p:blipFill>
          <a:blip r:embed="rId2"/>
          <a:stretch>
            <a:fillRect/>
          </a:stretch>
        </p:blipFill>
        <p:spPr>
          <a:xfrm>
            <a:off x="544830" y="309880"/>
            <a:ext cx="812165" cy="643255"/>
          </a:xfrm>
          <a:prstGeom prst="rect">
            <a:avLst/>
          </a:prstGeom>
        </p:spPr>
      </p:pic>
      <p:sp>
        <p:nvSpPr>
          <p:cNvPr id="44" name="矩形 43"/>
          <p:cNvSpPr/>
          <p:nvPr/>
        </p:nvSpPr>
        <p:spPr>
          <a:xfrm>
            <a:off x="4819650" y="1221105"/>
            <a:ext cx="2254250" cy="106045"/>
          </a:xfrm>
          <a:prstGeom prst="rect">
            <a:avLst/>
          </a:prstGeom>
          <a:solidFill>
            <a:srgbClr val="F088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4326255" y="873125"/>
            <a:ext cx="3310255" cy="768350"/>
          </a:xfrm>
          <a:prstGeom prst="rect">
            <a:avLst/>
          </a:prstGeom>
          <a:noFill/>
        </p:spPr>
        <p:txBody>
          <a:bodyPr wrap="none" rtlCol="0">
            <a:spAutoFit/>
          </a:bodyPr>
          <a:lstStyle/>
          <a:p>
            <a:r>
              <a:rPr lang="en-US" altLang="zh-CN" sz="4400" b="1">
                <a:latin typeface="微软雅黑" panose="020B0503020204020204" pitchFamily="34" charset="-122"/>
                <a:ea typeface="微软雅黑" panose="020B0503020204020204" pitchFamily="34" charset="-122"/>
                <a:cs typeface="微软雅黑" panose="020B0503020204020204" pitchFamily="34" charset="-122"/>
              </a:rPr>
              <a:t>CONTENTS</a:t>
            </a:r>
            <a:endParaRPr lang="en-US" altLang="zh-CN" sz="4400" b="1">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9" name="组合 48"/>
          <p:cNvGrpSpPr/>
          <p:nvPr/>
        </p:nvGrpSpPr>
        <p:grpSpPr>
          <a:xfrm>
            <a:off x="1654810" y="2192655"/>
            <a:ext cx="2822575" cy="1440815"/>
            <a:chOff x="2606" y="3453"/>
            <a:chExt cx="4445" cy="2269"/>
          </a:xfrm>
        </p:grpSpPr>
        <p:pic>
          <p:nvPicPr>
            <p:cNvPr id="46" name="图片 45" descr="013"/>
            <p:cNvPicPr>
              <a:picLocks noChangeAspect="1"/>
            </p:cNvPicPr>
            <p:nvPr/>
          </p:nvPicPr>
          <p:blipFill>
            <a:blip r:embed="rId3"/>
            <a:stretch>
              <a:fillRect/>
            </a:stretch>
          </p:blipFill>
          <p:spPr>
            <a:xfrm>
              <a:off x="2606" y="3453"/>
              <a:ext cx="1237" cy="2269"/>
            </a:xfrm>
            <a:prstGeom prst="rect">
              <a:avLst/>
            </a:prstGeom>
          </p:spPr>
        </p:pic>
        <p:sp>
          <p:nvSpPr>
            <p:cNvPr id="47" name="文本框 46"/>
            <p:cNvSpPr txBox="1"/>
            <p:nvPr/>
          </p:nvSpPr>
          <p:spPr>
            <a:xfrm>
              <a:off x="3883" y="3950"/>
              <a:ext cx="3168" cy="1016"/>
            </a:xfrm>
            <a:prstGeom prst="rect">
              <a:avLst/>
            </a:prstGeom>
            <a:noFill/>
          </p:spPr>
          <p:txBody>
            <a:bodyPr wrap="none" rtlCol="0">
              <a:spAutoFit/>
            </a:bodyPr>
            <a:lstStyle/>
            <a:p>
              <a:r>
                <a:rPr lang="zh-CN" altLang="en-US" sz="3600" b="1">
                  <a:latin typeface="微软雅黑" panose="020B0503020204020204" pitchFamily="34" charset="-122"/>
                  <a:ea typeface="微软雅黑" panose="020B0503020204020204" pitchFamily="34" charset="-122"/>
                </a:rPr>
                <a:t>业务背景</a:t>
              </a:r>
              <a:endParaRPr lang="zh-CN" altLang="en-US" sz="3600" b="1">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6447155" y="2192655"/>
            <a:ext cx="2822575" cy="1440815"/>
            <a:chOff x="2606" y="3453"/>
            <a:chExt cx="4445" cy="2269"/>
          </a:xfrm>
        </p:grpSpPr>
        <p:pic>
          <p:nvPicPr>
            <p:cNvPr id="51" name="图片 50" descr="013"/>
            <p:cNvPicPr>
              <a:picLocks noChangeAspect="1"/>
            </p:cNvPicPr>
            <p:nvPr/>
          </p:nvPicPr>
          <p:blipFill>
            <a:blip r:embed="rId3"/>
            <a:stretch>
              <a:fillRect/>
            </a:stretch>
          </p:blipFill>
          <p:spPr>
            <a:xfrm>
              <a:off x="2606" y="3453"/>
              <a:ext cx="1237" cy="2269"/>
            </a:xfrm>
            <a:prstGeom prst="rect">
              <a:avLst/>
            </a:prstGeom>
          </p:spPr>
        </p:pic>
        <p:sp>
          <p:nvSpPr>
            <p:cNvPr id="52" name="文本框 51"/>
            <p:cNvSpPr txBox="1"/>
            <p:nvPr/>
          </p:nvSpPr>
          <p:spPr>
            <a:xfrm>
              <a:off x="3883" y="3950"/>
              <a:ext cx="3168" cy="1016"/>
            </a:xfrm>
            <a:prstGeom prst="rect">
              <a:avLst/>
            </a:prstGeom>
            <a:noFill/>
          </p:spPr>
          <p:txBody>
            <a:bodyPr wrap="none" rtlCol="0">
              <a:spAutoFit/>
            </a:bodyPr>
            <a:lstStyle/>
            <a:p>
              <a:r>
                <a:rPr lang="zh-CN" altLang="en-US" sz="3600" b="1">
                  <a:latin typeface="微软雅黑" panose="020B0503020204020204" pitchFamily="34" charset="-122"/>
                  <a:ea typeface="微软雅黑" panose="020B0503020204020204" pitchFamily="34" charset="-122"/>
                </a:rPr>
                <a:t>流程解析</a:t>
              </a:r>
              <a:endParaRPr lang="zh-CN" altLang="en-US" sz="3600" b="1">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1648460" y="4262755"/>
            <a:ext cx="2822575" cy="1440815"/>
            <a:chOff x="2606" y="3453"/>
            <a:chExt cx="4445" cy="2269"/>
          </a:xfrm>
        </p:grpSpPr>
        <p:pic>
          <p:nvPicPr>
            <p:cNvPr id="55" name="图片 54" descr="013"/>
            <p:cNvPicPr>
              <a:picLocks noChangeAspect="1"/>
            </p:cNvPicPr>
            <p:nvPr/>
          </p:nvPicPr>
          <p:blipFill>
            <a:blip r:embed="rId3"/>
            <a:stretch>
              <a:fillRect/>
            </a:stretch>
          </p:blipFill>
          <p:spPr>
            <a:xfrm>
              <a:off x="2606" y="3453"/>
              <a:ext cx="1237" cy="2269"/>
            </a:xfrm>
            <a:prstGeom prst="rect">
              <a:avLst/>
            </a:prstGeom>
          </p:spPr>
        </p:pic>
        <p:sp>
          <p:nvSpPr>
            <p:cNvPr id="56" name="文本框 55"/>
            <p:cNvSpPr txBox="1"/>
            <p:nvPr/>
          </p:nvSpPr>
          <p:spPr>
            <a:xfrm>
              <a:off x="3883" y="3950"/>
              <a:ext cx="3168" cy="1016"/>
            </a:xfrm>
            <a:prstGeom prst="rect">
              <a:avLst/>
            </a:prstGeom>
            <a:noFill/>
          </p:spPr>
          <p:txBody>
            <a:bodyPr wrap="none" rtlCol="0">
              <a:spAutoFit/>
            </a:bodyPr>
            <a:lstStyle/>
            <a:p>
              <a:r>
                <a:rPr lang="zh-CN" altLang="en-US" sz="3600" b="1">
                  <a:latin typeface="微软雅黑" panose="020B0503020204020204" pitchFamily="34" charset="-122"/>
                  <a:ea typeface="微软雅黑" panose="020B0503020204020204" pitchFamily="34" charset="-122"/>
                </a:rPr>
                <a:t>收益测算</a:t>
              </a:r>
              <a:endParaRPr lang="zh-CN" altLang="en-US" sz="3600" b="1">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6440805" y="4262755"/>
            <a:ext cx="2822575" cy="1440815"/>
            <a:chOff x="2606" y="3453"/>
            <a:chExt cx="4445" cy="2269"/>
          </a:xfrm>
        </p:grpSpPr>
        <p:pic>
          <p:nvPicPr>
            <p:cNvPr id="59" name="图片 58" descr="013"/>
            <p:cNvPicPr>
              <a:picLocks noChangeAspect="1"/>
            </p:cNvPicPr>
            <p:nvPr/>
          </p:nvPicPr>
          <p:blipFill>
            <a:blip r:embed="rId3"/>
            <a:stretch>
              <a:fillRect/>
            </a:stretch>
          </p:blipFill>
          <p:spPr>
            <a:xfrm>
              <a:off x="2606" y="3453"/>
              <a:ext cx="1237" cy="2269"/>
            </a:xfrm>
            <a:prstGeom prst="rect">
              <a:avLst/>
            </a:prstGeom>
          </p:spPr>
        </p:pic>
        <p:sp>
          <p:nvSpPr>
            <p:cNvPr id="60" name="文本框 59"/>
            <p:cNvSpPr txBox="1"/>
            <p:nvPr/>
          </p:nvSpPr>
          <p:spPr>
            <a:xfrm>
              <a:off x="3883" y="3950"/>
              <a:ext cx="3168" cy="1016"/>
            </a:xfrm>
            <a:prstGeom prst="rect">
              <a:avLst/>
            </a:prstGeom>
            <a:noFill/>
          </p:spPr>
          <p:txBody>
            <a:bodyPr wrap="none" rtlCol="0">
              <a:spAutoFit/>
            </a:bodyPr>
            <a:lstStyle/>
            <a:p>
              <a:r>
                <a:rPr lang="zh-CN" altLang="en-US" sz="3600" b="1">
                  <a:latin typeface="微软雅黑" panose="020B0503020204020204" pitchFamily="34" charset="-122"/>
                  <a:ea typeface="微软雅黑" panose="020B0503020204020204" pitchFamily="34" charset="-122"/>
                </a:rPr>
                <a:t>风控制度</a:t>
              </a:r>
              <a:endParaRPr lang="zh-CN" altLang="en-US" sz="3600" b="1">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0" y="-715645"/>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pic>
        <p:nvPicPr>
          <p:cNvPr id="46" name="图片 45" descr="013"/>
          <p:cNvPicPr>
            <a:picLocks noChangeAspect="1"/>
          </p:cNvPicPr>
          <p:nvPr/>
        </p:nvPicPr>
        <p:blipFill>
          <a:blip r:embed="rId3"/>
          <a:stretch>
            <a:fillRect/>
          </a:stretch>
        </p:blipFill>
        <p:spPr>
          <a:xfrm>
            <a:off x="2831465" y="1570990"/>
            <a:ext cx="1981200" cy="3634105"/>
          </a:xfrm>
          <a:prstGeom prst="rect">
            <a:avLst/>
          </a:prstGeom>
        </p:spPr>
      </p:pic>
      <p:sp>
        <p:nvSpPr>
          <p:cNvPr id="47" name="文本框 46"/>
          <p:cNvSpPr txBox="1"/>
          <p:nvPr/>
        </p:nvSpPr>
        <p:spPr>
          <a:xfrm>
            <a:off x="4680585" y="2591435"/>
            <a:ext cx="4726305" cy="922020"/>
          </a:xfrm>
          <a:prstGeom prst="rect">
            <a:avLst/>
          </a:prstGeom>
          <a:noFill/>
        </p:spPr>
        <p:txBody>
          <a:bodyPr wrap="square" rtlCol="0">
            <a:spAutoFit/>
          </a:bodyPr>
          <a:lstStyle/>
          <a:p>
            <a:r>
              <a:rPr lang="zh-CN" altLang="en-US" sz="5400" b="1">
                <a:latin typeface="微软雅黑" panose="020B0503020204020204" pitchFamily="34" charset="-122"/>
                <a:ea typeface="微软雅黑" panose="020B0503020204020204" pitchFamily="34" charset="-122"/>
              </a:rPr>
              <a:t>业务背景</a:t>
            </a:r>
            <a:endParaRPr lang="zh-CN" altLang="en-US" sz="54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0" y="-737476"/>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sp>
        <p:nvSpPr>
          <p:cNvPr id="2" name="文本框 1"/>
          <p:cNvSpPr txBox="1"/>
          <p:nvPr/>
        </p:nvSpPr>
        <p:spPr>
          <a:xfrm>
            <a:off x="1377315" y="478790"/>
            <a:ext cx="2155825" cy="39878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业务背景</a:t>
            </a:r>
            <a:endParaRPr lang="zh-CN" altLang="en-US" sz="2000" b="1">
              <a:latin typeface="微软雅黑" panose="020B0503020204020204" pitchFamily="34" charset="-122"/>
              <a:ea typeface="微软雅黑" panose="020B0503020204020204" pitchFamily="34" charset="-122"/>
            </a:endParaRPr>
          </a:p>
        </p:txBody>
      </p:sp>
      <p:grpSp>
        <p:nvGrpSpPr>
          <p:cNvPr id="7" name="组合 6"/>
          <p:cNvGrpSpPr/>
          <p:nvPr/>
        </p:nvGrpSpPr>
        <p:grpSpPr>
          <a:xfrm>
            <a:off x="3178175" y="1307465"/>
            <a:ext cx="5908040" cy="1559605"/>
            <a:chOff x="5005" y="2059"/>
            <a:chExt cx="9606" cy="2391"/>
          </a:xfrm>
        </p:grpSpPr>
        <p:sp>
          <p:nvSpPr>
            <p:cNvPr id="47" name="文本框 46"/>
            <p:cNvSpPr txBox="1"/>
            <p:nvPr/>
          </p:nvSpPr>
          <p:spPr>
            <a:xfrm>
              <a:off x="7916" y="2059"/>
              <a:ext cx="3783" cy="800"/>
            </a:xfrm>
            <a:prstGeom prst="rect">
              <a:avLst/>
            </a:prstGeom>
            <a:noFill/>
          </p:spPr>
          <p:txBody>
            <a:bodyPr wrap="square" rtlCol="0">
              <a:spAutoFit/>
            </a:bodyPr>
            <a:lstStyle/>
            <a:p>
              <a:r>
                <a:rPr lang="en-US" altLang="zh-CN" sz="2800" b="1">
                  <a:latin typeface="微软雅黑" panose="020B0503020204020204" pitchFamily="34" charset="-122"/>
                  <a:ea typeface="微软雅黑" panose="020B0503020204020204" pitchFamily="34" charset="-122"/>
                </a:rPr>
                <a:t> </a:t>
              </a:r>
              <a:r>
                <a:rPr lang="zh-CN" altLang="en-US" sz="2400" b="1">
                  <a:solidFill>
                    <a:schemeClr val="accent6">
                      <a:lumMod val="50000"/>
                    </a:schemeClr>
                  </a:solidFill>
                  <a:latin typeface="微软雅黑" panose="020B0503020204020204" pitchFamily="34" charset="-122"/>
                  <a:ea typeface="微软雅黑" panose="020B0503020204020204" pitchFamily="34" charset="-122"/>
                </a:rPr>
                <a:t>收益互换</a:t>
              </a:r>
              <a:endParaRPr lang="zh-CN" altLang="en-US" sz="2400" b="1">
                <a:solidFill>
                  <a:schemeClr val="accent6">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05" y="3036"/>
              <a:ext cx="9606" cy="1414"/>
            </a:xfrm>
            <a:prstGeom prst="rect">
              <a:avLst/>
            </a:prstGeom>
            <a:noFill/>
          </p:spPr>
          <p:txBody>
            <a:bodyPr wrap="square" rtlCol="0">
              <a:spAutoFit/>
            </a:bodyPr>
            <a:lstStyle/>
            <a:p>
              <a:r>
                <a:rPr lang="zh-CN" altLang="en-US" b="1" strike="dblStrike" dirty="0">
                  <a:solidFill>
                    <a:schemeClr val="bg2">
                      <a:lumMod val="25000"/>
                    </a:schemeClr>
                  </a:solidFill>
                  <a:uFillTx/>
                  <a:latin typeface="微软雅黑" panose="020B0503020204020204" pitchFamily="34" charset="-122"/>
                  <a:ea typeface="微软雅黑" panose="020B0503020204020204" pitchFamily="34" charset="-122"/>
                  <a:sym typeface="思源宋体" panose="02020400000000000000" pitchFamily="18" charset="-122"/>
                </a:rPr>
                <a:t>股票的收益互</a:t>
              </a:r>
              <a:r>
                <a:rPr lang="zh-CN" altLang="en-US" b="1" strike="dblStrike" dirty="0" smtClean="0">
                  <a:solidFill>
                    <a:schemeClr val="bg2">
                      <a:lumMod val="25000"/>
                    </a:schemeClr>
                  </a:solidFill>
                  <a:uFillTx/>
                  <a:latin typeface="微软雅黑" panose="020B0503020204020204" pitchFamily="34" charset="-122"/>
                  <a:ea typeface="微软雅黑" panose="020B0503020204020204" pitchFamily="34" charset="-122"/>
                  <a:sym typeface="思源宋体" panose="02020400000000000000" pitchFamily="18" charset="-122"/>
                </a:rPr>
                <a:t>换（</a:t>
              </a:r>
              <a:r>
                <a:rPr lang="en-US" altLang="zh-CN" strike="dblStrike" dirty="0"/>
                <a:t>Total Return </a:t>
              </a:r>
              <a:r>
                <a:rPr lang="en-US" altLang="zh-CN" strike="dblStrike" dirty="0" smtClean="0"/>
                <a:t>Swap</a:t>
              </a:r>
              <a:r>
                <a:rPr lang="zh-CN" altLang="en-US" strike="dblStrike" dirty="0" smtClean="0"/>
                <a:t>）</a:t>
              </a:r>
              <a:r>
                <a:rPr lang="zh-CN" altLang="en-US" b="1" strike="dblStrike" dirty="0" smtClean="0">
                  <a:solidFill>
                    <a:schemeClr val="bg2">
                      <a:lumMod val="25000"/>
                    </a:schemeClr>
                  </a:solidFill>
                  <a:uFillTx/>
                  <a:latin typeface="微软雅黑" panose="020B0503020204020204" pitchFamily="34" charset="-122"/>
                  <a:ea typeface="微软雅黑" panose="020B0503020204020204" pitchFamily="34" charset="-122"/>
                  <a:sym typeface="思源宋体" panose="02020400000000000000" pitchFamily="18" charset="-122"/>
                </a:rPr>
                <a:t>，</a:t>
              </a:r>
              <a:r>
                <a:rPr lang="zh-CN" altLang="en-US" b="1" strike="dblStrike" dirty="0">
                  <a:solidFill>
                    <a:schemeClr val="bg2">
                      <a:lumMod val="25000"/>
                    </a:schemeClr>
                  </a:solidFill>
                  <a:uFillTx/>
                  <a:latin typeface="微软雅黑" panose="020B0503020204020204" pitchFamily="34" charset="-122"/>
                  <a:ea typeface="微软雅黑" panose="020B0503020204020204" pitchFamily="34" charset="-122"/>
                  <a:sym typeface="思源宋体" panose="02020400000000000000" pitchFamily="18" charset="-122"/>
                </a:rPr>
                <a:t>是指券商与客户根据协议约定，在未来某一期限内针对特定股票的收益表现与固定利率进行现金流交换</a:t>
              </a:r>
              <a:endParaRPr lang="zh-CN" altLang="en-US" b="1" strike="dblStrike" dirty="0">
                <a:solidFill>
                  <a:schemeClr val="bg2">
                    <a:lumMod val="25000"/>
                  </a:schemeClr>
                </a:solidFill>
                <a:uFillTx/>
                <a:latin typeface="微软雅黑" panose="020B0503020204020204" pitchFamily="34" charset="-122"/>
                <a:ea typeface="微软雅黑" panose="020B0503020204020204" pitchFamily="34" charset="-122"/>
                <a:sym typeface="思源宋体" panose="02020400000000000000" pitchFamily="18" charset="-122"/>
              </a:endParaRPr>
            </a:p>
          </p:txBody>
        </p:sp>
      </p:grpSp>
      <p:sp>
        <p:nvSpPr>
          <p:cNvPr id="3" name="任意多边形: 形状 9"/>
          <p:cNvSpPr/>
          <p:nvPr/>
        </p:nvSpPr>
        <p:spPr>
          <a:xfrm>
            <a:off x="5651500" y="3597910"/>
            <a:ext cx="504190" cy="1386205"/>
          </a:xfrm>
          <a:custGeom>
            <a:avLst/>
            <a:gdLst>
              <a:gd name="connsiteX0" fmla="*/ 252028 w 504056"/>
              <a:gd name="connsiteY0" fmla="*/ 0 h 1385955"/>
              <a:gd name="connsiteX1" fmla="*/ 257409 w 504056"/>
              <a:gd name="connsiteY1" fmla="*/ 5920 h 1385955"/>
              <a:gd name="connsiteX2" fmla="*/ 504056 w 504056"/>
              <a:gd name="connsiteY2" fmla="*/ 692977 h 1385955"/>
              <a:gd name="connsiteX3" fmla="*/ 257409 w 504056"/>
              <a:gd name="connsiteY3" fmla="*/ 1380034 h 1385955"/>
              <a:gd name="connsiteX4" fmla="*/ 252028 w 504056"/>
              <a:gd name="connsiteY4" fmla="*/ 1385955 h 1385955"/>
              <a:gd name="connsiteX5" fmla="*/ 246647 w 504056"/>
              <a:gd name="connsiteY5" fmla="*/ 1380034 h 1385955"/>
              <a:gd name="connsiteX6" fmla="*/ 0 w 504056"/>
              <a:gd name="connsiteY6" fmla="*/ 692977 h 1385955"/>
              <a:gd name="connsiteX7" fmla="*/ 246647 w 504056"/>
              <a:gd name="connsiteY7" fmla="*/ 5920 h 1385955"/>
              <a:gd name="connsiteX8" fmla="*/ 252028 w 504056"/>
              <a:gd name="connsiteY8" fmla="*/ 0 h 138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56" h="1385955">
                <a:moveTo>
                  <a:pt x="252028" y="0"/>
                </a:moveTo>
                <a:lnTo>
                  <a:pt x="257409" y="5920"/>
                </a:lnTo>
                <a:cubicBezTo>
                  <a:pt x="411495" y="192629"/>
                  <a:pt x="504056" y="431994"/>
                  <a:pt x="504056" y="692977"/>
                </a:cubicBezTo>
                <a:cubicBezTo>
                  <a:pt x="504056" y="953961"/>
                  <a:pt x="411495" y="1193326"/>
                  <a:pt x="257409" y="1380034"/>
                </a:cubicBezTo>
                <a:lnTo>
                  <a:pt x="252028" y="1385955"/>
                </a:lnTo>
                <a:lnTo>
                  <a:pt x="246647" y="1380034"/>
                </a:lnTo>
                <a:cubicBezTo>
                  <a:pt x="92562" y="1193326"/>
                  <a:pt x="0" y="953961"/>
                  <a:pt x="0" y="692977"/>
                </a:cubicBezTo>
                <a:cubicBezTo>
                  <a:pt x="0" y="431994"/>
                  <a:pt x="92562" y="192629"/>
                  <a:pt x="246647" y="5920"/>
                </a:cubicBezTo>
                <a:lnTo>
                  <a:pt x="252028" y="0"/>
                </a:lnTo>
                <a:close/>
              </a:path>
            </a:pathLst>
          </a:custGeom>
          <a:solidFill>
            <a:srgbClr val="0813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sp>
        <p:nvSpPr>
          <p:cNvPr id="5" name="任意多边形: 形状 8"/>
          <p:cNvSpPr/>
          <p:nvPr/>
        </p:nvSpPr>
        <p:spPr>
          <a:xfrm>
            <a:off x="3851275" y="3210560"/>
            <a:ext cx="1908175" cy="2160270"/>
          </a:xfrm>
          <a:custGeom>
            <a:avLst/>
            <a:gdLst>
              <a:gd name="connsiteX0" fmla="*/ 1080120 w 1908212"/>
              <a:gd name="connsiteY0" fmla="*/ 0 h 2160240"/>
              <a:gd name="connsiteX1" fmla="*/ 1843880 w 1908212"/>
              <a:gd name="connsiteY1" fmla="*/ 316360 h 2160240"/>
              <a:gd name="connsiteX2" fmla="*/ 1908212 w 1908212"/>
              <a:gd name="connsiteY2" fmla="*/ 387143 h 2160240"/>
              <a:gd name="connsiteX3" fmla="*/ 1902831 w 1908212"/>
              <a:gd name="connsiteY3" fmla="*/ 393063 h 2160240"/>
              <a:gd name="connsiteX4" fmla="*/ 1656184 w 1908212"/>
              <a:gd name="connsiteY4" fmla="*/ 1080120 h 2160240"/>
              <a:gd name="connsiteX5" fmla="*/ 1902831 w 1908212"/>
              <a:gd name="connsiteY5" fmla="*/ 1767177 h 2160240"/>
              <a:gd name="connsiteX6" fmla="*/ 1908212 w 1908212"/>
              <a:gd name="connsiteY6" fmla="*/ 1773098 h 2160240"/>
              <a:gd name="connsiteX7" fmla="*/ 1843880 w 1908212"/>
              <a:gd name="connsiteY7" fmla="*/ 1843880 h 2160240"/>
              <a:gd name="connsiteX8" fmla="*/ 1080120 w 1908212"/>
              <a:gd name="connsiteY8" fmla="*/ 2160240 h 2160240"/>
              <a:gd name="connsiteX9" fmla="*/ 0 w 1908212"/>
              <a:gd name="connsiteY9" fmla="*/ 1080120 h 2160240"/>
              <a:gd name="connsiteX10" fmla="*/ 1080120 w 1908212"/>
              <a:gd name="connsiteY10"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12" h="2160240">
                <a:moveTo>
                  <a:pt x="1080120" y="0"/>
                </a:moveTo>
                <a:cubicBezTo>
                  <a:pt x="1378387" y="0"/>
                  <a:pt x="1648417" y="120897"/>
                  <a:pt x="1843880" y="316360"/>
                </a:cubicBezTo>
                <a:lnTo>
                  <a:pt x="1908212" y="387143"/>
                </a:lnTo>
                <a:lnTo>
                  <a:pt x="1902831" y="393063"/>
                </a:lnTo>
                <a:cubicBezTo>
                  <a:pt x="1748746" y="579772"/>
                  <a:pt x="1656184" y="819137"/>
                  <a:pt x="1656184" y="1080120"/>
                </a:cubicBezTo>
                <a:cubicBezTo>
                  <a:pt x="1656184" y="1341104"/>
                  <a:pt x="1748746" y="1580469"/>
                  <a:pt x="1902831" y="1767177"/>
                </a:cubicBezTo>
                <a:lnTo>
                  <a:pt x="1908212" y="1773098"/>
                </a:lnTo>
                <a:lnTo>
                  <a:pt x="1843880" y="1843880"/>
                </a:lnTo>
                <a:cubicBezTo>
                  <a:pt x="1648417" y="2039344"/>
                  <a:pt x="1378387" y="2160240"/>
                  <a:pt x="1080120" y="2160240"/>
                </a:cubicBezTo>
                <a:cubicBezTo>
                  <a:pt x="483586" y="2160240"/>
                  <a:pt x="0" y="1676654"/>
                  <a:pt x="0" y="1080120"/>
                </a:cubicBezTo>
                <a:cubicBezTo>
                  <a:pt x="0" y="483586"/>
                  <a:pt x="483586" y="0"/>
                  <a:pt x="1080120" y="0"/>
                </a:cubicBezTo>
                <a:close/>
              </a:path>
            </a:pathLst>
          </a:custGeom>
          <a:solidFill>
            <a:srgbClr val="08139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tx1">
                  <a:lumMod val="65000"/>
                  <a:lumOff val="35000"/>
                </a:schemeClr>
              </a:solidFill>
            </a:endParaRPr>
          </a:p>
        </p:txBody>
      </p:sp>
      <p:sp>
        <p:nvSpPr>
          <p:cNvPr id="6" name="任意多边形: 形状 7"/>
          <p:cNvSpPr/>
          <p:nvPr/>
        </p:nvSpPr>
        <p:spPr>
          <a:xfrm>
            <a:off x="6047105" y="3210560"/>
            <a:ext cx="1908175" cy="2160270"/>
          </a:xfrm>
          <a:custGeom>
            <a:avLst/>
            <a:gdLst>
              <a:gd name="connsiteX0" fmla="*/ 828092 w 1908212"/>
              <a:gd name="connsiteY0" fmla="*/ 0 h 2160240"/>
              <a:gd name="connsiteX1" fmla="*/ 1908212 w 1908212"/>
              <a:gd name="connsiteY1" fmla="*/ 1080120 h 2160240"/>
              <a:gd name="connsiteX2" fmla="*/ 828092 w 1908212"/>
              <a:gd name="connsiteY2" fmla="*/ 2160240 h 2160240"/>
              <a:gd name="connsiteX3" fmla="*/ 64332 w 1908212"/>
              <a:gd name="connsiteY3" fmla="*/ 1843880 h 2160240"/>
              <a:gd name="connsiteX4" fmla="*/ 0 w 1908212"/>
              <a:gd name="connsiteY4" fmla="*/ 1773098 h 2160240"/>
              <a:gd name="connsiteX5" fmla="*/ 5381 w 1908212"/>
              <a:gd name="connsiteY5" fmla="*/ 1767177 h 2160240"/>
              <a:gd name="connsiteX6" fmla="*/ 252028 w 1908212"/>
              <a:gd name="connsiteY6" fmla="*/ 1080120 h 2160240"/>
              <a:gd name="connsiteX7" fmla="*/ 5381 w 1908212"/>
              <a:gd name="connsiteY7" fmla="*/ 393063 h 2160240"/>
              <a:gd name="connsiteX8" fmla="*/ 0 w 1908212"/>
              <a:gd name="connsiteY8" fmla="*/ 387143 h 2160240"/>
              <a:gd name="connsiteX9" fmla="*/ 64332 w 1908212"/>
              <a:gd name="connsiteY9" fmla="*/ 316360 h 2160240"/>
              <a:gd name="connsiteX10" fmla="*/ 828092 w 1908212"/>
              <a:gd name="connsiteY10"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12" h="2160240">
                <a:moveTo>
                  <a:pt x="828092" y="0"/>
                </a:moveTo>
                <a:cubicBezTo>
                  <a:pt x="1424626" y="0"/>
                  <a:pt x="1908212" y="483586"/>
                  <a:pt x="1908212" y="1080120"/>
                </a:cubicBezTo>
                <a:cubicBezTo>
                  <a:pt x="1908212" y="1676654"/>
                  <a:pt x="1424626" y="2160240"/>
                  <a:pt x="828092" y="2160240"/>
                </a:cubicBezTo>
                <a:cubicBezTo>
                  <a:pt x="529825" y="2160240"/>
                  <a:pt x="259795" y="2039344"/>
                  <a:pt x="64332" y="1843880"/>
                </a:cubicBezTo>
                <a:lnTo>
                  <a:pt x="0" y="1773098"/>
                </a:lnTo>
                <a:lnTo>
                  <a:pt x="5381" y="1767177"/>
                </a:lnTo>
                <a:cubicBezTo>
                  <a:pt x="159467" y="1580469"/>
                  <a:pt x="252028" y="1341104"/>
                  <a:pt x="252028" y="1080120"/>
                </a:cubicBezTo>
                <a:cubicBezTo>
                  <a:pt x="252028" y="819137"/>
                  <a:pt x="159467" y="579772"/>
                  <a:pt x="5381" y="393063"/>
                </a:cubicBezTo>
                <a:lnTo>
                  <a:pt x="0" y="387143"/>
                </a:lnTo>
                <a:lnTo>
                  <a:pt x="64332" y="316360"/>
                </a:lnTo>
                <a:cubicBezTo>
                  <a:pt x="259795" y="120897"/>
                  <a:pt x="529825" y="0"/>
                  <a:pt x="828092" y="0"/>
                </a:cubicBezTo>
                <a:close/>
              </a:path>
            </a:pathLst>
          </a:custGeom>
          <a:solidFill>
            <a:srgbClr val="F0880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tx1">
                  <a:lumMod val="65000"/>
                  <a:lumOff val="35000"/>
                </a:schemeClr>
              </a:solidFill>
            </a:endParaRPr>
          </a:p>
        </p:txBody>
      </p:sp>
      <p:grpSp>
        <p:nvGrpSpPr>
          <p:cNvPr id="14" name="组合 13"/>
          <p:cNvGrpSpPr/>
          <p:nvPr/>
        </p:nvGrpSpPr>
        <p:grpSpPr>
          <a:xfrm>
            <a:off x="574040" y="3398113"/>
            <a:ext cx="3277001" cy="1681982"/>
            <a:chOff x="1690" y="5600"/>
            <a:chExt cx="4351" cy="1712"/>
          </a:xfrm>
        </p:grpSpPr>
        <p:cxnSp>
          <p:nvCxnSpPr>
            <p:cNvPr id="13" name="直接连接符 12"/>
            <p:cNvCxnSpPr/>
            <p:nvPr/>
          </p:nvCxnSpPr>
          <p:spPr>
            <a:xfrm flipH="1">
              <a:off x="2017" y="6371"/>
              <a:ext cx="3748" cy="0"/>
            </a:xfrm>
            <a:prstGeom prst="line">
              <a:avLst/>
            </a:prstGeom>
            <a:ln w="635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690" y="6543"/>
              <a:ext cx="4173" cy="769"/>
            </a:xfrm>
            <a:prstGeom prst="rect">
              <a:avLst/>
            </a:prstGeom>
          </p:spPr>
          <p:txBody>
            <a:bodyPr wrap="square">
              <a:spAutoFit/>
              <a:scene3d>
                <a:camera prst="orthographicFront"/>
                <a:lightRig rig="threePt" dir="t"/>
              </a:scene3d>
              <a:sp3d contourW="12700"/>
            </a:bodyPr>
            <a:lstStyle/>
            <a:p>
              <a:pPr marL="1543050" lvl="3" indent="-171450" algn="l">
                <a:lnSpc>
                  <a:spcPct val="120000"/>
                </a:lnSpc>
                <a:buFont typeface="Arial" panose="020B0604020202020204" pitchFamily="34" charset="0"/>
                <a:buChar char="•"/>
              </a:pPr>
              <a:r>
                <a:rPr lang="zh-CN" altLang="en-US"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rPr>
                <a:t>股票</a:t>
              </a: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endParaRPr>
            </a:p>
            <a:p>
              <a:pPr marL="1543050" lvl="3" indent="-171450" algn="l">
                <a:lnSpc>
                  <a:spcPct val="120000"/>
                </a:lnSpc>
                <a:buFont typeface="Arial" panose="020B0604020202020204" pitchFamily="34" charset="0"/>
                <a:buChar char="•"/>
              </a:pPr>
              <a:r>
                <a:rPr lang="zh-CN" altLang="en-US"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rPr>
                <a:t>现金（利率）</a:t>
              </a: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endParaRPr>
            </a:p>
          </p:txBody>
        </p:sp>
        <p:sp>
          <p:nvSpPr>
            <p:cNvPr id="40" name="矩形 39"/>
            <p:cNvSpPr/>
            <p:nvPr/>
          </p:nvSpPr>
          <p:spPr>
            <a:xfrm>
              <a:off x="3550" y="5600"/>
              <a:ext cx="2491" cy="619"/>
            </a:xfrm>
            <a:prstGeom prst="rect">
              <a:avLst/>
            </a:prstGeom>
          </p:spPr>
          <p:txBody>
            <a:bodyPr wrap="square">
              <a:spAutoFit/>
              <a:scene3d>
                <a:camera prst="orthographicFront"/>
                <a:lightRig rig="threePt" dir="t"/>
              </a:scene3d>
              <a:sp3d contourW="12700"/>
            </a:bodyPr>
            <a:lstStyle/>
            <a:p>
              <a:pPr algn="l">
                <a:lnSpc>
                  <a:spcPct val="120000"/>
                </a:lnSpc>
              </a:pPr>
              <a:r>
                <a:rPr lang="zh-CN" sz="2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投资者</a:t>
              </a:r>
              <a:endParaRPr lang="zh-CN" sz="2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9" name="椭圆 46"/>
          <p:cNvSpPr/>
          <p:nvPr/>
        </p:nvSpPr>
        <p:spPr>
          <a:xfrm>
            <a:off x="4518660" y="3932555"/>
            <a:ext cx="692150" cy="715645"/>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47"/>
          <p:cNvSpPr/>
          <p:nvPr/>
        </p:nvSpPr>
        <p:spPr>
          <a:xfrm>
            <a:off x="6640195" y="3932555"/>
            <a:ext cx="715645" cy="715645"/>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nvGrpSpPr>
          <p:cNvPr id="15" name="组合 14"/>
          <p:cNvGrpSpPr/>
          <p:nvPr/>
        </p:nvGrpSpPr>
        <p:grpSpPr>
          <a:xfrm>
            <a:off x="8162621" y="3476869"/>
            <a:ext cx="2811780" cy="1663403"/>
            <a:chOff x="1764" y="5579"/>
            <a:chExt cx="4173" cy="1605"/>
          </a:xfrm>
        </p:grpSpPr>
        <p:cxnSp>
          <p:nvCxnSpPr>
            <p:cNvPr id="16" name="直接连接符 15"/>
            <p:cNvCxnSpPr/>
            <p:nvPr/>
          </p:nvCxnSpPr>
          <p:spPr>
            <a:xfrm flipH="1">
              <a:off x="1977" y="6332"/>
              <a:ext cx="3748" cy="0"/>
            </a:xfrm>
            <a:prstGeom prst="line">
              <a:avLst/>
            </a:prstGeom>
            <a:ln w="635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764" y="6455"/>
              <a:ext cx="4173" cy="729"/>
            </a:xfrm>
            <a:prstGeom prst="rect">
              <a:avLst/>
            </a:prstGeom>
          </p:spPr>
          <p:txBody>
            <a:bodyPr wrap="square">
              <a:spAutoFit/>
              <a:scene3d>
                <a:camera prst="orthographicFront"/>
                <a:lightRig rig="threePt" dir="t"/>
              </a:scene3d>
              <a:sp3d contourW="12700"/>
            </a:bodyPr>
            <a:lstStyle/>
            <a:p>
              <a:pPr marL="628650" lvl="1" indent="-171450" algn="l">
                <a:lnSpc>
                  <a:spcPct val="120000"/>
                </a:lnSpc>
                <a:buFont typeface="Arial" panose="020B0604020202020204" pitchFamily="34" charset="0"/>
                <a:buChar char="•"/>
              </a:pPr>
              <a:r>
                <a:rPr lang="zh-CN" altLang="en-US"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rPr>
                <a:t>股票</a:t>
              </a: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endParaRPr>
            </a:p>
            <a:p>
              <a:pPr marL="628650" lvl="1" indent="-171450" algn="l">
                <a:lnSpc>
                  <a:spcPct val="120000"/>
                </a:lnSpc>
                <a:buFont typeface="Arial" panose="020B0604020202020204" pitchFamily="34" charset="0"/>
                <a:buChar char="•"/>
              </a:pPr>
              <a:r>
                <a:rPr lang="zh-CN" altLang="en-US"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rPr>
                <a:t>现金（利率）</a:t>
              </a: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endParaRPr>
            </a:p>
          </p:txBody>
        </p:sp>
        <p:sp>
          <p:nvSpPr>
            <p:cNvPr id="19" name="矩形 18"/>
            <p:cNvSpPr/>
            <p:nvPr/>
          </p:nvSpPr>
          <p:spPr>
            <a:xfrm>
              <a:off x="2519" y="5579"/>
              <a:ext cx="1586" cy="586"/>
            </a:xfrm>
            <a:prstGeom prst="rect">
              <a:avLst/>
            </a:prstGeom>
          </p:spPr>
          <p:txBody>
            <a:bodyPr wrap="square">
              <a:spAutoFit/>
              <a:scene3d>
                <a:camera prst="orthographicFront"/>
                <a:lightRig rig="threePt" dir="t"/>
              </a:scene3d>
              <a:sp3d contourW="12700"/>
            </a:bodyPr>
            <a:lstStyle/>
            <a:p>
              <a:pPr algn="l">
                <a:lnSpc>
                  <a:spcPct val="120000"/>
                </a:lnSpc>
              </a:pPr>
              <a:r>
                <a:rPr lang="zh-CN" sz="2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券商</a:t>
              </a:r>
              <a:endParaRPr lang="zh-CN" sz="28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2"/>
          <a:srcRect l="-83" t="-10520" r="83" b="-7920"/>
          <a:stretch>
            <a:fillRect/>
          </a:stretch>
        </p:blipFill>
        <p:spPr>
          <a:xfrm>
            <a:off x="-15240" y="-805815"/>
            <a:ext cx="12221845" cy="8128635"/>
          </a:xfrm>
          <a:prstGeom prst="rect">
            <a:avLst/>
          </a:prstGeom>
        </p:spPr>
      </p:pic>
      <p:pic>
        <p:nvPicPr>
          <p:cNvPr id="4" name="图片 3" descr="1"/>
          <p:cNvPicPr>
            <a:picLocks noChangeAspect="1"/>
          </p:cNvPicPr>
          <p:nvPr/>
        </p:nvPicPr>
        <p:blipFill>
          <a:blip r:embed="rId3"/>
          <a:stretch>
            <a:fillRect/>
          </a:stretch>
        </p:blipFill>
        <p:spPr>
          <a:xfrm>
            <a:off x="574040" y="349250"/>
            <a:ext cx="812165" cy="643255"/>
          </a:xfrm>
          <a:prstGeom prst="rect">
            <a:avLst/>
          </a:prstGeom>
        </p:spPr>
      </p:pic>
      <p:sp>
        <p:nvSpPr>
          <p:cNvPr id="2" name="文本框 1"/>
          <p:cNvSpPr txBox="1"/>
          <p:nvPr/>
        </p:nvSpPr>
        <p:spPr>
          <a:xfrm>
            <a:off x="1377315" y="478790"/>
            <a:ext cx="2155825" cy="39878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业务背景</a:t>
            </a:r>
            <a:endParaRPr lang="zh-CN" altLang="en-US" sz="2000" b="1">
              <a:latin typeface="微软雅黑" panose="020B0503020204020204" pitchFamily="34" charset="-122"/>
              <a:ea typeface="微软雅黑" panose="020B0503020204020204" pitchFamily="34" charset="-122"/>
            </a:endParaRPr>
          </a:p>
        </p:txBody>
      </p:sp>
      <p:graphicFrame>
        <p:nvGraphicFramePr>
          <p:cNvPr id="26" name="Content Placeholder 5"/>
          <p:cNvGraphicFramePr/>
          <p:nvPr/>
        </p:nvGraphicFramePr>
        <p:xfrm>
          <a:off x="748030" y="2479040"/>
          <a:ext cx="5831840" cy="3411855"/>
        </p:xfrm>
        <a:graphic>
          <a:graphicData uri="http://schemas.openxmlformats.org/drawingml/2006/chart">
            <c:chart xmlns:c="http://schemas.openxmlformats.org/drawingml/2006/chart" xmlns:r="http://schemas.openxmlformats.org/officeDocument/2006/relationships" r:id="rId1"/>
          </a:graphicData>
        </a:graphic>
      </p:graphicFrame>
      <p:grpSp>
        <p:nvGrpSpPr>
          <p:cNvPr id="29" name="组合 28"/>
          <p:cNvGrpSpPr/>
          <p:nvPr/>
        </p:nvGrpSpPr>
        <p:grpSpPr>
          <a:xfrm>
            <a:off x="6877050" y="2844343"/>
            <a:ext cx="4673176" cy="832435"/>
            <a:chOff x="11627" y="4484"/>
            <a:chExt cx="6307" cy="894"/>
          </a:xfrm>
        </p:grpSpPr>
        <p:sp>
          <p:nvSpPr>
            <p:cNvPr id="8" name="文本框 7"/>
            <p:cNvSpPr txBox="1"/>
            <p:nvPr/>
          </p:nvSpPr>
          <p:spPr>
            <a:xfrm>
              <a:off x="12641" y="4998"/>
              <a:ext cx="5293" cy="362"/>
            </a:xfrm>
            <a:prstGeom prst="rect">
              <a:avLst/>
            </a:prstGeom>
            <a:noFill/>
          </p:spPr>
          <p:txBody>
            <a:bodyPr wrap="square" rtlCol="0">
              <a:spAutoFit/>
            </a:bodyPr>
            <a:lstStyle/>
            <a:p>
              <a:r>
                <a:rPr lang="zh-CN" altLang="en-US" sz="1600" b="1"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rPr>
                <a:t>权益类产品的分级比例不得超过1：1。</a:t>
              </a:r>
              <a:endParaRPr lang="en-US" altLang="zh-CN" sz="1600" b="1"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endParaRPr>
            </a:p>
          </p:txBody>
        </p:sp>
        <p:sp>
          <p:nvSpPr>
            <p:cNvPr id="25" name="Freeform 200"/>
            <p:cNvSpPr>
              <a:spLocks noChangeArrowheads="1"/>
            </p:cNvSpPr>
            <p:nvPr/>
          </p:nvSpPr>
          <p:spPr bwMode="auto">
            <a:xfrm>
              <a:off x="11627" y="4702"/>
              <a:ext cx="711" cy="676"/>
            </a:xfrm>
            <a:custGeom>
              <a:avLst/>
              <a:gdLst>
                <a:gd name="T0" fmla="*/ 111421 w 634"/>
                <a:gd name="T1" fmla="*/ 15824 h 604"/>
                <a:gd name="T2" fmla="*/ 111421 w 634"/>
                <a:gd name="T3" fmla="*/ 15824 h 604"/>
                <a:gd name="T4" fmla="*/ 5048 w 634"/>
                <a:gd name="T5" fmla="*/ 79120 h 604"/>
                <a:gd name="T6" fmla="*/ 5048 w 634"/>
                <a:gd name="T7" fmla="*/ 79120 h 604"/>
                <a:gd name="T8" fmla="*/ 100603 w 634"/>
                <a:gd name="T9" fmla="*/ 121557 h 604"/>
                <a:gd name="T10" fmla="*/ 121878 w 634"/>
                <a:gd name="T11" fmla="*/ 121557 h 604"/>
                <a:gd name="T12" fmla="*/ 217433 w 634"/>
                <a:gd name="T13" fmla="*/ 79120 h 604"/>
                <a:gd name="T14" fmla="*/ 217433 w 634"/>
                <a:gd name="T15" fmla="*/ 57901 h 604"/>
                <a:gd name="T16" fmla="*/ 121878 w 634"/>
                <a:gd name="T17" fmla="*/ 5035 h 604"/>
                <a:gd name="T18" fmla="*/ 100603 w 634"/>
                <a:gd name="T19" fmla="*/ 5035 h 604"/>
                <a:gd name="T20" fmla="*/ 5048 w 634"/>
                <a:gd name="T21" fmla="*/ 57901 h 604"/>
                <a:gd name="T22" fmla="*/ 5048 w 634"/>
                <a:gd name="T23" fmla="*/ 79120 h 604"/>
                <a:gd name="T24" fmla="*/ 111421 w 634"/>
                <a:gd name="T25" fmla="*/ 15824 h 604"/>
                <a:gd name="T26" fmla="*/ 111421 w 634"/>
                <a:gd name="T27" fmla="*/ 15824 h 604"/>
                <a:gd name="T28" fmla="*/ 212024 w 634"/>
                <a:gd name="T29" fmla="*/ 68690 h 604"/>
                <a:gd name="T30" fmla="*/ 111421 w 634"/>
                <a:gd name="T31" fmla="*/ 111127 h 604"/>
                <a:gd name="T32" fmla="*/ 15866 w 634"/>
                <a:gd name="T33" fmla="*/ 68690 h 604"/>
                <a:gd name="T34" fmla="*/ 111421 w 634"/>
                <a:gd name="T35" fmla="*/ 15824 h 604"/>
                <a:gd name="T36" fmla="*/ 111421 w 634"/>
                <a:gd name="T37" fmla="*/ 201036 h 604"/>
                <a:gd name="T38" fmla="*/ 111421 w 634"/>
                <a:gd name="T39" fmla="*/ 201036 h 604"/>
                <a:gd name="T40" fmla="*/ 15866 w 634"/>
                <a:gd name="T41" fmla="*/ 158599 h 604"/>
                <a:gd name="T42" fmla="*/ 0 w 634"/>
                <a:gd name="T43" fmla="*/ 153564 h 604"/>
                <a:gd name="T44" fmla="*/ 5048 w 634"/>
                <a:gd name="T45" fmla="*/ 169388 h 604"/>
                <a:gd name="T46" fmla="*/ 100603 w 634"/>
                <a:gd name="T47" fmla="*/ 211825 h 604"/>
                <a:gd name="T48" fmla="*/ 121878 w 634"/>
                <a:gd name="T49" fmla="*/ 211825 h 604"/>
                <a:gd name="T50" fmla="*/ 217433 w 634"/>
                <a:gd name="T51" fmla="*/ 169388 h 604"/>
                <a:gd name="T52" fmla="*/ 228250 w 634"/>
                <a:gd name="T53" fmla="*/ 153564 h 604"/>
                <a:gd name="T54" fmla="*/ 212024 w 634"/>
                <a:gd name="T55" fmla="*/ 158599 h 604"/>
                <a:gd name="T56" fmla="*/ 111421 w 634"/>
                <a:gd name="T57" fmla="*/ 201036 h 604"/>
                <a:gd name="T58" fmla="*/ 5048 w 634"/>
                <a:gd name="T59" fmla="*/ 121557 h 604"/>
                <a:gd name="T60" fmla="*/ 5048 w 634"/>
                <a:gd name="T61" fmla="*/ 121557 h 604"/>
                <a:gd name="T62" fmla="*/ 100603 w 634"/>
                <a:gd name="T63" fmla="*/ 169388 h 604"/>
                <a:gd name="T64" fmla="*/ 121878 w 634"/>
                <a:gd name="T65" fmla="*/ 169388 h 604"/>
                <a:gd name="T66" fmla="*/ 217433 w 634"/>
                <a:gd name="T67" fmla="*/ 121557 h 604"/>
                <a:gd name="T68" fmla="*/ 228250 w 634"/>
                <a:gd name="T69" fmla="*/ 105733 h 604"/>
                <a:gd name="T70" fmla="*/ 212024 w 634"/>
                <a:gd name="T71" fmla="*/ 111127 h 604"/>
                <a:gd name="T72" fmla="*/ 111421 w 634"/>
                <a:gd name="T73" fmla="*/ 158599 h 604"/>
                <a:gd name="T74" fmla="*/ 15866 w 634"/>
                <a:gd name="T75" fmla="*/ 111127 h 604"/>
                <a:gd name="T76" fmla="*/ 0 w 634"/>
                <a:gd name="T77" fmla="*/ 105733 h 604"/>
                <a:gd name="T78" fmla="*/ 5048 w 634"/>
                <a:gd name="T79" fmla="*/ 121557 h 6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081393"/>
            </a:solidFill>
            <a:ln>
              <a:noFill/>
            </a:ln>
            <a:effectLst/>
          </p:spPr>
          <p:txBody>
            <a:bodyPr wrap="none" lIns="91431" tIns="45716" rIns="91431" bIns="45716" anchor="ctr"/>
            <a:lstStyle/>
            <a:p>
              <a:endParaRPr 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文本框 27"/>
            <p:cNvSpPr txBox="1"/>
            <p:nvPr/>
          </p:nvSpPr>
          <p:spPr>
            <a:xfrm>
              <a:off x="12641" y="4484"/>
              <a:ext cx="5293" cy="428"/>
            </a:xfrm>
            <a:prstGeom prst="rect">
              <a:avLst/>
            </a:prstGeom>
            <a:noFill/>
          </p:spPr>
          <p:txBody>
            <a:bodyPr wrap="square" rtlCol="0">
              <a:spAutoFit/>
            </a:bodyPr>
            <a:lstStyle/>
            <a:p>
              <a:r>
                <a:rPr lang="zh-CN" sz="2000" b="1"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rPr>
                <a:t>资管新规</a:t>
              </a:r>
              <a:endParaRPr lang="zh-CN" sz="2000" b="1"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endParaRPr>
            </a:p>
          </p:txBody>
        </p:sp>
      </p:grpSp>
      <p:grpSp>
        <p:nvGrpSpPr>
          <p:cNvPr id="30" name="组合 29"/>
          <p:cNvGrpSpPr/>
          <p:nvPr/>
        </p:nvGrpSpPr>
        <p:grpSpPr>
          <a:xfrm>
            <a:off x="7008495" y="4093845"/>
            <a:ext cx="4220210" cy="1155322"/>
            <a:chOff x="11627" y="4314"/>
            <a:chExt cx="6311" cy="1383"/>
          </a:xfrm>
        </p:grpSpPr>
        <p:sp>
          <p:nvSpPr>
            <p:cNvPr id="31" name="文本框 30"/>
            <p:cNvSpPr txBox="1"/>
            <p:nvPr/>
          </p:nvSpPr>
          <p:spPr>
            <a:xfrm>
              <a:off x="12641" y="4998"/>
              <a:ext cx="5293" cy="699"/>
            </a:xfrm>
            <a:prstGeom prst="rect">
              <a:avLst/>
            </a:prstGeom>
            <a:noFill/>
          </p:spPr>
          <p:txBody>
            <a:bodyPr wrap="square" rtlCol="0">
              <a:spAutoFit/>
            </a:bodyPr>
            <a:lstStyle/>
            <a:p>
              <a:r>
                <a:rPr lang="zh-CN" sz="1600" b="1"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rPr>
                <a:t>包括中信证券在内的多家公司因收益互换杠杆问题遭到处罚</a:t>
              </a:r>
              <a:endParaRPr lang="zh-CN" sz="1600" b="1"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endParaRPr>
            </a:p>
          </p:txBody>
        </p:sp>
        <p:sp>
          <p:nvSpPr>
            <p:cNvPr id="32" name="Freeform 200"/>
            <p:cNvSpPr>
              <a:spLocks noChangeArrowheads="1"/>
            </p:cNvSpPr>
            <p:nvPr/>
          </p:nvSpPr>
          <p:spPr bwMode="auto">
            <a:xfrm>
              <a:off x="11627" y="4702"/>
              <a:ext cx="711" cy="676"/>
            </a:xfrm>
            <a:custGeom>
              <a:avLst/>
              <a:gdLst>
                <a:gd name="T0" fmla="*/ 111421 w 634"/>
                <a:gd name="T1" fmla="*/ 15824 h 604"/>
                <a:gd name="T2" fmla="*/ 111421 w 634"/>
                <a:gd name="T3" fmla="*/ 15824 h 604"/>
                <a:gd name="T4" fmla="*/ 5048 w 634"/>
                <a:gd name="T5" fmla="*/ 79120 h 604"/>
                <a:gd name="T6" fmla="*/ 5048 w 634"/>
                <a:gd name="T7" fmla="*/ 79120 h 604"/>
                <a:gd name="T8" fmla="*/ 100603 w 634"/>
                <a:gd name="T9" fmla="*/ 121557 h 604"/>
                <a:gd name="T10" fmla="*/ 121878 w 634"/>
                <a:gd name="T11" fmla="*/ 121557 h 604"/>
                <a:gd name="T12" fmla="*/ 217433 w 634"/>
                <a:gd name="T13" fmla="*/ 79120 h 604"/>
                <a:gd name="T14" fmla="*/ 217433 w 634"/>
                <a:gd name="T15" fmla="*/ 57901 h 604"/>
                <a:gd name="T16" fmla="*/ 121878 w 634"/>
                <a:gd name="T17" fmla="*/ 5035 h 604"/>
                <a:gd name="T18" fmla="*/ 100603 w 634"/>
                <a:gd name="T19" fmla="*/ 5035 h 604"/>
                <a:gd name="T20" fmla="*/ 5048 w 634"/>
                <a:gd name="T21" fmla="*/ 57901 h 604"/>
                <a:gd name="T22" fmla="*/ 5048 w 634"/>
                <a:gd name="T23" fmla="*/ 79120 h 604"/>
                <a:gd name="T24" fmla="*/ 111421 w 634"/>
                <a:gd name="T25" fmla="*/ 15824 h 604"/>
                <a:gd name="T26" fmla="*/ 111421 w 634"/>
                <a:gd name="T27" fmla="*/ 15824 h 604"/>
                <a:gd name="T28" fmla="*/ 212024 w 634"/>
                <a:gd name="T29" fmla="*/ 68690 h 604"/>
                <a:gd name="T30" fmla="*/ 111421 w 634"/>
                <a:gd name="T31" fmla="*/ 111127 h 604"/>
                <a:gd name="T32" fmla="*/ 15866 w 634"/>
                <a:gd name="T33" fmla="*/ 68690 h 604"/>
                <a:gd name="T34" fmla="*/ 111421 w 634"/>
                <a:gd name="T35" fmla="*/ 15824 h 604"/>
                <a:gd name="T36" fmla="*/ 111421 w 634"/>
                <a:gd name="T37" fmla="*/ 201036 h 604"/>
                <a:gd name="T38" fmla="*/ 111421 w 634"/>
                <a:gd name="T39" fmla="*/ 201036 h 604"/>
                <a:gd name="T40" fmla="*/ 15866 w 634"/>
                <a:gd name="T41" fmla="*/ 158599 h 604"/>
                <a:gd name="T42" fmla="*/ 0 w 634"/>
                <a:gd name="T43" fmla="*/ 153564 h 604"/>
                <a:gd name="T44" fmla="*/ 5048 w 634"/>
                <a:gd name="T45" fmla="*/ 169388 h 604"/>
                <a:gd name="T46" fmla="*/ 100603 w 634"/>
                <a:gd name="T47" fmla="*/ 211825 h 604"/>
                <a:gd name="T48" fmla="*/ 121878 w 634"/>
                <a:gd name="T49" fmla="*/ 211825 h 604"/>
                <a:gd name="T50" fmla="*/ 217433 w 634"/>
                <a:gd name="T51" fmla="*/ 169388 h 604"/>
                <a:gd name="T52" fmla="*/ 228250 w 634"/>
                <a:gd name="T53" fmla="*/ 153564 h 604"/>
                <a:gd name="T54" fmla="*/ 212024 w 634"/>
                <a:gd name="T55" fmla="*/ 158599 h 604"/>
                <a:gd name="T56" fmla="*/ 111421 w 634"/>
                <a:gd name="T57" fmla="*/ 201036 h 604"/>
                <a:gd name="T58" fmla="*/ 5048 w 634"/>
                <a:gd name="T59" fmla="*/ 121557 h 604"/>
                <a:gd name="T60" fmla="*/ 5048 w 634"/>
                <a:gd name="T61" fmla="*/ 121557 h 604"/>
                <a:gd name="T62" fmla="*/ 100603 w 634"/>
                <a:gd name="T63" fmla="*/ 169388 h 604"/>
                <a:gd name="T64" fmla="*/ 121878 w 634"/>
                <a:gd name="T65" fmla="*/ 169388 h 604"/>
                <a:gd name="T66" fmla="*/ 217433 w 634"/>
                <a:gd name="T67" fmla="*/ 121557 h 604"/>
                <a:gd name="T68" fmla="*/ 228250 w 634"/>
                <a:gd name="T69" fmla="*/ 105733 h 604"/>
                <a:gd name="T70" fmla="*/ 212024 w 634"/>
                <a:gd name="T71" fmla="*/ 111127 h 604"/>
                <a:gd name="T72" fmla="*/ 111421 w 634"/>
                <a:gd name="T73" fmla="*/ 158599 h 604"/>
                <a:gd name="T74" fmla="*/ 15866 w 634"/>
                <a:gd name="T75" fmla="*/ 111127 h 604"/>
                <a:gd name="T76" fmla="*/ 0 w 634"/>
                <a:gd name="T77" fmla="*/ 105733 h 604"/>
                <a:gd name="T78" fmla="*/ 5048 w 634"/>
                <a:gd name="T79" fmla="*/ 121557 h 6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F38904"/>
            </a:solidFill>
            <a:ln>
              <a:noFill/>
            </a:ln>
            <a:effectLst/>
          </p:spPr>
          <p:txBody>
            <a:bodyPr wrap="none" lIns="91431" tIns="45716" rIns="91431" bIns="45716" anchor="ctr"/>
            <a:lstStyle/>
            <a:p>
              <a:endParaRPr 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3" name="文本框 32"/>
            <p:cNvSpPr txBox="1"/>
            <p:nvPr/>
          </p:nvSpPr>
          <p:spPr>
            <a:xfrm>
              <a:off x="12645" y="4314"/>
              <a:ext cx="5293" cy="477"/>
            </a:xfrm>
            <a:prstGeom prst="rect">
              <a:avLst/>
            </a:prstGeom>
            <a:noFill/>
          </p:spPr>
          <p:txBody>
            <a:bodyPr wrap="square" rtlCol="0">
              <a:spAutoFit/>
            </a:bodyPr>
            <a:lstStyle/>
            <a:p>
              <a:r>
                <a:rPr lang="zh-CN" sz="2000" b="1"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rPr>
                <a:t>行政处罚</a:t>
              </a:r>
              <a:endParaRPr lang="zh-CN" sz="2000" b="1" dirty="0">
                <a:solidFill>
                  <a:schemeClr val="bg2">
                    <a:lumMod val="25000"/>
                  </a:schemeClr>
                </a:solidFill>
                <a:latin typeface="微软雅黑" panose="020B0503020204020204" pitchFamily="34" charset="-122"/>
                <a:ea typeface="微软雅黑" panose="020B0503020204020204" pitchFamily="34" charset="-122"/>
                <a:sym typeface="思源宋体" panose="02020400000000000000" pitchFamily="18" charset="-122"/>
              </a:endParaRPr>
            </a:p>
          </p:txBody>
        </p:sp>
      </p:grpSp>
      <p:sp>
        <p:nvSpPr>
          <p:cNvPr id="34" name="文本框 33"/>
          <p:cNvSpPr txBox="1"/>
          <p:nvPr/>
        </p:nvSpPr>
        <p:spPr>
          <a:xfrm>
            <a:off x="4432300" y="1510030"/>
            <a:ext cx="3327400" cy="521970"/>
          </a:xfrm>
          <a:prstGeom prst="rect">
            <a:avLst/>
          </a:prstGeom>
          <a:noFill/>
        </p:spPr>
        <p:txBody>
          <a:bodyPr wrap="square" rtlCol="0">
            <a:spAutoFit/>
          </a:bodyPr>
          <a:lstStyle/>
          <a:p>
            <a:r>
              <a:rPr lang="en-US" altLang="zh-CN" sz="2800" b="1">
                <a:latin typeface="微软雅黑" panose="020B0503020204020204" pitchFamily="34" charset="-122"/>
                <a:ea typeface="微软雅黑" panose="020B0503020204020204" pitchFamily="34" charset="-122"/>
              </a:rPr>
              <a:t> </a:t>
            </a:r>
            <a:r>
              <a:rPr lang="zh-CN" altLang="en-US" sz="2400" b="1">
                <a:solidFill>
                  <a:schemeClr val="accent6">
                    <a:lumMod val="50000"/>
                  </a:schemeClr>
                </a:solidFill>
                <a:latin typeface="微软雅黑" panose="020B0503020204020204" pitchFamily="34" charset="-122"/>
                <a:ea typeface="微软雅黑" panose="020B0503020204020204" pitchFamily="34" charset="-122"/>
              </a:rPr>
              <a:t>监管倒逼结构升级</a:t>
            </a:r>
            <a:endParaRPr lang="zh-CN" altLang="en-US" sz="2400" b="1">
              <a:solidFill>
                <a:schemeClr val="accent6">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0" y="-676275"/>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pic>
        <p:nvPicPr>
          <p:cNvPr id="46" name="图片 45" descr="013"/>
          <p:cNvPicPr>
            <a:picLocks noChangeAspect="1"/>
          </p:cNvPicPr>
          <p:nvPr/>
        </p:nvPicPr>
        <p:blipFill>
          <a:blip r:embed="rId3"/>
          <a:stretch>
            <a:fillRect/>
          </a:stretch>
        </p:blipFill>
        <p:spPr>
          <a:xfrm>
            <a:off x="2831465" y="1570990"/>
            <a:ext cx="1981200" cy="3634105"/>
          </a:xfrm>
          <a:prstGeom prst="rect">
            <a:avLst/>
          </a:prstGeom>
        </p:spPr>
      </p:pic>
      <p:sp>
        <p:nvSpPr>
          <p:cNvPr id="47" name="文本框 46"/>
          <p:cNvSpPr txBox="1"/>
          <p:nvPr/>
        </p:nvSpPr>
        <p:spPr>
          <a:xfrm>
            <a:off x="4680585" y="2591435"/>
            <a:ext cx="4726305" cy="922020"/>
          </a:xfrm>
          <a:prstGeom prst="rect">
            <a:avLst/>
          </a:prstGeom>
          <a:noFill/>
        </p:spPr>
        <p:txBody>
          <a:bodyPr wrap="square" rtlCol="0">
            <a:spAutoFit/>
          </a:bodyPr>
          <a:lstStyle/>
          <a:p>
            <a:r>
              <a:rPr lang="zh-CN" altLang="en-US" sz="5400" b="1">
                <a:latin typeface="微软雅黑" panose="020B0503020204020204" pitchFamily="34" charset="-122"/>
                <a:ea typeface="微软雅黑" panose="020B0503020204020204" pitchFamily="34" charset="-122"/>
              </a:rPr>
              <a:t>流程解析</a:t>
            </a:r>
            <a:endParaRPr lang="zh-CN" altLang="en-US" sz="54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0" y="-768350"/>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sp>
        <p:nvSpPr>
          <p:cNvPr id="2" name="文本框 1"/>
          <p:cNvSpPr txBox="1"/>
          <p:nvPr/>
        </p:nvSpPr>
        <p:spPr>
          <a:xfrm>
            <a:off x="1377315" y="478790"/>
            <a:ext cx="2155825" cy="39878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流程解析</a:t>
            </a:r>
            <a:endParaRPr lang="zh-CN" altLang="en-US" sz="2000" b="1">
              <a:latin typeface="微软雅黑" panose="020B0503020204020204" pitchFamily="34" charset="-122"/>
              <a:ea typeface="微软雅黑" panose="020B0503020204020204" pitchFamily="34" charset="-122"/>
            </a:endParaRPr>
          </a:p>
        </p:txBody>
      </p:sp>
      <p:pic>
        <p:nvPicPr>
          <p:cNvPr id="3" name="ECB019B1-382A-4266-B25C-5B523AA43C14-1" descr="C:/Users/20616/AppData/Local/Temp/qt_temp.A11384qt_temp"/>
          <p:cNvPicPr>
            <a:picLocks noChangeAspect="1"/>
          </p:cNvPicPr>
          <p:nvPr/>
        </p:nvPicPr>
        <p:blipFill>
          <a:blip r:embed="rId3"/>
          <a:stretch>
            <a:fillRect/>
          </a:stretch>
        </p:blipFill>
        <p:spPr>
          <a:xfrm>
            <a:off x="741680" y="1347535"/>
            <a:ext cx="9918700" cy="2839085"/>
          </a:xfrm>
          <a:prstGeom prst="rect">
            <a:avLst/>
          </a:prstGeom>
        </p:spPr>
      </p:pic>
      <p:sp>
        <p:nvSpPr>
          <p:cNvPr id="5" name="文本框 4"/>
          <p:cNvSpPr txBox="1"/>
          <p:nvPr/>
        </p:nvSpPr>
        <p:spPr>
          <a:xfrm>
            <a:off x="1531620" y="4713605"/>
            <a:ext cx="9128760" cy="645160"/>
          </a:xfrm>
          <a:prstGeom prst="rect">
            <a:avLst/>
          </a:prstGeom>
          <a:noFill/>
        </p:spPr>
        <p:txBody>
          <a:bodyPr wrap="square" rtlCol="0">
            <a:spAutoFit/>
          </a:bodyPr>
          <a:lstStyle/>
          <a:p>
            <a:pPr marL="285750" indent="-285750">
              <a:buFont typeface="Arial" panose="020B0604020202020204" pitchFamily="34" charset="0"/>
              <a:buChar char="•"/>
            </a:pPr>
            <a:r>
              <a:rPr lang="zh-CN" altLang="en-US"/>
              <a:t>私募产品</a:t>
            </a:r>
            <a:r>
              <a:rPr lang="en-US" altLang="zh-CN"/>
              <a:t>A</a:t>
            </a:r>
            <a:r>
              <a:rPr lang="zh-CN" altLang="en-US"/>
              <a:t>与证券公司签署的收益互换核心条款为挂钩私募产品</a:t>
            </a:r>
            <a:r>
              <a:rPr lang="en-US" altLang="zh-CN"/>
              <a:t>B</a:t>
            </a:r>
            <a:r>
              <a:rPr lang="zh-CN" altLang="en-US"/>
              <a:t>的净值，理论上相当于向证券公司认购了一份看多私募产品</a:t>
            </a:r>
            <a:r>
              <a:rPr lang="en-US" altLang="zh-CN"/>
              <a:t>B</a:t>
            </a:r>
            <a:r>
              <a:rPr lang="zh-CN" altLang="en-US"/>
              <a:t>的场外期权。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0" y="-715645"/>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pic>
        <p:nvPicPr>
          <p:cNvPr id="46" name="图片 45" descr="013"/>
          <p:cNvPicPr>
            <a:picLocks noChangeAspect="1"/>
          </p:cNvPicPr>
          <p:nvPr/>
        </p:nvPicPr>
        <p:blipFill>
          <a:blip r:embed="rId3"/>
          <a:stretch>
            <a:fillRect/>
          </a:stretch>
        </p:blipFill>
        <p:spPr>
          <a:xfrm>
            <a:off x="2831465" y="1570990"/>
            <a:ext cx="1981200" cy="3634105"/>
          </a:xfrm>
          <a:prstGeom prst="rect">
            <a:avLst/>
          </a:prstGeom>
        </p:spPr>
      </p:pic>
      <p:sp>
        <p:nvSpPr>
          <p:cNvPr id="47" name="文本框 46"/>
          <p:cNvSpPr txBox="1"/>
          <p:nvPr/>
        </p:nvSpPr>
        <p:spPr>
          <a:xfrm>
            <a:off x="4680585" y="2591435"/>
            <a:ext cx="4726305" cy="922020"/>
          </a:xfrm>
          <a:prstGeom prst="rect">
            <a:avLst/>
          </a:prstGeom>
          <a:noFill/>
        </p:spPr>
        <p:txBody>
          <a:bodyPr wrap="square" rtlCol="0">
            <a:spAutoFit/>
          </a:bodyPr>
          <a:lstStyle/>
          <a:p>
            <a:r>
              <a:rPr lang="zh-CN" altLang="en-US" sz="5400" b="1">
                <a:latin typeface="微软雅黑" panose="020B0503020204020204" pitchFamily="34" charset="-122"/>
                <a:ea typeface="微软雅黑" panose="020B0503020204020204" pitchFamily="34" charset="-122"/>
              </a:rPr>
              <a:t>收益测算</a:t>
            </a:r>
            <a:endParaRPr lang="zh-CN" altLang="en-US" sz="54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121"/>
          <p:cNvPicPr>
            <a:picLocks noChangeAspect="1"/>
          </p:cNvPicPr>
          <p:nvPr/>
        </p:nvPicPr>
        <p:blipFill>
          <a:blip r:embed="rId1"/>
          <a:srcRect l="-83" t="-10520" r="83" b="-7920"/>
          <a:stretch>
            <a:fillRect/>
          </a:stretch>
        </p:blipFill>
        <p:spPr>
          <a:xfrm>
            <a:off x="0" y="-705485"/>
            <a:ext cx="12221845" cy="8128635"/>
          </a:xfrm>
          <a:prstGeom prst="rect">
            <a:avLst/>
          </a:prstGeom>
        </p:spPr>
      </p:pic>
      <p:pic>
        <p:nvPicPr>
          <p:cNvPr id="4" name="图片 3" descr="1"/>
          <p:cNvPicPr>
            <a:picLocks noChangeAspect="1"/>
          </p:cNvPicPr>
          <p:nvPr/>
        </p:nvPicPr>
        <p:blipFill>
          <a:blip r:embed="rId2"/>
          <a:stretch>
            <a:fillRect/>
          </a:stretch>
        </p:blipFill>
        <p:spPr>
          <a:xfrm>
            <a:off x="574040" y="349250"/>
            <a:ext cx="812165" cy="643255"/>
          </a:xfrm>
          <a:prstGeom prst="rect">
            <a:avLst/>
          </a:prstGeom>
        </p:spPr>
      </p:pic>
      <p:sp>
        <p:nvSpPr>
          <p:cNvPr id="3" name="文本框 2"/>
          <p:cNvSpPr txBox="1"/>
          <p:nvPr/>
        </p:nvSpPr>
        <p:spPr>
          <a:xfrm>
            <a:off x="1377315" y="478790"/>
            <a:ext cx="2155825" cy="39878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收益测算</a:t>
            </a:r>
            <a:endParaRPr lang="zh-CN" altLang="en-US" sz="2000" b="1">
              <a:latin typeface="微软雅黑" panose="020B0503020204020204" pitchFamily="34" charset="-122"/>
              <a:ea typeface="微软雅黑" panose="020B0503020204020204" pitchFamily="34" charset="-122"/>
            </a:endParaRPr>
          </a:p>
        </p:txBody>
      </p:sp>
      <p:sp>
        <p:nvSpPr>
          <p:cNvPr id="76" name="TextBox 13"/>
          <p:cNvSpPr txBox="1"/>
          <p:nvPr/>
        </p:nvSpPr>
        <p:spPr>
          <a:xfrm>
            <a:off x="4048125" y="3372485"/>
            <a:ext cx="1196975" cy="246380"/>
          </a:xfrm>
          <a:prstGeom prst="rect">
            <a:avLst/>
          </a:prstGeom>
          <a:noFill/>
        </p:spPr>
        <p:txBody>
          <a:bodyPr wrap="square" lIns="0" tIns="0" rIns="0" bIns="0" rtlCol="0" anchor="t" anchorCtr="0">
            <a:spAutoFit/>
          </a:bodyPr>
          <a:lstStyle/>
          <a:p>
            <a:pPr algn="ctr" defTabSz="121602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思源宋体"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思源宋体" panose="02020400000000000000" pitchFamily="18" charset="-122"/>
            </a:endParaRPr>
          </a:p>
        </p:txBody>
      </p:sp>
      <p:sp>
        <p:nvSpPr>
          <p:cNvPr id="86" name="TextBox 13"/>
          <p:cNvSpPr txBox="1"/>
          <p:nvPr/>
        </p:nvSpPr>
        <p:spPr>
          <a:xfrm>
            <a:off x="6538595" y="3371215"/>
            <a:ext cx="1196975" cy="246380"/>
          </a:xfrm>
          <a:prstGeom prst="rect">
            <a:avLst/>
          </a:prstGeom>
          <a:noFill/>
        </p:spPr>
        <p:txBody>
          <a:bodyPr wrap="square" lIns="0" tIns="0" rIns="0" bIns="0" rtlCol="0" anchor="t" anchorCtr="0">
            <a:spAutoFit/>
          </a:bodyPr>
          <a:lstStyle/>
          <a:p>
            <a:pPr algn="ctr" defTabSz="121602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思源宋体"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思源宋体" panose="02020400000000000000" pitchFamily="18" charset="-122"/>
            </a:endParaRPr>
          </a:p>
        </p:txBody>
      </p:sp>
      <p:sp>
        <p:nvSpPr>
          <p:cNvPr id="96" name="TextBox 13"/>
          <p:cNvSpPr txBox="1"/>
          <p:nvPr/>
        </p:nvSpPr>
        <p:spPr>
          <a:xfrm>
            <a:off x="9037955" y="3343910"/>
            <a:ext cx="1196975" cy="246380"/>
          </a:xfrm>
          <a:prstGeom prst="rect">
            <a:avLst/>
          </a:prstGeom>
          <a:noFill/>
        </p:spPr>
        <p:txBody>
          <a:bodyPr wrap="square" lIns="0" tIns="0" rIns="0" bIns="0" rtlCol="0" anchor="t" anchorCtr="0">
            <a:spAutoFit/>
          </a:bodyPr>
          <a:lstStyle/>
          <a:p>
            <a:pPr algn="ctr" defTabSz="121602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思源宋体"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思源宋体" panose="02020400000000000000" pitchFamily="18" charset="-122"/>
            </a:endParaRPr>
          </a:p>
        </p:txBody>
      </p:sp>
      <p:sp>
        <p:nvSpPr>
          <p:cNvPr id="100" name="AutoShape 100"/>
          <p:cNvSpPr/>
          <p:nvPr/>
        </p:nvSpPr>
        <p:spPr bwMode="auto">
          <a:xfrm>
            <a:off x="4370275"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95">
              <a:defRPr/>
            </a:pPr>
            <a:endParaRPr lang="en-US" sz="399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思源宋体" panose="02020400000000000000" pitchFamily="18" charset="-122"/>
            </a:endParaRPr>
          </a:p>
        </p:txBody>
      </p:sp>
      <p:sp>
        <p:nvSpPr>
          <p:cNvPr id="12" name="Freeform 15"/>
          <p:cNvSpPr>
            <a:spLocks noEditPoints="1"/>
          </p:cNvSpPr>
          <p:nvPr/>
        </p:nvSpPr>
        <p:spPr bwMode="auto">
          <a:xfrm>
            <a:off x="6760903" y="2341896"/>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60">
              <a:defRPr/>
            </a:pPr>
            <a:endParaRPr lang="en-US" sz="3190" kern="0" dirty="0">
              <a:solidFill>
                <a:prstClr val="black"/>
              </a:solidFill>
              <a:latin typeface="微软雅黑" panose="020B0503020204020204" pitchFamily="34" charset="-122"/>
              <a:ea typeface="微软雅黑" panose="020B0503020204020204" pitchFamily="34" charset="-122"/>
              <a:sym typeface="思源宋体" panose="02020400000000000000" pitchFamily="18" charset="-122"/>
            </a:endParaRPr>
          </a:p>
        </p:txBody>
      </p:sp>
      <p:pic>
        <p:nvPicPr>
          <p:cNvPr id="5" name="ECB019B1-382A-4266-B25C-5B523AA43C14-2" descr="qt_temp"/>
          <p:cNvPicPr>
            <a:picLocks noChangeAspect="1"/>
          </p:cNvPicPr>
          <p:nvPr/>
        </p:nvPicPr>
        <p:blipFill>
          <a:blip r:embed="rId3"/>
          <a:stretch>
            <a:fillRect/>
          </a:stretch>
        </p:blipFill>
        <p:spPr>
          <a:xfrm>
            <a:off x="1066800" y="2174875"/>
            <a:ext cx="10058400" cy="2508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AAAAAAAAAAAAAAAAA）">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AAAAAAAAAAAAAAAAA）">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MzY1NjkxOTY2MiIsCiAgICJHcm91cElkIiA6ICIzMDU3ODk1OTUiLAogICAiSW1hZ2UiIDogImlWQk9SdzBLR2dvQUFBQU5TVWhFVWdBQUF3MEFBQURsQ0FZQUFBQVJIaHVTQUFBQUNYQklXWE1BQUFzVEFBQUxFd0VBbXB3WUFBQWdBRWxFUVZSNG5PemRlVndVOWY4SDhOY3NJSUlJb2hsNGxxbFJrcHFMRjE2cGVhU1p0NWEzbGhwb2VhUjU0MFdHVjU0b251VXRub2tvb0pLQ29QNlN3eU5KQ1UyOHlnTlJVQUZaZHViM0IrMThXWFpaRnVSYWZEMGZqeDd0em54bTVyTTRuOTNQKzNNTlF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VXZJVGl6Z0JSVGlSSmtvbzdENlpNRUFTV2J5SWlJaW9RaXVMT0FCRVJFUkVSbFd3TUdzaGtQSC8rSEtJb2FtMVRxVlJJUzBzcnBod1Z2NWN2WHhaM0ZvaUlpT2cxd0tDQlRFSmtaQ1NHRGgySzdDT1dac3lZZ2FOSGorcWtYNzkrUGVMajQ0c29kM25YcWxVcm5XMHRXN1pFUmthRzN2VHIxNjlIUkVRRUFPRHg0OGVJalkyRldxM0dnQUVEY1BmdVhUbGRXRmlZVG1CRlJFUkU5S3JNaXpzRFJMbFJxVlJZdEdnUkVoTVQwYnQzYjNuN2tDRkRjT3JVS1Z5OWVoWGJ0bTJUdC8vNjY2OG9VNllNdnZycUs2eGR1eFlWSzFaRXIxNjlERjRqUER3Y0R4NDhnTGUzTjg2ZE80ZWtwQ1JZVzF0andJQUJjSE56MDBvYkZoYUdDUk1tWU5La1NSZzRjS0RlL1ByNitpSWdJQUMzYnQyQ0tJcW9VcVVLdkx5ODhONTc3d0VBMUdxMXpuR2lLTUxNekV4di9wbzBhWUpKa3liQjI5c2IvLzc3TDQ0Y09ZSVZLMWJnaXkrK3dOS2xTN0ZpeFFvOGZ2d1lNMmJNd09uVHB3MStWaUlpSXFLOFl0QkFKZDdDaFF1aFZDcng4Y2NmdzlIUkVUVnIxZ1NRMmN1d2N1VktsQzFiRnRXcVZZT2pvNk44eklnUkkzRDM3bDE0ZUhoZ3o1NDlDQThQbC9jOWZmb1VIMy84TWFLaW91UnRHUmtaR0RWcUZOcTFhNGM5ZS9iQXpzNE9kKzdjd1QvLy9LT1RIMzkvZjFTdlhoMysvdjQ2UVVOYVdockdqQmtEU1pJd2VmSmsxSzlmSHhrWkdmampqejlnWldXVjYyZk5hZTZ5VXFuRStQSGo4ZVRKRTlTcVZRdTNiOThHQVBUdTNSc25UNTVFY25JeXJsKy9qcnAxNitaNERpSWlJaUtpVWtlU0pDa3NMRXdhTVdLRWxKYVdKb1dIaDB2OSt2V1RIang0SUgzNTVaZlMwS0ZEcFJjdlhraWhvYUZTcjE2OXBLZFBuMHBacGFlblM3ZHYzNWF5ZS9Ma2lhUlVLclcyWGJ0MlRWSXFsZExqeDQ5MTBtZVZsSlFrTld2V1REcDc5cXpVdUhGajZkcTFhMXI3bHl4WklnMGNPRkI2K2ZLbHdmTTBiOTVja2lSSlNraElrSlJLcGQ3LzR1UGo5UjZyVnF1bE5tM2E2T1IxNWNxVjBxcFZxK1QzeGYzdlIwUkVSS1VIZXhwS0NhVlNPUXFBUzNIbm82QzFiTmtTU3FVU2xwYVdhTm15Slo0OWU0WXZ2L3dTUTRZTVFYSnlNdHpjM09EbDVRVXZMeS9ZMnRwcUhXdGhZWUVhTldvWWRaMHFWYXFnYk5teVdMVnFGYVpNbVFKcmEydTk2UUlEQTFHclZpMjR1cnFpU1pNbThQZjNoNU9URTRETTNnby9Qejk0ZW5xaVRKa3llbzhQQ0FqQTBxVkxrWjZlanZidDIyUGR1bldJaW9wQ1Nrb0t1bmZ2anVEZ1lBQkFqeDQ5NUhQNCtQakExOWNYWmNxVXdZa1RKNkJRS05DNGNXT2NQWHNXM2JwMWs4OGRHaHFLV2JObXllK1ZTdVU2b3o1OHlSY1dIUjI5czdnelFVUkU5RHBqMEZCNnJFY3BmTzZHSUFpd3RyYkcvZnYzNGVQamd3c1hMbUQrL1BsUUtwVUFnQm8xYW1Ea3lKSG8wNmNQcWxXckJoc2JHd3dkT2hSLy8vMDNVbE5UY2Y3OCtSem5DV1JsYTJ1TFJZc1dZZmJzMlFnUEQ4ZkFnUVB4eFJkZjZBUVAvdjcrK1BUVFR3RUFuMzc2S1pZdlg0NEpFeWJBM053Y3QyL2ZSa3BLQ3VyWHI1L2pkYnAyN1lxdVhidkMxZFVWSjArZWhDaUttRGx6SnNhTkc2ZDFyZlQwZE96WXNRTWRPM2FFdTdzNzNOM2Q0ZXJxS3UvLzVKTlBzR3ZYTGpsb2lJaUl3TXVYTC9IaGh4OW12ZHpYdVg1dzAvQTFBQVlOUkVSRXhZaEJRK2toQUlBa1NlN0ZuWkVDNUhQNzltMzg4c3N2Q0FrSlFlL2V2Zkh5NVV2TW16ZFBLNUdabVJsdTNyeUpMbDI2b0czYnR2amxsMTlnWm1ZR0Y1ZThkYnkwYXRVS2ZuNSsyTGx6SjdadDI0YjkrL2RqeFlvVmVQZmRkd0VBTjI3Y1FHeHNMRmFzV0FFQWFOKytQYnk4dkJBZUhvNjJiZHRDcFZJQkFNek5qUzlXLy9kLy93Y3pNek1rSmliQzN0NWUzdjd5NVV2VXFWTUhodzRkeWg0SUFBRGF0bTJMNWN1WDQvZmZmMGV6WnMyd2NlTkdEQmd3UUdzK1EybTRGd1JCOENudVBCQVJFUkdWR3BweDhNV2RqNElrU1pKMDc5NDlhYzJhTmRLalI0K2t0TFEwZWJ6Kzl1M2JwWXlNRFBuOVgzLzlKZjM5OTkvU3FWT241RzFLcFZJcmpZYStPUTNaSlNVbFNlN3U3bEtmUG4za2JjdVdMWk5jWEZ5a05tM2F5UDgxYnR4WSt1Njc3K1JqWEZ4Y3BNaklTSVBubHFUL3pXa1lOV3FVZE9YS0ZjbmYzMSthTVdPR3ZMOUZpeGJTczJmUHBBNGRPc2lmVzNPTWhyKy92OVN0V3pkcDY5YXQwbWVmZmFiMTk1R2swakdub1RUZTEwUkVSS2FJejJtZ0VxMXExYW9ZTTJZTWdvS0NzR3paTW5sN1pHUWtJaU1qQVFESnlja1lQWG8weXBZdGk3WnQyK3FjSXprNUdkSFIwWG02cnEydExVYU1HSUg0K0hpSW9naTFXbzNBd0VCTW1qUUp1M2Z2bHYvejlQUkVlSGc0bmp4NUFsdGJXelJyMWd4YnQyNDE2aHBwYVdsbzJMQWhuSjJkY2VyVUtibEhRUlJGaUtJSUd4c2J6Smd4USt2WkRTOWV2TURPblpramRicDE2NGFhTld0aTVjcVZtRGx6Sml3dExmUDBHWW1JaUlpTXhhQ0JURUx2M3IwUkdocUttemR2QWdCY1hWMFJGaFlHQU5peFl3ZTZkKytPS2xXcTZCeDM4T0JCZlBIRkYvajc3NzhObmo4dUxnNGJOMjdFN2R1M29WYXI4Zmp4WS96NjY2OW8yclFwRkFvRnpwNDlpNlNrSkhUcjFnMVZxMWFWLyt2WXNTUEtseStQd01CQUFNRFVxVk1SRXhPREtWT200UHIxNjFDcjFVaE9Uc2FwVTZkdzQ4WU5yV3VXTFZzV1k4ZU94ZlhyMXhFUkVZR09IVHNDeUF3bXlwWXRDd0JvMTY0ZHlwVXJoL1QwZEdSa1pHRElrQ0h5TUtqQXdFQmN2bndaZGV2V2hZK1BqOTdsWVltSWlJZ0tBb01HTWduVzF0WndjM1BEdlh2M0FHUldwanQwNklCSGp4NGhJQ0FBbzBhTjBrcC81Y29WQU1DcFU2ZXdZY01HOU83ZEd5OWV2SUFvaXZqNzc3OTFWamV5dGJWRlZGUVVoZzBiaHViTm0yUFFvRUVvVjY0Y3ZMeThBR1JPZ0c3V3JCbktseSt2ZFp5Wm1SazZkT2dBZjM5L0FFRE5tald4YytkTzJOalk0SnR2dmtIejVzM1JyVnMzN055NVUrOWNoeGN2WG1ER2pCa1lQbnc0TEMwdG9WYXJFUk1UZ3dvVkttaWxpNHVMUTdseTVUQjU4bVIwNmRJRjA2ZFB4NUlsUzdCMDZWSnMyN1lOZGVyVVFmLysvYkYrL1hva0pTVzl3bCthaUlpSVNGZXBXMjNuZGFVWjl4MGRIVjFxL2swMTQvSTFMZkQ2cEtlbkl6MDlIVFkyTmdBeWc0a1pNMllnT1RrWkowK2VSTStlUGVWMExWdTJoQ2lLRUFRQmZmdjJ4YlJwMDRyZ1Uram42dXFLYytmT1lmbnk1Ymg3OXk2V0xGbUNyVnUzd3R2Ykc5YlcxcGd3WVFMNjlPbWpkVXhpWWlJU0VoSXdkT2hRdEduVEJ0OS8vejBxVjY0czd6OTc5aXlXTGwyS3FsV3J3dHZiRzBJcGVNcGJhYnl2aVlpSWlJcE5hWnd3bXV0czRqeDYvdnk1bEp5Y25PdUQxNHJDaVJNbkpFbVNwSlNVRkVtbFVzbmIxV3AxcnNmbTlOQTN6ZkhQbmoyVEpJa1RvWW1JaUtqZ2NNbFZlbTJVSzFldXVMTWc2OUNoQXdEQXlzcEthN3RDa2Z1SXdiZmVlaXZIZlFxRlF1NTFJU0lpSWlvb25OTkFSRVJFUkVRR3NhZUJTcXpTTUNhZmlJaUlxRFJnVHdNUkVSRVJFUm5Fb0lHSWlJaUlpQXppOENRaUtoRWFOR2hRM2R6Y2ZKYStmVXFsY2wzVzl4a1pHVDljdm56NWJ0SGtqSWlJaUJnMEVGR0o0T1RrOU8vMTY5ZDdDb0xnb0dmMzE1b1hraVE5Y0hKeUdudjU4dVVpekIwUkVkSHJqY09UaUtoRTJMZHZuMXFoVVB4cVJOS0QrL2J0VXhkNmhvaUlpRWpHb0lHSVNneFJGQThZa2N5WU5FUkVSRlNBR0RRUVVZbWhVQ2hDSlVsS05KRGtzWjJkWFdpUlpZaUlpSWdBTUdnZ29oSWtLaXBLSlFpQ240RWtmaUVoSVJsRmxpRWlJaUlDd0tDQmlFb1lRUkJ5SEg2a1VDZzROSW1JaUtnWU1HZ2dvaElsS1NrcEdFQ3lubDNKVDU4Ky9hMm84ME5FUkVRTUdvaW9oTGwrL2ZwTFNaS082Tm5sZi8zNjlaZEZuaUVpSWlKaTBFQkVKVThPUTVRNE5JbUlpS2lZTUdnZ29oSkhFSVFnQUNsWk5xVUlnbkNzdVBKRFJFVDB1bVBRUUVRbFRsUlVWQXFBUU0xN1FSQUMvdHRHUkVSRXhZQkJBeEdWU0pJa3ljT1JqSHpvR3hFUkVSVVNCZzFFVkNLVktWUG1xT2ExdGJYMVVVTnBpWWlJcUhBeGFDQ2lFdW4zMzM5UEJuQUVnUCtaTTJlZUZYZCtpSWlJWG1mbXhaMEJJaUlERGdpQ0lCVjNKb2lJaUY1M1FuRm40RlUwYXRUb2QwRVFtaFozUHFqZ1NaSVVjdUhDaFhiRm5ROVR3YkpnZW5pUDV4M3Y4OUtGWmFCd3NieVVQc1ZkWmt4NmVCSUxRK2tsQ0VMYjRzNkRLV0ZaTUQyOHgvT085M25wd2pKUXVGaGVTcC9pTGpPbFluaFNWRlJVY1dlQkNwQ0xpMHR4WjhGa3NTeVlCdDdqcjRiM3VlbGpHU2c2TEMrbFEwa29NeWJkMDBCRVJFUkVSSVdQUVFNUkVSRVJFUm5Fb0lHSWlJaUlpQXhpMEVCRVJFUkVSQVl4YUNBaUlpSWlJb01ZTkJBUkVSRVJrVUVNR29pSWlJaUl5Q0FHRFVSRVJFUkVaQkNEQmlJaUlpSWlNb2hCQXhFUkVSRVJHY1NnZ1lpSWlJaUlER0xRUUVSRVJFUkVCakZvSUNJaUlpSWlneGcwRUJFUkVSR1JRUXdhaUlpSWlJaklJQVlOUkVSRVJFUmtFSU1HSWlJaUlpSXlpRUVERVJFUkVSRVp4S0NCaUlpSWlJZ01ZdEJBUkVSRVJFUUdNV2dnSWlJaUlpS0RHRFFRRVJFUkVaRkJEQnFJaUlpSWlNZ2dCZzFFUkVSRVJHUVFnd1lpSWlJaUlqS0lRUU1SRVJFUkVSbkVvSUdJaUlpSWlBeGkwRUJFUkVSRVJBWXhhQ0FpSWlJaUlvTVlOQkFSRVJFUmtVRU1Hb2lJaUlpSXlDQUdEVVJFUkVSRVpCQ0RCaUlpSWlJaU1vaEJneEd1WHIyS3YvNzZDMnExMnVoanJsKy9qaTFidHVoczM3SmxDNjVmdjU3dnZJaWlpSUNBQUlTRWhPVDdIRVRaaWFJSVVSU0w3SHJwNmVsSVRFd3NzdXNSWlJjZUhvN1kyRmk5KzZaT25ZcWZmdm9wWCtmMTlmVkYvLzc5RVI4Zm4yT2E1Y3VYWTlDZ1FYaisvSG0rcnBHU2tnSlBUMC9zM2JzM1g4ZG5kL1BtVFF3ZE9oU25UNTh1a1BQUjY0UDFvOWVMZVhGbm9LaWxwS1FnSVNFQmlZbUpTRWhJd0tOSGovRGd3UVBjdjM4ZjkrN2RROGVPSFRGMDZGQ3RZN3k4dkhEMTZsWDg5dHR2c0xXMTFkcjM4dVZMUEg3OFdPYzY1ODZkdytyVnE5R3BVeWV0N2F0WHI0YVptUm1zcmExMWpxbFVxUklzTFMwTjVqODlQUjFyMXF5QktJcG8wYUlGeXBRcFkreEh4OUtsUzdGNzkyNmowMnRFUlVYbCtSZ3lIU3FWQ3RPbVRZTzF0VFhtelpzSGhTS3pMV0hYcmwxNVBsZi8vdjFoYnY2L3I1VzR1RGlzWGJzV0hoNGVxRml4b3J6OTdObXptRFJwRWxhc1dJSFdyVnZMMndNQ0FuRCsvSGxNbWpRSjVjdVhOM2l0TTJmT0lDRWhBVjI2ZEpITGdiKy9QL2J0MjRlZmYvNVpLeC82K1BuNTRjV0xGM24rakZrTkhEandsWTZuNGlHS0lqWnQyb1NZbUJnTUhqd1k3dTd1OGoyVW1KaUlVNmRPWWV6WXNYays3NE1IRDdCbXpScTBhZE1HYjcvOXR0NDB0Mi9maHErdkwzcjI3QWtiRzV0ODVmL1lzV000ZE9nUTVzNmRtNi9qczdPenM4UERody9oNGVHQjNidDNvMnJWcWdWeVhqSXRyQit4ZnBTYjF5NW8yTDE3TjlhdVhhdTF6ZExTRWxXcVZFR1ZLbFZnWVdHaHRTOGxKUVhYcmwzRCsrKy9yMU1nQU9EOCtmT1lNR0ZDanRmNzdMUFBkTGF0V0xFQ0sxYXMwTHU5ZGV2V0NBZ0lNUGdaUHZ6d1F3UUZCZUdubjM1Q3c0WU5jMHhYdm54NXJRcVpocWVucDhIemF3UUVCT0RjdVhPNXBvdUppWkcvU05hdVhZdG16Wm9aZGY2OGtDUkpLdkNUbWloQkVJU0NQSitGaFFVY0hSM2g2K3NMTXpNenpKa3pCNElnNUt1bHRXZlBubHFWZFpWS2hjaklTSXdhTlFvYk4yNlVBNGZvNkdnb0ZBcDgrT0dIY3RyNCtIaDRlWG5ocmJmZXl2WExYaFJGTEZ1MkRFK2ZQa1dIRGgzazlBcUZBakV4TVFnS0NrSzNidDBNbm1QanhvMzQ5OTkvOC93WnN6S0ZvS0dveTA1QjM1K0ZRYUZRWU9QR2pWaTNiaDIyYmR1R3ExZXZZdDI2ZFFBeWV3clVhalZXclZxRlZhdFdHVHpQNE1HRE1YSGlSQUNaOStUczJiT1JrcEtDb0tBZ0JBVUY2YVRmdG0wYjFxeFpnNHlNRE96ZnZ4Lzc5Ky9YU2ZQdXUrL0tsWmVjV205Ly9mVlhXRnRibzMzNzlnWmJlQVZCa0JzQkRLbFlzU0xtelp1SGNlUEc0Zno1OCtqWnMyZXV4NWc2bGd0ZHJCOFZUUDNJeGNWRjY3MUNvWUNkblIwYU5teUlMNy84RXM3T3prWmRveVI2N1lLR1R6NzVCQTRPRHFoVXFSSWVQbnlJK2ZQblkrM2F0VnFWbDZ3dVhMZ0F0Vm9OVjFkWHZmdGJ0MjZ0TjlJOGV2UW9mdmpoQjUyYnl0WFZGYk5temNLbm4zNmFZeDQ5UER5TStpdzUvZWhvMUs1ZFcyK2g2TnExcTFIbi8vUFBQNDBLR3Z6OC9MUmVGMGJRUUlWcjh1VEpTRTFOaForZkg2eXNyREIxNnRRY1cxQTBMVExHdExEVXExY1BTNWN1eGJoeDR6Qm56aHlzWHIwYUFCQWFHb3BHalJySnZRbFBuejdGdDk5K0N4c2JHL3owMDArNXRpZ2RQSGdROGZIeG1EeDVNc3FWS3lkdjc5eTVNM3g4ZkxCdTNUcDA2TkFCWmN1V3pmRWNSNDRjeVRYL09mSDA5TVNoUTRmeWZUd1ZQd3NMQzN6NzdiZHdkWFdWV3pidjM3K1BuVHQzWXZEZ3dlalZxeGVBekFCM3dZSUY4UEx5d3J2dnZnc0ErTzIzMzdCMjdWcTgvLzc3OHZtOHZMeHc4ZUpGckZpeEFuRnhjUWdPRHNhOGVmTzBLbHJIangvSDc3Ly9qb2tUSjhMZTNoNXIxcXlCcDZjbktsV3FKS2ZKR2pBM2JkclU0R2RvMDZhTndmMnVycTd3OXZhVzN3Y0hCMlBxMUtrR2ovSDA5TXl4NHZTNnRhcStibGcvS3JqNmtibTVPWHIzN2cwZ3N3Y2tMaTRPSVNFaENBOFB4OHFWSzlHOGVYT2pybFBTdkhaQlE3VnExVkN0V2pVQXdNV0xGM05OSHhrWkNRQm8wYUpGcm1telI1YzViWnM5ZXpabXo1NHR2ODllcU02ZlA2LzFQalEwRkNrcEtlalNwWXZlNi83enp6K0lqSXpFWjU5OWhxeU5HVVhSc1BIeTVVc2NPM1lNYjczMUZsUXFGVTZkT29YazVHUzlyUTZVczRTRUJMenh4aHM2MnlWSnd0MjdkMUdqUm8xQ3ZiNGdDSmcxYXhZZVAzNk01OCtmUTYxV3c4ek1MTi9ueThqSXdOMjdkd0VBRGc0T2NITnpnN096TStMajQzSDc5bTNjdlhzWEgzLzhzVHp1V3hSRmZQamhoMmpidGkxU1UxUGw3ZnFHZUR4NjlBamUzdDZvVWFNRyt2YnRxN1hQM053YzMzenpEV2JPbkltVksxZm1Xa0dpb3RXZ1FZUHFUazVPLys3YnQ4LzRBZENGckhIanhraEpTY0hmZi84Tkx5OHZsQ2xUQmlOSGpwUURXczB3dlFZTkdzRFIwUkdpS0NJd01CRFZxMWVYaDFmNCtQamc0TUdEbUQ1OU9scTNibzFLbFNwaDQ4YU4rUG5ubi9Iamp6L2kvLzd2LytEbDVZVnZ2LzBXUFh2MnhLQkJnL0RreVJONGUzdGo4ZUxGMkx4NXM5NmhTdDkrKzYzT3RvQ0FBTnk0Y1FOZmZmV1YzbUVjV1dsKzY3SWJNbVFJcWxldmJ2VGZLRGc0R0JFUkVVYW5wNExWcUZHanR5NWN1SENyc0svRCtsSEJzYkN3MFBuOThmWDF4WklsUzdCbXpSb0dEYVhWdVhQbllHdHJpL3IxNnh1VmZzdVdMVVpYOE83Y3VZUGh3NGZyYk05YVdSTkZFYjYrdnJoOCtUSnExS2lodDd0dDJiSmxPSDM2TktwVnE1WnJ5MVJCQ3c0T3h2UG56OUdyVnkra3A2ZGp6NTQ5Q0F3TXhPZWZmMTVvMTVRa0NYdjM3a1gvL3YyTkt2Z3hNVEY0Ly8zM2plcW16NGtvaWdnSkNjSDc3NytQS2xXcUdIVk1lbm82Rml4WWdIbno1aGxNRnhzYml5RkRoaUFvS0VocjNEK1FPYnluWjgrZVJkTENwMUFvc0dUSmtqeU5BODNKdzRjUDBhZFBINE5wdG03ZGlxMWJ0MnB0eTk3MW5QMXphNGFBdkhqeEFpdFdyTkRwTGdjeVc4dUNnb0t3ZCs5ZU9Eczc2eDJtcE8vSHloaHZ2dmttQWdNRDgzVnNjYnQ4K1RMQ3dzSjB4dXFyMVdwODlORkhPSDM2dEZGbDVOYXRXemgyN0JoR2p4NmQ1enlZbTV2UHVuNzllazhYRjVkZlJWRThZR2RuRnhJU0VwS1I1eE1Wb0gvKytVZHUrZS9jdVRONjkrNHRCd3lYTGwzQ29VT0hZR1ptQmc4UEQzaDdlME90VnFOTm16WjQ5OTEzNWIvWHA1OStDbnQ3ZXptSXJWZXZIbWJNbUlIazVHUUlnZ0FuSnljOGZmb1UvdjcrOHBDbmloVXI0b2NmZnNEWnMyZHo3QkhML3Z1UWtwS0N6WnMzbzBHREJoZ3paa3krUDNQYnRtMXpiRDNXSno0K3Z0UUdEU1doWE9SR0VJVDRSbzBhblJjRTRZQWdDQWVpb3FKdUZQaEY4b0gxbzd6cDFhc1hsaXhaSWplb21hTFhMbWdZTUdBQS92cnJMNjF0WDMzMWxkWjdUVVVsSVNFQmNYRngrT1NUVDR5dWNGcGJXK2M2Z1ROcjJ0d29GQXA0ZVhuaGl5Kyt3UFRwMDdGcjF5NVVxRkJCM2g4Y0hJelRwMDlqMEtCQlJoZUk5UFIwbzlJWnM1cU9abWhTMTY1ZG9WS3BzR2ZQSHZqNStSVnEwUERubjMvS2dVbmp4bzFSczJaTm5UUzNiOTlHWkdRa0pFbkN5cFVyVWJseVpYaDZlbUw3OXUzWXVIR2puQzQxTlJWV1ZsWmF4NGFIaCt1Y2I5MjZkZkQxOVVYcjFxM2g2ZWxwMVAyUWtaR0JJMGVPNUJvMEhEOStIRTJhTk5FSkdJcks0OGVQa1pIeHYzcWJnNE9EMXY3Qmd3ZWpkKy9lY2xlck1hcFdyYW8zMEltSmljSHc0Y014WXNTSWZGVjZWcTllamZQbnoyUHc0TUVHS3ozejVzM0Q0TUdETVgvK2ZGaFpXZUhqanovVzJqOXAwcVE4WHhzd3JzeVdWTFZxMWNLQ0JRdVFucDR1ajhNSE1zdDVhbXFxM251NmNlUEdjcTloY25JeUlpTWpFUlFVaEZjWkRpNElnb01rU1c2Q0lMZ2xKU1VsS3BWS1AwRVFEaVFsSlFWZnYzNzlaYjVQbkE4UkVSR1lObTBhVWxKU01IVG9VSzFoRVdGaFlaZzVjeVljSFIzaDZlbUpiNzc1Qmw5Ly9UVVdMRmlBY2VQR2FaMm5aczJhY29VZ3UyWExsc212ejV3NW96ZGd6YnFTaktFR2dxTkhqeUlsSlFYOSt2WEx5OGNrQTBwS3VjaU5JQWhOQVRTVkpHbVJVcW04SkFqQ0FWRVVEMXk0Y09IUGdyb0c2MGNGV3ovSzd1blRwd0NRcDE2K2t1YTFDeHBHakJpQkowK2VBQUIrLy8xM2hJYUdZdENnUVhxN2NmL3YvLzRQQU9SeGI2SW81bG80K3Zmdlg4QTV6bHcxWU9iTW1iaHc0WUpXQlRjeE1SRmVYbDVvM0xneHhvOGZiL1Q1Y2hwL21GZjM3dDFEZEhRMGF0ZXVMWS8xZmV1dHR4QWJHNHZZMkZnNE9Ua1Z5SFd5KysyMzM5QzllM2NBbVYyQUJ3OGUxRW1qK1l5Q0lHREZpaFVZT1hJa2ZIeDhNSGJzV0F3Yk5reE81K0xpZ3REUVVJTkRjWGJzMklHUWtCQjV0WkxwMDZkanpwdzVXbDlxN2R1M3ovRjRmZnQrL1BGSE5HL2VIQ3FWQ29jUEh6WjZuR1poR0Rac21OYUU0T3lWbHF0WHIrTFJvMGV2ZkowWEwxN0F3OE1ETldyVXdKZGZmcG5uNDNmdDJvVnQyN2JCeGNWRjc3Q05yT3pzN0xCeTVVcU1IRGtTMDZaTncvang0ekY0OEdCNXZ5bE1ZQzVvNWN1WHg2cFZxK0R1N283ZXZYdmpyYmZlQWdDRFE5SHM3ZTF4NHNRSlBIandBQU1HREVCNmVqcCsvZlZYcEtTazZDejN1WFBuVHFONzRUUUVRYWdJWUlRa1NTTnNiVzJUR3pWcWRPUy8xdFNncUtpb2xIeDlVQ09Jb29qTm16ZGp3NFlOZVBQTk43Rm16UnE4OTk1N0FJQS8vdmdEVzdac1FVaElDR3JYcm8wVksxYWdhdFdxV0xObURiNzc3anYwNjljUC9mcjFRLy8rL1hWK04vcjI3WXNCQXdia0swKzdkKytXeDJEZnVISEQ0RytKaDRkSG5yNHpPQmNoWnlXeFhCaWhvU1JKRFFWQm1LOVVLcThCT0tCUUtBNUVSa1plQkpEdnlJWDFvNEtySDJXblVxbXdmUGx5QU5DcWc1aWExeTVveUxyRTEvSGp4d0ZrVnVyMHRWcUdoWVhCM053Y0xWdTJ4T3JWcXhFUkVZRnQyN1laUFArMmJkdjB0bnpyYy92MmJaM2x5elFXTFZxa2R3M3VIVHQyNkd5TGpJelVHMFVmT25SSXF5dnc3YmZmUnRPbVRZMWVHZU9QUC83QWpSczU5NEw2K2ZsQmtpU3RpVU5kdTNhRmo0OFAvUHo4TUdYS0ZLT3VZd1I1REpKYXJVWndjSENlMWllM3RyYUd0N2Uzd1VteCtxU2xwV0hKa2lYNDg4OC80ZVBqZzRvVksyTDU4dVZZdEdnUkJnOGVqS2xUcDhxVHZrK2VQS2x6ZkVwS0NscTNicTEzbjBaZ1lDQVNFeFBSb2tVTGcxOVdycTZ1YU4rK1BSWXNXSUJHalJyNUNJSVFFQjBkZlJUQUt6OWNZYzZjT1VoTFMwTkFRSUJjSm93UkZoYW05YjVHalJyeUhJVGNodiswYk5uU3FHdVVLVk1HNTg2ZHc0NGRPN0I4K1hMVXFGRURTNWN1MVZxaGFkZXVYYWhidHk2YU5HbWlkZXc3Nzd5RDlldlhZOHlZTVZpK2ZEa2lJeU14ZmZwMHJaNFVZOWNXZjVYNUhVWVNzci91MTYrZnZPM1JvMGZ5NjJmUG5na0FrSmFXSm05NytmS2wvTHA2OWVwQzltMGFEZzRPMkw5L3Y5YVB1MHFsZ2lSSkJpdEptb0JyNzk2OWNIRnhnWWVIaDFaNTZ0Njl1enhVME1YRjVRMEFFRVV4YTdrVkFFQVFCQ3NEcmJHMmdpQU1CREJRa3FSVUZ4ZVhVMnExT3NEUzBuTC83Ny8vL2lDbmcvSmp5WklsMkx0M0x4bzJiSWlmZnZvSjl2YjIrT3V2dnpCdDJqVGN1blVMMXRiV0dEMTZORWFNR0NFUDEydlFvSUU4Sm5uSGpoM1lzV01IbkoyZHNYcjFhdGpaMmNIT3pnNk9qbzU1em91am95UEtsaTJMS2xXcXlMMk5GU3RXaEx1N3UxYTZXN2R1SVNBZ0FNMmJOMGVqUm8xZS9ZOVFNdW1VQXlEM3NnRGtYaDZ5YjgrcUtNcEYwNlpOSzJVOVZsTW1BUDFsQlFDc3JLd0VUVjRNZUEvQVRGRVVaN3E0dU53V1JURWd5KzlEbnJCK1ZIRDFJNVZLaFVXTEZnSEliRENMakl4RVJrWUc1c3laZ3c0ZE9oaDFqWkxvdFFzYU5QNysrMjk1b3MrREJ3OFFIUjBOcFZJcDcxZXBWRGg3OWl4Y1hGeFF2bng1Vks1Y0dURXhNYmg2OWFyV2loblo1WFNUNTllcnJNT2RkVVVPSUxNVkxQdkVVVU02ZCs2YzR6NVJGSEhreUJFb0ZBcXRDVWhkdW5UQnVuWHJFQmdZaUFrVEpyelMrSGlsVXFsVHV3Z0lDTUR6NTgvbEwyYVZTcVYzMkl6bVMzYno1czN3OWZXRnVibTVQQmI5bzQ4K1FtaG9xTUZybno1OUdrdVhMb1d6c3pNMmI5NHM5eXFZbVpsaHhvd1pDQW9Ld293Wk0vRCsrKzlqNE1DQmNIVjF6ZlBFS3BWS2hVMmJOZ0hJN0JIUnR4SkRlbm82WEYxZHRmWUpndUFHd0UycFZONFRCT0dnS0lvNUx4RmhCRTFsKzQ4Ly9zalRjZG1YMGhzK2ZMamNBM0Rnd0FGNSs0c1hMekJ6NWt6Y3YzOGZDeGN1MUR1NWVmYnMyYmg1OHlZV0xGaWc5YU1pQ0FKMjd0eUo1Y3VYbzNyMTZsaTdkcTNXSlB1Yk4yOWkrZkxscUZLbEN2YnYzNjl6djlXdFd4ZmJ0Mi9IeElrVEVSWVdocFl0VzJvTjdUQzJ5N3F3V21yMTNlTWFobjZRQUdpdE1KWDFkWEp5c2s3YW1UTm55dmRROWlEMjJiTm5FRVVSZCs3Y3lmSFpBaHB4Y1hINCt1dXYwYjkvZjJ6ZXZCbVZLMWNHa0RuUFNGUGhraVRwRWFBOTBWQVQ1T1ZoK0lhVkpFbGRGUXBGVjVWSzVXalFybFlBQUNBQVNVUkJWSzFVS284QU9KRHJVVWJxMzc4L1JGSEU1TW1UOGVqUkk2U21wc0xHeGdadnZmVVdXclpzaVc3ZHVxRjgrZkpJU0VqUU9YYjgrUEhvMjdjdkFnSUM1R0FCK04vZk5hL3paVFpzMkFBWEZ4Y01IejVjSHNOdGIyK1BrU05IYXFYejh2SUNrRm51NnRhdG05ZVByQ1VrSkNSUEQ5RjZsUWR1NWNaUUdkRElyU3dBZVNzUEdrVlpMakl5TW5SdnB2L29LeXRBcnNHQ0RrbVNhbWI5ZmNqVHdWbXdmcFE3US9VaklITjRjdmJBeHNyS0NzZVBIOGM3Nzd5RER6NzR3UGpNbGlDdmJkQ3daY3NXS0JRS2lLS0l0V3ZYNHNHREI1ZzdkeTQrK2VRVEFKblJhVXBLaWp5MHBFdVhMbGl4WWdVT0hUcVVZNkU0Zi82ODNDSVJIaDZPNmRPblkrVElrUWE3b25KcjZkUzNqbkZleGNYRjRkcTFhN2xldzloMFFPWUVxQWNQSHFCeDQ4WmFMYmZWcWxWRHc0WU5jZkhpUlp3NmRTclhncFdMck4rWUZ1bnA2ZmpsbDErMEV0U3NXVk1lbnRTK2ZYdjVpMy9VcUZFQU1zZGpmdlhWVjFxdDBMbU5XZnpqanova1pVSi8vUEZIZVNKdFVsS1NYRUVBTXJ0bEhSd2NzR0xGQ256d3dRZm8yYk1uVWxOVEFVRHVKcld6czVQdm9hU2tKUGo1K2NuakdiZHUzUXBIUjBmY3U1ZjUzYTVXcStIbjU0Y2VQWG9ZMWJJdENJSWtpcUlrQ0VLeFBNTWlhMkFBUU90dm8vbVJ2WGZ2SGp3OVBYSHYzajNNbno4ZmJkdTIxWHV1eFlzWFk5aXdZZmpoaHgvd3d3OC9hRlhtN2UzdGNmbnlaWHovL2ZjNksweXRYTGtTb2loaXlwUXBPUWFvam82TzJMcDFLNEtDZ3VSaGJWazFiOTRjSFR0MjFIdnN5Wk1uY2ViTUdiMzdDa2pXZTF3cXBOZmxGeXhZQUVCL2hmYk9uVHNBTXUvN25DcEhta3JOdkhuemNPdldMVGc0T0VBVVJUeDY5QWlWSzFlR1dxM09XdGw1Q0dpdmc1L2xIclVGa0orSklaSWdDQVcydEg2dFdyVXdmZnAwQVBxL1kzTjdzT0h3NGNNeFo4NmNIUGVQSGowYVgzLzl0Y0Z6WEx4NFVXZThlRTdTMDlOeDdOZ3hPRGs1dlZMQW9QbnUyNzU5ZTc3UFVRaHlLZ1BaM3h2YWw1ZTBtdGRGWFM2eWp2SFV5bDhPWlNWcjJqeVBiM3FWOHNMNmtlNDE4bEkvQWpMckFKcjVrV3ExR2drSkNRZ0xDOE9hTld2azRkS20yR1A0V2dZTmNYRnhDQXdNeEVjZmZZUlRwMDVoMnJScDJMcDFLenc4UFBEeTVVdjA2TkVESVNFaFVDZ1VjcUd3czdORDI3WnRFUlFVaElrVEo4b3QzWThmUDlaNXFtRld4andnU01QZjMxOStFdWVyTG5tWlZXaG9LSHg4ZkhMY3I3blpqVTBIQUljUEh3YVF1ZnhsOWttbGlZbUpBREtITDcxSzBCQWRIWjIxRmlnZFBYb1VycTZ1V3F2WDZKdlBBRUJyc25OdU5QL0daY3FVd1lrVEoxQy9mbjBjT25RSUNvVkNxeHZSeGNVRkowNmMwUGwzMFV6b1BYbnlKSTRkT3liM2JtVHQ2bzZKaVlHSGg0ZlcyTkE3ZCs1Zzl1elo2TkdqQjRETVNWMi8vZlliRWhNVGRWb1pzMW55M3dvYUVmaHZlRkxXVnFDaVlxajFUWklrK1BuNVlmbnk1VWhMUzhPUFAvNllZOFVjeUt6WXIxKy9IbVBIanNXWU1XUFFxVk1uREIwNkZPKzk5eDVzYlczbGJ0NnN6cDA3aDdDd01Iejg4Y2RvMWFxVndieVdLVk5HYjhBQUFIWHExTW14Uy9yT25UdUZHalJrdThjTGk4R2F3NFVMRjlDd1lVT0VoNGZyL1JGV3FWU3dzTENRSjh1SGhvYmkwMDgveGVuVHAzSC8vbjE4KysyM1dwV2o2T2hvQjUyVC9FZXBWSzREWUxnMm5TbEZFSVFBVVJRUFdGdGJIejF6NXN5ei80N2ZZc1N4ZWZiSko1L285RmhtWkdUQXpNeE1wd2ZSbU5WeG5qNTlLaThibkpQNzkrOGJuYjkvLy8wWHo1NDlRMnhzYko1Nk1yTDNrRDE3OWd3QXNHL2ZQcnp6emp0R255ZS9UOHMxUmhHVkFYMkt1bHk4bWQrTUd0TWI4NSsvQVdoV1dJcFFLcFY1WHRxWTlTTnQrYWtmWldkbVpnWUhCd2YwN2RzWFZhcFV3Ymh4NDdCMjdkbzgxVk5LaXRjdWFCQkZFUXNYTG9TdHJTMTY5ZXFGVTZkT3djcktDaXRYcnNTNGNlTnc3ZG8xZlBiWlp6aDU4cVRPaWpiZHVuWERpUk1uRUJ3Y0xMYysyOXZidzkvZkgwRG0wcGtMRnk1RWNuSXlwaytmRGx0Ylc0U0ZoZW0wSnUzWnN3ZTdkdTFDejU0OU1XREFBTG1BWlcyeGYvbnlaYTRQdU1xcjdEOGdtelp0MGxzSWNrdVhsSlFrRCsrNWRlc1didDNTdjN4MFJFUUU3dCsvbjY5eHZ2bzBhZElFblR0M1JtQmdJSzVldllwcDA2YkorLzc5OTErbzFXcTBiTmxTcXpWNjY5YXRXcXNwNkhQeTVFbWRMNkRuejUvcnJVanFxL2htN2RidTJMRWpkdTdjQ1Y5ZlgzbXlyU1JKV0xac0dkemMzTFFxSUxObXpkSmFNbFFRQkhoNGVHREFnQUZvMTY0ZGF0ZXVyVGUvMGRIUkJUWlpKQ2VYTGwyQ3ZiMjkwZU5QczNyKy9EbkdqQm1EbUpnWTFLNWRHK1hMbDhlMGFkTzAvcjBNNmRPbkQvejkvZVdXMVMxYnR1ajBJcVNucDJQUm9rVW9YNzY4MWxyWXo1OC94MDgvL1lSUFB2bUVEeGswSURrNUdROGVQRUNkT25Wdy9QaHhUSnMyRFhQbnpzV1RKMDlnYjIrdmxUWXBLUWsyTmpaeUwxcFlXQmhXcmx5Slo4K2VZZHk0Y1RxVm8xZkpGZ0IvWkZaNmpoWG1ST2pzSEIwZHRTcmpxYW1wYU5XcUZjYU1HV04wYjBCV2UvZnV6ZE84cTl6WTI5dm5PdmxmNCt6WnM0aUtpdEk3ZVZXem9FRmVWMnI3N3J2dnRGWVdLcTFLYUxuSXpWVkJFQTZvMWVvREZ5OWV2SVJYbUFqTit0SC81TGQrbEJ2TnFJZkNIUEpYbUY2N29HSExsaTI0ZVBFaXBrNmRxdlVrV1V0TFM2eGV2Um9XRmhhSWlJaEFZbUtpM0JXbjBieDVjOWpaMmVIUW9VTnlvVkFvRkxDd3NNQ21UWnR3OE9CQjFLNWRHOTdlM3FoYnR5NThmWDBSSEJ5c3M4ckZ4SWtUb1ZRcTRlWGxoVk9uVHFGWHIxN28xcTJiVnNYMXlaTW5SaTlOVnRTT0hqMEtsVXFGamgwN1l1SENoWHJUVEowNkZjSEJ3VGg4K0hDQnJWdWRkWm15OTk5L1gxN3VOU2dvQ05IUjBRZ09Eb2FMaXd0R2poeXBkK1dtNU9Sa28xdU5iVzF0c1hEaFFpUWtKTWdUdmJQMk5EeDU4Z1JMbGl6QjVNbVR0WTVUS0JTWVAzOCt2dnJxSzd6OTl0dG8wYUlGdkwyOVVhRkNCWjBXRjMzUEdIQjBkTVNrU1pPMGxrQXRhamR1M01DRUNSUGc3dTZlcjZEQnhzWUdycTZ1Nk5DaEF3WU1HSURrNUdROGUvWU1hclVhQXdjT3hLZWZmcXAzYk92Njllc1JFaEtDNmRPbnc4M05EVWVQSHNVNzc3eWpkOWpSdW5YcmNPZk9IY3liTjA5cmJLcTV1VGt1WGJxRThQQnc3TnExU3g1YlRQOXo0OFlOVEpreUJXUEhqc1d0VzdkZ1ptYUdKazJhb0ZPblR2ajU1NSsxZWc2dHJLd1FGeGVIcWxXcndzek1ES0dob2JoeTVRcjY5dTJMWjgrZUlTVWxCUThmUG9SS3BjcHY1ZWd4QUQrRlFuSGc2ZE9udnhYMWtxczVTVXRMQXdDZDVaaU5aY3p3cEgvLy9SZjc5KzgzcWxGRlU0a3JXN2Fzd2NxU3I2OHZMbHk0Z1ByMTYyc3Q5YXB4NjlZdGxDdFhMdGVHbE94ZTVSazNwcUtFbFF1REJFRzRLSXJpQVVFUURrUkhSMTh0cVBPeWZsVDRIajU4Q0FBNlFhaXBlTzJDaHVqb2FEUnMyQkI5Ky9iRjVjdVh0ZlpwS2lmSGp4K0hwYVdsenRydTV1Ym02Tml4SXc0Y09JQjc5KzZoV3JWcTJMNTlPOWF1WFF0emMzT01IVHNXNTgrZnh4ZGZmS0YxWEU3ZHlldldyY1BGaXhleFk4Y08vUHp6ejFvVFNlL2V2VnRnTGZRRlRWTlpOL1NvOTU0OWV5STRPQmorL3Y0WU5XcFVvVDE5OGZUcDA5aTFheGZXclZ1SDRPQmdUSnMyRGVQR2pjTjMzMzBuLzkxZnZzeXNoNHdhTlVybkFUNkd2UFBPTzVnL2Z6NGNIQnkwL2cwMUxVbnZ2dnV1M2hhN3Q5OStHNHNYTDhhVUtWUFFzR0ZEM0w5L0h4czJiREQ2dXZvZVJsWVVOT05IM2R6YzRPRGc4RXBEeTdLdS9GS3BVaVZVcWxRSjBkSFJ5TWpJUU5PbVRmVU9iVXBOVFVXVktsVWdDQUlxVnF5SUlVT0c2RDMzaFFzWHNIMzdkclJ2MzE3bmIxVzJiRmw0ZW5waXhJZ1JtRFZyRm54OGZIS3Q4TVRGeGNsTFhXWVhHeHVieXljMUhab1cwZkhqeDJQZXZIbW9WYXNXQmd3WWdObXpaME1RQkF3ZE9oUjkrdlJCNjlhdDVUa2xodzhmeHBRcFUzRGp4ZzJNR3pjT0ZTcFV3TlNwVTFHNWNtVlVxRkFCeDQ4Zng2TkhqNUNlbnE0M0NOWkhrcVFIQUE0Q09HQm5aeGRhM0E5MzAwZno4S1UzMzh6ZmlCSmpoaWNCbVVNYVZDb1Y0dVBqYzUxczYrSGhnVC8vL0JQOSsvZEgvLzc5dFNyK29paGkyYkpsMkwxN056cDI3SWo1OCtmckRiYXZYTGxTYUV0aG02cVNVaTV5STBuU2VVRVE5Z3VDY0xDd0h1N0crbEhoU2tsSndlTEZpd0hBNExDdGt1eTFDeHBHalJvRlIwZkhIQ3NTaVltSk9IYnNHRHAwNklCeTVjcEJwVkloS1NrSlQ1NDh3Wk1uVDJCall3TkprbkQ0OEdHNHU3dWpkZXZXZVBMa0NZWU1HUUo3ZTN2MDZkTUg2ZW5wa0NRSlgzMzFGWlJLSmI3NTVodXRhOFRFeEdEaXhJbXdzN1BEcUZHak1IandZQVFHQnFKZHUzWUFNcVBvTzNmdUZOcDZ3YThpSmlZRzE2OWZoNzI5dmNGSHh6ZHIxZ3dPRGc3NDU1OS9jUDc4K1FJZktwS2VubzVObXpZaE5EUVUzdDdlOHVwR2xTcFZ3dUxGaXpGKy9IZzBhTkFBVTZkT1JXeHNMQ3dzTERCeDRzUThQYnI5alRmZXdOeTVjL0g4K1hPdDdiZHYzMGJUcGsxMS9sMDFVbEpTRUI4ZkQwdExTMXk1Y2dVVksxYkVtVE5uMEs1ZE82TlhrMHBPVG9hVmxSVnUzTGhSWkE4VTAwenlzcmUzeDdwMTY3UW1OaGNFelRDam5PNmJmLzc1Ung2em1wT0VoQVJNbno0ZGxTdFh4cXhacy9TbWNYWjJ4dkRodzdGNTgyYjg4c3N2dVE0ditmMzMzL0g3Nzc4Yjl5Rk1XSHg4UE41NjZ5MnNYcjBhTmpZMmNIZDNSNGNPSGVUbGJ5dFdySWhKa3laaDBxUkpXTGh3SVZxMmJJa2RPM2JnNXMyYjJMaHhJMGFQSG8yRkN4ZWlaOCtlOHByc3pzN09PSC8rUE96dDdZMXFHTWpJeVBqQnljbHA3TDU5Ky9JODFyb29IVHQyRE1ELzVtNjFidDA2VDhNaDhqTThLYmNWdXZyMzc0K2ZmLzRaNjlldng1WXRXOUNqUnc4TUhqd1lsU3BWd293Wk14QWFHb29SSTBaZzdOaXhldjh0cmwrL2pvY1BIK1k0dCtkMVZSTEtSVzRrU1hyN3dvVUwrc2NCRnlEV2p3cE8xaVZYSlVuQ2t5ZFBFQkVSZ2FTa0pEUnIxaXhmenlvcUNWNjdvRUhmWThheldyWnNHVkpTVWhBYUdvcldyVnNqSlVYL3NOcWpSNC9DemMwTmI3Lzl0dGJUUVRWZFp0dTNiOGMvLy95RHBVdVg2aXp0cGZrUzBYVC9XVmxaYVUzQ08zcjBLRVJSbEIrYVVsQ3lyeHBrN0JyMVdXbCtSRHQzN214d0lwSkNvVUQzN3QyeGNlTkdIRDU4dU1DRGhtdlhydUhSbzBmWXZIa3piR3hzdFBacFdqZzBMU0thOWRWdjNicUZWcTFhSVQwOVhXdmk3RWNmZmFSMWZGQlFVSTY5S0ZrZjFLWnBuYTVUcHc3bXpwMkxxS2dvaEllSEl5SWlBczJhTmNPaVJZdFFyMTQ5SER4NEVHdlhyc1VQUC95QVJvMGFvVUdEQnVqU3BZdmVNY2NhdzRZTncrM2J0MkZoWVZGZ3c3c00wYXo0VWIxNmRmajQrT1I1K0VKdTUxNnpaZzNPbkRtRFljT0dhUzJacXBHV2xvWTdkKzRZbk5DdEdUN3c2TkVqVEp3NEVUZHYzc1RMbHkrUm1wcUt0TFEwcmY5VUtoVVVDZ1UyYk5nQVYxZFgxS3RYTDhmekRoNDhPTS9qdFl0eitGaCt2Zi8rKy9EMTlZV1ptUmtHREJnQVoyZG5uVVVNdW5YcmhzVEVSS3hidHc0M2I5NkV2NzgvMXE1ZGk4cVZLMlA2OU9ueVVJdFZxMVpoMzc1OU1EYzNoNFdGaGRhOEVrTXVYNzU4TjNzTFpuSGJzR0dEM0dxWmxwYUdyVnUzd3RmWFYrNGxuRHAxS3F5dHJkRzZkV3QwNnRRSmE5YXMwVnJmWFI5amhpZHBHRHNtdWxXclZtalZxaFdpbzZQeHl5Ky9ZTy9ldmRpL2Z6OHFWNjZNeDQ4Zlk4NmNPUVlEQXMzWWNrTVBvbndkbFlSeWtadWlDQmdBMW8reXlrLzlLS3ZzUzY1YVcxdWpidDI2Nk5hdEczcjI3R215US81ZXU2QWhOeDkrK0NIT256K1A5OTU3RDFXcVZFSGx5cFh4NXB0djRvMDMzc0FiYjd5QlNwVXFZZHUyYmRpeFl3Y2lJaUowMW5tUGo0L0h6ei8vaklDQUFIei8vZmVvVzdjdVJGSEVpeGN2WUcxdERWRVVjZnIwYVpRdFcxYnZlT3ZFeEVUOC9QUFBxRjI3ZG9GWHRJMk56QTJ0empGOStuUjVxY0xjdUxtNXdjM056YWkwZVRGa3lCQTBhTkFBRFJvMDBOcmVxMWN2K2JXVmxaVzhLaEdRdVRScnpabzE1U1hRY3BQYmN4eXlHek5tRE1xV0xZdldyVnZEdzhORHE1VytYNzkrNk51M0w2NWN1WUx3OEhERXhjVnBQWjE0eTVZdE9nSFluajE3b0ZhcllXbHBXU1JmTGdxRkFxdFhyMFpHUmdZcVZhcWtjdzlzMkxCQlo0aVZ2dnRrMHFSSjhnUndVUlFSRmhhR3paczNJeVltQmkxYXRJQzd1enNrU1VKSVNBaktsU3NIUzB0THBLV2xZZS9ldlVoUFQwZmp4bzMxNWsrU0pFeWNPRkZlbmxielpFMTl6TTNOVWE1Y09UZzZPdUwrL2Z2dzhQREE3dDI3OWZieUxGcTBLTmRoSVNrcEtTaGJ0cXo4NzVDY25JeUxGeSthNUpoYXpkOWc2ZEtsT2M1WEdUcDBLQVlPSElpMHREVDA3ZHRYbm9pWXRaZHV3b1FKbURCaGdsRlBnUzNKTlBmN3BVdVhzR25USm9TRWhDQTVPUmtmZi93eDVzNmRDMnRyYThUR3hzTGYzeDlCUVVFNGR1d1liRzF0MGJselozejIyV2R3ZG5iV2UxNWpoeWRwMHVhRlVxbUVVcWxFYkd3czFxOWZMMzlYblR4NUVyVnExVUw5K3ZWMWpubjgrREVPSGp3SVoyZG5Eay9TZytYQ09Ld2ZHZmNjbHRMOEJIWUdEZG4wN3QwNzF3ZDhkT3JVQ2NlT0haUEhRZ0taWFdxelpzM0M3ZHUzVWJkdVhheFpzMGErcVZVcUZkcTNidzlSekh4NGI1a3laVEJwMGlTOWxaajc5KzhqTlRVVlU2ZE9MZkI1QU5tN3l3OGVQQWhmWDErZGROblgzOSsvZjMraExiZVhIeU5Hak5DNzNkalZSUXJEMnJWckRlNFhCQUgxNjlmWCs0T3ViOXVyUEJRdnY3S3VUcEc5cGMxWW1pL1VpSWdJVEpzMkRVK2ZQb1d0clMwbVRweUlnUU1IeWora0d6WnN3RjkvL2FWMWJJY09IWEpzQlJVRUFXUEhqc1dwVTZkUXExWXRWS3hZVVg2d2xvMk5EY3FYTHc4Ykd4dlkyTmhvL2UxV3JWcUZyVnUzWXRldVhmS0RzN0pmTXpmZmZmY2RJaUlpVUtaTUdWaFlXQ0ExTlJXaUtHb0ZwYVltdHdudTV1Ym1PajE0K3BocXhlaXZ2LzdDeElrVDhlalJJN2xGMGNiR0JtM2F0RUdmUG4yMG5vRHI1T1FFSnljblRKdzRFYWRQbjhhdnYvNktBd2NPWU4rK2ZSZzdkcXplWVFZRnZYcVNQazVPVGxpMmJCbisvUE5QckZ1M0RtRmhZUWdMQzVNZkZwZlZtalZya0pLU1VpaU5PS1hKNjE0dWNzUDZVY212SHhXMjF6cG9xRm16SnViT25hdjFSV0ZNWVhkMmRzYVJJMGUwVmtYUWpLTis5OTEzZFI1dVltbHBpWU1IRDBLdFZrT2hVT0ROTjkvVWV0UjhWdlhxMWNQdTNidHpiZjNNaTlxMWE2TlRwMDQ2UzNnMmJ0eFlmcVpDMW5UWnIrM2k0b0xIang4WFdINm81TlAwRnVSWG8wYU4wTHg1YzdpNHVLQkxseTQ2cTlEOCtPT1BTRWhJZ0NpS2tDUUpEZzRPcUZXcmxzRnpkdTdjT2MrVHMwZVBIZzFiVzl0WCtqemR1M2RIMWFwVjVieWFtWm1oVHAwNmVYcDZLSlVzNzc3N0x0cTBhUU5SRkZHM2JsM1VxMWNQNzczM25zSHZmek16TTdScjF3N3QyclhEL2Z2M2NmandZYjMzZ0pXVkZiNzg4a3VqeHl4ckpucm1WNzE2OWJCcTFTcjg4Y2NmQ0E4UDE5c1NPbVRJRUZoWVdCaWNoMGFVRmV0SHJCL3BVemhMMmhRUnpRTlBTbk5YME90STg2TVhIUjF0MHZkblVXSlpNQzI4eC9PSDkzbnB3VEpRK0ZoZVNwZVNVR1pLWng4YUVSRVJFUkVWR0FZTlJFUkVSRVJrRUlNR0lpSWlJaUl5aUVFREVSRVJFUkVaeEtDQmlJaUlpSWdNWXRCQVJFUkVSRVFHTVdnZ0lpSWlJaUtEWHV1SHU1SHBraVJKS3U0OEZBYWhvQjl6U1VSRVJGUUEyTk5BUkVSRVJFUUdNV2lnMTk3ejU4OEw5ZndKQ1FsNnQwdVNoRHQzN2hUcXRZbUlpSWdLQW9NR2VpMUVSVVhwM2E1V3E5R3JWeS9jdjM4L1QrZExUMC9IbkRsemNrMFhHeHVMcmwyN0lqRXhVV2VmU3FWQ3o1NDk4M1JkSWlJaW91TEFPUTFrc3FLaW9uRGx5aFVrSmlZaUlTRUJEeDgreElNSEQrRGk0b0k1YytaQUZFVW9GSmx4OGVqUm83VUNoeDQ5ZWdBQU1qSXlrSlNVaEsrLy9scm4vSDUrZmpsZU95TWpBMGVPSE1HOGVmTU01dkg0OGVObzBxUUpLbGFzYU5SbmF0U29VYjBMRnk3OGFWUmlJaUlpb2lMQ29JRk1Wa1pHQnN6TXpPRGs1QVJmWDEvczJyVUxsU3BWZ3AyZEhRQ2daY3VXT0hmdW5ONWpIejU4bU9NK0FIQjFkWlZmdDIvZlBzZDArdmI5K09PUGFONjhPVlFxRlE0ZlBnd1BEdzlqUHhJRVFZaFJLcFhYQUJ4UUtCUUhJaU1qTHdJb2xaTytpWWlJeUhRd2FDQ1QxYXhaTXpScjFnd0E0T25waWRxMWF4dDlyRXFsUXYvKy9RM3Uxemg1OHFUTy9wU1VGTFJ1M1ZydlBvM0F3RUFrSmlhaVJZc1dXa0ZJZHE2dXJtamZ2ajBXTEZpZzJmUWVnSm1pS001MGNYRzVLVW5TQVFBSG9xT2p6d01RRFg4eUlpSWlvb0xIb0lGS0xLVlNtWUhNVm5ieHYvOW5mWTNQUC84Y2p4NDlnbHF0Um5wNnVsYXJ2NkhLUEFCWVdGaGc3OTY5T2U0M1ZNazNoa3Fsd3FaTm13QUFnaURvN2RWSVQwK0hxNnVyd1I0UFNaSnFBWmdNWUxKU3Fid25DTUpCVVJUMzE2bFQ1OHkrZmZ2VXI1UkpJaUlpSWlNeGFLQ1NURURtWkgyOTkrbWVQWHNBQUR0MjdNRHk1Y3R6RFJTeXlrdFBBNUE1RENrMU5SVUFZR1ZsQlFDd3M3T1RBNVdrcENUNCtmbWhldlhxQUlDdFc3ZkMwZEVSOSs3ZEE1QTU0ZHJQenc4OWV2U0FtWm1aMGZuTVNoQUVTUlJGU1JBRURsY2lJaUtpSXNXZ2dVcXM2T2hvVGUxYUFDQzBiZHRXOGV6Wk15RXBLVWtCSUEzNDM0UmtNek16TEZpd0FGOSsrU1dxVkttUzY3bnoydE53OHVSSkhEdDJESnMzYjRhdnI2ODh3Um9BWW1KaTRPSGhnV3JWcXNuYjd0eTVnOW16WjhzVHJoVUtCWDc3N1Rja0ppWmk1TWlSUnY0RkFBQ1BBRVFKZ2hBWkZSVTFCLzhOVDRxT2pzN0xPWWlJaUloZUNZTUdNZ1VTQUNra0pFUm5QUCtCQXdmUXJGa3ozTHAxQzdWcTFjS0lFU1BnNCtPRFdyVnFHVHloU3FXU0svUTU3Yyt1WThlTzJMbHpKM3g5ZlRGdzRNRE1qRWtTbGkxYkJqYzNOMlI5bVBPc1diTmdZV0VodnhjRUFSNGVIaGd3WUFEYXRXdVgyL3lMcTRJZ0hGQ3IxUWN1WHJ4NENad0lUVVJFUk1XTVFRT1pySVNFQlB6eXl5L1l1WE1uOXU3ZGk0RURCMEtsVW1IMjdObll2bjE3anNjZFBIZ1F1M2J0UWtCQUFDWk1tSUREaHcvanlwVXJtREpsQ3N6Tk00dEVjSEF3RGg4K2pPN2R1OHZIS1JRS3pKOC9IMTk5OVJYZWZ2dHR0R2pSQXQ3ZTNxaFFvUUk2ZGVxa2RZMnNBWU9HbzZNakprMmFoSXlNREVNZnExNTBkUFRWUFAwaGlJaUlpQW9aSCs1R0ptdk9uRG5vMTY4ZktsV3FKRzhiTm13WTFxeFprK014TDE2OGdJK1BENnBWcXliUGllamV2VHNFUWNDQkF3Y0FBRzV1YnFoUm93WTJiZHFFTTJmT2FCMy85dHR2WS9IaXhmRHc4TUIzMzMySGMrZk81ZnFzaHF5NmRlc0dKeWVuSFBjellDQWlJcUtTaUVFRG1TeFhWMWNNR3paTVo3dXRyUzBBNkYyVmFOKytmV2pYcmgzS2xTc0hDd3NMSkNjbkF3Q21UWnVHenovL0hMZHUzVUpNVEF4cTE2NE5MeTh2bmFBaEpTVUY4Zkh4c0xTMHhKVXJWeUNLSXM2Y09ZUDA5SFNqODUyY25BeVZTb1ViTjI3QTJ0bzZMeCtaaUlpSXFGaHdlQktack1HREJ4dmMvL2p4WTZTbXB1TGV2WHNvVTZZTUFLQkRodzd5NjM3OStxRm56NTVhcXhsSmtvU3hZOGZDM053Y3pzN09jSFoyeHAwN2R4QVZGWVh3OEhCRVJFU2dXYk5tV0xSb0VlclZxNGVEQnc5aTdkcTErT0dISDlDb1VTTTBhTkFBWGJwMDBab1VuZDJ3WWNOdysvWnRXRmhZWVBUbzBRWHdseUFpSWlJcVhBd2FxTlNLaW9xQ2w1Y1h6TTNOTVhUb1VBQ1FsMFFGZ0crLy9SYmZmdnR0cnVmeDh2SkMyYkpsMGJwMWEzaDRlTWhQbkFZeUE0KytmZnZpeXBVckNBOFBSMXhjbkZZd3MyWExGcDBsVnZmczJRTzFXZzFMUzB1dFZaaUlpSWlJU2lvR0RWUXE2QnVLMUtsVEo1MEp5dm14ZHUxYWcvc0ZRVUQ5K3ZWUnYzNTluWDM2dG1sNk9vaUlpSWhNQlpzNWlZaUlpSWpJSVBZMGtFa1NzajRVZ1lpSWlJZ0tGWHNhaUlpSWlJaklJQVlOUkVSRVJFUmtFSU1HSWlJaUlpSXlpRUVERVJFUkVSRVp4S0NCaUlpSWlJZ01ZdEJBUkVSRVJFUUdsWW9sVjExY1hJbzdDMFFsQXNzQ3ZRNTRueE1aaitXRkNvcEo5elJJa2hSUzNIbWd3aUZKMHZuaXpvTXBZVmt3UGJ6SDg0NzNlZW5DTWxDNFdGNUtINVlaTW9wU3FSenU0dUl5ckxqelFWU1VsRXFscEZRcXBRSTREOHNQNVV0QjNZTjV2Q2J2VnlJaktaWEt1ZitWMDduRm5aZlN6cVI3R2w0emZTUko2bFBjbVNBeVVTdy9aRXA0dnhKUmljT2d3UVEwYTliTUZrQTNBSisxYk5teWZISG5oOGlVc1B5UUtlSDlTa1FsRllNR0U1Q2VudjZwNW5WS1NzcW5odElTa1RhV0h6SWx2RitKcUtSaTBHQUNCRUdRdTZrVkNnVzdySW55Z09XSFRBbnZWeUlxcVJnMGxIQXVMaTdXQUxwbzNrdVMxUFcvYlVTVUM1WWZNaVc4WDRtb0pHUFFVTUpKa3ZRSmdLdy9HdGFTSkhVdXJ2d1FtUktXSHpJbHZGK0pxQ1JqMEZEQzViQ0NCcnVzaVl6QThrT21oUGNyRVpWa0RCcEtzRHAxNmxnS2d0Qk56NjdQNnRTcFkxbmtHU0l5SVN3L1pFcDR2eEpSU2NlZ29RU3pzN1ByQU1CV3p5N2JDaFVxZkZ6VStTRXlKU3cvWkVwNHZ4SlJTY2Vnb1FRejlIQWZVUlRaWlUxa0FNc1BtUkxlcjBSVTBqRm9LS0ZjWEZ3c0pFbnFZU0JKajdadDI1b1hXWWFJVEFqTEQ1a1MzcTlFWkFvWU5KUlFvaWgrSkFoQ1JRTkpLaVVsSlgxVVpCa2lNaUVzUDJSS2VMOFNrU2xnMEZCQ0dmbFFIM1paRStuQjhrT21oUGNyRVprQ0JnMGxVTDkrL2N4RVVleGxSTkxlL2ZyMU15djBEQkdaRUpZZk1pVzhYNG5JVkhDTVpBa1VHeHRieGR6Yy9GQzJ6Vi8vOS8vMW1nMkNJQ0EyTnJZS2dMdEZsam1pRW83bGgwd0o3MWNpSWlwUVNxVlNVaXFWVW5Ibmc2Z29GZFI5ei9KRCtWVWM5dzd2VnlMaktaWEt1ZitWbWJuRm5aZlNqc09UaUlpSWlJaklJQVlOUkVSRVJFUmtFSU1HSWlJaUlpSXlpRUVERVJFUkVSRVp4TldUeUtSSmtsUXFKd3NLZ2lBVWR4Nm80SlhXKzdXb3NGeThIbGhPWGczTENSVVc5alFRRVJFUkVaRkJEQnFvMUxsN1YzY1o4MGVQSGhYcU5VVlJMTlR6RTcwcWxndWkzTEdjRU9XTVFRT1ZLZzhlUE1EdzRjTVJHaG9xYjN2MjdCa0dEaHlJNk9qb0FyMVdxMWF0NU5mVHBrMURiR3hzam1tZlBIbWk5OGNJQUNJakk1R2VubDZnZVNQVHRtVEprZ0k5SDhzRmxVWXNKeXduVkxRNHA0RktGUWNIQi96MDAwL1l1SEVqUHZyb0l3REEwcVZMOGNrbm4wQ3BWTXJwZkh4OGNQRGdRYTFqRXhNVFlXTmpvM1BPNTgrZkl5b3FLc2RycHFXbElTSWlBcDZlbmptbXVYbnpKdWJObTRjTkd6YkF3Y0ZCM2g0VUZJVEZpeGRqNDhhTnFGMjd0dEdmazB4YisvYnR0ZDZmUEhsUzYvM3g0OGZ4L2ZmZnkrL1QwOVBoNnVxcTkvN003dm56NXdnSkNVSDU4dVhsYlN3WFpJcFlUakt4bkZCSndhQ0JTZ1ZSRk5HaFF3ZXRiWm9mbktTa0pOamEydUxvMGFNQU1uOTQzTjNkNGU3dURoY1hGL2tMM2NYRlJXNWhHajE2TkRaczJDQnYxeGc2ZENpMmJkdW1kWjFUcDA2aFRwMDZzTFMwekRGL1NxVVNibTV1ZVBic21meWxIeHdjak9YTGw4UEh4NGRmK0srWk45NTRBM3YzN2dVQTlPN2RHd0RRbzBjUGVmL1RwMC9sOTAyYU5NR1VLVk1BQUNkT25FQ1pNbVVNSVFjYWlBQUFCekZKUkVGVW5qdnIvY3B5UWFhTTVTUVR5d21WRkF3YXFGU1FKQWxKU1VrR1czVFVhaldhTm0xcTFQa3VYTGlnZDN0Y1hKek90cjE3OStLdnYvNlNXNlpldkhnQmEydHJDSUtBTW1YS3dOdzg1MkttVUNnd1ljSUUrZjNSbzBlaFVIRFU0T3ZpeHg5L2xGLzcrZm5Kcnp0MjdLajFQci9ERDFndXFEUmdPZEdQNVlTS0dvTUdFNk5VS3RjVmR4N29meTVkdW9UTGx5L0R3OE1EUFh2MkJBQzBiTmtTd2NIQldpMWRvaWppMTE5L1JhVktsZEMyYlZzQXdNV0xGeEVkSFkyK2ZmdkMxdFpXNjd6OGR5NGNKZTN2ZXZIaVJRQ1o0NUk5UFQyUm1wb0tLeXNyV0Z0Ync4WEZCZFdyVjhmOSsvY1JGaGFtZFp5TGl3dmVmUE5OK2YzRGh3OE5WbmlLR3N0RndYamRQbTlPV0U1WVRuTHhkWEZuNEhYQm9NRjBwQUt3QWd0SGdkaXpadzgyYmRvRUlMTzFxbGF0V3ZLKzlQUjBvMWV6MkxKbEM1eWNuSERuemgwQW1kM2wxdGJXOGhlK0pFa0lEUTJGajQ4UHFsV3JodkhqeDh2SHZ2UE9PemgzN2h6NjkrK1B6cDA3WThpUUlYampqVGMwdS9udi9EK3BCWFNPRWx0K0dqZHVqQjA3ZG1EQmdnVXdNelBEcUZHajRPN3VEajgvUC9UdDIxY252VUtoUUdCZ29QeStTWk1tQlpJUGxvc2NGY1E5bU5mcmxkajd0Yml3bkpUNGNsTGNVb283QTZVZGd3WVRJWXBpQzBFUW1oZDNQa29nbjZ4dk9uYnNhTlJCbjMvK09UNy8vSE80dUxqZ3hJa1RBUDQzOXZUZmYvODErdUpmZi8wMUpFbVNWL0c0ZXZVcW5KMmQ1ZjNqeDQ5SFdsb2FwazJiaGthTkdta2RhMnRyQzNkM2R3d2FOQWhidG16QjBLRkRjZURBQVZoWldVR1NKSGVqTTFIS1NaTDBmNjk2amhKVWZ1VDdWWklrZVNoQlNrb0tSbzhlamI1OSs4TEJ3UUhseTVlSDV2bE1PM2Z1Zk9XTHNseThtb0s0Qi9PaUJOMnZ4WVhsQktaWFRvcVRJQWpQQkVINHRianpVZG94YURBUkZ6UDdaeThXZHo1S0lCOEFFQVFCZmZyMHdZd1pNNkJXcTlHeVpVdWNPWE1HYXJVYXJxNnVpSXFLZ2lpS1dMaHdZYTRudkh6NU1nREF6YzBONjlicDcrVk5URXdFQUx6MzNuc0FNcGZFKytlZmZ4QVNFb0kyYmRySTZlYlBuNDhLRlNxZ1NaTW1jSEJ3d0lNSEQrU0piRmxmcDZTa0lDZ29TRzVodW5EaHd1dld2VnlvU2xENWtTdER6NTgvaDQyTkRSSVRFMkZ0YlkwTkd6YkEyOXNiSDN6d0FjcVZLeWRQakxTMHRNejNXRzJXQzlOVWd1N1g0c0p5QXBZVEtua1lORkNwb0ZBb01HUEdEQURBbFN0WFVMTm1UWmlabVVHdFZ1dWtTVXhNUk1XS0ZYWE84Y0VISDBBVVJlemJ0dysxYXRYQ3BVdVhBRUFlYTVxV2xnYTFXbzNKa3lmTFB3d2Fnd1lOd2s4Ly9ZVFkyRml0THVRS0ZTb0FBTXFYTDQ4alI0NmdTNWN1T0hMa0NBQm92Vzdmdm4ydXEzMVE2UklYRndjN096c2tKaVppK2ZMbCtPMjMzd0FBWjg2Y2dTaUtTRXhNUkxkdTNRQkFaM2xIVVJUUnBVc1hyZmY2c0Z5UXFXTTVZVG1oa29QVDdLbFVlZm55SmJ5OXZkRzFhOWNjMHl4YnRnd0hEeDVFVEV3TUFHRFNwRWtZTUdBQVZxeFlnWlVyVitMcTFhdjQ3cnZ2NVBRZUhoNllPWE1tYnR5NEFWdGJXM3o0NFljNGZQaXcxam03ZCsrT1M1Y3VvV25UcHJDMnRpNmNEMGVseHViTm0zSDA2RkU4ZmZvVVhidDJ4Y1NKRTNIa3lCRWNPWElFaHc0ZGdwT1RFNFlPSFNwdnkyN1lzR0VJREF5VS94czJiSmpCNjdGY2tDbGlPU0VxV1JnMFVLa2dpaUpPbno2TklVT0d3TTdPRG9NR0RRSUFyYkd3UU9iNDJQajRlRnk5ZWhYYnRtM0Q5T25UTVc3Y09LeGJ0dzZMRnkvRzNyMTdNWGZ1WExSbzBRS1NKRUdsVXVIaHc0Y0lEUTJGczdNekFnSUNNSGp3WUpRdFcxYSs5cjE3OStEdTdvNjJiZHNpUGo0ZUkwZU9sRnZCaVBTNWR1MGFZbU5qNGVQamc1TW5UK0wvMjd0N2xWaVNNQXpBNytBb0NGN0gzSWJ4S0RLQm9jS0FHQmlJb2VHQWdhR1pHaGc2NW1Ma0xReG9JaWlZaVlpQ2FHWWcyRVBYSnV2aGlMQjd6cnF1UC9zOFVUZEYwMFgxOTNaUTFUL1gxOWNwcFdRd0dLVGI3YWJSYU9UbzZDamIyOXN2Wmp1ZnJheXMvT1grTTduZ0s1TVQrRnc4bnNTWGQzdDdtMjYzbTRtSmlTd3NMTHlZSldvMm0ybTMyNW1abWNuNCtIaXFxa3FyMWNycTZtcEdSMGVUSkplWGwrbDBPbW0xV3RuYjIvdnhvNXpKeWNtMDIrM1VkWjNaMmRra2ViVUUzTy8zczd1N20rWGw1WFE2bmRSMW5ZT0RnNnl2cnlkSnFxcEtzOW5NdzhORDJ1MTI3dS92Znl5WC83ejkzRDQzTjVmNStmbjNIVEErMU1uSlNkYlcxcksxdFpXeHNiSHM3T3lrMysvbjhQQXdJeU1qV1Z4Y3pOVFVWSWJEWVRZMk5ySzB0SlROemMwa3lmVDA5QytmUnk3NHl1UkVUZ0QrVmVWUFYxZFg1UzB1TGk1Kys1ajkvZjF5Zm41ZTd1N3VYclVOaDhOeWVucjZqL3Z6MGVQSyt5aWxsS2VucDNKemMvUGllZzhHZzNKOGZGenF1bjVWQzJkblo2V3FxdExyOVVwVlZYOWJPNzFlcnp3K1BwWlM1SUt2cVJRNWtSTStvOFpIZHdEZTRydmVJQnZQM3hIa1cvbXU5ZnBma1l2L0J6bDVHem5odlhpbkFRQUFBQUFBQUFBQUFBQUFBQUFBQUFBQUFBQUFBQUFBQUFBQUFBQUFBQUFBQUFBQUFBQUFBQUFBQUFBQUFBQUFBQUFBQUFBQUFBQUFBQUFBQUFBQUFBQUFBQUFBZ0UvcUQ5aHZiRmwvVFN3UUFBQUFBRWxGVGtTdVFtQ0MiLAogICAiVHlwZSIgOiAiZmxvdyIsCiAgICJWZXJzaW9uIiA6ICIiCn0K"/>
    </extobj>
    <extobj name="ECB019B1-382A-4266-B25C-5B523AA43C14-2">
      <extobjdata type="ECB019B1-382A-4266-B25C-5B523AA43C14" data="ewogICAiRmlsZUlkIiA6ICI5MzY1NjkxOTY2MiIsCiAgICJHcm91cElkIiA6ICIzMDU3ODk1OTUiLAogICAiSW1hZ2UiIDogImlWQk9SdzBLR2dvQUFBQU5TVWhFVWdBQUF5NEFBQURMQ0FZQUFBQ0kwc2NIQUFBQUNYQklXWE1BQUFzVEFBQUxFd0VBbXB3WUFBQWdBRWxFUVZSNG5PM2RmVnpOOS84LzhNZjdWQ2lKR01Jd2M4MXZ6TWtRTWd4amJITTEzekdNWVhPeG9UR0VtS3ZGR0tHVXk3a1d3eVFxTkpYQzZNcFljMUZJTG9ZU2hhNU81LzMrL2RIbnZOZnBuRk9uUkNjOTdyZWIyK3A5K1RydC9UcnY5L1AxZXI1ZWI0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LaHNFa3E2QUVRdmd5UkpVa21Yb1RRVEJJSGZEVVJFUkdSU0ZDVmRBQ0lpSWlJaW9vSXdjS0V5NGRtelp4QkZVV3VaU3FWQ1JrWkdDWldvNUdWbVpwWjBFWWlJaUlpTXhzQ0ZYbnNSRVJFWU9YSWs4bWFQelo0OUcwZVBIdFhaZnYzNjlZaVBqMzlGcFN1OHpwMDc2eXpyMUtrVHNyT3o5VzYvZnYxNmhJZUhBd0FlUFhxRXExZXZRcTFXWStqUW9iaHo1NDY4WFdob3FFNXdSMFJFUkdRcXpFdTZBRVF2azBxbHdySmx5NUNjbkl5QkF3Zkt5MGVNR0lHZ29DQmN2bndaMjdkdmw1Zi8vdnZ2S0ZldUhNYU1HWU4xNjlhaGF0V3FHREJnUUw3bkNBc0x3NE1IRCtEdTdvNnpaODhpSlNVRlZsWldHRHAwS01hUEg2KzFiV2hvS0taT25ZcHAwNlpoMkxCaGVzdnI3ZTBOUHo4LzNMcDFDNklvb2xhdFduQjFkVVd6WnMwQUFHcTFXbWMvVVJSaFptYW10M3p2dmZjZXBrMmJCbmQzZC96Nzc3ODRjdVFJM056YzhQbm5uMlBGaWhWd2MzUERvMGVQTUh2MmJKdzZkU3JmejBwRVJFUlVVaGk0MEd0dDZkS2xVQ3FWK09DREQyQm5aNGQ2OWVvQnlPbHRXYjE2TlNwVXFJQTZkZXJBenM1TzNtZjA2Tkc0YytjT1hGeGNzSGZ2WG9TRmhjbnJuang1Z2c4KytBQ1JrWkh5c3V6c2JJd2JOdzdkdW5YRDNyMTdVYmx5WmR5K2ZSdjM3dDNUS1krdnJ5L2VmUE5OK1ByNjZnUXVHUmtabURoeElpUkp3dlRwMC9IT08rOGdPenNibHk1ZGdxV2xaWUdmMWRCNGVxVlNpU2xUcHVEeDQ4ZG8wS0FCRWhJU0FBQURCdzdFeVpNbmtacWFpcmk0T0RSdTNOamdNWWlJaUlpSTZDV1FKRWtLRFEyVlJvOGVMV1ZrWkVoaFlXSFNaNTk5SmoxNDhFRDY2cXV2cEpFalIwclBueitYUWtKQ3BBRURCa2hQbmp5UmNzdkt5cElTRWhLa3ZCNC9maXdwbFVxdFpWZXVYSkdVU3FYMDZORWpuZTF6UzBsSmtkcTNieStkT1hOR2F0dTJyWFRseWhXdDljdVhMNWVHRFJzbVpXWm01bnVjRGgwNlNKSWtTVWxKU1pKU3FkVDdMejQrWHUrK2FyVmE2dEtsaTA1WlY2OWVMYTFaczBiK3ZhVC8veEVSRVJIbHhSNlgxNFJTcVJ3SHdMNmt5MkZLT25YcUJLVlNpZkxseTZOVHAwNTQrdlFwdnZycUs0d1lNUUtwcWFrWVAzNDhYRjFkNGVycUNoc2JHNjE5TFN3c1VMZHVYYVBPVTZ0V0xWU29VQUZyMXF6QmpCa3pZR1ZscFhjN2YzOS9OR2pRQUE0T0RuanZ2ZmZnNit1THBrMmJBc2pwdGZIeDhjR2lSWXRRcmx3NXZmdjcrZmxoeFlvVnlNcktRdmZ1M2VIbDVZWEl5RWlrcGFYaGswOCtRV0JnSUFEZzAwOC9sWS9oNmVrSmIyOXZsQ3RYRGlkT25JQkNvVURidG0xeDVzd1o5T3ZYVHo1MlNFZ0k1czZkSy8rdVZDcTlqUHJ3WlVkb1ZGVFVycEl1QkJFUlVWbkd3T1gxc1I1OEw0OFdRUkJnWldXRisvZnZ3OVBURTlIUjBWaTRjQ0dVU2lVQW9HN2R1aGc3ZGl3R0RScUVPblhxd05yYUdpTkhqc1NOR3plUW5wNk84K2ZQR3h3M2twdU5qUTJXTFZ1R2VmUG1JU3dzRE1PR0RjUG5uMyt1RThENCt2cWliOSsrQUlDK2ZmdGkxYXBWbURwMUtzek56WkdRa0lDMHREUzg4ODQ3QnMvejBVY2Y0YU9QUG9LRGd3Tk9uandKVVJReFo4NGNUSjQ4V2V0Y1dWbFoyTGx6SjNyMjdJa0pFeVpnd29RSmNIQndrTmYzN3QwYnUzZnZsZ09YOFBCd1pHWm00dDEzMzgxOXVtOEsvT0JseXpjQUdMZ1FFUkdWSUFZdXJ3OEJBQ1JKbWxEU0JURVJuZ2tKQ2ZqMTExOFJIQnlNZ1FNSElqTXpFd3NXTE5EYXlNek1ERGR2M2tTZlBuM1F0V3RYL1BycnJ6QXpNNE85ZmVFNnJ6cDM3Z3dmSHgvczJyVUwyN2R2eC83OSsrSG01b1ltVFpvQUFLNWZ2NDZyVjYvQ3pjME5BTkM5ZTNlNHVyb2lMQ3dNWGJ0MmhVcWxBZ0NZbXh0ZkpmLzg4MCtZbVpraE9Ua1p0cmEyOHZMTXpFdzBhdFFJaHc0ZHlodU1BQUM2ZHUyS1ZhdFc0ZHk1YzJqZnZqMDJidHlJb1VPSGFvMXY0WFgwSDBFUVBFdTZERVJFUkVTdkRjM1locEl1aDZtUUpFbTZlL2V1NU9IaElTVW1Ka29aR1JueStJMGRPM1pJMmRuWjh1L1hybDJUYnR5NElRVUZCY25MbEVxbDFqWWErc2E0NUpXU2tpSk5tREJCR2pSb2tMeHM1Y3FWa3IyOXZkU2xTeGY1WDl1MmJhWHZ2LzllM3NmZTNsNktpSWpJOTlpUzlOOFlsM0hqeGtsLy8vMjM1T3ZySzgyZVBWdGUzN0ZqUitucDA2ZFNqeDQ5NU0rdDJVZkQxOWRYNnRldm43UnQyemJwNDQ4LzF2cjdTQkxIdU9UR3VrVkVSR1FhK0I0WGVtM1ZybDBiRXlkT1JFQkFBRmF1WENrdmo0aUlRRVJFQkFBZ05UVVZYMy85TlNwVXFJQ3VYYnZxSENNMU5SVlJVVkdGT3ErTmpRMUdqeDZOK1BoNGlLSUl0Vm9OZjM5L1RKczJEWHYyN0pIL0xWcTBDR0ZoWVhqOCtERnNiR3pRdm4xN2JOdTJ6YWh6WkdSa29IWHIxbWpac2lXQ2dvTGtuaFZSRkNHS0lxeXRyVEY3OW15dGQ3czhmLzRjdTNibFpEdjE2OWNQOWVyVncrclZxekZuemh5VUwxKytVSitSaUlpSTZGVmo0RUt2dllFREJ5SWtKQVEzYjk0RUFEZzRPQ0EwTkJRQXNIUG5Ubnp5eVNlb1ZhdVd6bjRIRHg3RTU1OS9qaHMzYnVSNy9OallXR3pjdUJFSkNRbFFxOVY0OU9nUmZ2LzlkN1JyMXc0S2hRSm56cHhCU2tvSyt2WHJoOXExYTh2L2V2YnNpVXFWS3NIZjN4OEFNSFBtVE1URXhHREdqQm1JaTR1RFdxMUdhbW9xZ29LQ2NQMzZkYTF6VnFoUUFaTW1UVUpjWEJ6Q3c4UFJzMmRQQURrQlRZVUtGUUFBM2JwMVE4V0tGWkdWbFlYczdHeU1HREZDVGtuejkvZkh4WXNYMGJoeFkzaDZldXFkdXBtSWlJaklsREJ3b2RlZWxaVVZ4bzhmajd0Mzd3TEllYUR2MGFNSEVoTVQ0ZWZuaDNIanhtbHQvL2ZmZndNQWdvS0NzR0hEQmd3Y09CRFBueitIS0lxNGNlT0d6cXhmTmpZMmlJeU14SmRmZm9rT0hUcmdpeSsrUU1XS0ZlSHE2Z29nWjFCKysvYnRVYWxTSmEzOXpNek0wS05IRC9qNitnSUE2dFdyaDEyN2RzSGEyaHJmZnZzdE9uVG9nSDc5K21IWHJsMTZ4NzQ4Zi80Y3MyZlB4cWhSbzFDK2ZIbW8xV3JFeE1TZ1NwVXFXdHZGeHNhaVlzV0ttRDU5T3ZyMDZRTm5aMmNzWDc0Y0sxYXN3UGJ0MjlHb1VTTU1HVElFNjlldlIwcEt5Z3Y4cFltSWlJaGVIczVDOVpyUTVPQkhSVVh4L3lseXhyZ0FrSHNpOU1uS3lrSldWaGFzcmEwQjVBUTBzMmZQUm1wcUtrNmVQSW4rL2Z2TDIzWHExQW1pS0VJUUJBd2VQQml6WnMxNkJaOUNQd2NIQjV3OWV4YXJWcTNDblR0M3NIejVjbXpidGczdTd1NndzckxDMUtsVE1XalFJSzE5a3BPVGtaU1VoSkVqUjZKTGx5NzQ0WWNmVUwxNmRYbjltVE5uc0dMRkN0U3VYUnZ1N3U0UStDWktHZXNXRVJFUlVUSGlBR0p0Qlk1d0w2Um56NTVKcWFtcEJiNGM4bFU0Y2VLRUpFbVNsSmFXSnFsVUtubTVXcTB1Y0Y5REw2YlU3UC8wNlZOSmtqZzRQemZXTFNJaUl0UEE2WkNKakZDeFlzV1NMb0tzUjQ4ZUFBQkxTMHV0NVFwRndabWY5ZXZYTjdoT29WREl2VTlFUkVSRXBvWmpYSWlJaUlpSXlPU3h4NFZlU3h5alFVUkVSUFI2WVk4TEVSRVJFUkdaUEFZdVJFUkVSRVJrOHBncVJrVDBQNjFhdFhyVDNOeDhycjUxU3FYU0svZnYyZG5aaXk5ZXZIam4xWlNNaUlpSUdMZ1FFZjFQMDZaTi80MkxpK3N2Q0VKTlBhdS8wZndnU2RLRHBrMmJUcnA0OGVJckxCMFJFVkhaeGxReElxTC8rZTIzMzlRS2hlSjNJelk5K050dnY2bGZlb0dJaUloSXhzQ0ZpQ2dYVVJRUEdMR1pNZHNRRVJGUk1XTGdRa1NVaTBLaENKRWtLVG1mVFI1VnJsdzU1SlVWaUlpSWlBQXdjQ0VpMGhJWkdha1NCTUVubjAxOGdvT0RzMTlaZ1lpSWlBZ0FBeGNpSWgyQ0lCaE1CVk1vRkV3VEl5SWlLZ0VNWElpSThraEpTUWtFa0twblZlcVRKMC8rZU5YbElTSWlJZ1l1UkVRNjR1TGlNaVZKT3FKbmxXOWNYRnptS3k4UUVSRVJNWEFoSXRMSFFMb1kwOFNJaUloS0NBTVhJaUk5QkVFSUFKQ1dhMUdhSUFqSFNxbzhSRVJFWlIwREZ5SWlQU0lqSTlNQStHdCtGd1RCNzMvTGlJaUlxQVF3Y0NFaU1rQ1NKRGsxek1nWFV4SVJFZEZMd3NDRmlNaUFjdVhLSGRYOGJHVmxkVFMvYlltSWlPamxZdUJDUkdUQXVYUG5VZ0VjQWVCNyt2VHBweVZkSGlJaW9yTE12S1FMUUVSazRnNElnaUNWZENHSWlJaktPZ1l1UkZRczJyUnBjMDRRaEhZbFhZNlhRWklrS0pYS3JTVmRqdUltU1ZKd2RIUjB0NUl1UjJueU9sL25aUkhyd012Rit2TDZLZWs2dzFReElpb1d2RG1WUG9JZ2RDM3BNcFEydk01Zkw2d0RMeGZyeSt1bnBPc01lMXlJcUZoRlJrYVdkQkhJQ1BiMjlpVmRoRktOMTNucHh6cnc2ckMrdkI1TW9jNnd4NFdJaUlpSWlFeGVxZTV4WWU2a0xxVlMrVm9NSWk3cEhFb2lJaUlpTWkybHVzZUZRY3ZycTZSektJbUlpSWpJdEpUcUhoY041azYrWGt3aGg1S0lpSWlJVEV1cDduRWhJaUlpSXFLeWdZRUxFUkVSRVJHWlBBWXVSRVJFUkVSazhoaTRFQkVSRVJHUnlXUGdRa1JFUkVSRUpvK0JDeEVSRVJFUm1Ud0dMa1JFUkVSRVpQSVl1QkFSRVJFUmtjbGo0RUpFUkVSRVJDYVBnUXNSRVJFUkVaazhCaTVFUkVSRVJHVHlHTGdRRVJFUkVaSEpZK0JDUkVSRVJFUW1qNEVMRVJFUkVSR1pQQVl1UkVSRVJFUms4aGk0RUJFUkVSR1J5V1BnUWtSRVJFUkVKbytCQ3hFUkVSRVJtVHdHTGtSRVJFUkVaUElZdUJBUkVSRVJrY2xqNEVKRVJFUkVSQ2FQZ1FzUkVSRVJFWms4Qmk1RVJFUkVSR1R5R0xnUUVSRVJFWkhKWStCQ1JFUkVSRVFtajRFTEVSRVJFUkdaUEFZdVJFUkVSRVJrOGhpNEVCRVJFUkdSeVdQZ1FrUkVSRVJFSm8rQkN4R1pCRkVVSVlyaUt6dGZWbFlXa3BPVFg5bjVpUElLQ3d2RDFhdFg5YTZiT1hNbWZ2bmxseUlkMTl2YkcwT0dERUY4Zkx6QmJWYXRXb1V2dnZnQ3o1NDlLOUk1MHRMU3NHalJJdXpidDY5SSsrZDE4K1pOakJ3NUVxZE9uU3FXNDFIWmNmbnlaVnk3ZGcxcXRkcm9mZUxpNHJCMTYxYWQ1VnUzYmtWY1hGeVJ5eUtLSXZ6OC9CQWNIRnprWTFEK3pFdTZBRVJFS3BVS3MyYk5ncFdWRlJZc1dBQ0ZJcWROWmZmdTNZVSsxcEFoUTJCdS90OVhXMnhzTE5hdFd3Y1hGeGRVclZwVlhuN216QmxNbXpZTmJtNXVjSFIwbEpmNytmbmgvUG56bURadEdpcFZxcFR2dVU2ZlBvMmtwQ1QwNmRNSDVjcVZBd0Q0K3ZyaXQ5OSt3NVl0VzdUS29ZK1BqdytlUDM5ZTZNK1kyN0JodzE1b2Z5b1pvaWhpMDZaTmlJbUp3ZkRod3pGaHdnVDVHa3BPVGtaUVVCQW1UWnBVNk9NK2VQQUFIaDRlNk5LbEM5NTY2eTI5MnlRa0pNRGIyeHY5Ky9lSHRiVjFrY3AvN05neEhEcDBDRC8rK0dPUjlzK3JjdVhLZVBqd0lWeGNYTEJueng3VXJsMjdXSTVMcFV0YVdocVNrcEtRbkp5TXBLUWtKQ1ltNHNHREI3aC8vejd1M3IyTG5qMTdZdVRJa1ZyN3VMcTY0dkxseS9qamp6OWdZMk9qdFM0ek14T1BIajNTT2MvWnMyZXhkdTFhOU9yVlMydjUyclZyWVdabUJpc3JLNTE5cWxXcmh2TGx5K2RiL3F5c0xIaDRlRUFVUlhUczJGR3UwOFpZc1dJRjl1elpZL1QyR3BHUmtZWGVwelJqNEVKRUpjN0N3Z0oyZG5idzl2YUdtWmtaNXMrZkQwRVFpdFRpM0w5L2Y2MkFRYVZTSVNJaUF1UEdqY1BHalJ2bDRDVXFLZ29LaFFMdnZ2dXV2RzE4ZkR4Y1hWMVJ2Mzc5QW04NG9paGk1Y3FWZVBMa0NYcjA2Q0Z2cjFBb0VCTVRnNENBQVBUcjF5L2ZZMnpjdUJILy92dHZvVDlqYmlVWnVFaVNKSlhZeVl1SklBaENTWnhYb1ZCZzQ4YU44UEx5d3ZidDIzSDU4bVY0ZVhrQnlPa3hVYXZWV0xObURkYXNXWlB2Y1lZUEh3NG5KeWNBT2Rma3ZIbnprSmFXaG9DQUFBUUVCT2hzdjMzN2RuaDRlQ0E3T3h2NzkrL0gvdjM3ZGJacDBxU0ovQUJscUJYNzk5OS9oNVdWRmJwMzc1NXZTN2NnQ0hKRFJINnFWcTJLQlFzV1lQTGt5VGgvL2p6NjkrOWY0RDZtaUhYaXhlelpzd2ZyMXEzVFdsYStmSG5VcWxVTHRXclZnb1dGaGRhNnRMUTBYTGx5QmMyYk45Y0pXZ0RnL1Buem1EcDFxc0h6ZmZ6eHh6ckwzTnpjNE9ibXBuZTVvNk1qL1B6ODh2ME03Nzc3TGdJQ0F2RExMNytnZGV2V0JyZXJWS21TVnFPWnhxSkZpL0k5dm9hZm54L09uajJyZDUyOXZiM1c3d3FGQXBVclYwYnIxcTN4MVZkZm9XWExsa2Fkd3hReGNDRWlrekI5K25Ta3A2ZkR4OGNIbHBhV21EbHpwc0dXSkUzTGxERXRUUzFhdE1DS0ZTc3dlZkpreko4L0gydlhyZ1VBaElTRW9FMmJObkt2eXBNblQvRGRkOS9CMnRvYXYvenlTNEV0YXdjUEhrUjhmRHltVDUrT2loVXJ5c3MvL1BCRGVIcDZ3c3ZMQ3oxNjlFQ0ZDaFVNSHVQSWtTTUZsdCtRUllzVzRkQ2hRMFhlbjBxZWhZVUZ2dnZ1T3pnNE9NZ3R2UGZ2MzhldVhic3dmUGh3REJnd0FFQk9rTDFreVJLNHVycWlTWk1tQUlBLy92Z0Q2OWF0US9QbXplWGp1YnE2NHNLRkMzQnpjME5zYkN3Q0F3T3hZTUVDclllOTQ4ZVA0OXk1YzNCeWNvS3RyUzA4UER5d2FORWlWS3RXVGQ0bWQ5RGVybDI3ZkQ5RGx5NWQ4bDN2NE9BQWQzZDMrZmZBd0VETW5Ea3ozMzBXTFZwazhPR3RyTFV1bHpXOWUvZEd6Wm8xVWExYU5UeDgrQkFMRnk3RXVuWHJ0QnFZY291T2pvWmFyWWFEZzRQZTlZNk9qbnF2bWFOSGoyTHg0c1U2RC80T0RnNllPM2N1K3ZidGE3Q01MaTR1Um4wV1F3MERHZzBiTnRRYnVIejAwVWRHSGYrZmYvNHhHTGdBZ0xtNU9RWU9IQWdncHljb05qWVd3Y0hCQ0FzTHcrclZxOUdoUXdlanptTnFHTGdZNGZMbHl6QXpNMFBEaGcxaFptWm0xRDV4Y1hFSUN3dkRxRkdqdEpadjNib1ZuVHQzUnFOR2pZcFVGbEVVRVJBUUFDc3JLM1R0MnJWSXgzaWR2QTZ0VzZic1ZiYThDWUtBdVhQbjR0R2pSM2oyN0JuVWFyWFI5VTJmN094czNMbHpCd0JRczJaTmpCOC9IaTFidGtSOGZEd1NFaEp3NTg0ZGZQREJCL0k0QUZFVThlNjc3NkpyMTY1SVQwK1hsK3RMdDBsTVRJUzd1enZxMXEyTHdZTUhhNjB6TnpmSHQ5OStpemx6NW1EMTZ0VUZQcVFSdFczYkZtbHBhYmh4NHdaY1hWMVJybHc1akIwN1ZnNnFOU21UclZxMWdwMmRIVVJSaEwrL1A5NTg4MDA1MWNYVDB4TUhEeDZFczdNekhCMGRVYTFhTld6Y3VCRmJ0bXpCVHovOWhELy8vQk91cnE3NDdydnYwTDkvZjN6eHhSZDQvUGd4M04zZDhmUFBQMlB6NXMxNjA4YSsrKzQ3bldWK2ZuNjRmdjA2eG93Wm96ZWxKcmM2ZGVyb1hUNWl4QWk4K2VhYlJ2K05BZ01ERVI0ZWJ2VDJWTHphdEdsVFB6bzYrdGJMUGsrZE9uWGthK2JDaFFzRmJoOFJFUUVBNk5peFk0SGI1dTJGTUxSczNyeDVtRGR2bnZ4NzNzRG4vUG56V3IrSGhJUWdMUzBOZmZyMDBYdmVlL2Z1SVNJaUFoOS8vREZ5MzFKZjl1M1Z3c0pDNS83ajdlMk41Y3VYdzhQRGc0RkxhY0g4U2VaUGt1bFNLQlJZdm54NW9hNXJReDQrZkloQmd3Ymx1ODIyYmR1d2JkczJyV1Y1MHdEeVh2K2FkSnpuejUvRHpjMU5KM1VCeUdrMURBZ0l3TDU5KzlDeVpVdTlLV1A2YnBqR3FGR2pCdno5L1l1MDc4dHk4ZUpGaElhRzZvekpVS3ZWZVAvOTkzSHExQ21qMG9WdTNicUZZOGVPNGV1dnZ5NXlXVkpTVWpCcTFDaDRlWG1oWnMyYUJXN2Z0V3RYOCtEZzRPd2luN0FZM0x0M1QrNEIrZkRERHpGdzRFQTVhUG5ycjc5dzZOQWhtSm1ad2NYRkJlN3U3bENyMWVqU3BRdWFOR2tpLzEzNzl1MExXMXRiT1pCdTBhSUZacytlamRUVVZBaUNnS1pObStMSmt5Znc5ZldWMDgrcVZxMkt4WXNYNDh5Wk13WjdCdk0ydnFXbHBXSHo1czFvMWFvVkprNmNXT1RQM0xWclY0T3Q2UHJFeDhlWHFzQ2xOTmNKZlFSQmlHL1RwczE1UVJBT0NJSndJREl5OG5xUkMxU016cDQ5Q3hzYkc3enp6anRHYmI5MTYxYlVyVnZYcUcxdjM3NnRjLzBEMEdwUUUwVVIzdDdldUhqeEl1cldyYXMzTld6bHlwVTRkZW9VNnRTcFUyQVA1c3MyWU1BQUxGKytYRzdVSzQzS1hPREMvTW5peVovTUxTWW1SZzcyMXExYmgvYnQyeHQxZkZPUmxKU0VOOTU0UTJlNUpFbTRjK2VPMFY5eXJ5TjdlM3NYVVJRUFJFZEgvL015ei9QbzBTTmtaLy8zN0pqMzVqcDgrSEFNSERoUTd2WTJSdTNhdGZVRzNURXhNUmcxYWhSR2p4NWRwQWV2dFd2WDR2ejU4eGcrZkhpK0QxNExGaXpBOE9IRHNYRGhRbGhhV3VLRER6N1FXajl0MnJSQ254dEFnUzNjSmFGQmd3WllzbVFKc3JLeTVQRVdRTTVOUFQwOVhlOERXdHUyYmVYdjFOVFVWRVJFUkNBZ0lBRDVkYUpldW5SSjUwRmkwS0JCbUQxN3R2eDdVRkFRTEMwdFViTm1UWVBCb2JXMU5VSkNRZ0FBS1NrcEQ1UktwWThnQ0FkU1VsSUM0K0xpTW8zKzRNVWdQRHdjczJiTlFscGFHa2FPSEttVm9oSWFHb281YytiQXpzNE9peFl0d3JmZmZvdHZ2dmtHUzVZc3dlVEprN1dPVTY5ZVBmbWhKSytWSzFmS1A1OCtmVnJ2M3lYM0RFdjVOVllkUFhvVWFXbHArT3l6endyek1jdWMwbHduREJFRW9SMkFkcElrTFZNcWxYOEpnbkNndU84UFE0Y094YlZyMTdTV2pSa3pSdXQzemZXWmxKU0UyTmhZOU83ZDI2Z2dFTWo1L2l4bzBwWGMyeFpFb1ZEQTFkVVZuMy8rT1p5ZG5iRjc5MjVVcVZKRlhoOFlHSWhUcDA3aGl5KytNRHBveWNyS01tcTdvc3pDK2VUSkV3QW9WRytucVNsemdRdnpKNHN2ZjFMRHg4ZEg2MmRUQ0Z5eXNyS3daTWtTTEZpd0lOL3RybDY5aWhFalJpQWdJRUJyeGlrZ1oxQjMvLzc5QzkzalZKVFdMVW1Tc0cvZlBnd1pNc1NvN3VPWW1CZzBiOTdjNkM5cmZVUlJSSEJ3TUpvM2I0NWF0V29aS3RkQ1FSQVdLcFhLS3dBT0tCU0tBeEVSRVJjQUZHdUszcGRmZnFrMVNEM3YzL3p5NWN0SVRFeDg0Zk04Zi80Y0xpNHVxRnUzTHI3NjZxdEM3Nzk3OTI1czM3NGQ5dmIyZWxOb2NxdGN1VEpXcjE2TnNXUEhZdGFzV1pneVpRcUdEeDh1cjMrZFpnT3JWS2tTMXF4Wmd3a1RKbURnd0lHb1g3OCtBT1NiN21kcmE0c1RKMDdnd1lNSEdEcDBLTEt5c3ZENzc3OGpMUzFOWjRyZFhidDJhVjJqb2FHaEJoOHFmSHg4NUw5ejN1c29LeXNMNDhlUDE1cXhTaENFcWdCR1M1STAyc2JHSnJWTm16WkgvdGVxSEJBWkdabFc2RCtHa1VSUnhPYk5tN0Zod3diVXFGRURIaDRlYU5hc0dZQ2NoOUd0VzdjaU9EZ1lEUnMyaEp1YkcyclhyZzBQRHc5OC8vMzMrT3l6ei9EWlo1OWh5SkFoT3FsWWd3Y1B4dENoUTR0VXBqMTc5c2ozbE92WHIyUElrQ0VHdDNWeGNUSDZYZ1dVdlo3NzBsd25qTlJha3FUV3hYMS9HRDE2TkI0L2Znd0FPSGZ1SEVKQ1F2REZGMS9vVFRuODg4OC9BVUIremhGRnNjQjdZbjdYZEZGVnExWU5jK2JNUVhSME5Dd3RMZVhseWNuSmNIVjFSZHUyYlRGbHloU2pqMmZvZWZORnFWUXFyRnExQ2tET1BiZTBLbk9CQy9NbmkxZG1aaWFPSFR1Ryt2WHJRNlZTSVNnb0NLbXBxWHA3cDE2bDdPeHNIRGx5cE1EQTVmang0M2p2dmZkMGdoWkRSRkhFeFlzWDhjY2ZmMkRLbENsNnA3c3RTdXZXUC8vOEEzOS9mL3pmLy8wZjJyWnRpM3IxNnVuc2s1Q1FnSWlJQ0VpU2hOV3JWNk42OWVwWXRHZ1JkdXpZZ1kwYk44cmJwYWVuYTMxNUFqbnZpOGpMeThzTDN0N2VjSFIweEtKRml3cjZ3bThHWUk0b2luUHM3ZTBUUkZFOHFsQW9qa1pHUnZvRGVPR1hyOHlmUHg4WkdSbnc4L1BEOGVQSGpkNHZORFJVNi9lNmRldktZMUlLU3NYcTFLbVRVZWNvVjY0Y3pwNDlpNTA3ZDJMVnFsV29XN2N1VnF4WW9mWC9mdmZ1M1dqY3VESGVlKzg5clgzZmZ2dHRyRisvSGhNblRzU3FWYXNRRVJFQloyZG5yWURXMkhjUHZNaDRIeU1KZVgvKzdMUFA1R1dKaVlueXowK2ZQdFg1Y3FsWnN5YjI3OSt2ZFIycFZDcElrcFR2dzVybWdXcmZ2bjJ3dDdlSGk0dUxWdHJTSjU5OFl2UjMyZVhMbDNIeDRrVnMyclJKNy9vRkN4YWdYTGx5bUQ5L3ZxRkQyQWlDTUF6QU1FbVMwdTN0N1lQVWFyVmYrZkxsOTU4N2QrNkJVWVV3MHZMbHk3RnYzejYwYnQwYXYvenlDMnh0YlhIdDJqWE1talVMdDI3ZGdwV1ZGYjcrK211TUhqMWFUcDFzMWFxVm5LTytjK2RPN055NUV5MWJ0c1RhdFd0UnVYSmxWSzVjR1haMmRvVXVpNTJkSFNwVXFJQmF0V3JKMzRWVnExYkZoQWtUdExhN2Rlc1cvUHo4MEtGREI3UnAwK2JGL3dpbVNhY2VBTWJWaFl5TURLMEx0YlRXaVZhdFd0WFEvR3hwYVNsb3lwMlB2UGNIUDBFUS9LS2lvbzRhVmNoY2NxZlhhKzRGM2J0MzE5dTRIQm9hQ25OemMzVHExQWxyMTY1RmVIZzR0bS9mbnUveHQyL2ZydmYrcWs5Q1FvTE8wQUdOWmN1VzZYMkgwYzZkTzNXV1JVUkU2TzF0T1hUb2tGWkd4MXR2dllWMjdkb1pQYVBlcFV1WGNQMjY0WXc5bFVxRlpjdVdBY2hwdEl1SWlFQjJkamJtejUrUEhqMTZHSFVPVTFUbUFwZkNZdjVrL2dJREEvSHMyVE1NR0RBQVdWbFoyTHQzci93QS9xcDA3OTY5VU90Kyt1a25kT2pRQVNxVkNvY1BIeTVVcTJIdjNyMGhDQUtTa3BJTXRyZ1hwWFhyanovK3dDZWZmQUlnWjBEZHdZTUhkWTZyYVlVUkJBRnVibTRZTzNZc1BEMDlNV25TSkszV0UzdDdlNFNFaE9UN29MdHo1MDRFQndmTDcyRndkbmJHL1Buemplb2FseVNwbmlBSUV5UkptcUJVS3U4S2duQlFGRVhEWFg5RzBEendYN3AwcVZENzVVM1RIRFZxbFB6LzVjQ0JBL0x5NTgrZlk4NmNPYmgvL3o2V0xsMnFkOEQ5dkhuemNQUG1UU3hac2tUcnhpWUlBbmJ0Mm9WVnExYmh6VGZmeExwMTY3UUM4NXMzYjJMVnFsV29WYXNXOXUvZnJ6TStwM0hqeHRpeFl3ZWNuSndRR2hxS1RwMDZhYVhaR0Z0blgxYUx0VktwTk5nNm10OU5VV1BPbkRseXorekpreWUxMWoxOStoU2lLT0wyN2RzRzN5bWlFUnNiaTIrKytRWkRoZ3pCNXMyYlViMTZkUUE1dlpIRzlpeDZlbm9DMEIva2JkcTBDYkd4c2RpeVpZdmVjVWw2V0VxUzlKRkNvZmhJcFZLNUs1WEtJd0FPRkxpWGtZWU1HUUpSRkRGOStuUWtKaVlpUFQwZDF0YldxRisvUGpwMTZvUisvZnFoVXFWS1NFcEswdGwzeXBRcEdEeDRNUHo4L09TQUJmanY3MS9ZOFZNYk5teUF2YjA5Um8wYUpkK1RiRzF0TVhic1dLM3RYRjFkQWVUVXU4YU5HeGYySTJzSkRnNHUxSXYrWHVTbGdBWEpydzVvR0ZNWE5HTlVTM3VkTURjM2w0UDBBZ0lXSGYrN1A0d0hNRjZwVk40dDFNNjUzTGh4UTI1Y2Z2RGdBYUtpb3FCVUt1WDFLcFVLWjg2Y2diMjlQU3BWcW9UcTFhc2pKaVlHbHk5ZjFwcHBMeTlEZ1VoUnZjaDdqSExQNUFmazlKYm1uZXdsUHg5KytHRys2N096czNXQ0syWWZhY3dBQUJuRFNVUkJWRXRMU3h3L2ZoeHZ2LzAyL3QvLyszL0dGOWFFbExuQWhmbVR4WnMvcVVrVCsraWpqNkJTcWJCMzcxNzQrUGk4MHNBbDc0MEJ5Qm1iNU9qb3FIZWRocisvUDVLVGs5R3hZOGQ4dTJZZEhCelF2WHQzTEZteUJHdldySUZLcGRJYmNBSkZhOTFTcTlVSURBd3MxQnVvcmF5czRPN3VudTlVdS9wa1pHUmcrZkxsK09lZmYrRHA2WW1xVmF0aTFhcFZXTFpzR1lZUEg0NlpNMmNXS3RWUEVBUkpGRVZKRUlRU21kMHRkM0FDUUg2QUEvNmJEZXp1M2J0WXRHZ1I3dDY5aTRVTEZ4cWNqZS9ubjMvR2wxOStpY1dMRjJQeDRzVmE5Y25XMWhZWEwxN0VEei84b0RNZWF2WHExUkJGRVRObXpEQTRxWUNkblIyMmJkdUdnSUFBT1VETnJVT0hEdWpaczZmZWZVK2VQSW5UcDAvclhWZE1jaitaU0lYODJYTEpraVVBOUQ4czM3NTlHMEJPUUdyb0lVM1Rjcnhnd1FMY3VuVUxOV3ZXaENpS1NFeE1SUFhxMWFGV3EzVjZOaDBkSFdGdGJZMU9uVHBoeG93WnFGS2xDazZmUG8wN2QrN28vYTdXMUs5dDI3WVYrWVdMQUNSQkVJcHRJc01HRFJyQTJka1pnUDZ4a0FXOWZIWFVxRkg1OVJ6aDY2Ky94amZmZkpQdk1TNWN1S0J6L3pNa0t5c0x4NDRkUTlPbVRWOG9hTkhjZjNiczJGSGtZN3dFaHVwQTN0L3pXNmY1M2VvMXFCUDM5WHd1L2ZuRStYaVIrckoxNjFZb0ZBcUlvb2gxNjliaHdZTUgrUEhISDlHN2QyOEFPYjBZYVdscGN1TmtuejU5NE9ibWhrT0hEaGtNWE02ZlB5OEhjR0ZoWVhCMmRzYllzV1B6VFpzcXFFZGNYOTB0ck5qWVdGeTVjcVhBY3hpN25ZYWxwYVdjYmFGV3E1R1VsSVRRMEZCNGVIaklEWitsc2VlMHpBVXV6SjhzdnZ6SnUzZnZJaW9xQ2cwYk5wVGZMVkMvZm4xY3ZYb1ZWNjllUmRPbVRZdmxQQytEU3FXU2d3dEJFUFNPNWNuS3lvS0RnNFBXdW1iTm11WGJLMUNVMWkwL1B6ODhlL1pNRGtKVUtwWGVRZWlhbHEvTm16ZkQyOXNiNXVibTh1eFM3Ny8vZm9FREswK2RPb1VWSzFhZ1pjdVcyTHg1c3h3NG01bVpZZmJzMlFnSUNNRHMyYlBSdkhsekRCczJMTC8weUJzQU5EUExoT04vcVdLNVc4TmVsZnhhTENWSmdvK1BEMWF0V29XTWpBejg5Tk5QQm9NRElDZTRXTDkrUFNaTm1vU0pFeWVpVjY5ZUdEbHlKSm8xYXdZYkd4dTV5ejIzczJmUElqUTBGQjk4OEFFNmQrNmNiMW5MbFN1bk4yZ0JnRWFOR2hsTUQ3aDkrL1pMRFZ5aW9xSmVaQXEzZko5S29xT2owYnAxYTRTRmhlbTl3YXRVS2xoWVdNZ1RNNFNFaEtCdjM3NDRkZW9VN3QrL2orKysrMDdySWExRml4WTRmZm8wTEN3c0VCY1hod1VMRm1EKy9QbFl2WG8xOXU3ZGk1a3paK0xiYjcvVk9zZlZxMWV4Wk1rU3JGNjkydUJZTGdQU0JFSHdFMFh4Z0pXVjFkSFRwMDgvQlFDbFVybTFNQWN4VnUvZXZYWHFmWFoyTnN6TXpIVFNnb3laWWVySmt5ZnlsTjZHM0wrZjkvblVzSC8vL1JkUG56N0YxYXRYQzlXams3ZW44T25UcHdDQTMzNzdEVysvL2JiUnh5bnFySmpHZU1FNmtGZXByeE5SVVZFNkM0M3BsZm9mcmZ1RFVxazBMaGMybDlqWVdQajcrK1A5OTk5SFVGQVFaczJhaFczYnRzSEZ4UVdabVpuNDlOTlBFUndjRElWQ0lRY3VsU3RYUnRldVhSRVFFQUFuSnlmNWZ2cm8wU09kMlYxek0rWWxyeHErdnI1eXRzU0xUdGVmVzBoSWlQenNvSS9tT2pGMk8zM016TXhRczJaTkRCNDhHTFZxMWNMa3laT3hidDA2clRUejBxTE1CUzdNbnl5Ky9Fa2ZIeDlJa3FRMTJQK2pqejZDcDZjbmZIeDhNR1BHREtQT2t3OGg5MzgxT2NhYS9PTGN1Y1hkdTNkSGVubzZBTWpCWGVYS2xlVXZ0WlNVRlBqNCtNZ3phV3pidGcxMmRuYTRlemVuSjF1dFZzUEh4d2VmZnZwcGtiK01pdEs2bFpXVmhWOS8vVlZyMjNyMTZzbXBZdDI3ZDVkN2pjYU5Hd2NncDRkd3pKZ3hXdU1wQ3VwRnUzVHBrdndTeHA5KytrbWVuamNsSlVXcmw4TFIwUkUxYTlhRW01dGIzc0Rsc2lBSUI5UnE5WUVMRnk3OGhXSWVuSy9QWDMvOUJWdGJXNlByVTI3UG5qM0R4SWtURVJNVGc0WU5HNkpTcFVxWU5Xc1daczJhWmRUK2d3WU5ncSt2cjl6Q3ZIWHJWcDNlbEt5c0xDeGJ0Z3lWS2xYU21pdi8yYk5uK09XWFg5QzdkMitUbUtqaVZVdE5UY1dEQncvUXFGRWpIRDkrSExObXpjS1BQLzZJeDQ4Znc5YldWbXZibEpRVVdGdGJ5M1UzTkRRVXExZXZ4dE9uVHpGNThtU2RoelF6TXpPNWZqWnQyaFNUSmsyQ2s1TVRSRkdFczdPenprTllTa29LcGsrZkRpY25KN1JxMVVwZUxvb2lUcDgrclcveWtsUUF2c2g1OERyMk1nZm41MlZuWjZjVkVLU25wNk56NTg2WU9IR2kwYjBpdWUzYnQ2OVF2YmdGc2JXMUxYQkNDbzB6Wjg0Z01qSlNiNE9nWnBJTlk4Y1ZhbnovL2ZkYXMzT1ZKcVc4VGhpajJPNFBvaWhpNmRLbHNMR3h3WUFCQStReG82dFhyOGJreVpOeDVjb1ZmUHp4eHpoNThxVE8rTlIrL2ZyaHhJa1RDQXdNbE85eHRyYTI4UFgxQlpBVHNDMWR1aFNwcWFsd2RuYUdqWTBOUWtORGRlclgzcjE3c1h2M2J2VHYzeDlEaHc2Vmc2RGNZeE16TXpNTGZIMUZZZVVOOGpkdDJxUTNVREYyTzBNMHp3NHZNLzN5WlNwemdZc0c4eWNMbGwvK3BDaUtPSExrQ0JRS2hkYWtBWDM2OUlHWGx4ZjgvZjB4ZGVyVUYzb2ZoMUtwMU1wVnl5K0lPbm55Skk0ZE95YjNSdVFPSG1KaVl1RGk0cUoxRTcxOSt6Ym16WnVIVHovOUZFQk9TdDRmZi95QjVPUmtuYnh1WXhXbGRldm8wYU53Y0hEUWVpK0h2dkV0QUFyVk1xSUoyTXFWSzRjVEowN2duWGZld2FGRGg2QlFLTFFHNWRuYjIrUEVpUk02d1pwbW1tQkprbHdFUVRnUUZSVjEyZWlURjRQcjE2OWo2dFNwbURCaFFwRUNGMnRyYXpnNE9LQkhqeDRZT25Rb1VsTlQ4ZlRwVTZqVmFnd2JOZ3g5Ky9iVlcxZlhyMStQNE9CZ09EczdZL3o0OFRoNjlDamVmdnR0dmRleGw1Y1hidCsralFVTEZtalZOWE56Yy96MTExOElDd3ZEN3QyNzViejBzdUQ2OWV1WU1XTUdKazJhaEZ1M2JzSE16QXp2dmZjZWV2WHFoUzFidG1oTkFXMXBhWW5ZMkZqVXJsMGJabVptQ0FrSndkOS8vNDNCZ3dmajZkT25TRXRMdzhPSEQ2RlNxZlJPZ2dIa0JJL2x5NWVIUXFIUTIzSzhlUEZpT0RnNDZQUjBQWDM2Rk5PbVRkTk1oUElJZ0k5Q29Uanc1TW1UUDE3MWRNaUdaR1JrQUlET1JCdkdNaVpWN045Ly84WCsvZnVOR3RDdmVaQ3NVS0ZDdmc5czN0N2VpSTZPeGp2dnZLTTFEYlBHclZ1M1VMRmlSYTJVWjJPOHlBeUtKYW1VMW9rQ0NZSndRUlRGQThWOWY5aTZkU3N1WExpQW1UTm5vbUxGaXZMeTh1WExZKzNhdGJDd3NFQjRlRGlTazVQbHRER05EaDA2b0hMbHlqaDA2SkFjdUNnVUNsaFlXR0RUcGswNGVQQWdHalpzQ0hkM2R6UnUzQmplM3Q0SURBelVHZWZxNU9RRXBWSUpWMWRYQkFVRlljQ0FBZWpYcjUvV2ZmTHg0OGRHRHdzd05ROGZQZ1FBbmFDNXRDaXpnUXZ6SjNYUFVaajh5Yk5ueitMQmd3ZG8yN2F0Vml0RW5UcDEwTHAxYTF5NGNBRkJRVUVGRGg0ckJNbkFmK1Z2a3A0OWUyTFhybDN3OXZhV3A1cVZKQWtyVjY3RStQSGp0ZEl0NXM2ZHE1V3VKUWdDWEZ4Y01IVG9VSFRyMWcwTkd6WXNkQUdMMHJyVnRtMWJmUGpoaC9EMzk4Zmx5NWUxZWdUKy9mZGZxTlZxZE9yVVNXdGN4Ylp0MndxODZaODhlVkluR0huMjdKbmUzalo5NlZPYVhwN282T2pGK1o2b21HbnF3L2p4NDFHelpzMFh1bjV5ejRoVXJWbzFWS3RXRFZGUlVjak96a2E3ZHUzMHBwbWxwNmVqVnExYUVBUUJWYXRXeFlnUkkvUWVPem82R2p0MjdFRDM3dDExWGk1Wm9VSUZMRnEwQ0tOSGo4YmN1WFBoNmVsWjRFTlhiR3lzd2FuTnIxNjlXc0FuTFhtYTF1RXBVNlpnd1lJRmFOQ2dBWVlPSFlwNTgrWkJFQVNNSERrU2d3WU5ncU9qbzl3N2ZQandZY3lZTVFQWHIxL0g1TW1UVWFWS0ZjeWNPUlBWcTFkSGxTcFZjUHo0Y1NRbUppSXJLMHV1cXlkUG5rVFRwazFoWjJlSHk1Y3ZZODJhTlhMalExNlhMMS9HaFFzWGNQandZWjExRHg4K2xBTktHeHNidTVKK0FhVSttaGZFMWFoUm80QXQ5VE1tVlF6SStWNVhxVlNJajQ4dmNMQzRpNHNML3Zubkh3d1pNZ1JEaGd6UitoNFNSUkVyVjY3RW5qMTcwTE5uVHl4Y3VGQnZ3UC8zMzMrYmRCcHhjU25OZGNJUVNaTE9DNEt3WHhDRWd5L3JCWlJSVVZGbzNibzFCZzhlaklzWEwycXQwMXhQeDQ4ZlIvbnk1WFhlaldWdWJvNmVQWHZpd0lFRHVIdjNMdXJVcVlNZE8zWmczYnAxTURjM3g2UkprM0QrL0hsOC92bm5XdnNaU24zMDh2TENoUXNYc0hQblRtelpza1ZyOHBjN2QrNFVhUWEva3BhV2xvYWZmLzRaQVBKTm9UTmxaVEp3WWY2a3RxTGtUMnErK0JJVEUzVmVwSmVjbkF3Z0o1WHNSUjQ4bzZLaWpKbnZVZTZTVmlnVVdMaHdJY2FNR1lPMzNub0xIVHQyaEx1N082cFVxYUx6LzBqZnJFSjJkbmFZTm0yYTFvc1FDNk1vclZ2bnpwMlRBNnJtelp2TGt4MEVCQVFnS2lvS2dZR0JzTGUzeDlpeFkvWGU3Rk5UVTQwZS8yQmpZNE9sUzVjaUtTbEpUdS9MM2VQeStQRmpMRisrSE5PblR5L1U1eTVPbXNEWjF0WVdYbDVlV21sc3hVR1Q4bVZvL002OWUvY0tmSjlCVWxJU25KMmRVYjE2ZGN5ZE8xZnZOaTFidHNTb1VhT3dlZk5tL1BycnJ3V20rcHc3ZHc3bnpwMHo3a09Zb1BqNGVOU3ZYeDlyMTY2RnRiVTFKa3lZZ0I0OWVzaFRUbGV0V2hYVHBrM0R0R25Uc0hUcFVuVHExQWs3ZCs3RXpaczNzWEhqUm56OTlkZFl1blFwK3Zmdkw0OGxiTm15SmM2ZlB3OWJXMXU1amx5NmRBa0xGaXhBV2xvYWF0U29nWTgvL2xoT29jd3JMaTRPOWV2WDEva2VWYXZWT0hIaWhEekEzQlNERmdBNGR1d1lnUCsrYXgwZEhRdVZtbEtVVkxHQ1pxNGJNbVFJdG16Wmd2WHIxMlByMXEzNDlOTlBNWHo0Y0ZTclZnMnpaODlHU0VnSVJvOGVqVW1USnVtZHJqY3VMZzRQSHo0ME9OYnJkVkthNjRRK2tpUzlGUjBkZmF1WS9qd0dqUnMzRG5aMmRnWWJlNUtUazNIczJESDA2TkVERlN0V2hFcWxRa3BLQ2g0L2ZvekhqeC9EMnRvYWtpVGg4T0hEbURCaEFod2RIZkg0OFdPTUdERUN0cmEyR0RSb0VMS3lzaUJKRXNhTUdRT2xVcW1USlJFVEV3TW5KeWRVcmx3WjQ4YU53L0RodytIdjc0OXUzYm9CeU9sdHVYMzc5a3Q3MzBweHlUMGRzaVJKZVB6NE1jTER3NUdTa29MMjdkc1g2VjFtcHFETUJTN01uL3hQVWZNblUxSlM1SUhndDI3ZHdxMWIrci9Md3NQRGNmLysvVmZhS3ZIV1cyL2g1NTkveG93Wk05QzZkV3ZjdjM4Zkd6WnNNSHIvdkszbkw4S1kxaTE5Ti9kVHAwNWg5KzdkOFBMeVFtQmdJR2JObW9YSmt5ZmorKysvbDF1R01qTnpzbG5HalJ1SFNaTW1HVjJtdDk5K0d3c1hMdFI1eDR3bWY3cEpreWFGemowdkxwcFpjOTU4ODAxNGVub1dPcFdrb0dON2VIamc5T25UK1BMTEwvVytaeWdqSXdPM2I5L09kNUlCVGRwSFltSWluSnljY1BQbVRXUm1aaUk5UFIwWkdSbGEvMVFxRlJRS0JUWnMyQUFIQndlMGFOSEM0SEdIRHg5ZTZQejlvZ2JZTDBQejVzM2g3ZTBOTXpNekRCMDZGQzFidHRScDBPalhyeCtTazVQaDVlV0ZtemR2d3RmWEYrdldyVVAxNnRYaDdPd3NwNzZzV2JNR3YvMzJHOHpOeldGaFlhRTFmbWpLbENsR1QwVHkvdnZ2NC9qeDQraldyWnM4RGlBN094c3FsUXIxNjlmSHdvVUxpKzhQOElJMmJOZ2dmMDltWkdSZzI3WnQ4UGIybHIvRFpzNmNDU3NyS3pnNk9xSlhyMTd3OFBBb2NOcDlZMUxGTkl6TmtlL2N1VE02ZCs2TXFLZ28vUHJycjlpM2J4LzI3OStQNnRXcjQ5R2pSNWcvZjM2K1FZbm1YcG5mRlBhdmk5ZXRUcnlLb0FXQTNsYys1TFp5NVVxa3BhVWhKQ1FFam82T1NFdlRQd3p0Nk5HakdEOStQTjU2NnkxTW5qeFpYcTVKNzlxeFl3ZnUzYnVIRlN0VzZLVFZhKzdMbWxRMVMwdExyWWt6amg0OUNsRVVpem9leUtDOFkxV05mY2VYSVhtblE3YXlza0xqeG8zUnIxOC85Ty9mdjlTbVg1YTV3SVg1a3kvdTZOR2pVS2xVNk5teko1WXVYYXAzbTVrelp5SXdNQkNIRHg4MmFnYWM0cEtXbG9iNCtIaVVMMThlZi8vOU42cFdyWXJUcDAralc3ZHVSbyszU1UxTmhhV2xKYTVmdjY0elpYWHVoLzNjclMzNldpb0wyN3FWbFpXRlRaczJJU1FrQk83dTd2SzVxMVdyaHA5Ly9obFRwa3hCcTFhdE1IUG1URnk5ZWhVV0ZoWndjbkpDaHc0ZGpQcGNBUERHRzIvZ3h4OS94TE5uejdTV0p5UWtvRjI3ZGpvdFQ2K1NRcUhBMnJWcmtaMmRqV3JWcXVsMDMyL1lzRUVuQ05YWHhUOXQyalE1VlZBVVJZU0dobUx6NXMySWlZbEJ4NDRkTVdIQ0JFaVNoT0RnWUZTc1dCSGx5NWRIUmtZRzl1M2JoNnlzTExSdDIxWnYrU1JKZ3BPVGt6eWhnK1lOeFBxWW01dWpZc1dLc0xPencvMzc5K0hpNG9JOWUvYm92UWFYTFZ0V1lJcE9XbG9hS2xTb0lOOW9VbE5UY2VIQ0JaUDZqdEI4dGhVclZoZ2NselJ5NUVnTUd6WU1HUmtaR0R4NHNOeG9rL3NhbmpwMUtxWk9uV3JVTEk3NmFLWXF0N0d4d2RxMWF3SGsxRG0xV2cyRlFtRndiRUJKMFZ6dmYvMzFGelp0Mm9UZzRHQ2twcWJpZ3c4K3dJOC8vZ2dyS3l0Y3ZYb1Z2cjYrQ0FnSXdMRmp4MkJqWTRNUFAvd1FIMy84TVZxMmJLbjN1TWFtaW1tMkxReWxVZ21sVW9tclY2OWkvZnIxY2tQV3laTW4wYUJCQTczdlBYdjA2QkVPSGp5SWxpMWJsb2xVTVlCMTRtVjQ5OTEzY2Y3OGVUUnIxZ3kxYXRWQzllclZVYU5HRGJ6eHhodDQ0NDAzVUsxYU5XemZ2aDA3ZCs1RWVIaTR6c1JGOGZIeDJMSmxDL3o4L1BERER6K2djZVBHRUVVUno1OC9oNVdWRlVSUnhLbFRwMUNoUWdXOXFYUEp5Y25Zc21VTEdqWnNXT3lUcnhqYmcyUE1ySDR2NjcxZnBxRDBYSzNGaFBtVEwwNlR6dFMzYjErRDIvVHYzeCtCZ1lIdzlmWEZ1SEhqakg3TGIxSGN2bjBia1pHUkNBc0xRM2g0T05xM2I0OWx5NWFoUllzV09IandJTmF0VzRmRml4ZWpUWnMyYU5XcUZmcjA2YU4zdGh1Tkw3LzhFZ2tKQ2JDd3NOQUp1Z3J6WlZEWTFxMHJWNjRnTVRFUm16ZHYxcGxYWDNPdGFhNU56UnUwYjkyNmhjNmRPeU1ySzB0ck90NzMzMzlmYS8rQWdBQ0QvNzl5dDM1cXhsazBhdFFJbXpkdk52cXpGcGZjdlk1NVd5ZU5wYWx2NGVIaG1EVnJGcDQ4ZVFJYkd4czRPVGxoMkxCaDhvMS93NFlOT3U5MDZ0R2poOEhXWUVFUU1HblNKQVFGQmFGQmd3YW9XcldxL1BJL2EydHJWS3BVQ2RiVzFyQzJ0dFlLVU5hc1dZTnQyN1poOSs3ZGV0Ly9ZOHdiakwvLy9udUVoNGVqWExseXNMQ3dRSHA2T2tSUk5KakxYcElLbWt6QjNOemNxSGVwRkxVMVVGOFBaTzZabDB6RnRXdlg0T1RraE1URVJMbGwxZHJhR2wyNmRNR2dRWU8wWnJwczJyUXBtalp0Q2ljbko1dzZkUXEvLy80N0RodzRnTjkrK3cyVEprM1NtL0pSM0xPSzZkTzBhVk9zWExrUy8venpEN3k4dkJBYUdvclEwRkQ1aFphNWVYaDRJQzB0RGVQSGozK3BaVEpGckJQRlorREFnUVZPTXRTclZ5OGNPM1pNSG1jRTVLUi96WjA3RndrSkNXamN1REU4UER6a3dFT2xVcUY3OSs3eXUrdktsU3VIYWRPbTZXMW91bi8vUHRMVDB6Rno1c3hpZjY3SlcxOFBIandJYjI5dm5lM3l2cjlzLy83OUwyMnFjRk5VNWdJWDVrKyttSmlZR01URnhjSFcxamEvOTN5Z2ZmdjJxRm16SnU3ZHU0Zno1OCsvMUdsaFhWMWRVYUZDQlRnNk9zTEZ4VVZyWE1Sbm4zMkd3WU1INCsrLy8wWllXQmhpWTJQbHQ5b0RPVDF3ZWIrODkrN2RDN1ZhTGMvTVVsaEZhZDBhTVdJRVdyVnFwVFdBSHdBR0RCZ2cvMnhwYWFuMW9GcXZYajNVcTFkUGZzRlVRUXA2ejR1cDBmU2FGRldiTm0zUW9VTUgyTnZibzArZlBqcXpNLzMwMDA5SVNrcUNLSXFRSkFrMWE5WkVnd1lOOGozbWh4OStXT2h4VzE5Ly9UVnNiR3hlNlBOODhza25xRjI3dGx4V016TXpOR3JVcUZDekJKSnBhZEtrQ2JwMDZRSlJGTkc0Y1dPMGFORUN6Wm8xeS9jN3g4ek1ETjI2ZFVPM2J0MXcvLzU5SEQ1OFdPODFZR2xwaWErKytzcm9ISFpONDFsUnRXalJBbXZXck1HbFM1Y1FGaGFtdDdGdXhJZ1JzTEN3eVBlK1FaUmJ2WHIxOE9PUFAyb0Zmc2JjazF1MmJJa2pSNDVvM1dzMTR3NmJOR21pTThGUytmTGxjZkRnUWZrZVhhTkdEWU12ZDI3Um9nWDI3TmxUWUM5NVlUUnMyQkM5ZXZYU21SU29iZHUyOHBqaDNOdmxQYmU5dlQwZVBYcFViT1dobDBpcFZFcEtwVklxcXVqb2FFbXBWRXJSMGRIeXNqbHo1a2hLcFZMcTBxV0wxTGx6WjBsempyei8rdmJ0SzRtaWFQRFkyN2R2bDlxMmJTdGR1M1pOWjkycFU2Y2twVklwM2JselIrKytPM2Jza0pSS3BYVDI3TmtpZjdiY05tN2NLQ21WU2lrek0xUHJuNWVYbDliZlQ3T2RvZjBsU1pKKyt1a25TYWxVU2ovLy9IT0I1L1gwOUpTVVNxVTBlL2JzUXBWWDh6YzI1aG9vMUlHcDBGNWxmYVJYcXpEMWpQN0Q2L3oxd1RydzhyRyt2RjVNb2M2VXVSNlhnakIvTXYvOFNXZG5aemc3T3h0MW5QSGp4NWZKdEFBaUlpSWlLbjRNWFBKZy9tVHB5cDhVWHViZ0dTSWlJaUl5R1dVNmNHSCtKUE1uaVlpSWlLaDBLTk9CUzlXcVZZdjhabnA5QTZ6em0rR25vRG4zY3l2T29BV0FQSml6b09YR2JrZEVSRVJFOUtxVnpyZlBFQkVSRVJGUm1jTEFoWWlJaUlpSVRCNERGeUlpSWlJaU1ua01YSWlJaUlpSXlPUXhjQ0VpSWlJaUlwUEh3SVdJaUlpSWlFd2VBeGNpSWlJaUlqSjVERnlJaUlpSWlNamtNWEFoSWlJaUlpS1R4OENGaUlpSWlJaE1IZ01YSWlJaUlpSXllUXhjaUlpSWlJakk1REZ3SVNJaUlpSWlrOGZBaFlpSWlJaUlUQjRERnlJaUlpSWlNbmtNWElpSWlJaUl5T1F4Y0NFaUlpSWlJcFBId0lXSWlJaUlpRXdlQXhjaUlpSWlJako1REZ5SWlJaUlpTWprTVhBaElpSWlJaUtUeDhDRmlJaUlpSWhNSGdNWElpSWlJaUl5ZVF4Y2lJaUlpSWpJNURGd0lTSWlJaUlpazhmQWhZaUlpSWlJVEI0REZ5SWlJaUlpTW5rTVhJaUlpSWlJeU9TWmwzUUJpT2oxWW05dlg5SkZJSHJwZUowVEdZLzFoWW9MZTF5SXFGaElraFJjMG1XZ3dwRWs2WHhKbDZHMDRYWCtlbUVkZUxsWVgxNC9KVjFuaEpJOCtZdFNLcFVTQUVSR1JwWjBVYWdZYVZwbW9xS2lTdlgxU1VSRVJFVEZoejB1UkVSRVJFUms4bDZMTVM3TW5TUWlJaUlpZXIyVjZoNFg1azYrdmtvNmg1S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xSXo0LzhoWlROajltNWJWQUFBQUFFbEZUa1N1UW1DQyIsCiAgICJUeXBlIiA6ICJmbG93IiwKICAgIlZlcnNpb24iIDogIjI3Igp9Cg=="/>
    </extobj>
    <extobj name="ECB019B1-382A-4266-B25C-5B523AA43C14-3">
      <extobjdata type="ECB019B1-382A-4266-B25C-5B523AA43C14" data="ewogICAiRmlsZUlkIiA6ICI5MzY1NjkxOTY2MiIsCiAgICJHcm91cElkIiA6ICIzMDU3ODk1OTUiLAogICAiSW1hZ2UiIDogImlWQk9SdzBLR2dvQUFBQU5TVWhFVWdBQUF5NEFBQURwQ0FZQUFBREN0bU02QUFBQUNYQklXWE1BQUFzVEFBQUxFd0VBbXB3WUFBQWdBRWxFUVZSNG5PemRlVnlONmY4LzhOZDlXaWlKTWtZWWpMSE42RGVNRTBORFJzWXlockV6OW1IR0dNdlloaStGN0NiYldGUFpoVEZaUXBZS0RWTEdoMVMyeGpSbFNUS1dST0cwbk02NWYzLzBPZmVuMHptblRvbTIxL1B4NktGejd5ZjNmVi8zKzdyZTEzVUR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U1Wk5RM0FkQTlDYUlvaWdXOXpHVVpvSWc4TjVBUkdVQ3k0UFNnZVVPR1VOVzNBZEFSRVJFUkVTVUh3WXVWQzY4ZlBrU2FyVmFhNXBTcVVSNmVub3hIVkh4eThqSUtPNURJQ0lxZHBtWm1VaE1UQVFBcEtXbHZiSDk1QzZEeWlPV08vUzZHTGhRbVhmNThtV01HREVDdWJNRlpzMmFoZVBIaitzc3YzSGpSdHk5ZS9jdEhWM0J0V3ZYVG1kYTI3WnRrWldWcFhmNWpSczNJanc4SEFEdzlPbFR4TVRFUUtWU1lmRGd3YmgvLzc2MFhHaG9LQXRXSWlwMzR1UGpNWG55WktTa3BHRFlzR0VJRGc0MnVPeldyVnVoVUNpTTNuYk8rN1dMaXd0aVltSU1MdnZzMlRPdGUzSk9seTlmUm1abXB0SDd6Y3U1YytlMFBpY25KK1A4K2ZONXJzTnloMG9LMCtJK0FLSTNTYWxVWXRteVpVaE9Ua2Jmdm4ybDZjT0hEOGVaTTJkdzgrWk43Tnk1VTVwKzZOQWhtSnViNC92dnY0ZW5weWRzYlczUnAwK2ZQUGNSRmhhR1I0OGV3Y1BEQXhjdVhFQktTZ29zTFMweGVQQmdqQjA3Vm12WjBOQlFUSmt5QmRPbVRjT1FJVVAwSHErdnJ5OENBZ0lRSHg4UHRWcU5talZyd3QzZEhSOSsrQ0VBUUtWUzZheW5WcXRoWW1LaTkvaGF0V3FGYWRPbXdjUERBLy8rK3krT0hUdUdOV3ZXWU5DZ1FWaTVjaVhXckZtRHAwK2ZZdGFzV1RvRkdoRlJXV2RoWVFHbFVva3FWYXJBMDlNVG5wNmVjSFoyMXJtbnhzYkd3dC9mSDk5OTkxMkI5NUdlbm83dzhIQXNXclRJNERKMzd0ekJnZ1VMc0duVEp0U29VVU9hSGhRVWhPWExsMlB6NXMxbzBLQ0JOTDFqeDQ1Rzc5L0h4d2QxNnRRQkFNeWNPUk1YTGx5UTVpMVpzZ1NSa1pHb1ZLbVNORzM1OHVWbzJyU3A5Sm5sRHBVVURGeW9URnU2ZENua2NqbSsrT0lMMk5uWm9XN2R1Z0N5VzF2V3JsMkxpaFVyb25idDJyQ3pzNVBXR1RWcUZPN2Z2dzgzTnpmczNic1hZV0ZoMHJ6bno1L2ppeSsrUUVSRWhEUXRLeXNMUC96d0E1eWRuYkYzNzE1VXFWSUZDUWtKZVBEZ2djN3hIRDE2Rk8rOTl4Nk9IajJxRTdpa3A2ZGovUGp4RUVVUjA2ZFB4OGNmZjR5c3JDeGN2MzRkRmhZVytYNVhRLzBhNVhJNUprK2VqR2ZQbnFGKy9mcTRkKzhlQUtCdjM3NDRmZm8wVWxOVEVSY1hoMGFOR2huY0JoRlJhWGJod2dXNHVMam9uU2VLSXRMUzB2RDU1NTlMMDg2ZVBRc1BEdy84OU5OUDBqU0ZRb0dLRlN1aVE0Y09CdmNURWhLQ0VTTkdhRldJQWNDWk0yZlFzR0ZEVktoUXdlQzZjcmtjWThlT3hZc1hMNlRBSlRnNEdLdFhyNGFYbDVkVzBBSUFwMCtmUm1KaUlnWVBIbHpvaC84ZE8zYWdlZlBtK1BYWFh3RUFnWUdCOFBIeFFjT0dEWTFhbitVT3ZXME1YS2pNQ2dzTHc1MDdkK0RsNVlYTGx5OWordlRwOFBEd2dLdXJLN0t5c3RDaVJRdGN2bndaNDhlUHgvYnQyMUdsU2hWcFhSY1hGeng4K05Db0crcXRXN2VRbUppSWI3LzlGcmEydGdDQSt2WHJvMzc5K2xyTHBhYW00dHk1YzFpOWVqVW1UWnFFbUpnWU5HblNSSnJ2NGVHQmpJd01iTisrSGVibTVnQUFjM056dEc3ZFd1OStuejU5aWk1ZHVraWZIUndjcE44UEhqeUlldlhxU1o5NzkrNE5JTHVHN09uVHAwaE9Ub2F0clMyOHZiMEJBQmN2WGtTTEZpM3kvYTVFUktXUm82TWpRa0pDOU01VEtCVG8xYXNYVHAwNnBUTlBzMDVrWkNSV3JGZ0JIeDhmNmY1c1NHeHNyTTYwZmZ2MjRaOS8vcEdDbzFldlhzSFMwaEtDSU1EYzNCeW1wb1lmeDJReUdhWk1tU0o5UG43OE9HU3k3RXoveE1SRXZQZmVlM2tlajhhWU1XUHc2TkVqS0pWSzlPclZDME9HREVGd2NEQjhmSHdBWktlTWVYaDRZTU9HRFFhL0k4c2RLbTRNWE1vSXVWeitBd0NIZkJjc1I5cTJiUXU1WEk0S0ZTcWdiZHUyZVBIaUJiNzc3anNNSHo0Y3FhbXBHRHQyTE56ZDNlSHU3ZzVyYTJ1dGRjM016S1JtOWZ6VXJGa1RGU3RXeExwMTZ6Qmp4Z3hZV2xycVhTNHdNQkQxNjllSG82TWpXclZxaGFOSGowcUJTMVpXRnZ6OS9iRm8wU0tEQlVaQVFBQldybHlKek14TWRPellFZDdlM29pSWlJQkNvVURQbmoybHZPeGV2WHBKMi9EeThvS3ZyeS9NemMxeDZ0UXB5R1F5dEd6WkVuLysrU2Q2OU9naGJUc2tKQVJ6NXN5UlBzdmxjbStqdm56NUVSb1pHZmxiY1I4RTBkdFNuc29VQ3d1TFBQdVBQSGp3QURObnprUm1aaVo2OWVxbGQ1bWN3VVJ1VjY5ZXhiVnIxK0RtNWlZOXpMZHQyeGJCd2NGYTkzdTFXbzFEaHc2aFdyVnFVcXZPbFN0WEVCa1ppZjc5Kyt1VVUwQjI0SEw3OW0yOWFXTnF0UnBPVGs1U2V0cW1UWnNBWkFkeC92Nyt1SERoQWhJU0VxVHY5T3JWSzJSbFplR25uMzZDdGJVMTl1elp3M0tuQUVSUmZLbFNxZFpjdTNaTmYwY2xLaElNWE1xT2plQjdlYlFJZ2dCTFMwczhmUGdRWGw1ZWlJcUt3c0tGQ3lHWHl3RUFkZXJVd2VqUm85R3ZYei9VcmwwYlZsWldHREZpQkc3ZnZvMjB0RFJjdW5USllQNXVUdGJXMWxpMmJCbm16cDJMc0xBd0RCa3lCSU1HRGRJSllJNGVQWXJ1M2JzREFMcDM3NDdWcTFkanlwUXBNRFUxeGIxNzk2QlFLUER4eHg4YjNNOVhYMzJGcjc3NkNvNk9qamg5K2pUVWFqVm16NTZOU1pNbWFlMHJNek1UdTNmdlJ1Zk9uVEZ1M0RpTUd6Y09qbzZPMHZ3dnYvd1NlL2Jza1FxUThQQndaR1JrNEpOUFBzbTV1eC96L2VMbHk0OEFHTGhRZVZJbXk1UldyVnBKYVZpUEhqMUNlSGk0MU9xaFZDcGhabWFHNmRPblk5YXNXYkMxdFVWQ1FnSW1UcHlJNU9Sa3JSVGhuQndjSEhRR2Y4bHB4NDRkYU5La0NSSVNFZ0JrcHh4YldscEtEL3FpS0NJa0pBUmVYbDZvWGJzMkprK2VMSzM3d1FjZjRNS0ZDeGc0Y0NDNmR1Mks0Y09INDUxMzNwSG0zNzkvSDBPR0RNR2tTWk4wOXJ0ejUwNHBSU3UzeE1SRU9EbzZ3dHpjSE1lT0hZTW9pdWpXclJ2T25Ea0RBT2pjdVRNQWxqc0ZJUWdDVEV4TUhBQTRGL2V4bEdVTVhNb09BUUJFVVJ4WDNBZFNRbmpkdTNjUDI3ZHZ4OW16WjlHM2IxOWtaR1Jnd1lJRldndVptSmpnenAwNzZOYXRHenAwNklEdDI3ZkR4TVJFcS9uYkdPM2F0WU8vdno5KysrMDM3Tnk1RXdjT0hNQ2FOV3ZRdUhGakFObnBaREV4TVZpelpnMkE3RTZWN3U3dUNBc0xRNGNPSGFCVUtnRWd6M1NCM1A3em4vL0F4TVFFeWNuSnNMR3hrYVpuWkdTZ1ljT0dPSHo0Y081Q0FRRFFvVU1IckY2OUdoY3ZYa1RyMXEyeGVmTm1EQjQ4V0NzdGp1ZlIvd2lDNEZYY3gwQlVETXBTbVNKZHcxV3JWc1d4WThjQS9PL2hIQUJxMUtpQnBLUWtKQ2NuSXo0K0hyYTJ0b2lLaXNLMGFkTXdjZUpFTEY2OFdLdTFvQ0IrL1BGSGlLS0lGU3RXQUFCdTNyd0plM3Q3YWY3a3laT1JucDRPRnhjWG5kUXBhMnRyakJzM0RrT0hEc1dPSFRzd1lzUUkrUG41U2YwZUV4TVQwYXBWSzczN1RVMU4xVXFCdm52M0xzTER3NUdabVlsWnMyWkpLV0pBZHZCa1RFVWR5eDM5QkVGWURxQ3lJQWpoeFgwc1pSMERsekltS2lxcVZEZTFGaUV2VTFOVFZLOWVIZnYzNzBmbHlwVXhjZUpFQU1EdTNic3hlUEJnNlNZZEd4dUwwYU5ISXo0KzNxZ2J0eUdWSzFmRzJMRmpNV1RJRUxpNHVHRFdyRms0Y09BQUFPRElrU01RUlJIOSt2V1Rscy9JeU1EUm8wZlJvVU1IMUt4WkU0SWdJQzR1enVpZ2FjZU9IWmc4ZVRKdTNicWxsZU9ja1pHQnpwMDd3OVBURXhrWkdUcWRRYzNNekRCKy9IZ3NYcndZQXdZTXdNT0hEOUcvZjMrdFpYZ2UvWTljTG1mZ1F1VldHYmtYNUhzTjE2dFhEL2Z2MzhmaHc0Y3hZc1FJQU5sOVM0WU5HNFkrZmZwZzhlTEZVc0NUbTZGN2RuSnlNZ0JJSTBJK2UvWU1EeDQ4d05telo5RytmWHRwdVlVTEY2SnExYXBTYTlDalI0KzBXb1UwdnlzVUNnUUZCV21sbHlVbUpob2MrZkxGaXhlb1ZhdVc5SG5xMUtsbzJyUXB6TXpNc0gzN2RxMWxGUXFGVVlQQXNOelJUeTZYMndHWUI4RDRzYktwVUJpNFVKbFZxMVl0akI4L0hydDM3MFpDUWdKY1hWMEJaSStIMzZoUkk3UnUzUnFwcWFrWU0yWU05dXpabzNla0dNM0lKNXIwTW1OWVcxdGoxS2hSR0RkdUhOUnFOVVJSUkdCZ0lLWk5tNlkxYXMyMWE5Y3diOTQ4UEh2MkREWTJObWpkdWpWOGZIeU1DbHpTMDlQUnZIbHoyTnZiWTl1MmJXalRwZzJBN0p4bXRWb05LeXNyekpvMUMxbFpXVklCOHVyVkt4dytmQmhEaHc1Rmp4NDlFQmdZaUxWcjE4TFQwelBQa1c2SWlNcUs1OCtmbzF1M2J0THZHaDkrK0NFT0h6Nk0yTmhZcVU5STgrYk4wYng1OHdKdFB6MDlIU3FWQ3RPblQ4ZTFhOWUwNWcwZE9oUy8vdm9yWW1KaXROTEJxbGF0Q2lDNzh1dllzV1BvMXEyYkZDVGwvTDFqeDQ0NmZTQUZRWkRLdHR3VUNvWFdTR3FIRGgwQ2tEMGFXVnBhR3I3NTVodFVxRkFCUFhyMFFIcDZPcDQ5ZTRidTNidERFQVJwZXM1Z2plVU9sUVI4QVNXVmVYMzc5a1ZJU0FqdTNMa0RJTHRqWW1ob0tJRHMxcGVlUFh1aVpzMmFPdXNkUEhnUWd3WU53dTNidC9QY2ZteHNMRFp2M294NzkrNUJwVkxoNmRPbk9IVG9FRDc5OUZQSVpETDgrZWVmU0VsSlFZOGVQVkNyVmkzcHAzUG56cWhjdVRJQ0F3TUJaSSt0SHgwZGpSa3paaUF1TGc0cWxRcXBxYWs0YytZTWJ0MjZwYlhQaWhVcllzS0VDWWlMaTBONGVMaVU4cENlbm82S0ZTc0NBSnlkblZHcFVpVmtabVlpS3lzTHc0Y1BsMUxTQWdNRGNlM2FOVFJxMUFoZVhsNTZoMjRtSWlwck9uYnNpTURBUUFRR0JtTFdyRm5TOU9iTm0rUEVpUk53ZFhXRlRDWkRVRkFRWHI1OHFiVnVyMTY5OVA3a0ZCOGZEMnRyYTN6eXlTYzRjdVNJMXJ5ZVBYdmk2dFdyK1BUVFR3ME80bEpRTzNmdXhPblRwL1greU9WeXZSMzZBYUJTcFVvNGR1eVk5Tk8xYTFkWVcxdGp3b1FKV3ROellybERKUUZiWEtqTXM3UzB4Tml4WTVHWW1JajY5ZXZEMmRrWkR4NDh3Sk1uVHhBUUVBQmZYMSt0NVcvY3VBRWdlOXo5VFpzMm9WYXRXbmoxNmhVc0xDeHcrL1p0blJvdmEydHJSRVJFWU0rZVBYajU4aVdxVmFzR0p5Y256Snc1RTBCMnAveldyVnVqY3VYS1d1dVptSmlnVTZkTzBqdGQ2dGF0aTk5Kyt3MmJObTNDVHovOWhLZFBuOExDd2dLTkd6ZUdtNXVienZkNjllb1ZaczJhaFpFalI2SkNoUXBRcVZTSWpvNldhdTgwWW1OalVhbFNKVXlmUGgwTkdqU0FxNnNyTGw2OGlKVXJWNkpGaXhaWXZudzVCZzRjaU9IRGgyUFFvRUZhT2RGRVJHVkJjbkl5WW1OajBiWnRXMnpldkJuLy92c3ZIajkralBQbno2TmZ2MzVZdVhJbDZ0YXRLL1V6M0w1OXU4N2I0djM5L2ZWdU8yY3JlWk1tVFJBUUVLQlRUaVFtSm1MdTNMbm8wS0VEYnQrK2pkR2pSMlBVcUZGd2RIUTBPQnJaNjNyKy9MbFI5L09USjAvaXpKa3oyTGh4STZaTW1ZS0dEUnRLL1ROelk3bER4WTJCQzVWcE9UdGY1cGFabVluTXpFd3BQOWpaMlJtelpzMUMzYnAxdFlhdHpNek1SSWNPSGFCV3F5RUlnazVlYm8wYU5hUng2ZlZadm55NXdYbTVYNGhtWjJlSHVYUG41dnU5Z095aExldlVxWU9SSTBmQ3g4Y0hIaDRlc0xTMDFCcnZId0RzN2UxeDhPQkJKQ1Vsb1ZldlhtamZ2ajMyN3QyTDZ0V3JBd0RtekptRGpoMDdZdVhLbGJoKy9UbzhQRHlNMmo4UlVXbng1TWtUUkVaR29uYnQybkJ3Y0VEdDJyV2hVcWt3Zi81OGJOKytIU3RXckVEVnFsV3hZc1VLOU83ZEd6VnExSUNWbFpYQjdUMSsvQmhLcFJJUEhqeUF1Ym01VnZDUk8yalp0V3NYZHU3Y2laOSsrZ205ZXZXQ1dxMkd2NzgvbGl4WkFnQlFLcFV3TlRYRml4Y3YwSzFiTnlRbEpVbnBiRGwvMTh3Zk9uUW9ldmJzaVcrKytTYmY3NTF6dUdFL1B6K29WQ29wT0V0SVNNQ1dMVnR3OWVwVmVIaDQ0SU1QUHNETW1UTXhac3dZREJreUJMMTY5Wkw2MTJpdzNDR2lJaUdYeTBXNVhHNTRQTVp5Uml4aUwxKytGRk5UVThXTWpJeWkzblNCblRwMVNoUkZVVlFvRktKU3FaU21xMVNxZk5lOWUvZXV3WGtxbFVwODhlS0ZLSXA1ak90WkR2SGFvdktvTEozM2VkMFQ0K0xpdEQ2cjFXcng3dDI3WW5wNnV0WjB1Vnl1OWRuUHowL3MyN2V2T0dqUUlISFhybDBHdDMvbzBDSHg3Ny8vRnA4OGVhSXpMeXNyUzd4eDQwWmVoMWVrT25YcUpINzIyV2Zpc21YTHhNaklTTkhaMlZuY3VIR2ptSmFXcHJWY2RIUzBPR3JVS0hIVnFsWFNOSlk3ZVpQTDVmUC9lODNNTCs1aktldkszQmp0NVpXbWdJbU1qT1QvS2JJTHF1SStodEpNeURsR1pUbkhhNHZLbzdKMDNyTTgwS1ZXcTVHVmxXWHdoY2RBOWhESmI3TW9LTTNsem44RGxua0FGa1JHUnM0djNxTXAyOWc1bjRpSWlLZ2NrY2xrZVFZdEFONXEwRUprTFBaeG9US3BOTmZjRUJGUjBXRjVRRlIyc01XRmlJaUlpSWhLUEFZdVJFUkVSRVJVNGpGVmpJam92NW8xYS9hZXFhbnBISDN6NUhLNTFwalhXVmxaaTY5ZHUzYi83UndaMFp2RDg1NklTZ3NHTGtSRS85V2tTWk4vNCtMaWVndUNVRVBQN0I4MXY0aWkrS2hKa3lZVHJsMjc5aGFQanVqTjRIbFBSS1VGVThXSWlQNXIvLzc5S3BsTWRzaUlSUS91Mzc5ZjljWVBpT2d0NEhsUFJLVUZBeGNpb2h6VWFyV2ZFWXNac3d4UnFjSHpub2hLQXdZdVJFUTV5R1N5RUZFVWsvTlk1R21WS2xWQzN0b0JFYjBGUE8rSnFEUmc0RUpFbEVORVJJUlNFQVQvUEJieFAzdjJiTlpiT3lDaXQ0RG5QUkdWQmd4Y2lJaHlFUVRCWUVxTVRDWmp1Z3lWU1R6dmlhaWtZK0JDUkpSTFNrcEtNSUJVUGJOU256OS8vc2ZiUGg2aXQ0SG5QUkdWZEF4Y2lJaHlpWXVMeXhCRjhaaWVXVWZqNHVJeTN2b0JFYjBGUE8rSnFLUmo0RUpFcEllQnRCbW15MUNaeHZPZWlFb3lCaTVFUkhvSWdoQUVRSkZqa2tJUWhCUEZkVHhFYndQUGV5SXF5Umk0RUJIcEVSRVJvUUFRcVBrc0NFTEFmNmNSbFZrODc0bW9KR1BnUWtSa2dDaUtVb3FNa1Mvb0l5cjFlTjRUVVVuRndJV0l5QUJ6Yy9Qam10OHRMUzJQNTdVc1VWbkI4NTZJU2lvR0xrUkVCbHk4ZURFVndERUFSOCtmUC8raXVJK0g2RzNnZVU5RUpaVnBjUjhBRVZFSjV5Y0lnbGpjQjBIMGx2RzhKNklTUnlqdUE2Q2lJWmZMUlFDSWpJemsveWtWaXhZdFdsd1VCT0hUNGo0T01wNG9pbWVqb3FLY2kvczRTaE9lNTJVTHI0RTNpOWRMMlZQYzF3eFR4WWlvU0xCd0tuMEVRZWhRM01kUTJ2QThMMXQ0RGJ4WnZGN0tudUsrWnBncVJrUkZLaUlpb3JnUGdZemc0T0JRM0lkUXF2RThMLzE0RGJ3OXZGN0tocEp3emJERmhZaUlpSWlJU3J4UzNlTEMzRWxkbXI0dXBWMXg1MUFTRVJFUlVjbFNxbHRjR0xTVVhjV2RRMGxFUkVSRUpVdXBibkhSWU81azJWSVNjaWlKaUlpSXFHUXAxUzB1UkVSRVJFUlVQakJ3SVNJaUlpS2lFbytCQ3hFUkVSRVJsWGdNWElpSWlJaUlxTVJqNEVKRVJFUkVSQ1VlQXhjaUlpSWlJaXJ4R0xnUUVSRVJFVkdKeDhDRmlJaUlpSWhLUEFZdVJFUkVSRVJVNGpGd0lTSWlJaUtpRW8rQkN4RVJFUkVSbFhnTVhJaUlpSWlJcU1SajRFSkVSRVJFUkNVZUF4Y2lJaUlpSWlyeEdMZ1FFUkVSRVZHSng4Q0ZpSWlJaUloS1BBWXVSRVJFUkVSVTRqRndJU0lpSWlLaUVvK0JDeEVSRVJFUmxYZ01YSWlJaUlpSXFNUmo0RUpFUkVSRVJDVWVBeGNpSWlJaUlpcnhHTGdRRVJFUkVWR0p4OENGaUlpSWlJaEtQQVl1UkVSRVJFUlU0akZ3SVNJaUlpS2lFbytCQ3hFUkVSRVJsWGdNWElpSWlJaUlxTVJqNEVKRVJFUkVSQ1VlQXhjaUtoSFVhalhVYXZWYjIxOW1aaWFTazVQZjJ2NkljZ3NMQzBOTVRJemVlVE5uenNTdnYvNWFxTzM2K3ZwaTRNQ0J1SHYzcnNGbFZxOWVqYUZEaCtMbHk1ZUYyb2RDb2NDaVJZdXdiOSsrUXEyZjI1MDdkekJpeEFpY08zZXVTTFpINWNmTm16Znh6ei8vUUtWU0diMU9YRndjZHV6WW9UTjl4NDRkaUl1TEsvU3hxTlZxQkFRRTRPelpzNFhlQnVYTnRMZ1BnSWhJcVZUQ3hjVUZscGFXV0xCZ0FXU3k3RHFWUFh2MkZIaGJBd2NPaEtucC8yNXRzYkd4OFBUMGhKdWJHMnh0YmFYcGYvNzVKNlpObTRZMWE5YkF5Y2xKbWg0UUVJQkxseTVoMnJScHFGeTVjcDc3T24vK1BKS1NrdEN0V3plWW01c0RBSTRlUFlyOSsvZGoyN1p0V3NlaGo3Ky9QMTY5ZWxYZzc1alRrQ0ZEWG10OUtoNXF0UnBidG14QmRIUTBoZzBiaG5Ianhrbm5VSEp5TXM2Y09ZTUpFeVlVZUx1UEhqM0NoZzBiMEw1OWU3ei8vdnQ2bDdsMzd4NThmWDNSdTNkdldGbFpGZXI0VDV3NGdjT0hEMlArL1BtRldqKzNLbFdxNFBIangzQnpjOFB2di8rT1dyVnFGY2wycVhSUktCUklTa3BDY25JeWtwS1M4T1RKRXp4NjlBZ1BIejVFWW1JaU9uZnVqQkVqUm1pdDQrN3VqcHMzYitLUFAvNkF0YlcxMXJ5TWpBdzhmZnBVWno4WExsekErdlhyMGFWTEY2M3A2OWV2aDRtSkNTd3RMWFhXcVZhdEdpcFVxSkRuOFdkbVptTERoZzFRcTlYNDdMUFBwR3ZhR0N0WHJzVHZ2Lzl1OVBJYUVSRVJCVjZuTkdQZ1FrVEZ6c3pNREhaMmR2RDE5WVdKaVFubXpac0hRUkFLVmVQY3UzZHZyWUJCcVZUaTh1WEwrT0dISDdCNTgyWXBlSW1NaklSTUpzTW5uM3dpTFh2MzdsMjR1N3VqWHIxNitSWTRhclVhcTFhdHd2UG56OUdwVXlkcGVabE1odWpvYUFRRkJhRkhqeDU1Ym1QejVzMzQ5OTkvQy93ZGN5ck93RVVVUmJIWWRsNUVCRUVRaW1PL01wa01temR2aHJlM04zYnUzSW1iTjIvQzI5c2JRSGFMaVVxbHdycDE2N0J1M2JvOHR6TnMyREJNblRvVlFQWTVPWGZ1WENnVUNnUUZCU0VvS0VobitaMDdkMkxEaGczSXlzckNnUU1IY09EQUFaMWxHamR1TEQxQUdhckZQblRvRUN3dExkR3hZOGM4YTdvRlFaQXFJdkppYTJ1TEJRc1dZTktrU2JoMDZSSjY5KzZkN3pvbEVhK0oxL1A3NzcvRDA5TlRhMXFGQ2hWUXMyWk4xS3haRTJabVpscnpGQW9GL3Y3N2IzejAwVWM2UVFzQVhMcDBDVk9tVERHNHY2Ky8vbHBuMnBvMWE3Qm16UnE5MDUyY25CQVFFSkRuZC9qa2swOFFGQlNFWDMvOUZjMmJOemU0WE9YS2xiVXF6VFFXTFZxVTUvWTFBZ0lDY09IQ0JiM3pIQndjdEQ3TFpESlVxVklGelpzM3gzZmZmUWQ3ZTN1ajlsRVNNWEFob2hKaCt2VHBTRXRMZzcrL1B5d3NMREJ6NWt5RE5VbWFtaWxqYXBxYU5tMktsU3RYWXRLa1NaZzNieDdXcjE4UEFBZ0pDVUdMRmkya1ZwWG56NTlqNHNTSnNMS3l3cSsvL3BwdnpkckJnd2R4OSs1ZFRKOCtIWlVxVlpLbWQrM2FGVjVlWHZEMjlrYW5UcDFRc1dKRmc5czRkdXhZdnNkdnlLSkZpM0Q0OE9GQ3IwL0Z6OHpNREJNblRvU2pvNk5Vdy92dzRVUDg5dHR2R0Rac0dQcjA2UU1nTzhoZXNtUUozTjNkMGJoeFl3REFIMy84QVU5UFQzejAwVWZTOXR6ZDNYSGx5aFdzV2JNR3NiR3hDQTRPeG9JRkM3UWU5azZlUEltTEZ5OWk2dFNwc0xHeHdZWU5HN0JvMFNKVXExWk5XaVpuMFA3cHA1L20rUjNhdDIrZjUzeEhSMGQ0ZUhoSW40T0RnekZ6NXN3ODExbTBhSkhCaDdmeVZydGMzbno1NVplb1VhTUdxbFdyaHNlUEgyUGh3b1h3OVBUVXFtREtLU29xQ2lxVkNvNk9qbnJuT3prNTZUMW5qaDgvanNXTEYrczgrRHM2T21MT25Ebm8zcjI3d1dOMGMzTXo2cnNZcWhqUWFOQ2dnZDdBNWF1dnZqSnErMy85OVpmQndBVUFURTFOMGJkdlh3RFpMVUd4c2JFNGUvWXN3c0xDc0hidFdyUnAwOGFvL1pRMERGeU1jUFBtVFppWW1LQkJnd1l3TVRFeGFwMjR1RGlFaFlWaDVNaVJXdE4zN05pQmR1M2FvV0hEaG9VNkZyVmFqYUNnSUZoYVdxSkRodzZGMmtaWlVoWnF0MHF5dDFuekpnZ0M1c3laZzZkUG4rTGx5NWRRcVZSR1gyLzZaR1ZsNGY3OSt3Q0FHalZxWU96WXNiQzN0OGZkdTNkeDc5NDkzTDkvSDE5ODhZWFVEMEN0VnVPVFR6NUJodzRka0phV0prM1hsMjd6NU1rVGVIaDRvRTZkT3VqZnY3L1dQRk5UVS96MDAwK1lQWHMyMXE1ZG0rOURHbEhMbGkyaFVDaHcrL1p0dUx1N3c5emNIS05IajVhQ2FrM0taTE5teldCblp3ZTFXbzNBd0VDODk5NTdVcXFMbDVjWERoNDhDRmRYVnpnNU9hRmF0V3JZdkhrenRtM2JobDkrK1FYLytjOS80Tzd1am9rVEo2SjM3OTRZT25Rb25qMTdCZzhQRHl4ZnZoeGJ0MjdWbXpZMmNlSkVuV2tCQVFHNGRlc1d2di8rZTcwcE5UblZybDFiNy9UaHc0Zmp2ZmZlTS9wdkZCd2NqUER3Y0tPWHA2TFZva1dMZWxGUlVmRnZlaisxYTllV3pwa3JWNjdrdS96bHk1Y0JBSjk5OWxtK3krWnVoVEEwYmU3Y3VaZzdkNjcwT1hmZ2MrblNKYTNQSVNFaFVDZ1U2TmF0bTk3OVBuandBSmN2WDhiWFgzK05uRVhxbXk1ZXpjek1kTW9mWDE5ZnJGaXhBaHMyYkdEZ1Vsb3dmNUw1azFSeXlXUXlyRml4b2tEbnRTR1BIejlHdjM3OThsekd4OGNIUGo0K1d0Tnlwd0hrUHY4MTZUaXZYcjNDbWpWcmRGSVhnT3hhdzZDZ0lPemJ0dy8yOXZaNlU4YjBGWmpHZVBmZGR4RVlHRmlvZGQrVWE5ZXVJVFEwVktkUGhrcWx3dWVmZjQ1ejU4NFpsUzRVSHgrUEV5ZE9ZTXlZTVlVK2xwU1VGSXdjT1JMZTN0Nm9VYU5HdnN0MzZOREI5T3paczFtRjNtRVJlUERnZ2RRQzByVnJWL1R0MjFjS1dxNWV2WXJEaHcvRHhNUUVibTV1OFBEd2dFcWxRdnYyN2RHNGNXUHA3OXE5ZTNmWTJOaElnWFRUcGsweGE5WXNwS2FtUWhBRU5HblNCTStmUDhmUm8wZWw5RE5iVzFzc1hyd1lmLzc1cDhHV3dkeVZid3FGQWx1M2JrV3paczB3ZnZ6NFFuL25EaDA2R0t4RjErZnUzYnVsS25BcHpkZUVQb0lnM0czUm9zVWxRUkQ4QkVId2k0aUl1RlhvQXlwQ0Z5NWNnTFcxTlQ3KytHT2psdCt4WXdmcTFLbGoxTElKQ1FrNjV6OEFyUW8xdFZvTlgxOWZYTHQyRFhYcTFOR2JHclpxMVNxY08zY090V3ZYenJjRjgwM3IwNmNQVnF4WUlWWHFsVWJsTG5CaC9tVFI1RS9tRkIwZExRVjducDZlYU4yNnRWSGJMeW1Ta3BMd3pqdnY2RXdYUlJIMzc5ODMraVpYRmprNE9MaXAxV3EvcUtpb3Y5N2tmcDQrZllxc3JQODlPK1l1WEljTkc0YStmZnRLemQ3R3FGV3JsdDZnT3pvNkdpTkhqc1NvVWFNSzllQzFmdjE2WExwMENjT0dEY3Z6d1d2QmdnVVlObXdZRmk1Y0NBc0xDM3p4eFJkYTg2ZE5tMWJnZlFQSXQ0YTdPTlN2WHg5TGxpeEJabWFtMU44Q3lDN1UwOUxTOUQ2Z3RXelpVcnFucHFhbTR2TGx5d2dLQ2tKZWphalhyMS9YZVpEbzE2OGZaczJhSlgwK2MrWU1MQ3dzVUtOR0RZUEJvWldWRlVKQ1FnQUFLU2twaitSeXViOGdDSDRwS1NuQmNYRnhHVVovOFNJUUhoNE9GeGNYS0JRS2pCZ3hRaXRGSlRRMEZMTm56NGFkblIwV0xWcUVuMzc2Q1QvKytBWGI0aDRBQUNBQVNVUkJWQ09XTEZtQ1NaTW1hVzJuYnQyNjBrTkpicXRXclpKK1AzLyt2TjYvUzg0Umx2S3FyRHArL0RnVUNnVUdEQmhRa0s5WjdwVG1hOElRUVJBK0JmQ3BLSXJMNUhMNVZVRVEvSXE2ZkJnOGVERCsrZWNmclduZmYvKzkxbWZOK1ptVWxJVFkyRmg4K2VXWFJnV0JRUGI5TTc5QlYzSXVteCtaVEFaM2QzY01HalFJcnE2dTJMTm5ENnBXclNyTkR3NE94cmx6NXpCMDZGQ2pnNWJNekV5amxpdk1LSnpQbno4SGdBSzFkcFkwNVM1d1lmNWswZVZQYXZqNysydjlYaElDbDh6TVRDeFpzZ1FMRml6SWM3bVltQmdNSHo0Y1FVRkJXaU5PQWRtZHVudjM3bDNnRnFmQzFHNkpvb2g5Ky9aaDRNQ0JSalVmUjBkSDQ2T1BQakw2WnEyUFdxM0cyYk5uOGRGSEg2Rm16WnFHam11aElBZ0w1WEw1M3dEOFpES1ozK1hMbDY4QUtOSVV2VysvL1ZhcmszcnV2L25ObXpmeDVNbVQxOTdQcTFldjRPYm1oanAxNnVDNzc3NHI4UHA3OXV6QnpwMDc0ZURnb0RlRkpxY3FWYXBnN2RxMUdEMTZORnhjWERCNThtUU1HelpNbWwrV1JnT3JYTGt5MXExYmgzSGp4cUZ2Mzc2b1Y2OGVBT1NaN21kalk0TlRwMDdoMGFOSEdEeDRNREl6TTNIbzBDRW9GQXFkSVhaLysrMDNyWE0wTkRUVTRFT0Z2NysvOUhmT2ZSNWxabVppN05peFdpTldDWUpnQzJDVUtJcWpySzJ0VTF1MGFISHN2N1hLUVJFUkVZb0MvekdNcEZhcnNYWHJWbXphdEFudnZ2c3VObXpZZ0E4Ly9CQkE5c1BvamgwN2NQYnNXVFJvMEFCcjFxeEJyVnExc0dIREJ2ejg4ODhZTUdBQUJnd1lnSUVEQitxa1l2WHYzeCtEQnc4dTFESDkvdnZ2VXBseTY5WXREQnc0ME9DeWJtNXVScGRWUVBscnVTL04xNFNSbW91aTJMeW95NGRSbzBiaDJiTm5BSUNMRnk4aUpDUUVRNGNPMVp0eStKLy8vQWNBcE9jY3RWcWRiNW1ZMXpsZFdOV3FWY1BzMmJNUkZSVUZDd3NMYVhweWNqTGMzZDNSc21WTFRKNDgyZWp0R1hyZWZGMUtwUktyVjY4R2tGM21sbGJsTG5CaC9tVFJ5c2pJd0lrVEoxQ3ZYajBvbFVxY09YTUdxYW1wZWx1bjNxYXNyQ3djTzNZczM4RGw1TW1UYU5XcWxVN1FZb2hhcmNhMWE5Znd4eDkvWVBMa3lYcUh1eTFNN2RaZmYvMkZ3TUJBZlBQTk4yalpzaVhxMXEycnM4NjllL2R3K2ZKbGlLS0l0V3ZYb25yMTZsaTBhQkYyN2RxRnpaczNTOHVscGFWcDNUeUI3UGRGNU9idDdRMWZYMTg0T1RsaDBhSkYrZDN3UHdRd1c2MVd6M1p3Y0xpblZxdVB5MlN5NHhFUkVZRUFYdnZsSy9QbXpVTjZlam9DQWdKdzh1UkpvOWNMRFEzVitseW5UaDJwVDBwK3FWaHQyN1kxYWgvbTV1YTRjT0VDZHUvZWpkV3JWNk5PblRwWXVYS2wxdi85bmoxNzBLaFJJN1JxMVVwcjNROCsrQUFiTjI3RStQSGpzWHIxYWx5K2ZCbXVycTVhQWEyeDd4NTRuZjQrUmhKeS96NWd3QUJwMnBNblQ2VGZYN3g0b1hOenFWR2pCZzRjT0tCMUhpbVZTb2lpbU9mRG11YUJhdCsrZlhCd2NJQ2JtNXRXMmxMUG5qMk52cGZkdkhrVDE2NWR3NVl0Vy9UT1g3QmdBY3pOelRGdjNqeERtN0FXQkdFSWdDR2lLS1k1T0RpY1VhbFVBUlVxVkRodzhlTEZSMFlkaEpGV3JGaUJmZnYyb1huejV2ajExMTloWTJPRGYvNzVCeTR1TG9pUGo0ZWxwU1hHakJtRFVhTkdTYW1UelpvMWszTFVkKy9lamQyN2Q4UGUzaDdyMTY5SGxTcFZVS1ZLRmRqWjJSWDRXT3pzN0ZDeFlrWFVyRmxUdWhmYTJ0cGkzTGh4V3N2Rng4Y2pJQ0FBYmRxMFFZc1dMVjcvajFBeTZWd0hnSEhYUW5wNnV0YUpXbHF2aVdiTm1yMnIrZDNDd2tMUUhIY2VjcGNQQVlJZ0JFUkdSaDQzNmlCenlKbGVyeWtMT25ic3FMZHlPVFEwRkthbXBtamJ0aTNXcjErUDhQQnc3Tnk1TTgvdDc5eTVVMi81cXMrOWUvZDB1ZzVvTEZ1MlRPODdqSGJ2M3EwejdmTGx5M3BiV3c0ZlBxeVYwZkgrKysvajAwOC9OWHBFdmV2WHIrUFdMY01aZTBxbEVzdVdMUU9RWFdsMytmSmxaR1ZsWWQ2OGVlalVxWk5SK3lpSnlsM2dVbERNbjh4YmNIQXdYcjU4aVQ1OStpQXpNeE43OSs2VkhzRGZsbzRkT3habzNpKy8vSUkyYmRwQXFWVGl5SkVqQmFvMS9QTExMeUVJQXBLU2tneld1QmVtZHV1UFAvNUF6NTQ5QVdSM3FEdDQ4S0RPZGpXMU1JSWdZTTJhTlJnOWVqUzh2THd3WWNJRXJkb1RCd2NIaElTRTVQbWd1M3YzYnB3OWUxWjZENE9ycXl2bXpadG5WTk80S0lwMUJVRVlKNHJpT0xsY25pZ0l3a0cxV20yNDZjOEltZ2YrNjlldkYyaTkzR21hSTBlT2xQNWYvUHo4cE9tdlhyM0M3Tm16OGZEaFF5eGR1bFJ2aC91NWMrZml6cDA3V0xKa2lWYkJKZ2dDZnZ2dE42eGV2UnJ2dmZjZVBEMDl0UUx6TzNmdVlQWHExYWhac3lZT0hEaWcweituVWFORzJMVnJGNlpPbllyUTBGQzBiZHRXSzgzRzJHdjJUZFZZeStWeWc3V2plUldLR3JObno1WmFaaytmUHEwMTc4V0xGMUNyMVVoSVNERDRUaEdOMk5oWS9QampqeGc0Y0NDMmJ0Mks2dFdyQThodWpUUzJaZEhMeXd1QS9pQnZ5NVl0aUkyTnhiWnQyL1QyUzlMRFFoVEZyMlF5MlZkS3BkSkRMcGNmQStDWDcxcEdHamh3SU5ScU5hWlBuNDRuVDU0Z0xTME5WbFpXcUZldkh0cTJiWXNlUFhxZ2N1WEtTRXBLMGxsMzh1VEo2TisvUHdJQ0FxU0FCZmpmMzcrZy9hYzJiZG9FQndjSGpCdzVVaXFUYkd4c01IcjBhSzNsM04zZEFXUmZkNDBhTlNyb1Y5Wnk5dXpaQXIzbzczVmVDcGlmdks0QkRXT3VCVTBmMWRKK1RaaWFta3BCZWo0Qmk0Ny9sZzlqQVl5VnkrV0pCVm81aDl1M2IwdVZ5NDhlUFVKa1pDVGtjcmswWDZsVTRzOC8vNFNEZ3dNcVY2Nk02dFdySXpvNkdqZHYzdFFhYVM4M1E0RklZYjNPZTR4eWp1UUhaTGVXNWg3c0pTOWR1M2JOYzM1V1ZwWk9jR1ZoWVlHVEowL2lndzgrd1AvN2YvL1ArSU10UWNwZDRNTDh5YUxObjlTa2lYMzExVmRRS3BYWXUzY3YvUDM5MzJyZ2tydGdBTEw3SmprNU9lbWRweEVZR0lqazVHUjg5dGxuZVRiTk9qbzZvbVBIamxpeVpBbldyVnNIcFZLcE4rQUVDbGU3cFZLcEVCd2NYS0EzVUZ0YVdzTER3eVBQb1hiMVNVOVB4NG9WSy9EWFgzL0J5OHNMdHJhMldMMTZOWll0VzRaaHc0Wmg1c3laQlVyMUV3UkJWS3ZWb2lBSXhUSzZXODdnQklEMEFBZjhielN3eE1SRUxGcTBDSW1KaVZpNGNLSEIwZmlXTDErT2I3LzlGb3NYTDhiaXhZdTFyaWNiR3h0Y3UzWU4vL2QvLzZmVEgycnQyclZRcTlXWU1XT0d3VUVGN096czRPUGpnNkNnSUNsQXphbE5temJvM0xtejNuVlBuejZOOCtmUDY1MVhSSEkrbVlnRi9OMWl5WklsQVBRL0xDY2tKQURJRGtnTlBhUnBhbzRYTEZpQStQaDQxS2hSQTJxMUdrK2VQRUgxNnRXaFVxbDBXamFkbkp4Z1pXV0Z0bTNiWXNhTUdhaGF0U3JPbnorUCsvZnY2NzFYYTY0dkh4K2ZRcjl3RVlBb0NFS1JEV1JZdjM1OXVMcTZBdERmRnpLL2w2K09IRGt5cjVZampCa3pCai8rK0dPZTI3aHk1WXBPK1dkSVptWW1UcHc0Z1NaTm1yeFcwS0lwZjNidDJsWG9iYndCaHE2QjNKL3ptcWY1YkZrR3JvbUhlcjZYL256aVBMek85YkpqeHc3SVpES28xV3A0ZW5yaTBhTkhtRDkvUHI3ODhrc0EyYTBZQ29WQ3FwenMxcTBiMXF4Wmc4T0hEeHNNWEM1ZHVpUUZjR0ZoWVhCMWRjWG8wYVB6VEp2S3IwVmMzN1ZiVUxHeHNmajc3Ny96M1lleHkybFlXRmhJMlJZcWxRcEpTVWtJRFEzRmhnMGJwSXJQMHRoeVd1NENGK1pQRmwzK1pHSmlJaUlqSTlHZ1FRUHAzUUwxNnRWRFRFd01ZbUppMEtSSmt5TFp6NXVnVkNxbDRFSVFCTDE5ZVRJek0rSG82S2cxNzhNUFA4eXpWYUF3dFZzQkFRRjQrZktsRklRb2xVcTluZEExTlY5YnQyNkZyNjh2VEUxTnBkR2xQdi84ODN3N1ZwNDdkdzRyVjY2RXZiMDl0bTdkS2dYT0ppWW1tRFZyRm9LQ2dqQnIxaXg4OU5GSEdESmtTRjdwa2JjQmFFYVdDY2QvVThWeTFvYTlMWG5WV0lxaUNIOS9mNnhldlJycDZlbjQ1WmRmREFZSFFIWndzWEhqUmt5WU1BSGp4NDlIbHk1ZE1HTEVDSHo0NFlld3RyYVdtdHh6dW5EaEFrSkRRL0hGRjErZ1hidDJlUjZydWJtNTNxQUZBQm8yYkdnd1BTQWhJZUdOQmk2UmtaR3ZNNFJibms4bFVWRlJhTjY4T2NMQ3d2UVc4RXFsRW1abVp0TEFEQ0VoSWVqZXZUdk9uVHVIaHc4Zll1TEVpVm9QYVUyYk5zWDU4K2RoWm1hR3VMZzRMRml3QVBQbXpjUGF0V3V4ZCs5ZXpKdzVFei85OUpQV1BtSmlZckJreVJLc1hidldZRjh1QXhTQ0lBU28xV28vUzB2TDQrZlBuMzhCQUhLNWZFZEJObUtzTDcvOFV1ZTZ6OHJLZ29tSmlVNWFrREVqVEQxLy9sd2EwdHVRaHc5elA1OGE5dSsvLytMRml4ZUlpWWtwVUl0TzdwYkNGeTllQUFEMjc5K1BEejc0d09qdEZIWlVUR084NWpXUVc2bS9KaUlqSTNVbUd0TXE5VjlhNVlOY0xqY3VGemFIMk5oWUJBWUc0dlBQUDhlWk0yZmc0dUlDSHg4ZnVMbTVJU01qQTcxNjljTFpzMmNoazhta3dLVktsU3JvMEtFRGdvS0NNSFhxVktrOGZmcjBxYzdvcmprWjg1SlhqYU5IajByWkVxODdYSDlPSVNFaDByT0RQcHJ6eE5qbDlERXhNVUdOR2pYUXYzOS8xS3haRTVNbVRZS25wNmRXbW5scFVlNENGK1pQRmwzK3BMKy9QMFJSMU9ycy85VlhYOEhMeXd2Ky92NllNV09HVWZ2Smc1RHpYMDJPc1NhL09HZHVjY2VPSFpHV2xnWUFVbkJYcFVvVjZhYVdrcElDZjM5L2FTUU5IeDhmMk5uWklURXh1eVZicFZMQjM5OGZ2WHIxS3ZUTnFEQzFXNW1abWRpK2ZidldzblhyMXBWU3hUcDI3Q2kxR3Yzd3d3OEFzbHNJdi8vK2U2MytGUG0xb2wyL2ZsMTZDZU12di93aURjK2JrcEtpMVVyaDVPU0VHalZxWU0yYU5ia0RsNXVDSVBpcFZDcS9LMWV1WEVVUmQ4N1g1K3JWcTdDeHNUSDZlc3JwNWN1WEdEOStQS0tqbzlHZ1FRTlVybHdaTGk0dWNIRnhNV3I5ZnYzNjRlalJvMUlOODQ0ZE8zUmFVekl6TTdGczJUSlVybHhaYTZ6OGx5OWY0dGRmZjhXWFgzNVpJZ2FxZU50U1UxUHg2TkVqTkd6WUVDZFBub1NMaXd2bXo1K1BaOCtld2NiR1JtdlpsSlFVV0ZsWlNkZHVhR2dvMXE1ZGl4Y3ZYbURTcEVrNkQya21KaWJTOWRta1NSTk1tREFCVTZkT2hWcXRocXVycTg1RFdFcEtDcVpQbjQ2cFU2ZWlXYk5tMG5TMVdvM3o1OC9yRzd3a0ZjQlJaRDk0blhpVG5mTnpzN096MHdvSTB0TFMwSzVkTzR3ZlA5N29WcEdjOXUzYlY2QlczUHpZMk5qa095Q0Z4cDkvL29tSWlBaTlGWUthUVRhTTdWZW84ZlBQUDJ1TnpsV2FsUEpyd2hoRlZqNm8xV29zWGJvVTF0Ylc2Tk9uajlSbmRPM2F0WmcwYVJMKy92dHZmUDMxMXpoOStyUk8vOVFlUFhyZzFLbFRDQTRPbHNvNEd4c2JIRDE2RkVCMndMWjA2VktrcHFiQzFkVVYxdGJXQ0EwTjFibSs5dTdkaXoxNzlxQjM3OTRZUEhpd0ZBVGw3SnVZa1pHUjcrc3JDaXAza0w5bHl4YTlnWXF4eXhtaWVYWjRrK21YYjFLNUMxdzBtRCtadjd6eUo5VnFOWTRkT3dhWlRLWTFhRUMzYnQzZzdlMk53TUJBVEpreTViWGV4eUdYeTdWeTFmSUtvazZmUG8wVEowNUlyUkU1ZzRmbzZHaTR1YmxwRmFJSkNRbVlPM2N1ZXZYcUJTQTdKZStQUC81QWNuS3lUbDYzc1FwVHUzWDgrSEU0T2pwcXZaZERYLzhXQUFXcUdkRUViT2JtNWpoMTZoUSsvdmhqSEQ1OEdES1pUS3RUbm9PREEwNmRPcVVUckdtR0NSWkYwVTBRQkwvSXlNaWJSdSs4Q055NmRRdFRwa3pCdUhIakNoVzRXRmxad2RIUkVaMDZkY0xnd1lPUm1wcUtGeTllUUtWU1ljaVFJZWpldmJ2ZWEzWGp4bzA0ZS9Zc1hGMWRNWGJzV0J3L2Zod2ZmUENCM3ZQWTI5c2JDUWtKV0xCZ2dkYTFabXBxaXF0WHJ5SXNMQXg3OXV5Ujh0TExnMXUzYm1IR2pCbVlNR0VDNHVQallXSmlnbGF0V3FGTGx5N1l0bTJiMWhEUUZoWVdpSTJOUmExYXRXQmlZb0tRa0JEY3VIRUQvZnYzeDRzWEw2QlFLUEQ0OFdNb2xVcTlnMkFBMmNGamhRb1ZJSlBKOU5ZY0wxNjhHSTZPampvdFhTOWV2TUMwYWRNMEE2RThCZUF2azhuOG5qOS8vc2ZiSGc3WmtQVDBkQURRR1dqRFdNYWtpdjM3Nzc4NGNPQ0FVUjM2TlErU0ZTdFd6UE9CemRmWEYxRlJVZmo0NDQrMWhtSFdpSStQUjZWS2xiUlNubzN4T2lNb0ZxZFNlazNrU3hDRUsycTEycStveTRjZE8zYmd5cFVybURsekppcFZxaVJOcjFDaEF0YXZYdzh6TXpPRWg0Y2pPVGxaU2h2VGFOT21EYXBVcVlMRGh3OUxnWXRNSm9PWm1SbTJiTm1DZ3djUG9rR0RCdkR3OEVDalJvM2c2K3VMNE9CZ25YNnVVNmRPaFZ3dWg3dTdPODZjT1lNK2ZmcWdSNDhlV3VYa3MyZlBqTzRXVU5JOGZ2d1lBSFNDNXRLaTNBWXV6Si9VM1VkQjhpY3ZYTGlBUjQ4ZW9XWExsbHExRUxWcjEwYno1czF4NWNvVm5EbHpKdC9PWXdVZ0d2aFh1cE4wN3R3WnYvMzJHM3g5ZmFXaFprVlJ4S3BWcXpCMjdGaXRkSXM1Yytab3BXc0pnZ0EzTnpjTUhqd1l6czdPYU5DZ1FZRVBzREMxV3kxYnRrVFhybDBSR0JpSW16ZHZhclVJL1B2dnYxQ3BWR2pidHExV3Z3b2ZINTk4Qy8zVHAwL3JCQ012WDc3VTI5cW1MMzFLMDhvVEZSVzFPTThkRlRITjlUQjI3RmpVcUZIanRjNmZuQ01pVmF0V0RkV3FWVU5rWkNTeXNyTHc2YWVmNmswelMwdExRODJhTlNFSUFteHRiVEY4K0hDOTI0Nktpc0t1WGJ2UXNXTkhuWmRMVnF4WUVZc1dMY0tvVWFNd1o4NGNlSGw1NWZ2UUZSc2JhM0JvODVpWW1IeSthZkhUMUE1UG5qd1pDeFlzUVAzNjlURjQ4R0RNblRzWGdpQmd4SWdSNk5ldkg1eWNuS1RXNFNOSGptREdqQm00ZGVzV0prMmFoS3BWcTJMbXpKbW9YcjA2cWxhdGlwTW5UK0xKa3lmSXpNeVVydFhUcDAralNaTW1zTE96dzgyYk43RnUzVHFwOGlHM216ZHY0c3FWS3poeTVJak92TWVQSDBzQnBiVzF0VjF4djRCU0g4MEw0dDU5OTkxOGx0VFBtRlF4SVB1K3JsUXFjZmZ1M1h3N2k3dTV1ZUd2di83Q3dJRURNWERnUUszN2tGcXR4cXBWcS9ENzc3K2pjK2ZPV0xod29kNkEvOGFOR3lVNmpiaW9sT1pyd2hCUkZDOEpnbkJBRUlTRGIrb0ZsSkdSa1dqZXZEbjY5KytQYTlldWFjM1RuRThuVDU1RWhRb1ZkTjZOWldwcWlzNmRPOFBQencrSmlZbW9YYnMyZHUzYUJVOVBUNWlhbW1MQ2hBbTRkT2tTQmcwYXBMV2VvZFJIYjI5dlhMbHlCYnQzNzhhMmJkdTBCbis1Zi85K29VYndLMjRLaFFMTGx5OEhnRHhUNkVxeWNobTRNSDlTVzJIeUp6VTN2aWRQbnVpOFNDODVPUmxBZGlyWjZ6eDRSa1pHR2pQZW85UWtMWlBKc0hEaFFuei8vZmQ0Ly8zMzhkbG5uOEhEd3dOVnExYlYrVC9TTjZxUW5aMGRwazJicHZVaXhJSW9UTzNXeFlzWHBZRHFvNDgra2dZN0NBb0tRbVJrSklLRGcrSGc0SURSbzBmckxleFRVMU9ON3Y5Z2JXMk5wVXVYSWlrcFNVcnZ5OW5pOHV6Wk02eFlzUUxUcDA4djBQY3VTcHJBMmNiR0J0N2UzbHBwYkVWQmsvSmxxUC9PZ3djUDhuMmZRVkpTRWx4ZFhWRzllblhNbVROSDd6TDI5dllZT1hJa3RtN2RpdTNidCtlYjZuUHg0a1ZjdkhqUnVDOVJBdDI5ZXhmMTZ0WEQrdlhyWVdWbGhYSGp4cUZUcDA3U2tOTzJ0cmFZTm0wYXBrMmJocVZMbDZKdDI3Yll2WHMzN3R5NWc4MmJOMlBNbURGWXVuUXBldmZ1TGZVbHRMZTN4NlZMbDJCall5TmRJOWV2WDhlQ0JRdWdVQ2p3N3J2djR1dXZ2NVpTS0hPTGk0dER2WHIxZE82aktwVUtwMDZka2pxWWw4U2dCUUJPbkRnQjRILzNXaWNucHdLbHBoUW1WU3kva2VzR0RoeUliZHUyWWVQR2pkaXhZd2Q2OWVxRlljT0dvVnExYXBnMWF4WkNRa0l3YXRRb1RKZ3dRZTl3dlhGeGNYajgrTEhCdmw1bFNXbStKdlFSUmZIOXFLaW8rQ0w2OHhqMHd3OC93TTdPem1CbFQzSnlNazZjT0lGT25UcWhVcVZLVUNxVlNFbEp3Yk5uei9EczJUTllXVmxCRkVVY09YSUU0OGFOZzVPVEU1NDllNGJodzRmRHhzWUcvZnIxUTJabUprUlJ4UGZmZncrNVhLNlRKUkVkSFkycFU2ZWlTcFVxK09HSEh6QnMyREFFQmdiQzJka1pRSFpyUzBKQ3dodDczMHBSeVRrY3NpaUtlUGJzR2NMRHc1R1Nrb0xXclZzWDZsMW1KVUc1QzF5WVAvay9oYzJmVEVsSmtUcUN4OGZISXo1ZS83MHNQRHdjRHg4K2ZLdTFFdSsvL3o2V0wxK09HVE5tb0huejVuajQ4Q0UyYmRwazlQcTVhODlmaHpHMVcvb0s5M1Buem1IUG5qM3c5dlpHY0hBd1hGeGNNR25TSlB6ODg4OVN6VkJHUm5ZMnl3OC8vSUFKRXlZWWZVd2ZmUEFCRmk1Y3FQT09HVTMrZE9QR2pRdWNlMTVVTktQbXZQZmVlL0R5OGlwd0trbCsyOTZ3WVFQT256K1BiNy85VnU5N2h0TFQwNUdRa0pEbklBT2F0SThuVDU1ZzZ0U3B1SFBuRGpJeU1wQ1dsb2IwOUhTdEg2VlNDWmxNaGsyYk5zSFIwUkZObXpZMXVOMWh3NFlWT0grL3NBSDJtL0RSUngvQjE5Y1hKaVltR0R4NE1PenQ3WFVxTkhyMDZJSGs1R1I0ZTN2anpwMDdPSHIwS0R3OVBWRzllblc0dXJwS3FTL3IxcTNEL3YzN1lXcHFDak16TTYzK1E1TW5Uelo2SUpMUFAvOGNKMCtlaExPenM5UVBJQ3NyQzBxbEV2WHExY1BDaFF1TDdnL3dtalp0MmlUZEo5UFQwK0hqNHdOZlgxL3BIalp6NWt4WVdsckN5Y2tKWGJwMHdZWU5HL0lkZHQrWVZERU5ZM1BrMjdWcmgzYnQyaUV5TWhMYnQyL0h2bjM3Y09EQUFWU3ZYaDFQbno3RnZIbno4Z3hLTkdWbFhrUFlseFZsN1pwNEcwRUxBTDJ2Zk1ocDFhcFZVQ2dVQ0FrSmdaT1RFeFFLL2QzUWpoOC9qckZqeCtMOTk5L0hwRW1UcE9tYTlLNWR1M2Jod1lNSFdMbHlwVTVhdmFaYzFxU3FXVmhZYUEyY2NmejRjYWpWNnNMMkJ6SW9kMTlWWTkveFpVanU0WkF0TFMzUnFGRWo5T2pSQTcxNzl5NjE2WmZsTG5CaC91VHJPMzc4T0pSS0pUcDM3b3lsUzVmcVhXYm16SmtJRGc3R2tTTkhqQm9CcDZnb0ZBcmN2WHNYRlNwVXdJMGJOMkJyYTR2ejU4L0QyZG5aNlA0MnFhbXBzTEN3d0sxYnQzU0dyTTc1c0orenRrVmZUV1ZCYTdjeU16T3haY3NXaElTRXdNUERROXAzdFdyVnNIejVja3llUEJuTm1qWER6Smt6RVJNVEF6TXpNMHlkT2hWdDJyUXg2bnNCd0R2dnZJUDU4K2ZqNWN1WFd0UHYzYnVIVHovOVZLZm02VzJTeVdSWXYzNDlzckt5VUsxYU5aM20rMDJiTnVrRW9mcWErS2RObXlhbENxclZhb1NHaG1McjFxMklqbzdHWjU5OWhuSGp4a0VVUlp3OWV4YVZLbFZDaFFvVmtKNmVqbjM3OWlFek14TXRXN2JVZTN5aUtHTHExS25TZ0E2YU54RHJZMnBxaWtxVktzSE96ZzRQSHo2RW01c2Jmdi85ZDczbjRMSmx5L0pOMFZFb0ZLaFlzYUpVMEtTbXB1TEtsU3NsNmg2aCtXNHJWNjQwMkM5cHhJZ1JHREprQ05MVDA5Ry9mMytwMGlibk9UeGx5aFJNbVRMRnFGRWM5ZEVNVlc1dGJZMzE2OWNEeUw3bVZDb1ZaREtad2I0QnhVVnp2bCs5ZWhWYnRtekIyYk5ua1pxYWlpKysrQUx6NTgrSHBhVWxZbUppY1BUb1VRUUZCZUhFaVJPd3RyWkcxNjVkOGZYWFg4UGUzbDd2ZG8xTkZkTXNXeEJ5dVJ4eXVSd3hNVEhZdUhHalZKRjErdlJwMUs5ZlgrOTd6NTQrZllxREJ3L0MzdDYrWEtTS0Fid20zb1JQUHZrRWx5NWR3b2NmZm9pYU5XdWlldlhxZVBmZGQvSE9PKy9nblhmZVFiVnExYkJ6NTA3czNyMGI0ZUhoT2dNWDNiMTdGOXUyYlVOQVFBRCs3Ly8rRDQwYU5ZSmFyY2FyVjY5Z2FXa0p0VnFOYytmT29XTEZpbnBUNTVLVGs3RnQyelkwYU5DZ3lBZGZNYllGeDVoUi9kN1VlNzlLZ3RKenRoWVI1aysrUGswNlUvZnUzUTB1MDd0M2J3UUhCK1BvMGFQNDRZY2ZqSDdMYjJFa0pDUWdJaUlDWVdGaENBOFBSK3ZXcmJGczJUSTBiZG9VQnc4ZWhLZW5KeFl2WG93V0xWcWdXYk5tNk5hdG05N1JialMrL2ZaYjNMdDNEMlptWmpwQlYwRnVCZ1d0M2ZyNzc3L3g1TWtUYk4yNlZXZGNmYzI1cGprM05XL1FqbytQUjd0MjdaQ1ptYWsxSE8vbm4zK3V0WDVRVUpEQi82K2N0WithZmhZTkd6YkUxcTFiamY2dVJTVm5xMlB1MmtsamFhNjM4UEJ3dUxpNDRQbno1N0MydHNiVXFWTXhaTWdRcWVEZnRHbVR6anVkT25YcVpMQTJXQkFFVEpnd0FXZk9uRUg5K3ZWaGEyc3J2ZnpQeXNvS2xTdFhocFdWRmF5c3JMUUNsSFhyMXNISHh3ZDc5dXpSKy80Zlk5NWcvUFBQUHlNOFBCem01dVl3TXpORFdsb2ExR3Exd1Z6MjRwVGZZQXFtcHFaR3ZVdWxzTFdCK2xvZ2M0NjhWRkw4ODg4L21EcDFLcDQ4ZVNMVnJGcFpXYUY5Ky9ibzE2K2Yxa2lYVFpvMFFaTW1UVEIxNmxTY08zY09odzRkZ3ArZkgvYnYzNDhKRXlib1Rma282bEhGOUduU3BBbFdyVnFGdi83NkM5N2UzZ2dORFVWb2FLajBRc3VjTm16WUFJVkNnYkZqeDc3Ull5cUplRTBVbmI1OSsrWTd5RkNYTGwxdzRzUUpxWjhSa0ozK05XZk9ITnk3ZHcrTkdqWENoZzBicE1CRHFWU2lZOGVPMHJ2cnpNM05NVzNhTkwwVlRROGZQa1JhV2hwbXpweFo1TTgxdWEvWGd3Y1B3dGZYVjJlNTNPOHZPM0Rnd0JzYktyd2tLbmVCQy9NblgwOTBkRFRpNHVKZ1kyT1QxM3MrMExwMWE5U29VUU1QSGp6QXBVdVgzdWl3c083dTdxaFlzU0tjbkp6ZzV1YW0xUzlpd0lBQjZOKy9QMjdjdUlHd3NEREV4c1pLYjdVSHNsdmdjdCs4OSs3ZEM1VktKWTNNVWxDRnFkMGFQbnc0bWpWcnB0V0JId0Q2OU9rai9XNWhZYUgxb0ZxM2JsM1VyVnRYZXNGVWZ2Sjd6MHRKbzJrMUthd1dMVnFnVFpzMmNIQndRTGR1M1hSR1ovcmxsMStRbEpRRXRWb05VUlJSbzBZTjFLOWZQODl0ZHUzYXRjRDl0c2FNR1FOcmErdlgrajQ5ZS9aRXJWcTFwR00xTVRGQnc0WU5DelJLSUpVc2pSczNSdnYyN2FGV3E5R29VU00wYmRvVUgzNzRZWjczSEJNVEV6ZzdPOFBaMlJrUEh6N0VrU05IOUo0REZoWVcrTzY3NzR6T1lkZFVuaFZXMDZaTnNXN2RPbHkvZmgxaFlXRjZLK3VHRHg4T016T3pQTXNOb3B6cTFxMkwrZlBuYXdWK3hwVEo5dmIyT0hic21GWlpxK2wzMkxoeFk1MEJsaXBVcUlDREJ3OUtaZlM3Nzc1cjhPWE9UWnMyeGUrLy81NXZLM2xCTkdqUUFGMjZkTkVaRktobHk1WlNuK0djeStYZXQ0T0RBNTQrZlZwa3gwTnZrRnd1RitWeXVWaFlVVkZSb2x3dUY2T2lvcVJwczJmUEZ1Vnl1ZGkrZlh1eFhidDJvbVlmdVgrNmQrOHVxdFZxZzl2ZXVYT24yTEpsUy9HZmYvN1JtWGZ1M0RsUkxwZUw5Ky9mMTd2dXJsMjdSTGxjTGw2NGNLSFEzeTJuelpzM2kzSzVYTXpJeU5ENjhmYjIxdnI3YVpZenRMNG9pdUl2di93aXl1VnljZm55NWZudTE4dkxTNVRMNWVLc1diTUtkTHlhdjdFeDUwQ0JOa3dGOWphdlIzcTdDbktkMGYvd1BDODdlQTI4ZWJ4ZXlwYVNjTTJVdXhhWC9EQi9NdS84U1ZkWFY3aTZ1aHExbmJGang1Ykx0QUFpSWlJaUtub01YSEpoL21UcHlwOFVYdU9QSklvRmExRW9MVjduYjBKRVJFUlVVcFhyd0lYNWs4eWZKQ0lpSXFMU29Wd0hMcmEydG9WK003MitEdFo1amZDVDM1ajdPUlZsMEFKQTZzeVozM1JqbHlOZEwxKytOR3BVbU1KS1NrckNPKys4b3pOZEZFWGN2MysvUU9jWEVSRVJVV2xVT3Q4K1ExUU1EQTJGckZLcDBLZFBIeng4K0xCQTI4dk16TVM4ZWZQeVhTNG1KZ1pmZmZXVlZ1dVlobEtwUk8vZXZRdTBYeUlpSXFMU3FGeTN1QkJGUkVUZ3hvMGJTRTVPUmxKU0VoNC9mb3hIang3QndjRUI4K2JOMDNyaDE1Z3hZN1NDRjAwTFcxWldGbEpTVXZTK3BWcnp6aHQ5c3JLeWNPellNU3hZc0NEUFl6eDU4aVJhdFdwVmJHKzBKeUlpSWlvSkdMaFF1WmFWYStEYTVBQUFJQUJKUkVGVWxRVVRFeE0wYWRJRXZyNisyTE5uRDZwVnF5YTlDNlp0MjdhNGNPR0MzblVmUDM1c2NCNmdQWXFib1pjYUdwcjN5eSsvb0UyYk5sQXFsVGh5NUFqYzNOeU0vVXBFUkVSRVpSSURGeXJYV3JkdUxZMyt0bWpSSXAwQkRQS2lWQ294Y09EQVBPZHJuRDU5V21lK1FxR0FrNU9UM25rYWdZR0JTRTVPeG1lZmZaYm5jTmFPam83bzJMRWpsaXhaWXVUUkV4RVJFWlV1REZ5b1hQdm1tMi93NU1rVHFGUXFaR1ptYXJWKzVCVlFBSUNabVpuT0VOTTVHZnZlSEVPVVNpVzJiTmtDQUJBRVFXL3JUbVptSmh3ZEhmTnMrU0VpSWlJcUN4aTRVTG0yZCs5ZUFNRHUzYnV4ZXZYcWZJT1ZuQXJTNGdKa3A0UnAzdjFqWVdFQkFLaFNwWW9VTEtXa3BNRGYzeC92dmZjZUFNREh4d2QyZG5aSVRFd0VrRDBJZ0wrL1AzcjE2Z1VURXhPamo5T1FGaTFhMUl1S2lvcC83UTBSRVJFUnZRVU1YS2pjMDNTU056RXh3WklsUy9EZGQ5K2haczJhK2E1WDBCYVgwNmRQNDhTSkU5aTZkU3Q4ZlgyMTNoa1VIUjBOTnpjMzFLNWRXNXFXa0pDQXVYUG5Tb01BeUdReS9QSEhIMGhPVHNibzBhTUwralYxQ0lKd3QwV0xGcGNFUWZBVEJNRXZJaUxpMW10dmxJaUlpT2dOWWVCQzVaNmZueDlhdDI2TitQaDQxSzlmSDZOR2pZS1hseGZxMTYrZjUzcEtwVExQZC9ma2JuRUJnTTZkTytPMzMzNkRyNjh2aGd3WkFpRDdYU3lyVnEzQzJMRmprZk9sOTNQbXpJR1ptWm4wV1JBRXVMbTVZZkRnd1hCMmRpNVFmeHhEQkVINEZNQ25vaWd1azh2bFZ3VkI4Rk9yMVg1UlVWRi92ZmJHaVlpSWlJb1EzK05DNVZwU1VoSzJiOStPRVNOR0FBQ0dEQm1Dd1lNSFkrN2N1WG11ZC9EZ1Flelpzd2ZPenM3dzkvZkg5OTkvajlhdFc4UFB6dy8rL3Y3dzkvZkgwcVZMY2VUSUVhMzFaRElaRmk1Y2lLMWJ0K0xQUC84RUFIaDRlS0JxMWFybzBxV0wxckk1Z3hZTk96czdUSnMyRFZsWldhL3p0UTFwTG9yaVFrRVFvdVZ5K1UyNVhMNjRaY3VXTFFBSSthNUpSRVJFOUlZeGNLRnliZDY4ZVJnd1lBQ3FWYXNtVGZ2MjIyK3hZY01HZyt1OGV2VUtYbDVlcUYyN3R0UkhwbWZQbmhBRUFYNStmZ0NBc1dQSG9rNmRPdGl5WlF2T256K3Z0Zjc3NzcrUDVjdVh3ODNORFQvLy9ETXVYTGlRNzd0Y2N1clJvd2VhTkdsU2tLOVpHQjhDbUsxV3F5TWRIQnh1eWVYeUZYSzV2QTE0enlBaUlxSml3bFF4S3RjY0hSMHhhTkFnbmVuVzF0WUFvSGUwcnYzNzk4UFoyUm1WS2xXQ21aa1pVbE5UWVcxdERSY1hGd2lDZ1BqNGVFUkhSNk5CZ3dad2QzZkg4ZVBIMGJadFcybDloVUtCdTNmdm9rS0ZDcmh4NHdac2JXMXgvdng1T0RzN3c5emMzS2pqVGsxTmhZV0ZCVzdkdWdWTFMwdXRlWEs1M0xzZ2Y0UDhpS0pZSDhCMEFOUGxjbm1pSUFnSDFXcjFnWVlORzU3ZnYzKy9xaWozUlVSRVJHUUlBeGNxMTRZTkc1Ym4vS2RQbnlJdExRMkppWWxTVU5HcFV5ZnA5d0VEQnFCMzc5NWFvM3lKb29nSkV5YkExTlFVOXZiMnNMZTNSMEpDQWlJaUloQVdGb2J3OEhDMGJ0MGF5NVl0UTlPbVRYSHc0RUY0ZW5waThlTEZhTkdpQlpvMWE0WnUzYnBwZGRUUDdkdHZ2OFc5ZS9kZ1ptYUdNV1BHNUo3OVk2SCtHRVlRQkVGVXE5V2lJQWppbTlvSEVSRVJrVDRNWElqeUVCRVJBWGQzZDVpYW1rcjlZRFRERlFQQXhJa1RNWEhpeEh5MzQrN3Vqb29WSzhMSnlRbHVibTZvVXFXS05HL0FnQUhvMzc4L2J0eTRnYkN3TU1UR3htb0ZWRHQyN05BWi9uanYzcjFRcVZTb1VLR0MxdWhrQUNDSzRqaGp2cHNnQ0Y3R0xBY2dTUlRGS0VFUW9pSWlJbHdCcUFFZ01qTFN5TldKaUlpSVhoOERGNkwvMHBjVzFxVkxGNTFPODRYaDZlbVo1M3hCRVBEeHh4L2o0NDgvMXBtbmIxcGVLV1ZSVVZGR3BZcko1Zks4QXBlYmdpRDRxVlFxdnl0WHJsd0Z3QllXSWlJaUtsWU1YS2pFa3N2bEttVFg3dXY5RVVWUkxRaUMxalJCRU5TaUtPYWNwc3BqSHVVZ0NNSVZ0VnJ0SndpQ1gyUms1TTNpUGg0aUlpS2luQmk0VUVrbVF4NmpXT1Y4NTRtR0tCcHVHTWhyWG5rbGl1SWxRUkFPQ0lKd2tDK2dKQ0lpb3BLTWdRdVZXQTBhTkRDOWZmdTJMQ1VsUlZhOWVuWFpxMWV2WkpVclY1YWxwNmZMTWpNelpSWVdGaktsVWlrek56ZVhaV1ZseWJLeXNxVGZUVTFOVFZRcWxVeWwrdi90M1h0Y0ZGWC9CL0RQTGdwS1NvUVk1Uy8xZVl3eXMzd0tKQ1VsSWZVbDNxSXM2WUlYU2hNamxjZThweVdnbEtFa0dIbEJSSVZNMDBwQlJWSlJLSTBROFlLUGVOYzB3d3VFZ0Z4M2x6Mi9QMmluSFhhNUtjaUNuL2ZyNWN1ZG1UT3paNVp6ZHMrWitaNHo1Y29XTFZvb3RWcXQwc3pNVEtuVmFxWFhBTkliK3h3Ymt4RGlYMGVQSHIzYzJQa2dJaUlpcWcxMlhNaGsvVDNWYmprQW5EOS8vcDY4NTVVclZ4QWVIbzYwdERTVWxwYmlQLy81RHo3NTVCT2pNM3hObURBQjZlbnArT1dYWDZRcGliVmFMY0xDd2hBWEZ3Y2hCRWFNR0lISmt5ZExkNGVxMis3czdGeW52SDc5OWRkd2NIQzQ0M05scDRXSWlJaWFFblpjaVBRa0p5ZWpaOCtlbURkdkhqUWFEZno5L1RGdjNqeXNYYnRXbHU2bm4zN0M3Ny8vYnJCL2RIUTBEaHc0Z0kwYk42SzR1QmdUSmt4QXAwNmQ4T3FycjlhNFhYOXlnSUtDQXJpNXVlSEFnUU5vM2JwMWc1NHpFUkVSVVZQQXAyQVQ2Zkh5OG9LbnB5ZXNyS3hnWTJNREx5OHZuRGh4QWxydFAyUDVTMHBLRUJZV0JtOXZiNFA5dDJ6WmduZmZmUmVQUFBJSXVuVHBndGRlZXcwN2QrNnM5WFlkM1JUSEZoWVc5WCtTUkVSRVJFMFFPeTVFZWlvL0V5VTNOeGNQUGZTUWJIMWtaQ1Njbkp3TXBpbis2NisvY1AzNmRkbjZwNTkrR3VmT25hdlZkbjJXbHBhd3RMUTB5QThSRVJIUi9ZcWhZa1JWMEdnMDJMQmhBMTUvL1hWcDNaVXJWN0J0MnpaczNyd1pXVmxac3ZRNU9Ua0FBQnNiRzJtZHRiVTFidCsrRGExV1crTjIvVTZLVXFtc2N0eUxTcVZDZkh3ODdPenM2dWRFaVlpSWlKb0FkbHlJcXZENTU1OURxVlRpdmZmZWs5WXRXYklFNzc3N0x0cTFhMmZRY1Nrdkx3Y0FveDJRMm16WFYxQlFBSHQ3ZTBSRlJjbldxMVFxT0RzN28yM2J0bmQ1ZGtSRVJFUk5DK05RaUl4WXVuUXBqaDQ5aXREUVVPa3A5Y25KeWNqS3lzSmJiNzFsZEI4ckt5c0FRSDUrdnJRdUx5OFAxdGJXVUNxVk5XN1hsNUtTZ3U3ZHV4dThSMkZoSVpSS0pRZnNFeEVSMFgySEhSZWlTc0xEdzNIZ3dBRkVSRVRJd3JyaTR1SncvZnAxOU8vZkgvMzY5WU92cnk4QVlQRGd3VWhKU1VHSERoM1F0bTFiWkdabVN2dGtabWJpbVdlZUFZQWF0K3RvdFZyRXhNVEEzZDNkSUcrM2J0MkNsWldWMGJzMFJFUkVSTTBaUThXSTlLeGF0UXJKeWNsWXZYcTFyTk1DQUNFaEliTGxFeWRPd052Ykc3dDI3WktlNHpKOCtIQkVSVVhodWVlZVEwRkJBWDc4OFVjRUJnWUNxQWdMcTI2N3p2TGx5MkZqWTJQMGprdDJkamFzcmEzcjg1U0ppSWlJbWdSMlhJajBSRVJFQUFBR0Rod29XNStTa2lLRmpGVm4wcVJKQ0FvS2dvZUhCOXEyYlFzZkh4L1pBUHZxdG1zMEdvU0dobUxmdm4ySWpvNEdVQkZLcHRGb1lHMXREWTFHZzdpNE9OamIyOWZYNlJJUkVSRTFHZXk0RU9sSlQwK3ZkZHBubjMzV0lMMkZoUVVDQXdNTjdxTFV0TDI4dkJ6dnZmY2VTa3RMRVJFUkFWdGJXd0RBNGNPSE1YdjJiQWdoQUFBZE8zWkVjSEJ3WFU2SmlJaUlxRmxneDRYSUJKaVptV0grL1BubzJMR2o3TTdPZ0FFRGNPalFJWlNXbGtLcFZLSlZxMWFObU12YWNYUjBiT3dzRURVNGxuT2kybU45b2ZyQ3dmbEVKdUx4eHg4M0dvNm1WQ3BoYVdscDhwMFdJVVJTWStlQjZrWUljYWl4ODlEVXNKdzNMNndERFl2MXBmbHA3RHJUcEtjbWNuQndFRURkd252STlPbXV6Qnc1Y3FSQnk2ZlF4VjgxTXdwT09WYXZkTjh6ZDFzZUhSd2N2QlVLaFVoUFQxOWZQem1qKzBWOWxjRTZ2aWZMSzFFdE9UZzQrQU9ZRHlEZ3lKRWovbzJibSthTm9XSjAzMklEbis2eDEvL3VMTE1oU0UwQnl5c1JtWnhtMFhGaDdDUVJtYkpldlhwWnFkWHFZUURRcDArZnRnY1BIcnpkMkhraXFnckxLeEdacWlZOXhvV3hrODFYWThkUUV0VW5sVW8xVlBlNnVMaDRhSFZwaVJvYnl5c1JtYW9tZmNmbDZOR2pibzJkaDN1RjhjWkVUWmRDb1hoZDkxcXBWTDRPWUZNalpvZW9XaXl2UkdTcW12UWRsL3ZNNjBLSTEydE9Sa1NteE5IUjBSTEFZTjJ5RUdMSTMrdUlUQTdMS3hHWk1uWmNtb0JldlhwWkFSZ0dZSGlmUG4zYU5uWitpS2oyaEJEdUFQUWJmcFpDaUVHTmxSK2k2ckM4RXBFcFk4ZWxDV0M4TVZIVFZjV2RVdDQ5SlpQRThrcEVwb3dkbHliQVNMd3hFVFVCOXZiMkZncUZZcGlSVGNQdDdlMHQ3bm1HaUtyQjhrcEVwbzRkRnhQSGVHT2lwdXZCQng4Y0FNREt5Q1lyYTJ2ci92YzZQMFRWWVhrbElsUEhqb3VKWTd3eFVkTlYzWVFhV3EyV2QwL0pwTEM4RXBHcFk4ZkZ4REhlbUtocGNuUjBiQ21FOEtnbWlZZXJxMnVUbnBLZW1nK1dWeUpxQ3RoeE1XR01OeVpxdXJSYWJUK0ZRbUZUVFpKMitmbjUvZTVaaG9pcXdmSktSRTBCT3k0bWpQSEdSRTFYTFNmUzROMVRNZ2tzcjBUVUZMRGpZc0lZYjB6VU5JMGNPZEpNcTlXK1ZvdWtJMGFPSEduVzRCa2lxZ2JMS3hFMUZZeFhOVkdPam80dHRWcXRoMEtocUNxSmg2dXJxMDlTVXBMbVh1YUxpR3AyNXN5WlIxdTBhTEd0MG1xZnYvOWZwVnVoVUNodzVzeVpSd0ZjdldlWkk2cUU1WldJbWdwMlhFeFVIZUtORSs5Vm5vaW9kakl5TXE0Q21LaS96c0hCd1FjQWpodzVNdEhvVGtTTmhPV1ZpSm9LaG9xWktNWWJFeEVSRVJIOWd4MFhFOFI0WXlJaUlpSWlPWWFLbVNER0d4TVJFUkVSeWJIallvSVliMHhFUkVSRUpNZU9DeEdSQ1JGQ2lNYk9BelVPUlRYVFNONnZXQitvTGxpSG1qK09jU0VpSWlJaUlwUEhqZ3NSRVRWYktwV3FzYk5BMUtTeERwRXBZY2VGaUtnSldyeDRjYjBlNzhLRkM5QnF0YkoxZi83NUo0cUtpb3ltWDdseUpUU2F1ai8vZHRpd1lTZ3RMWld0R3p4NHNFSGpxTGk0R0V1WExvVmFyVFk0Um5GeE1Sd2RIVkZjWEN4Ym41V1ZoUmt6WnVENjlldlN1dURnWUd6YlZubXVrK3BwdFZyczI3Y1AxNjVkcTlOK2xlWG41K08xMTE3RGpSczM3dW80VkxPbVdoL3VCT3NRM2M4NHhvWHFIV09TcVQ3Yzc3SEtMNy84c214NTM3NTlzdVhkdTNkanhvd1owckpLcFlLenN6UGF0R2xUNDdFTEN3dVJsSlNFdG0zYkFnREt5c293YnR3NGJObXlCZTNidDBkUVVCREdqeCtQcUtnb1BQcm9veGcvZnJ6Qk1iUmFMVkpTVXVEaTRnSUE4UER3a1BKeDY5WXQyTm5aQVFBMmJ0d0lTMHRMYWI5cjE2NFpOQWh2M3J4cGNId3pNek9rcGFVaElDQUFDeGN1clBHY0FLQkRodzU0NFlVWE1IcjBhR3pZc0FFdFc3WkVRa0lDZnZ2dE4wUkhSeHVrbnp0M0xod2RIUTNXcjF5NUVwczJiWUtMaXdzV0xGZ0FwZEw0TmI1ejU4NGhKQ1FFR1JrWk1EYzN4N3g1OHpCZ3dBQnArLzc5KzlHNmRXdlkyZGtaZlI4QWFOT21EWktUazJ0MWZ2ZXo1bG9mN2dUcmtCenIwUDJGSFJjaUloTmthMnVMelpzM0F3QkdqQmdCNEovR0VBRGs1ZVZKeTA1T1RwZzVjeVlBWU0rZVBUQTNONi8yMkpVYkFQdjI3WU9EZ3dQYXQyK1BFeWRPNE5DaFE1Z3padzVHang2TmNlUEdZZmp3NFZMRHk4UERBdzg4OEFBMEdnMSsvZlZYckZxMUNoY3VYRUJLU2dvQVlOT21UY2pJeU1Cbm4zMTJWK2R2WVdHQkpVdVc0SzIzM2tKQ1FnTGMzZDFydGQvSWtTUHg4c3N2dzhyS0N2NysvbmpublhmZzYrdUxnd2NQWXQyNmRWaTllald1WGJ1R1VhTkd3ZDdlM21EL2I3NzVCa2xKU2RpMmJSdjgvZjB4Wjg0Y3pKOC8zNkN4ZWZYcVZVeVlNQUZqeDQ3RmwxOStpY0xDUXBTVmxjblN4TWJHWXRTb1VRQ0E5UFIwMlRhVlNvV0pFeWVpUTRjT2RmbFk3bHYzZTMyNEU2eEQxQnl4NDBMVVJHaTEyaXF2V2xIenBkL2dpWTJObFY0UEhEaFF0bnczY2VqZmZ2c3Rwa3laQWdBSUN3dkQrKysvRDZWU2lYLzk2MThZTVdJRTVzNmRpNisvL2hvV0ZoYm8zTGt6WG5ycEphalZhcno5OXRzQWdDbFRwc0RiMnhzNU9Ubkl6OCtIVXFuRXNHSERZR3RyaTNYcjFpRW1KZ2JMbHkrWDNxOS8vLzRHZWVqWHI1LzBXdGZvNjlDaEF5SWpJNDAyanFxemYvOStKQ1Frb0gvLy9oZ3hZZ1R5OC9NUkZoYUdvcUlpSkNjbm8xT25UcGd4WXdZZWZQQkJhWi9TMGxJc1hyd1ltWm1aV0xGaUJXeHNiTEIwNlZKODhjVVhHRFZxRkdiTm1vVmV2WHBKNlpjdlg0NitmZnZDMjlzYkFBd2FaYWRPblVKR1JnWWlJeU9ONWpFZ0lBRG01dWFZUDM5K25jN3RmdGNjNnNPZFlCMHl4RHAwZjJMSGhScWNWcXZGMEtGRHNXdlhyaHJUN3RpeEF6MTY5RUNuVHAzcTlCNUNDR3pldkJtZW5wNm9UWVRSeVpNbjBhMWJ0N3ZxQ0dpMVdpUWxKYUZidDI1NDlORkg3L2c0MWVuYnR5OE9IRGdBQUpnOWV6YkdqUnVIcmwyN0drMTc2OVl0RkJVVjRiSEhIalBZZHZqd1lmVG8wYVBHSzQ4TktUOC9IOTdlM2xpNWNxVjB0ZkorNU9EZ3NMSXU2WThkT3dhZzRtKzRZTUVDbEpTVW9IWHIxckMwdElTam95TWVlK3d4WEw5K0hiLzg4b3RzUDBkSFJ6ejg4TVBTOHMyYk53MnVXQUxBenovL2pQUG56OFBKeVFtYk5tMkNFQUpEaHc2VnR2djQrT0Nqano2Q241OGZGaTFhaElVTEYrTHR0OS9HUXc4OWhPM2J0K1BTcFVzNGVQQ2cwVG8rZVBCZ0FNRG8wYU14ZXZSb0tWK0ppWW15Um9xam95T1NrNU5sNWJPd3NCQWFqUVlQUC94d3JldHBRVUVCUHZ2c00xeTllaFdMRmkyQ2pZME40dVBqRVJrWmlUZmZmQk9EQmcyQ241OGZubjc2YVhoNWVjaytneVZMbHFCNzkrNVlzMmFObERjek16TjgvUEhIU0VoSXdNY2ZmNHh1M2JyaG5YZmV3UXN2dklDa3BDU0VoWVZWbVpjVksxWkl4NmdzTWpJUzU4NmRRMVJVRkZxMmJDbXRyMnZadUJkTUxVL05vVDdjQ2RZaE9ST3NRejQxSjZINndJNExOWml6WjgvaXlTZWZoQkFDT1RrNUNBa0p3YzZkTzQybTFjVXJGeFFVd04vZkg1R1JrWEJ6YzZ2MitDTkdqSUNmbng4QUlETXpFN3QyN2NLYmI3NkpuajE3R3UzNFhMbHlCWWNQSDRZUUFtRmhZV2pmdmowV0xGaUFtSmdZckY2OVdrcW4reUhVcCtzODZLc3BodmZreVpQdzhhbjV1K3o3NzcvSEk0ODhVbTJhMHRKU3BLV2xZY0dDQlZXbXVYVHBFZ0lDQWhBUkVTSHJHQ1FrSkNBNE9CaXJWNi9HNDQ4L0xxM1hhclhJeU1oQVltSWkvUHo4MEtKRjFWOEh4bUtMcmF5c3NILy9mbW1ac2NvMUtnSFFHbmY0QTllelowOTg4ODAzQ0FvS2dwbVpHZDUvLzMxODhNRUhpSTJOeFJ0dnZHR1FYcWxVeWhwT1RrNU9CbWxVS3BYVWNFaFBUOGZhdFd1eGR1MWFXZWUvUllzV1dMeDRNZWJQbjQrWk0yZmlnUWNlZ0t1cks5emQzWkdXbG1ad0oxQ2owZUNMTDc3QTNMbHo3K1EwSllHQmdUaC8vand1WDc2TVE0Y080WnR2dnNINjlldGxhWVlOR3laYkhqaHdJS3lzckJBVkZZWEN3a0o0ZW5yQ3djRUJ5NVl0azhyKyt2WHJzWEhqUmt5ZVBCa2pSb3hBcjE2OXNHVEpFa3laTWdXZmZmYVpkTXo4L0h6WjFXUVhGeGZZMmRraE5EUVUvdjcrS0Nzcnc0MGJOK0RoNFlHYk4yL2krZWVmaDcrL1B4NSsrR0VjUEhnUVY2OWVOZHBZM0x0M0x6WnYzb3oxNjljYkczOVJYZGtvcWZXSFZ6L3VxcncydFB1dFB0d0oxcUZHVVZ4ekVyb2I3TGhRZy9IeThrSmFXcHEwUEczYU5FeWJOczBnblg0ajlxMjMza0o4ZkR6aTR1SU1HckMrdnI0WVBIZ3doZzhmYm5DTXhNUkV2UExLS3dDQWxpMWI0c2NmZnpSSTQrenNEQUJRS0JRSURRM0YrUEhqc1dMRkNuejQ0WWNZTzNhc0xEL0p5Y2xHci9MbzFDYUd0M3YzN2xLSHg5blpHYkd4c2JJcmZtdlhyc1grL2Z0bDZ3Qmd6Smd4Qm9NZzkrL2ZEM3Q3ZTFoWVdGU1pKd2NIQjB5Y09CRzNiOStXT2k1NzkrN0YwcVZMc1dMRkNsbW5CUURjM2QyaFVDaVFrNU9EeVpNblYzbGN3REMyZU5HaVJiSmx4aXJYVEt2VnZxaFFLSHJYSXVrSzNRc2hoUFREWFZ4Y2pBa1RKdUNOTjk2QW5aMGQyclp0S3pXb05telljRWQ1K3ZiYmIrSG82SWlzckN4MDdkb1Z2cjYrR0RkdUhMS3pzOUcrZlhzcFhVNU9EbmJ0Mm9VV0xWcmd6Smt6ZU9TUlIvREJCeCtnc0xBUVM1WXNxWHllU0UxTnZhUDg2QXNPRGdid3ovZkQyTEZqcFhwYVhGd01GeGNYN05peFExYm55c3ZMWVdabUpsM1pGa0lnTFMxTjlqMEVWRnpCM2JGakI4ckx5OUd5WlV0czI3WU5TcVZTMXRGMmRIVEVuajE3REw0SGZIMTlrWm1aQ1FBNGZ2dzRZbUppb0Zhck1XdldMQVFFQk9EcnI3L0dkOTk5aDFtelptSFNwRW15ZmMrY09ZT2dvQ0NFaFlVWnZVc3JoUGlncXM5RENQRmJEUjladmFwRGVXMW9yQTkzaUhYbzNsSW9GTGNWQ3NYV3huci8rd1U3TG1SU2xFb2wvUDM5MGE1ZE85bjZFeWRPSURVMUZaOS8vcm5CUHVYbDVkSVZtTnF5dExSRWVIZzRXclZxVmFmODFUV0dWNWMvbFVxRnExZXZTcDJVUzVjdVNWZnpLbDlST25mdW5NSDdidDY4R1dmUG5wVmltSXVLaW1CcGFRbUZRZ0Z6Yy9OcTc1WW9sVXI4OTcvL2xaWjM3dHdKcFZLSlpjdVdRYTFXUy9IRnRhVlNxZkRUVHo4aFBEeGNXc2RZNVpvZHE0aHhPVmFMcEZKRHJiQ3dFRzNhdEVGdWJpNHNMUzBSRVJHQjhQQndQUFBNTTNqZ2dRZWtqcXlGaGNVZHhmUzd1TGpnc2NjZXcvYnQyOUdtVFJ0NGVIaGcrUERoZVBIRkZ4RWZIeTgxQk4zYzNLVHlkdW5TSlN4ZnZoeHZ2LzAyZXZYcWhjaklTTm5ZZ3BLU0VvTjZwYnRvb0ZOVGZQNjRjZU9NenR4VUUxMERTVDhNU0t2Vll2WHExYks3bjA1T1RsQXFsVkxkS3l3c3hLdXZ2bXB3dklFREJ4cXMyN2R2bjNSSDFzZkhCMVpXVmdBQWIyOXZUSjA2RlZxdEZuUG16REZvVk9YbjUyUDY5T21ZT25VcWV2VG9JYTNYYXJVNGVQQWdYRnhjY1BUb1VaTUp5NnBEZVcxb3phNCszQW5Xb2FaWGg2aGhzT1BTeEpoYXZIRkRxRHlJVUtWU1NRTXlqYzFISHg4Zmo4TENRdW5IUWExV1M3UE82TlB0dTJiTkdtemF0QWt0V3JTUVFnZjY5ZXRYWTRoU1hXTjRuWjJkb1ZBb2tKK2ZENFZDZ2UrKyt3NE9EZzRBS3NMRFNrcEtNSGJzV0NnVUNvTjRiSDNIang5SFJrWUdQdm5rRSttSG9VK2ZQdGk3ZDY4c25sbXIxV0xyMXExbzE2NGRYRjFkQVZURWd4ODVjZ1J2dlBHRzlPT2c4OVJUVCtIRWlSUFZuck14U1VsSmFOKytQYnAzN3c2Z29tUFd6R0tWVGNhNWMrZnc0SU1QSWpjM0YwdVhMa1ZpWWlJQTRPREJnOUJxdGNqTnpaWENNaXJmWmRScXRiS1krc3JUcHdJd3VBc0hBQmN2WGtTSERoMWs0VEdscGFWbzFhb1ZoQkFvTHk5SFRrNE80dVBqRVI4Zmo0NGRPMkxCZ2dYU09JQWJOMjdBMXRaV2RremRRR0VBeU0zTmhibTV1UlRpVVZCUWdGYXRXalhZK0t1U2toSnMzTGl4MnJCTkt5c3JMRnEwQ0RrNU9SZ3laQWdBK2RYaVc3ZHVZZkhpeFpnK2ZUb0FvR1BIanJDMHRFUmhZYUYwcmdxRkFoWVdGbEFxbFVhdkJDOWN1QkRPenM3U25XR2QyN2R2WTlxMGFUaDA2RkI5blhLejFWenF3NTFnSFdJZG9ncnN1RFFkSmgxdlhKUHF3cTUwMXF4Wmcram9hS2hVS3RtWDlLSkZpNUNkblEyZ0lveHF3b1FKVWdOZXBWSmg3ZHExc3VOMDZ0UkordEY2K2VXWHBmRXo3Ny8vUG9DS0sxSGp4bzJUeFRqWGRIWHV4SWtUZFk3aGZlYVpaMkJsWllYczdHeDA2dFFKMTY1ZGs4Yjl6Smd4QXpObXpNREZpeGNOd3E0cVc3ZHVIYnAyN1lvLy92Z0RRTVcwbjVhV2x0S1BsQkFDeWNuSldMRmlCZjd2Ly81UEd2Y0RBRjI2ZEVGS1NnbzhQVDB4YU5BZ2pCNDkrcTUvUkdOalkyWGhlbGV2WG0ydXNjcjY3dlg0QXF4WnN3YWhvYUhJeTh2RGtDRkRNSDc4ZUV5ZE9oVkFSZHo4akJrejhNUVRUOERYMXhlQVlSa2VPM2FzTkRNU0FDeGJ0cXhXNy92OTk5L2p4UmRmbEpiVmFyWHN5cXFYbHhkaVkyT3hjZU5HQUlDbnB5ZVVTcVUwVVBmWFgzOUZZV0VoU2t0TFpZTjNBZURJa1NPWU0yY09SbzRjS1YwTlhyOStQUklURXpGOStuVDA3ZHUzeW55ZFBIa1NlWGw1Nk5PblQ2M09ReWN6TXhPdFdyWEN4WXNYMGFWTGx5clRkZW5TQllHQmdRWmpzRzdmdm8wcFU2Ymd5U2VmaEkyTkRZQ0tjUTZ2dlBJS3Z2enlTd1FHQmtLdFZpTXlNckxLd2RlblRwM0NzV1BIRUJjWFo3RHQ1czJic2pBa01xNDUxZ2Q5NWVYbDJMNTlPOXpkM2F1OVE4TTZ4RHAwdjJQSHBZa3dvWGpqMmxpaHYxQldWZ1p6YzNPa3BLUWdNREN3eXAxMEhRcmRMWEVoQkVKQ1F2RHp6ei9qcTYrK3dxaFJvN0J5NVVyNCtma2hLeXNMdnI2KzJMbHpKNXlkbldXRExvMk5id0VnRzRCZkU5M0R6c3pOemJGbnp4NDgrK3l6ZFk3aDFmbjk5OS94NzMvL0c2Kzg4Z29XTFZxRXlNaEk2VWN2SkNSRU5yN0dHQjhmSHdnaHBDZERuenAxU3JyYkFRQitmbjRvTFMzRjdObXo4Znp6ejh2MnRiS3l3Z2NmZkFBdkx5K3NXN2NPWThhTXdROC8vR0F3K1VCdDNiaHhBK25wNmJLL28rNUowczBwVnJteWV6MitBQUJPbno2Tk0yZk9JQ29xQ3Q3ZTNoZzhlREE2ZE9pQTFOUlVmUFhWVjdDenMwTmFXaHFXTDE5dTlFcW9maVBOMkxJeDI3ZHZSMkppSWpaczJDQU5NczdJeUpBYUc5VVpOV29VRGg4K2pNMmJOOFBkM1IyK3ZyNElEUTBGVVBFZHNHclZLbXpac2dWVHAwNlYzUkdkUEhreW5uamlDUVFFQktCSGp4NllPWE9tTkVaTDEvaWNQMzgrenA4L1grdFF3b2lJQ0dnMEd2enl5eThJQ1FtQmk0c0w1czJiQjQxR2c0RURCMkxldkhrRys5amEyc0xmM3grRmhZV3k5VmV1WE1FTEw3eGdVSDc5L1B3UUhCeU00Y09Idzh6TURJTUdEY0pISDMxa05EL256NTlINTg2ZERiNG55c3ZMc1dmUEhqenh4Qk8xT3EvN1dYT3FEMVdkWDBSRWhORndLNEIxaUhXSWROaHhhU0pNS042NE5tUWRsK3pzYk5qWTJCaDBNSFNNelRCVlVGQ0FnSUFBWEx0MkRldlhyNWRtM2VyVXFST2lvcUl3YWRJa1dGcGFZc0NBQVJnMGFCQjI3ZHFGVTZkT1lmYnMyZEl4cmwyN2h2THljdlRwMDBkMmwySDkrdld3dHJhdTlnVDI3ZHRuOEFWWjF4aGVuZlQwZER6NzdMUG8xNjhmWW1OakVSNGVqaWxUcG1ETm1qVXdNek9yOHVwWGJtNHVnSXFRTHFCaXV1T3NyQ3drSlNYaHBaZGVrdElGQmdiQzJ0b2FUazVPc0xPenc0MGJONlFmTGYzWHhjWEZTRWhJdUt0d2doMDdkcUJYcjE2eU1VaU1WYTUveDQ4Zmx6cCs1dWJtaUlpSVFFeE1ESGJ0MmdVek16T01IejhlUTRZTWdVYWpRVWhJQ0NaT25DaU5PZEtmdXJVdUxseTRnR1hMbGlFc0xBeUZoWVVZUG53NHpNM05ZV0ZoSVlWMzZQenh4eC9TTXlzQTRQTGx5NGlKaVVGcWFpcENRa0xRclZzMzdOMjdGMU9tVE1HeVpjc3djK1pNYUxWYWZQdnR0K2pZc2FQQmU3dTd1Nk4zNzk0SUNnckNtREZqc0czYk5yUnUzUm9uVHB5QXBhVWx1bmZ2anNEQXdCcW5kRDErL0RqaTQrUHgrKysvNDh5Wk0zanFxYWZ3eVNlZlNPUE9MbHk0Z08zYnR5TThQQnhidDI1RlFFQUFPbmZ1TEJzYm9FLy9hZTNmZi84OWdJcFExalZyMWtnejV4bHJ3RlhXcjE4LzdONjlHMjV1YmpBek00T1ptUmswR2czVWFqVTZkKzVjN1FVZGFuNzFvWExZcnU0Y3E1dEowOC9QajNXSWRZaUlHb0w0VzgrZVBZVVFRdXpjdVZQNCtmbUpxamc0T01pV2UvZnVMYlp2M3k1V3JGZ2h5c3JLaEJCQ2FEUWFXYnJDd2tMeDExOGNmbm1RQUFBRmlVbEVRVlIvU2N0dWJtNnlZK3phdFVzRUJRVUpOemMzTVgzNmRISDY5R21EOSszWnM2Zkl6ODhYOGZIeG9uZnYzckw4YURRYW8zbE5UVTBWTzNmdU5KbzJOemRYekprelI1YXY0dUppNGVibUppNWZ2aXlFRUNJdkwwKzgrdXFyWXRLa1NjTGQzVjFrWjJmTGpsOVNVaUtjbkp6RXRHblR4TUNCQTBXZlBuMmtiVnUyYkJFZmZmU1JHRHAwcUNncUtqTEltKzR6Y0hkM2w5YnB2Njc4R1FraFJFWkdobkJ3Y0pBKzU1cDRlSGlJUFh2MnlOYXAxV3JSdDI5ZmNlblNKV25kZ1FNSFpIa1g0cC95SUlRUTA2ZFBGMEZCUVFiSHo4dkxFMDVPVGtJSUlScTdIRGNXSVlSUXFWUWlLeXRMOXRuODl0dHY0dkRodzBLcjFScDhiaWRQbmhScXRWcDgrdW1uUXExVzEvaDMvUFRUVDBWSlNZbTBmUGJzV1NHRU1DaFg1ZVhsUnZmZnYzKy85UHJZc1dOaTkrN2RZdVhLbFFiN3A2YW1pdHUzYjR1Y25CeWorVGFtOG5ubjV1WWFwRkdyMVdMRGhnMEc1L3JYWDMrSkRSczJpTjkrKzAzY3ZuMjd5dmRRcTlVaUtTbXB5bnBlWDhMRHd3M1dhVFFhVVZaV1p2VHYxTmhsenhRSjBmenFnekV6Wjg0VWh3OGZyaktQckVQL1lCMGlvbnFsK3dMUk5WVDkvUHhFZEhSMGxWOU0raDJTOHZKeVdTZEMvNHVxY2dkSG4zNmpQRGs1V1l3ZVBWb1VGUlVKTnpjM2taT1RJOTU1NXgzWmowSnBhYW5vMmJPbjhQVDBGTW5KeWJYdXVHUm5aNHVoUTRkS3g5S2xMU2dvRUtOR2pSS0JnWUd5OUJFUkVXTHk1TW5TY2xGUmtaZytmYnB3ZEhRVVk4YU1FWC84OFljcy9lblRwMFgvL3YxRlRFeU1LQ2twa1RYK3k4cktSUC8rL1VWQVFFQzFuMEZEZFZ6UzA5T0ZxNnVyVUtsVUJ0dUNnNFBGNU1tVHhhMWJ0OFRObXplRnQ3ZTNXTGh3b1N5TnJqeGtabWFLQVFNR2lPTGlZb1BqbkQxN1Znd1pNa1FJY2YvK0FOWDRoNkJtcTdITG5pbHE3TDhKTlMyTlhWNnA0VEZVakJwTVdsb2EwdFBUa1pxYWlsbXpadFg0MU9DOHZEek1uajBiTmpZMjBwaVdoeDU2Q0VERmJDTlZ4ZjdxcUZRcVJFWkdJams1R2VIaDRkS3NYKzNhdFVOd2NERDgvUHpRbzBjUHpKbzFDMmZPbkVITGxpMHhkZXBVOU81ZCs2RkRkWW5oUFhueUpLS2pveEVkSFkyeXNqTEV4Y1VoTWpJU3p6Ly9QTFp2MzQ1MTY5YkIwOU1UQXdZTXdKQWhRL0RjYzgraGE5ZXVpSStQTndqbit2UFBQL0hwcDUvQzFkVVZGeTlleFBqeDQvSHV1Ky9DMmRtNTFrOUVya3cvUkU5L3FzMzA5SFRjdUhFREV5ZE94QTgvL0NBZFB5NHVEdTd1N3JLWnYzUVlxMHhFUkVRTlRWRnpFcUs2MFYzMXlNM05oYWVuSjE1NzdUVjgrT0dIVmFaM2RIUkVlbm82Tm0zYWhHdlhyc0hYMXhjclY2NUVZbUlpaW91TG9idUlvcHVPVXFQUlFLUFJ3TlhWRlFzWExnUlFFVWNiR2hxS3JWdTNZdHEwYWRJTVZmcXppcFdVbEdEMzd0M3c4UEFBVU5IWnVIejVNdWJNbVlPU2toSnBySWIrYTUyRWhBU2pzZEs2NXdwVVptOXZqK2VlZXc2MnRyWjQ4Y1VYTVdiTUdIVHQyaFVUSmt4QXo1NDlwWFJYcmx6QnBrMmJwS2ZiNjI4RGdMNTkrOExIeHdmUjBkR1lOR2tTUER3OG9OVnFFUnNiSzAwMm9GYXIwYUpGQytUazVNRFcxbGI2SDREUjExNWVYdEtESU84bEp5Y25wS1dsb2FDZ0FIUG56c1dSSTBlcWpGWHUyclVyRlByemp4SVJFUkVSMVRmOTI3Wjc5dXlwTWk1WVJ4ZW1WRk1zY25sNXVWQ3IxZEkvL2VOR1JVVVozV2Zac21VMTMxdHVJUHI1dTNyMWFxM1Q2dHU2ZGFzNGZmcTB3VmdZSVNyQzUvNzN2Ly9kWFNidkljWXFFeEVSMGQzZ0ZVMnFkMngwVW4zZ0hSY2lJaUxTZDJmQjhVUkVSRVJFUkVSRVJFUkVSRVJFUkVSRVJFUkVSRVJFUkVSRVJFUkVSRVJFUkVSRVJFUkVSRVJFUkVSRVJFUkVSRVJFUkVSRVJFUkVSRVJFUkVSRVJFUkVSRVJFUkVSRVJFUkVSRVJFUkVSRVJFUkVSRVJFUkVSRVJFUkVSRVJFUkVSRVJFUkVSRVJFUkVSRVJFUkVSRVJFUkVSRVJFUkVSRVJFUkVSRVJFUkVSRVJFUkVSRVJFUkVSRVJFUkVSRVJFUzE4dis1cmEvZ3krdUpMUUFBQUFCSlJVNUVya0pnZ2c9PSIsCiAgICJUeXBlIiA6ICJmbG93IiwKICAgIlZlcnNpb24iIDogIjM1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438</Words>
  <Application>WWO_aliyun_20201019112421-9bb9c296e6</Application>
  <PresentationFormat>自定义</PresentationFormat>
  <Paragraphs>101</Paragraphs>
  <Slides>14</Slides>
  <Notes>12</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14</vt:i4>
      </vt:variant>
    </vt:vector>
  </HeadingPairs>
  <TitlesOfParts>
    <vt:vector size="33" baseType="lpstr">
      <vt:lpstr>Arial</vt:lpstr>
      <vt:lpstr>宋体</vt:lpstr>
      <vt:lpstr>Wingdings</vt:lpstr>
      <vt:lpstr>等线</vt:lpstr>
      <vt:lpstr>汉仪中等线KW</vt:lpstr>
      <vt:lpstr>思源黑体 CN Heavy</vt:lpstr>
      <vt:lpstr>汉仪中黑KW</vt:lpstr>
      <vt:lpstr>思源宋体</vt:lpstr>
      <vt:lpstr>优设标题黑</vt:lpstr>
      <vt:lpstr>思源黑体 CN Medium</vt:lpstr>
      <vt:lpstr>微软雅黑</vt:lpstr>
      <vt:lpstr>汉仪旗黑KW 55S</vt:lpstr>
      <vt:lpstr>思源黑体</vt:lpstr>
      <vt:lpstr>Impact</vt:lpstr>
      <vt:lpstr>汉仪书宋二KW</vt:lpstr>
      <vt:lpstr>Kingsoft Stress</vt:lpstr>
      <vt:lpstr>webwppDefTheme</vt:lpstr>
      <vt:lpstr>AAAAAAAAAAAAAAAAAA）</vt:lpstr>
      <vt:lpstr>1_AAAAAAAAAAAAAAAAAA）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xb21cn</cp:lastModifiedBy>
  <dcterms:created xsi:type="dcterms:W3CDTF">2020-12-23T09:28:44Z</dcterms:created>
  <dcterms:modified xsi:type="dcterms:W3CDTF">2020-12-23T09:28:44Z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