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317" r:id="rId3"/>
    <p:sldId id="286" r:id="rId4"/>
    <p:sldId id="323" r:id="rId5"/>
    <p:sldId id="306" r:id="rId6"/>
  </p:sldIdLst>
  <p:sldSz cx="10059988" cy="7773988"/>
  <p:notesSz cx="6797675" cy="9928225"/>
  <p:custDataLst>
    <p:tags r:id="rId8"/>
  </p:custDataLst>
  <p:defaultTextStyle>
    <a:defPPr>
      <a:defRPr lang="zh-CN"/>
    </a:defPPr>
    <a:lvl1pPr marL="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7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17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44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71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62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89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79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6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47BE"/>
    <a:srgbClr val="B93C1E"/>
    <a:srgbClr val="800000"/>
    <a:srgbClr val="73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972" autoAdjust="0"/>
  </p:normalViewPr>
  <p:slideViewPr>
    <p:cSldViewPr>
      <p:cViewPr>
        <p:scale>
          <a:sx n="77" d="100"/>
          <a:sy n="77" d="100"/>
        </p:scale>
        <p:origin x="-2370" y="-672"/>
      </p:cViewPr>
      <p:guideLst>
        <p:guide orient="horz" pos="2596"/>
        <p:guide pos="3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7A11-603E-45A1-9E97-50066F4F287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44538"/>
            <a:ext cx="48164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2173-C027-45B2-88BF-E0385BCC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6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270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175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445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715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620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890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6795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6065" algn="l" defTabSz="10185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6800" y="2681334"/>
            <a:ext cx="3869999" cy="43200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6806" y="3126722"/>
            <a:ext cx="7200000" cy="691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700" b="1">
                <a:solidFill>
                  <a:srgbClr val="000000"/>
                </a:solidFill>
              </a:defRPr>
            </a:lvl1pPr>
            <a:lvl2pPr marL="5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0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1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338" y="4995866"/>
            <a:ext cx="8550275" cy="15430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5338" y="3295651"/>
            <a:ext cx="8550275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65" indent="0">
              <a:buNone/>
              <a:defRPr sz="1800"/>
            </a:lvl2pPr>
            <a:lvl3pPr marL="913130" indent="0">
              <a:buNone/>
              <a:defRPr sz="1600"/>
            </a:lvl3pPr>
            <a:lvl4pPr marL="1370330" indent="0">
              <a:buNone/>
              <a:defRPr sz="1400"/>
            </a:lvl4pPr>
            <a:lvl5pPr marL="1826895" indent="0">
              <a:buNone/>
              <a:defRPr sz="1400"/>
            </a:lvl5pPr>
            <a:lvl6pPr marL="2283460" indent="0">
              <a:buNone/>
              <a:defRPr sz="1400"/>
            </a:lvl6pPr>
            <a:lvl7pPr marL="2740025" indent="0">
              <a:buNone/>
              <a:defRPr sz="1400"/>
            </a:lvl7pPr>
            <a:lvl8pPr marL="3196590" indent="0">
              <a:buNone/>
              <a:defRPr sz="1400"/>
            </a:lvl8pPr>
            <a:lvl9pPr marL="365379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0425" y="7078663"/>
            <a:ext cx="2346325" cy="541337"/>
          </a:xfrm>
          <a:prstGeom prst="rect">
            <a:avLst/>
          </a:prstGeom>
        </p:spPr>
        <p:txBody>
          <a:bodyPr lIns="101901" tIns="50950" rIns="101901" bIns="5095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08D99C-B4B5-4582-9D2A-B917888A74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4" y="1652405"/>
            <a:ext cx="2102400" cy="5115600"/>
          </a:xfrm>
        </p:spPr>
        <p:txBody>
          <a:bodyPr>
            <a:normAutofit/>
          </a:bodyPr>
          <a:lstStyle>
            <a:lvl1pPr marL="177800" indent="-177800">
              <a:lnSpc>
                <a:spcPct val="120000"/>
              </a:lnSpc>
              <a:spcBef>
                <a:spcPts val="670"/>
              </a:spcBef>
              <a:defRPr lang="zh-CN" altLang="en-US" sz="13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1pPr>
            <a:lvl2pPr marL="364490" indent="-168275">
              <a:lnSpc>
                <a:spcPct val="120000"/>
              </a:lnSpc>
              <a:spcBef>
                <a:spcPts val="670"/>
              </a:spcBef>
              <a:defRPr lang="zh-CN" altLang="en-US" sz="13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2pPr>
            <a:lvl3pPr marL="532765" indent="-177800">
              <a:lnSpc>
                <a:spcPct val="120000"/>
              </a:lnSpc>
              <a:spcBef>
                <a:spcPts val="670"/>
              </a:spcBef>
              <a:defRPr lang="zh-CN" altLang="en-US" sz="13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3pPr>
            <a:lvl4pPr marL="654685" indent="-168275">
              <a:lnSpc>
                <a:spcPct val="120000"/>
              </a:lnSpc>
              <a:spcBef>
                <a:spcPts val="670"/>
              </a:spcBef>
              <a:defRPr lang="zh-CN" altLang="en-US" sz="1300" kern="120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4pPr>
            <a:lvl5pPr marL="813435" indent="-168275">
              <a:lnSpc>
                <a:spcPct val="120000"/>
              </a:lnSpc>
              <a:spcBef>
                <a:spcPts val="670"/>
              </a:spcBef>
              <a:defRPr lang="zh-CN" altLang="en-US" sz="1300" kern="12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defRPr>
            </a:lvl5pPr>
          </a:lstStyle>
          <a:p>
            <a:pPr marL="177800" lvl="0" indent="-177800" algn="l" defTabSz="1000125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327025" lvl="1" indent="-130810" algn="l" defTabSz="1000125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–"/>
            </a:pPr>
            <a:r>
              <a:rPr lang="zh-CN" altLang="en-US" dirty="0" smtClean="0"/>
              <a:t>第二级</a:t>
            </a:r>
          </a:p>
          <a:p>
            <a:pPr marL="476885" lvl="2" indent="-121285" algn="l" defTabSz="1000125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marL="626745" lvl="3" indent="-140335" algn="l" defTabSz="1000125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</a:pPr>
            <a:r>
              <a:rPr lang="zh-CN" altLang="en-US" dirty="0" smtClean="0"/>
              <a:t>第四级</a:t>
            </a:r>
          </a:p>
          <a:p>
            <a:pPr marL="775970" lvl="4" indent="-130810" algn="l" defTabSz="1000125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Char char="»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04" y="1652406"/>
            <a:ext cx="9297247" cy="1744835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 marL="327025" indent="-130810">
              <a:lnSpc>
                <a:spcPct val="110000"/>
              </a:lnSpc>
              <a:spcBef>
                <a:spcPts val="300"/>
              </a:spcBef>
              <a:buSzPct val="80000"/>
              <a:defRPr/>
            </a:lvl2pPr>
            <a:lvl3pPr marL="476885" indent="-121285">
              <a:lnSpc>
                <a:spcPct val="110000"/>
              </a:lnSpc>
              <a:spcBef>
                <a:spcPts val="300"/>
              </a:spcBef>
              <a:defRPr/>
            </a:lvl3pPr>
            <a:lvl4pPr marL="626745" indent="-140335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  <a:defRPr/>
            </a:lvl4pPr>
            <a:lvl5pPr marL="775970" indent="-130810">
              <a:lnSpc>
                <a:spcPct val="110000"/>
              </a:lnSpc>
              <a:spcBef>
                <a:spcPts val="300"/>
              </a:spcBef>
              <a:buSzPct val="80000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04" y="1652405"/>
            <a:ext cx="2102400" cy="5115600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 marL="327025" indent="-130810">
              <a:lnSpc>
                <a:spcPct val="110000"/>
              </a:lnSpc>
              <a:spcBef>
                <a:spcPts val="300"/>
              </a:spcBef>
              <a:buSzPct val="80000"/>
              <a:defRPr/>
            </a:lvl2pPr>
            <a:lvl3pPr marL="476885" indent="-121285">
              <a:lnSpc>
                <a:spcPct val="110000"/>
              </a:lnSpc>
              <a:spcBef>
                <a:spcPts val="300"/>
              </a:spcBef>
              <a:defRPr/>
            </a:lvl3pPr>
            <a:lvl4pPr marL="626745" indent="-140335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  <a:defRPr/>
            </a:lvl4pPr>
            <a:lvl5pPr marL="775970" indent="-130810">
              <a:lnSpc>
                <a:spcPct val="110000"/>
              </a:lnSpc>
              <a:spcBef>
                <a:spcPts val="300"/>
              </a:spcBef>
              <a:buSzPct val="80000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01" y="1652401"/>
            <a:ext cx="2102400" cy="5115600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 marL="3333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2pPr>
            <a:lvl3pPr marL="485775" indent="-123825">
              <a:lnSpc>
                <a:spcPct val="110000"/>
              </a:lnSpc>
              <a:spcBef>
                <a:spcPts val="300"/>
              </a:spcBef>
              <a:defRPr/>
            </a:lvl3pPr>
            <a:lvl4pPr marL="638175" indent="-142875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  <a:defRPr/>
            </a:lvl4pPr>
            <a:lvl5pPr marL="7905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65200" y="878400"/>
            <a:ext cx="9001297" cy="561600"/>
          </a:xfrm>
          <a:prstGeom prst="rect">
            <a:avLst/>
          </a:prstGeom>
        </p:spPr>
        <p:txBody>
          <a:bodyPr vert="horz" lIns="100031" tIns="50009" rIns="100031" bIns="5000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4" y="1652400"/>
            <a:ext cx="2102400" cy="4762800"/>
          </a:xfrm>
          <a:prstGeom prst="rect">
            <a:avLst/>
          </a:prstGeom>
        </p:spPr>
        <p:txBody>
          <a:bodyPr vert="horz" lIns="100031" tIns="50009" rIns="100031" bIns="5000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434" y="7152510"/>
            <a:ext cx="540060" cy="252028"/>
          </a:xfrm>
          <a:prstGeom prst="rect">
            <a:avLst/>
          </a:prstGeom>
          <a:noFill/>
        </p:spPr>
        <p:txBody>
          <a:bodyPr wrap="square" lIns="70694" tIns="17669" rIns="70694" bIns="17669" rtlCol="0" anchor="ctr">
            <a:noAutofit/>
          </a:bodyPr>
          <a:lstStyle/>
          <a:p>
            <a:pPr algn="r" defTabSz="1000125"/>
            <a:fld id="{DAEC31D3-4A50-4A4C-86F1-071D92773413}" type="slidenum">
              <a:rPr lang="zh-CN" altLang="en-US" sz="1000" smtClean="0">
                <a:solidFill>
                  <a:prstClr val="black"/>
                </a:solidFill>
                <a:cs typeface="Arial" panose="020B0604020202020204" pitchFamily="34" charset="0"/>
              </a:rPr>
              <a:t>‹#›</a:t>
            </a:fld>
            <a:endParaRPr lang="zh-CN" altLang="en-US" sz="1000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000125" rtl="0" eaLnBrk="1" latinLnBrk="0" hangingPunct="1">
        <a:spcBef>
          <a:spcPct val="0"/>
        </a:spcBef>
        <a:buNone/>
        <a:defRPr sz="2500" b="1" kern="1200">
          <a:solidFill>
            <a:srgbClr val="000000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1pPr>
    </p:titleStyle>
    <p:bodyStyle>
      <a:lvl1pPr marL="177800" indent="-177800" algn="l" defTabSz="1000125" rtl="0" eaLnBrk="1" latinLnBrk="0" hangingPunct="1">
        <a:lnSpc>
          <a:spcPct val="120000"/>
        </a:lnSpc>
        <a:spcBef>
          <a:spcPts val="670"/>
        </a:spcBef>
        <a:buSzPct val="80000"/>
        <a:buFont typeface="Wingdings" panose="05000000000000000000" pitchFamily="2" charset="2"/>
        <a:buChar char="n"/>
        <a:defRPr sz="1300" kern="1200">
          <a:solidFill>
            <a:srgbClr val="000000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1pPr>
      <a:lvl2pPr marL="355600" indent="-177800" algn="l" defTabSz="1000125" rtl="0" eaLnBrk="1" latinLnBrk="0" hangingPunct="1">
        <a:lnSpc>
          <a:spcPct val="120000"/>
        </a:lnSpc>
        <a:spcBef>
          <a:spcPts val="670"/>
        </a:spcBef>
        <a:buFont typeface="Arial" panose="020B0604020202020204" pitchFamily="34" charset="0"/>
        <a:buChar char="–"/>
        <a:defRPr sz="1300" kern="1200">
          <a:solidFill>
            <a:srgbClr val="000000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2pPr>
      <a:lvl3pPr marL="532765" indent="-177800" algn="l" defTabSz="1000125" rtl="0" eaLnBrk="1" latinLnBrk="0" hangingPunct="1">
        <a:lnSpc>
          <a:spcPct val="120000"/>
        </a:lnSpc>
        <a:spcBef>
          <a:spcPts val="670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3pPr>
      <a:lvl4pPr marL="795020" indent="-233680" algn="l" defTabSz="1000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4pPr>
      <a:lvl5pPr marL="972820" indent="-177800" algn="l" defTabSz="100012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Arial" panose="020B0604020202020204" pitchFamily="34" charset="0"/>
        </a:defRPr>
      </a:lvl5pPr>
      <a:lvl6pPr marL="2750820" indent="-250190" algn="l" defTabSz="1000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1200" indent="-250190" algn="l" defTabSz="1000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1580" indent="-250190" algn="l" defTabSz="1000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indent="-250190" algn="l" defTabSz="1000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380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0505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885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1265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1010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1390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1770" algn="l" defTabSz="1000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25" y="176176"/>
            <a:ext cx="10059988" cy="7415403"/>
            <a:chOff x="-30021" y="163820"/>
            <a:chExt cx="9144000" cy="6541666"/>
          </a:xfrm>
        </p:grpSpPr>
        <p:pic>
          <p:nvPicPr>
            <p:cNvPr id="5" name="Picture 2" descr="C:\Documents and Settings\dingdi\桌面\图片3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021" y="3606412"/>
              <a:ext cx="9144000" cy="309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-30021" y="3543391"/>
              <a:ext cx="9144000" cy="63516"/>
            </a:xfrm>
            <a:prstGeom prst="rect">
              <a:avLst/>
            </a:prstGeom>
            <a:solidFill>
              <a:srgbClr val="731E00"/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8" name="矩形 7"/>
            <p:cNvSpPr/>
            <p:nvPr/>
          </p:nvSpPr>
          <p:spPr>
            <a:xfrm>
              <a:off x="7066047" y="1438084"/>
              <a:ext cx="316835" cy="307469"/>
            </a:xfrm>
            <a:prstGeom prst="rect">
              <a:avLst/>
            </a:prstGeom>
            <a:solidFill>
              <a:srgbClr val="C8A06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9" name="矩形 8"/>
            <p:cNvSpPr/>
            <p:nvPr/>
          </p:nvSpPr>
          <p:spPr>
            <a:xfrm>
              <a:off x="7751977" y="1116846"/>
              <a:ext cx="316835" cy="307469"/>
            </a:xfrm>
            <a:prstGeom prst="rect">
              <a:avLst/>
            </a:prstGeom>
            <a:solidFill>
              <a:srgbClr val="C8A06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409012" y="789873"/>
              <a:ext cx="316835" cy="307469"/>
            </a:xfrm>
            <a:prstGeom prst="rect">
              <a:avLst/>
            </a:prstGeom>
            <a:solidFill>
              <a:srgbClr val="D4B89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80116" y="1116846"/>
              <a:ext cx="316835" cy="307469"/>
            </a:xfrm>
            <a:prstGeom prst="rect">
              <a:avLst/>
            </a:prstGeom>
            <a:solidFill>
              <a:srgbClr val="D4B89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51977" y="789873"/>
              <a:ext cx="316835" cy="307469"/>
            </a:xfrm>
            <a:prstGeom prst="rect">
              <a:avLst/>
            </a:prstGeom>
            <a:solidFill>
              <a:srgbClr val="D4B89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8094943" y="473271"/>
              <a:ext cx="316835" cy="307469"/>
            </a:xfrm>
            <a:prstGeom prst="rect">
              <a:avLst/>
            </a:prstGeom>
            <a:solidFill>
              <a:srgbClr val="D4B89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94943" y="163820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37908" y="789873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94943" y="1116846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7751977" y="1438084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37908" y="1438084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7066047" y="789873"/>
              <a:ext cx="316835" cy="307469"/>
            </a:xfrm>
            <a:prstGeom prst="rect">
              <a:avLst/>
            </a:prstGeom>
            <a:solidFill>
              <a:srgbClr val="E5D5B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09012" y="1116846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09012" y="1762071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66047" y="1116846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012" y="473271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80116" y="789873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6037150" y="1116846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6" name="矩形 25"/>
            <p:cNvSpPr/>
            <p:nvPr/>
          </p:nvSpPr>
          <p:spPr>
            <a:xfrm>
              <a:off x="8437908" y="163820"/>
              <a:ext cx="316835" cy="307469"/>
            </a:xfrm>
            <a:prstGeom prst="rect">
              <a:avLst/>
            </a:prstGeom>
            <a:solidFill>
              <a:srgbClr val="ECDFC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8780873" y="163820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80873" y="789873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29" name="矩形 28"/>
            <p:cNvSpPr/>
            <p:nvPr/>
          </p:nvSpPr>
          <p:spPr>
            <a:xfrm>
              <a:off x="8094943" y="789873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09012" y="1438084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081" y="1116846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94185" y="1438084"/>
              <a:ext cx="316835" cy="307469"/>
            </a:xfrm>
            <a:prstGeom prst="rect">
              <a:avLst/>
            </a:prstGeom>
            <a:solidFill>
              <a:srgbClr val="F7F1E9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6" name="矩形 5"/>
            <p:cNvSpPr/>
            <p:nvPr/>
          </p:nvSpPr>
          <p:spPr>
            <a:xfrm>
              <a:off x="-30021" y="2645282"/>
              <a:ext cx="9144000" cy="762197"/>
            </a:xfrm>
            <a:prstGeom prst="rect">
              <a:avLst/>
            </a:prstGeom>
            <a:solidFill>
              <a:srgbClr val="731E00"/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dirty="0" err="1"/>
            </a:p>
          </p:txBody>
        </p:sp>
        <p:sp>
          <p:nvSpPr>
            <p:cNvPr id="33" name="customname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946950" y="2807910"/>
              <a:ext cx="7190059" cy="4369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000" tIns="41000" rIns="82000" bIns="41000" anchor="ctr"/>
            <a:lstStyle/>
            <a:p>
              <a:pPr algn="ctr" defTabSz="1018540"/>
              <a:r>
                <a:rPr lang="zh-CN" altLang="en-US" sz="3200" b="1" dirty="0" smtClean="0">
                  <a:solidFill>
                    <a:prstClr val="white"/>
                  </a:solidFill>
                </a:rPr>
                <a:t>走向大众的衍生品结构</a:t>
              </a:r>
              <a:r>
                <a:rPr lang="en-US" altLang="zh-CN" sz="3200" b="1" dirty="0" smtClean="0">
                  <a:solidFill>
                    <a:prstClr val="white"/>
                  </a:solidFill>
                </a:rPr>
                <a:t>——</a:t>
              </a:r>
              <a:r>
                <a:rPr lang="zh-CN" altLang="en-US" sz="3200" b="1" dirty="0" smtClean="0">
                  <a:solidFill>
                    <a:prstClr val="white"/>
                  </a:solidFill>
                </a:rPr>
                <a:t>雪球</a:t>
              </a:r>
              <a:endParaRPr lang="zh-CN" altLang="en-US" sz="3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date"/>
          <p:cNvSpPr txBox="1">
            <a:spLocks noChangeArrowheads="1"/>
          </p:cNvSpPr>
          <p:nvPr/>
        </p:nvSpPr>
        <p:spPr bwMode="auto">
          <a:xfrm>
            <a:off x="3255224" y="6446444"/>
            <a:ext cx="342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4" tIns="45678" rIns="91354" bIns="4567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Monotype Sorts" pitchFamily="2" charset="2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defTabSz="1018540" eaLnBrk="1" hangingPunct="1">
              <a:lnSpc>
                <a:spcPct val="200000"/>
              </a:lnSpc>
              <a:spcBef>
                <a:spcPct val="30000"/>
              </a:spcBef>
              <a:spcAft>
                <a:spcPct val="10000"/>
              </a:spcAft>
            </a:pPr>
            <a:endParaRPr lang="zh-CN" altLang="en-US" b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77055" y="582659"/>
            <a:ext cx="3869999" cy="432000"/>
          </a:xfrm>
        </p:spPr>
        <p:txBody>
          <a:bodyPr>
            <a:noAutofit/>
          </a:bodyPr>
          <a:lstStyle/>
          <a:p>
            <a:r>
              <a:rPr lang="zh-CN" altLang="en-US" sz="2000" b="1" kern="0" dirty="0">
                <a:cs typeface="Times New Roman" panose="02020603050405020304" pitchFamily="18" charset="0"/>
              </a:rPr>
              <a:t>波动率是有价值的</a:t>
            </a:r>
            <a:br>
              <a:rPr lang="zh-CN" altLang="en-US" sz="2000" b="1" kern="0" dirty="0">
                <a:cs typeface="Times New Roman" panose="02020603050405020304" pitchFamily="18" charset="0"/>
              </a:rPr>
            </a:br>
            <a:endParaRPr lang="zh-CN" altLang="en-US" sz="2000" dirty="0" smtClean="0"/>
          </a:p>
        </p:txBody>
      </p:sp>
      <p:sp>
        <p:nvSpPr>
          <p:cNvPr id="2" name="矩形 1"/>
          <p:cNvSpPr/>
          <p:nvPr userDrawn="1"/>
        </p:nvSpPr>
        <p:spPr>
          <a:xfrm>
            <a:off x="1268075" y="924475"/>
            <a:ext cx="7560000" cy="90001"/>
          </a:xfrm>
          <a:prstGeom prst="rect">
            <a:avLst/>
          </a:prstGeom>
          <a:gradFill>
            <a:gsLst>
              <a:gs pos="51000">
                <a:srgbClr val="9B3519"/>
              </a:gs>
              <a:gs pos="2083">
                <a:schemeClr val="bg1"/>
              </a:gs>
              <a:gs pos="14000">
                <a:srgbClr val="DF9953"/>
              </a:gs>
            </a:gsLst>
            <a:lin ang="6000000" scaled="0"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769" tIns="44882" rIns="89769" bIns="44882" numCol="1" spcCol="0" rtlCol="0" fromWordArt="0" anchor="ctr" anchorCtr="0" forceAA="0" compatLnSpc="1">
            <a:noAutofit/>
          </a:bodyPr>
          <a:lstStyle/>
          <a:p>
            <a:pPr algn="ctr" defTabSz="1000125"/>
            <a:endParaRPr lang="zh-CN" altLang="en-US" sz="1400" dirty="0" err="1" smtClean="0">
              <a:solidFill>
                <a:prstClr val="black"/>
              </a:solidFill>
            </a:endParaRPr>
          </a:p>
        </p:txBody>
      </p:sp>
      <p:pic>
        <p:nvPicPr>
          <p:cNvPr id="9" name="图片 8" descr="搜狗截图18年10月08日1427_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602" r="1704"/>
          <a:stretch>
            <a:fillRect/>
          </a:stretch>
        </p:blipFill>
        <p:spPr>
          <a:xfrm>
            <a:off x="1177290" y="1343660"/>
            <a:ext cx="7567930" cy="487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"/>
          <p:cNvSpPr txBox="1"/>
          <p:nvPr/>
        </p:nvSpPr>
        <p:spPr>
          <a:xfrm>
            <a:off x="464185" y="2233295"/>
            <a:ext cx="1245235" cy="378460"/>
          </a:xfrm>
          <a:prstGeom prst="rect">
            <a:avLst/>
          </a:prstGeom>
          <a:noFill/>
        </p:spPr>
        <p:txBody>
          <a:bodyPr wrap="square" lIns="101854" tIns="50927" rIns="101854" bIns="50927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抓重点</a:t>
            </a:r>
            <a:endParaRPr lang="zh-CN" altLang="en-US" b="1" dirty="0">
              <a:solidFill>
                <a:schemeClr val="bg1"/>
              </a:solidFill>
              <a:latin typeface="腾祥倩影繁" panose="01010104010101010101" charset="-122"/>
              <a:ea typeface="腾祥倩影繁" panose="0101010401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77055" y="582659"/>
            <a:ext cx="3869999" cy="432000"/>
          </a:xfrm>
        </p:spPr>
        <p:txBody>
          <a:bodyPr>
            <a:noAutofit/>
          </a:bodyPr>
          <a:lstStyle/>
          <a:p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重点结构</a:t>
            </a:r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雪球结构（</a:t>
            </a:r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snowball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 b="1" kern="0" dirty="0">
                <a:cs typeface="Times New Roman" panose="02020603050405020304" pitchFamily="18" charset="0"/>
              </a:rPr>
              <a:t/>
            </a:r>
            <a:br>
              <a:rPr lang="zh-CN" altLang="en-US" sz="2000" b="1" kern="0" dirty="0">
                <a:cs typeface="Times New Roman" panose="02020603050405020304" pitchFamily="18" charset="0"/>
              </a:rPr>
            </a:br>
            <a:endParaRPr lang="zh-CN" altLang="en-US" sz="2000" dirty="0" smtClean="0"/>
          </a:p>
        </p:txBody>
      </p:sp>
      <p:sp>
        <p:nvSpPr>
          <p:cNvPr id="5" name="矩形 4"/>
          <p:cNvSpPr/>
          <p:nvPr userDrawn="1"/>
        </p:nvSpPr>
        <p:spPr>
          <a:xfrm>
            <a:off x="1124565" y="924475"/>
            <a:ext cx="7560000" cy="90001"/>
          </a:xfrm>
          <a:prstGeom prst="rect">
            <a:avLst/>
          </a:prstGeom>
          <a:gradFill>
            <a:gsLst>
              <a:gs pos="51000">
                <a:srgbClr val="9B3519"/>
              </a:gs>
              <a:gs pos="2083">
                <a:schemeClr val="bg1"/>
              </a:gs>
              <a:gs pos="14000">
                <a:srgbClr val="DF9953"/>
              </a:gs>
            </a:gsLst>
            <a:lin ang="6000000" scaled="0"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769" tIns="44882" rIns="89769" bIns="44882" numCol="1" spcCol="0" rtlCol="0" fromWordArt="0" anchor="ctr" anchorCtr="0" forceAA="0" compatLnSpc="1">
            <a:noAutofit/>
          </a:bodyPr>
          <a:lstStyle/>
          <a:p>
            <a:pPr algn="ctr" defTabSz="1000125"/>
            <a:endParaRPr lang="zh-CN" altLang="en-US" sz="1400" dirty="0" err="1" smtClean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24585" y="1104900"/>
          <a:ext cx="7916863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803275"/>
                <a:gridCol w="1493838"/>
                <a:gridCol w="1492250"/>
                <a:gridCol w="1522412"/>
                <a:gridCol w="1525588"/>
              </a:tblGrid>
              <a:tr h="520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产品结构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期限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挂钩标的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敲入价格（每日观察）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敲出价格（每月观察）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收益率</a:t>
                      </a:r>
                      <a:endParaRPr lang="en-US" altLang="en-US" sz="15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00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雪球结构</a:t>
                      </a:r>
                      <a:endParaRPr lang="en-US" altLang="en-US" sz="16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6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个月</a:t>
                      </a:r>
                      <a:endParaRPr lang="en-US" altLang="en-US" sz="16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保利地产</a:t>
                      </a:r>
                      <a:endParaRPr lang="en-US" altLang="en-US" sz="16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altLang="en-US" sz="16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103%</a:t>
                      </a:r>
                      <a:endParaRPr lang="en-US" altLang="en-US" sz="16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26.2%</a:t>
                      </a:r>
                      <a:r>
                        <a:rPr lang="en-US" sz="16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（年化）</a:t>
                      </a:r>
                      <a:endParaRPr lang="en-US" altLang="en-US" sz="16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4EB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24585" y="2796222"/>
            <a:ext cx="7943850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057910" y="4061777"/>
            <a:ext cx="5080000" cy="213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650" b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150" b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sz="150" b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3950" y="2233295"/>
            <a:ext cx="7991475" cy="554355"/>
          </a:xfrm>
          <a:prstGeom prst="rect">
            <a:avLst/>
          </a:prstGeom>
          <a:solidFill>
            <a:srgbClr val="F9F4EB"/>
          </a:solidFill>
          <a:ln w="9525">
            <a:noFill/>
          </a:ln>
        </p:spPr>
        <p:txBody>
          <a:bodyPr lIns="0" tIns="0" rIns="0" bIns="0"/>
          <a:lstStyle/>
          <a:p>
            <a:pPr marL="91440">
              <a:lnSpc>
                <a:spcPct val="1000"/>
              </a:lnSpc>
              <a:spcBef>
                <a:spcPts val="495"/>
              </a:spcBef>
            </a:pPr>
            <a:endParaRPr lang="zh-CN" altLang="en-US"/>
          </a:p>
          <a:p>
            <a:pPr defTabSz="1000125">
              <a:buClrTx/>
              <a:buSzTx/>
              <a:buFontTx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投资者认为标的股票小幅上涨可期，且中长期下跌空间有限。希望通过小幅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涨博取较高收益。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9983" y="1955800"/>
            <a:ext cx="7938135" cy="278130"/>
          </a:xfrm>
          <a:prstGeom prst="rect">
            <a:avLst/>
          </a:prstGeom>
          <a:solidFill>
            <a:srgbClr val="630000"/>
          </a:solidFill>
          <a:ln w="9525">
            <a:noFill/>
          </a:ln>
        </p:spPr>
        <p:txBody>
          <a:bodyPr lIns="0" tIns="0" rIns="0" bIns="0"/>
          <a:lstStyle/>
          <a:p>
            <a:pPr marL="71755" indent="0">
              <a:lnSpc>
                <a:spcPts val="2190"/>
              </a:lnSpc>
              <a:spcBef>
                <a:spcPts val="0"/>
              </a:spcBef>
            </a:pPr>
            <a:r>
              <a:rPr lang="en-US" sz="15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适合投资观点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50620" y="3081655"/>
            <a:ext cx="7938135" cy="938530"/>
          </a:xfrm>
          <a:prstGeom prst="rect">
            <a:avLst/>
          </a:prstGeom>
          <a:solidFill>
            <a:srgbClr val="F9F4EB"/>
          </a:solidFill>
          <a:ln w="9525">
            <a:noFill/>
          </a:ln>
        </p:spPr>
        <p:txBody>
          <a:bodyPr lIns="0" tIns="0" rIns="0" bIns="0"/>
          <a:lstStyle/>
          <a:p>
            <a:pPr marL="91440">
              <a:lnSpc>
                <a:spcPct val="1000"/>
              </a:lnSpc>
              <a:spcBef>
                <a:spcPts val="525"/>
              </a:spcBef>
            </a:pPr>
            <a:endParaRPr lang="zh-CN" altLang="en-US"/>
          </a:p>
          <a:p>
            <a:pPr defTabSz="1000125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情况一：若任何一个每月敲出观察日保利地产的收盘价大于等于敲出障碍价，即敲出</a:t>
            </a:r>
          </a:p>
          <a:p>
            <a:pPr defTabSz="1000125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情况二：若从未发生敲出，且任何一个交易日保利地产收盘价从未低于敲入价格</a:t>
            </a:r>
          </a:p>
          <a:p>
            <a:pPr defTabSz="1000125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情况三：若从未发生敲出，且保利地产收盘价曾低于敲入价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35748" y="4275455"/>
            <a:ext cx="2738755" cy="2467610"/>
            <a:chOff x="2838" y="-121"/>
            <a:chExt cx="4313" cy="3886"/>
          </a:xfrm>
        </p:grpSpPr>
        <p:sp>
          <p:nvSpPr>
            <p:cNvPr id="14" name="任意多边形 13"/>
            <p:cNvSpPr/>
            <p:nvPr/>
          </p:nvSpPr>
          <p:spPr>
            <a:xfrm>
              <a:off x="2838" y="-121"/>
              <a:ext cx="4313" cy="3886"/>
            </a:xfrm>
            <a:custGeom>
              <a:avLst/>
              <a:gdLst/>
              <a:ahLst/>
              <a:cxnLst/>
              <a:rect l="0" t="0" r="0" b="0"/>
              <a:pathLst>
                <a:path w="4313" h="3886">
                  <a:moveTo>
                    <a:pt x="4313" y="2720"/>
                  </a:moveTo>
                  <a:lnTo>
                    <a:pt x="4163" y="2632"/>
                  </a:lnTo>
                  <a:lnTo>
                    <a:pt x="4154" y="2635"/>
                  </a:lnTo>
                  <a:lnTo>
                    <a:pt x="4150" y="2642"/>
                  </a:lnTo>
                  <a:lnTo>
                    <a:pt x="4146" y="2649"/>
                  </a:lnTo>
                  <a:lnTo>
                    <a:pt x="4148" y="2658"/>
                  </a:lnTo>
                  <a:lnTo>
                    <a:pt x="4155" y="2662"/>
                  </a:lnTo>
                  <a:lnTo>
                    <a:pt x="4228" y="2705"/>
                  </a:lnTo>
                  <a:lnTo>
                    <a:pt x="1921" y="2704"/>
                  </a:lnTo>
                  <a:lnTo>
                    <a:pt x="1921" y="85"/>
                  </a:lnTo>
                  <a:lnTo>
                    <a:pt x="1967" y="165"/>
                  </a:lnTo>
                  <a:lnTo>
                    <a:pt x="1976" y="167"/>
                  </a:lnTo>
                  <a:lnTo>
                    <a:pt x="1983" y="163"/>
                  </a:lnTo>
                  <a:lnTo>
                    <a:pt x="1990" y="159"/>
                  </a:lnTo>
                  <a:lnTo>
                    <a:pt x="1993" y="150"/>
                  </a:lnTo>
                  <a:lnTo>
                    <a:pt x="1923" y="30"/>
                  </a:lnTo>
                  <a:lnTo>
                    <a:pt x="1906" y="0"/>
                  </a:lnTo>
                  <a:lnTo>
                    <a:pt x="1818" y="150"/>
                  </a:lnTo>
                  <a:lnTo>
                    <a:pt x="1821" y="159"/>
                  </a:lnTo>
                  <a:lnTo>
                    <a:pt x="1828" y="163"/>
                  </a:lnTo>
                  <a:lnTo>
                    <a:pt x="1835" y="167"/>
                  </a:lnTo>
                  <a:lnTo>
                    <a:pt x="1844" y="165"/>
                  </a:lnTo>
                  <a:lnTo>
                    <a:pt x="1848" y="157"/>
                  </a:lnTo>
                  <a:lnTo>
                    <a:pt x="1891" y="85"/>
                  </a:lnTo>
                  <a:lnTo>
                    <a:pt x="1891" y="2704"/>
                  </a:lnTo>
                  <a:lnTo>
                    <a:pt x="0" y="2704"/>
                  </a:lnTo>
                  <a:lnTo>
                    <a:pt x="0" y="2734"/>
                  </a:lnTo>
                  <a:lnTo>
                    <a:pt x="1891" y="2734"/>
                  </a:lnTo>
                  <a:lnTo>
                    <a:pt x="1891" y="3885"/>
                  </a:lnTo>
                  <a:lnTo>
                    <a:pt x="1921" y="3885"/>
                  </a:lnTo>
                  <a:lnTo>
                    <a:pt x="1921" y="2734"/>
                  </a:lnTo>
                  <a:lnTo>
                    <a:pt x="4227" y="2735"/>
                  </a:lnTo>
                  <a:lnTo>
                    <a:pt x="4155" y="2777"/>
                  </a:lnTo>
                  <a:lnTo>
                    <a:pt x="4148" y="2781"/>
                  </a:lnTo>
                  <a:lnTo>
                    <a:pt x="4146" y="2790"/>
                  </a:lnTo>
                  <a:lnTo>
                    <a:pt x="4150" y="2797"/>
                  </a:lnTo>
                  <a:lnTo>
                    <a:pt x="4154" y="2804"/>
                  </a:lnTo>
                  <a:lnTo>
                    <a:pt x="4163" y="2807"/>
                  </a:lnTo>
                  <a:lnTo>
                    <a:pt x="4287" y="2735"/>
                  </a:lnTo>
                  <a:lnTo>
                    <a:pt x="4313" y="2720"/>
                  </a:lnTo>
                </a:path>
              </a:pathLst>
            </a:custGeom>
            <a:solidFill>
              <a:srgbClr val="711C04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14"/>
            <p:cNvSpPr/>
            <p:nvPr/>
          </p:nvSpPr>
          <p:spPr>
            <a:xfrm>
              <a:off x="2996" y="1564"/>
              <a:ext cx="371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直接连接符 15"/>
            <p:cNvSpPr/>
            <p:nvPr/>
          </p:nvSpPr>
          <p:spPr>
            <a:xfrm>
              <a:off x="2996" y="1564"/>
              <a:ext cx="0" cy="1035"/>
            </a:xfrm>
            <a:prstGeom prst="line">
              <a:avLst/>
            </a:prstGeom>
            <a:ln w="19050" cap="flat" cmpd="sng">
              <a:solidFill>
                <a:srgbClr val="711C04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" name="文本框 101"/>
          <p:cNvSpPr txBox="1"/>
          <p:nvPr/>
        </p:nvSpPr>
        <p:spPr>
          <a:xfrm>
            <a:off x="3061970" y="5684520"/>
            <a:ext cx="1381760" cy="29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585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0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期末价格/期初价格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440815" y="5979160"/>
            <a:ext cx="530860" cy="29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585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0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70%</a:t>
            </a:r>
          </a:p>
        </p:txBody>
      </p:sp>
      <p:pic>
        <p:nvPicPr>
          <p:cNvPr id="31" name="图片 30"/>
          <p:cNvPicPr/>
          <p:nvPr/>
        </p:nvPicPr>
        <p:blipFill>
          <a:blip r:embed="rId4"/>
          <a:stretch>
            <a:fillRect/>
          </a:stretch>
        </p:blipFill>
        <p:spPr>
          <a:xfrm>
            <a:off x="4751387" y="4275772"/>
            <a:ext cx="3933825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2705100" y="4982210"/>
            <a:ext cx="17386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200" b="1">
                <a:solidFill>
                  <a:srgbClr val="630000"/>
                </a:solidFill>
                <a:ea typeface="微软雅黑" panose="020B0503020204020204" charset="-122"/>
              </a:rPr>
              <a:t>收益率</a:t>
            </a:r>
            <a:r>
              <a:rPr lang="en-US" sz="1200" b="1">
                <a:solidFill>
                  <a:srgbClr val="630000"/>
                </a:solidFill>
                <a:latin typeface="Arial" panose="020B0604020202020204" pitchFamily="34" charset="0"/>
                <a:cs typeface="微软雅黑" panose="020B0503020204020204" charset="-122"/>
              </a:rPr>
              <a:t>=</a:t>
            </a:r>
            <a:r>
              <a:rPr lang="en-US" sz="1200" b="1">
                <a:solidFill>
                  <a:srgbClr val="711C04"/>
                </a:solidFill>
                <a:latin typeface="微软雅黑" panose="020B0503020204020204" charset="-122"/>
              </a:rPr>
              <a:t>26</a:t>
            </a:r>
            <a:r>
              <a:rPr lang="en-US" sz="1200" b="1">
                <a:solidFill>
                  <a:srgbClr val="630000"/>
                </a:solidFill>
                <a:latin typeface="Arial" panose="020B0604020202020204" pitchFamily="34" charset="0"/>
                <a:cs typeface="微软雅黑" panose="020B0503020204020204" charset="-122"/>
              </a:rPr>
              <a:t>.2% </a:t>
            </a:r>
            <a:r>
              <a:rPr lang="zh-CN" sz="1200" b="1">
                <a:solidFill>
                  <a:srgbClr val="630000"/>
                </a:solidFill>
                <a:ea typeface="微软雅黑" panose="020B0503020204020204" charset="-122"/>
              </a:rPr>
              <a:t>（年化）</a:t>
            </a:r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1057910" y="4391025"/>
            <a:ext cx="1545590" cy="278130"/>
          </a:xfrm>
          <a:prstGeom prst="rect">
            <a:avLst/>
          </a:prstGeom>
          <a:solidFill>
            <a:srgbClr val="630000"/>
          </a:solidFill>
          <a:ln w="9525">
            <a:noFill/>
          </a:ln>
        </p:spPr>
        <p:txBody>
          <a:bodyPr lIns="0" tIns="0" rIns="0" bIns="0"/>
          <a:lstStyle/>
          <a:p>
            <a:pPr marL="71755" indent="0">
              <a:lnSpc>
                <a:spcPts val="2190"/>
              </a:lnSpc>
              <a:spcBef>
                <a:spcPts val="0"/>
              </a:spcBef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情况一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情况二</a:t>
            </a:r>
            <a:endParaRPr lang="zh-CN" altLang="en-US" sz="1600" b="1">
              <a:solidFill>
                <a:schemeClr val="bg1"/>
              </a:solidFill>
            </a:endParaRPr>
          </a:p>
          <a:p>
            <a:endParaRPr lang="zh-CN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"/>
          <p:cNvSpPr txBox="1"/>
          <p:nvPr/>
        </p:nvSpPr>
        <p:spPr>
          <a:xfrm>
            <a:off x="464185" y="2233295"/>
            <a:ext cx="1245235" cy="378460"/>
          </a:xfrm>
          <a:prstGeom prst="rect">
            <a:avLst/>
          </a:prstGeom>
          <a:noFill/>
        </p:spPr>
        <p:txBody>
          <a:bodyPr wrap="square" lIns="101854" tIns="50927" rIns="101854" bIns="50927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抓重点</a:t>
            </a:r>
            <a:endParaRPr lang="zh-CN" altLang="en-US" b="1" dirty="0">
              <a:solidFill>
                <a:schemeClr val="bg1"/>
              </a:solidFill>
              <a:latin typeface="腾祥倩影繁" panose="01010104010101010101" charset="-122"/>
              <a:ea typeface="腾祥倩影繁" panose="0101010401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77055" y="582659"/>
            <a:ext cx="3869999" cy="432000"/>
          </a:xfrm>
        </p:spPr>
        <p:txBody>
          <a:bodyPr>
            <a:noAutofit/>
          </a:bodyPr>
          <a:lstStyle/>
          <a:p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重点结构</a:t>
            </a:r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雪球结构（</a:t>
            </a:r>
            <a:r>
              <a:rPr lang="en-US" altLang="zh-CN" sz="2000" kern="0" dirty="0">
                <a:cs typeface="Times New Roman" panose="02020603050405020304" pitchFamily="18" charset="0"/>
                <a:sym typeface="+mn-ea"/>
              </a:rPr>
              <a:t>snowball</a:t>
            </a:r>
            <a:r>
              <a:rPr lang="zh-CN" altLang="en-US" sz="2000" kern="0" dirty="0"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 b="1" kern="0" dirty="0">
                <a:cs typeface="Times New Roman" panose="02020603050405020304" pitchFamily="18" charset="0"/>
              </a:rPr>
              <a:t/>
            </a:r>
            <a:br>
              <a:rPr lang="zh-CN" altLang="en-US" sz="2000" b="1" kern="0" dirty="0">
                <a:cs typeface="Times New Roman" panose="02020603050405020304" pitchFamily="18" charset="0"/>
              </a:rPr>
            </a:br>
            <a:endParaRPr lang="zh-CN" altLang="en-US" sz="2000" dirty="0" smtClean="0"/>
          </a:p>
        </p:txBody>
      </p:sp>
      <p:sp>
        <p:nvSpPr>
          <p:cNvPr id="5" name="矩形 4"/>
          <p:cNvSpPr/>
          <p:nvPr userDrawn="1"/>
        </p:nvSpPr>
        <p:spPr>
          <a:xfrm>
            <a:off x="1124565" y="924475"/>
            <a:ext cx="7560000" cy="90001"/>
          </a:xfrm>
          <a:prstGeom prst="rect">
            <a:avLst/>
          </a:prstGeom>
          <a:gradFill>
            <a:gsLst>
              <a:gs pos="51000">
                <a:srgbClr val="9B3519"/>
              </a:gs>
              <a:gs pos="2083">
                <a:schemeClr val="bg1"/>
              </a:gs>
              <a:gs pos="14000">
                <a:srgbClr val="DF9953"/>
              </a:gs>
            </a:gsLst>
            <a:lin ang="6000000" scaled="0"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769" tIns="44882" rIns="89769" bIns="44882" numCol="1" spcCol="0" rtlCol="0" fromWordArt="0" anchor="ctr" anchorCtr="0" forceAA="0" compatLnSpc="1">
            <a:noAutofit/>
          </a:bodyPr>
          <a:lstStyle/>
          <a:p>
            <a:pPr algn="ctr" defTabSz="1000125"/>
            <a:endParaRPr lang="zh-CN" altLang="en-US" sz="1400" dirty="0" err="1" smtClean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" y="1089660"/>
            <a:ext cx="9349105" cy="653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1"/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25" y="6479282"/>
            <a:ext cx="10058400" cy="130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06" y="2379745"/>
            <a:ext cx="3441030" cy="249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6000" b="1" dirty="0">
                <a:solidFill>
                  <a:srgbClr val="731E00"/>
                </a:solidFill>
              </a:rPr>
              <a:t>谢 </a:t>
            </a:r>
            <a:r>
              <a:rPr lang="zh-CN" altLang="en-US" sz="6000" b="1" dirty="0" smtClean="0">
                <a:solidFill>
                  <a:srgbClr val="731E00"/>
                </a:solidFill>
              </a:rPr>
              <a:t>谢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6000" b="1" dirty="0" smtClean="0">
                <a:solidFill>
                  <a:srgbClr val="731E00"/>
                </a:solidFill>
              </a:rPr>
              <a:t>   聆 听</a:t>
            </a:r>
            <a:r>
              <a:rPr lang="zh-CN" altLang="en-US" sz="6000" b="1" dirty="0">
                <a:solidFill>
                  <a:srgbClr val="731E00"/>
                </a:solidFill>
              </a:rPr>
              <a:t>！</a:t>
            </a:r>
          </a:p>
        </p:txBody>
      </p:sp>
      <p:pic>
        <p:nvPicPr>
          <p:cNvPr id="8" name="Picture 13" descr="p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25" y="-7220"/>
            <a:ext cx="10058400" cy="198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-925" y="1976686"/>
            <a:ext cx="10058400" cy="0"/>
          </a:xfrm>
          <a:prstGeom prst="line">
            <a:avLst/>
          </a:prstGeom>
          <a:noFill/>
          <a:ln w="76200" algn="ctr">
            <a:solidFill>
              <a:srgbClr val="873009"/>
            </a:solidFill>
            <a:round/>
          </a:ln>
        </p:spPr>
      </p:cxnSp>
      <p:pic>
        <p:nvPicPr>
          <p:cNvPr id="10" name="Picture 5" descr="handshak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6" y="2035994"/>
            <a:ext cx="5070079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1910" y="0"/>
            <a:ext cx="10061898" cy="77739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415984a-eaf1-4867-bd9e-569281697fb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48JKVaUakeRYWkoRxF8cg"/>
</p:tagLst>
</file>

<file path=ppt/theme/theme1.xml><?xml version="1.0" encoding="utf-8"?>
<a:theme xmlns:a="http://schemas.openxmlformats.org/drawingml/2006/main" name="11_CICC IBD">
  <a:themeElements>
    <a:clrScheme name="1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BAA7B"/>
      </a:accent1>
      <a:accent2>
        <a:srgbClr val="BEC0C2"/>
      </a:accent2>
      <a:accent3>
        <a:srgbClr val="C7674B"/>
      </a:accent3>
      <a:accent4>
        <a:srgbClr val="8A90A5"/>
      </a:accent4>
      <a:accent5>
        <a:srgbClr val="DF9753"/>
      </a:accent5>
      <a:accent6>
        <a:srgbClr val="DEC9AC"/>
      </a:accent6>
      <a:hlink>
        <a:srgbClr val="0000FF"/>
      </a:hlink>
      <a:folHlink>
        <a:srgbClr val="800080"/>
      </a:folHlink>
    </a:clrScheme>
    <a:fontScheme name="IBD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400" dirty="0" err="1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2700">
          <a:solidFill>
            <a:srgbClr val="000000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18000" rIns="72000" bIns="18000" rtlCol="0">
        <a:noAutofit/>
      </a:bodyPr>
      <a:lstStyle>
        <a:defPP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137</Words>
  <Application>Microsoft Office PowerPoint</Application>
  <PresentationFormat>自定义</PresentationFormat>
  <Paragraphs>33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11_CICC IBD</vt:lpstr>
      <vt:lpstr>PowerPoint 演示文稿</vt:lpstr>
      <vt:lpstr>波动率是有价值的 </vt:lpstr>
      <vt:lpstr> 重点结构-雪球结构（snowball） </vt:lpstr>
      <vt:lpstr> 重点结构-雪球结构（snowball）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产品组</dc:title>
  <dc:creator>Yueyan Zhang (AM)</dc:creator>
  <cp:lastModifiedBy>xb21cn</cp:lastModifiedBy>
  <cp:revision>1212</cp:revision>
  <cp:lastPrinted>2018-01-28T09:40:00Z</cp:lastPrinted>
  <dcterms:created xsi:type="dcterms:W3CDTF">2017-02-23T06:37:00Z</dcterms:created>
  <dcterms:modified xsi:type="dcterms:W3CDTF">2020-11-06T06:13:58Z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