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3" r:id="rId4"/>
    <p:sldId id="304" r:id="rId5"/>
    <p:sldId id="305" r:id="rId6"/>
    <p:sldId id="301" r:id="rId7"/>
    <p:sldId id="302" r:id="rId8"/>
    <p:sldId id="30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4" clrIdx="0">
    <p:extLst>
      <p:ext uri="{19B8F6BF-5375-455C-9EA6-DF929625EA0E}">
        <p15:presenceInfo xmlns:p15="http://schemas.microsoft.com/office/powerpoint/2012/main" userId="a073c777aec216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C7A"/>
    <a:srgbClr val="10089B"/>
    <a:srgbClr val="0F52E0"/>
    <a:srgbClr val="0F0D0E"/>
    <a:srgbClr val="BF0D1C"/>
    <a:srgbClr val="475495"/>
    <a:srgbClr val="C0060F"/>
    <a:srgbClr val="3E5596"/>
    <a:srgbClr val="2E5597"/>
    <a:srgbClr val="120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3" autoAdjust="0"/>
    <p:restoredTop sz="84278" autoAdjust="0"/>
  </p:normalViewPr>
  <p:slideViewPr>
    <p:cSldViewPr snapToGrid="0">
      <p:cViewPr varScale="1">
        <p:scale>
          <a:sx n="88" d="100"/>
          <a:sy n="88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1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55E8239-F635-4B38-86D0-D5D39DE5A2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4AB772-6C98-442E-867A-F9009E78DB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3B02-AC8A-4688-834F-0B3596422819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235205-7CB9-4A67-9E0B-7F7DC21D6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40EB7-DED2-4073-97D8-F0E808CC87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9A5E6-6072-4707-A7E2-B42563D8D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56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3A1DC-B9FE-4257-969E-2491568E70CC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2630E-C939-4C69-9236-8C287AE33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5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630E-C939-4C69-9236-8C287AE33E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3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630E-C939-4C69-9236-8C287AE33E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630E-C939-4C69-9236-8C287AE33E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630E-C939-4C69-9236-8C287AE33E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3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630E-C939-4C69-9236-8C287AE33E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3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630E-C939-4C69-9236-8C287AE33E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630E-C939-4C69-9236-8C287AE33E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2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630E-C939-4C69-9236-8C287AE33E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7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92583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05238"/>
      </p:ext>
    </p:extLst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71814"/>
      </p:ext>
    </p:extLst>
  </p:cSld>
  <p:clrMapOvr>
    <a:masterClrMapping/>
  </p:clrMapOvr>
  <p:transition>
    <p:wipe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37811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15965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22496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02445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51815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6029"/>
      </p:ext>
    </p:extLst>
  </p:cSld>
  <p:clrMapOvr>
    <a:masterClrMapping/>
  </p:clrMapOvr>
  <p:transition>
    <p:wipe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015249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50223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05223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31722"/>
      </p:ext>
    </p:extLst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56054"/>
      </p:ext>
    </p:extLst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02958"/>
      </p:ext>
    </p:extLst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31485"/>
      </p:ext>
    </p:extLst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4771"/>
      </p:ext>
    </p:extLst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97950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42AE-F540-4890-B5C3-581959D11B2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9C9B-1782-4C75-B657-96F072DF1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70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ransition>
    <p:wipe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27A5F9-ADAE-4ECC-AE11-8A7C1FE321ED}"/>
              </a:ext>
            </a:extLst>
          </p:cNvPr>
          <p:cNvSpPr txBox="1"/>
          <p:nvPr/>
        </p:nvSpPr>
        <p:spPr>
          <a:xfrm>
            <a:off x="-92765" y="2182505"/>
            <a:ext cx="12192000" cy="2492990"/>
          </a:xfrm>
          <a:prstGeom prst="rect">
            <a:avLst/>
          </a:prstGeom>
          <a:solidFill>
            <a:srgbClr val="12012E">
              <a:alpha val="67000"/>
            </a:srgb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zh-CN" sz="48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6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FPGA</a:t>
            </a:r>
          </a:p>
          <a:p>
            <a:pPr algn="ctr"/>
            <a:endParaRPr lang="en-US" altLang="zh-CN" sz="48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96332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11BEF4-E4DA-43B2-B75F-C50C133AD8C7}"/>
              </a:ext>
            </a:extLst>
          </p:cNvPr>
          <p:cNvSpPr txBox="1"/>
          <p:nvPr/>
        </p:nvSpPr>
        <p:spPr>
          <a:xfrm>
            <a:off x="728769" y="344138"/>
            <a:ext cx="64972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FPGA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现场可编程逻辑阵列</a:t>
            </a:r>
          </a:p>
          <a:p>
            <a:r>
              <a:rPr lang="en-US" altLang="zh-CN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Field Programmable Gate Arrays</a:t>
            </a:r>
            <a:r>
              <a:rPr lang="en-US" altLang="zh-CN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A5A4E8-F37F-4E51-8FB5-08CED288D86F}"/>
              </a:ext>
            </a:extLst>
          </p:cNvPr>
          <p:cNvSpPr txBox="1"/>
          <p:nvPr/>
        </p:nvSpPr>
        <p:spPr>
          <a:xfrm>
            <a:off x="2230783" y="5562513"/>
            <a:ext cx="3493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1984</a:t>
            </a:r>
            <a:r>
              <a:rPr lang="zh-CN" altLang="en-US" sz="3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年由</a:t>
            </a:r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Xilinx</a:t>
            </a:r>
            <a:r>
              <a:rPr lang="zh-CN" altLang="en-US" sz="3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设计</a:t>
            </a:r>
            <a:endParaRPr lang="zh-CN" altLang="en-US" sz="3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73B177-FF23-4B1D-AEC8-B9C3E56F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21" y="2295473"/>
            <a:ext cx="4258155" cy="30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ADBE80-A17F-4E3B-AE41-E799D2A0052B}"/>
              </a:ext>
            </a:extLst>
          </p:cNvPr>
          <p:cNvGrpSpPr/>
          <p:nvPr/>
        </p:nvGrpSpPr>
        <p:grpSpPr>
          <a:xfrm>
            <a:off x="6901789" y="1871811"/>
            <a:ext cx="4056388" cy="3572213"/>
            <a:chOff x="897617" y="1465293"/>
            <a:chExt cx="4056388" cy="3572213"/>
          </a:xfrm>
        </p:grpSpPr>
        <p:sp>
          <p:nvSpPr>
            <p:cNvPr id="14" name="MH_Other_1">
              <a:extLst>
                <a:ext uri="{FF2B5EF4-FFF2-40B4-BE49-F238E27FC236}">
                  <a16:creationId xmlns:a16="http://schemas.microsoft.com/office/drawing/2014/main" id="{CA38D33E-5D49-4631-AADE-1A5562758D1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5400000">
              <a:off x="952669" y="1410241"/>
              <a:ext cx="2046726" cy="2156829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>
                <a:defRPr/>
              </a:pPr>
              <a:endParaRPr lang="th-TH" sz="2400" dirty="0"/>
            </a:p>
          </p:txBody>
        </p:sp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6212CA6F-1646-4F69-8944-2F501BD70E5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523574" y="3582284"/>
              <a:ext cx="1535662" cy="1455222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>
                <a:defRPr/>
              </a:pPr>
              <a:endParaRPr lang="th-TH" sz="2800" dirty="0"/>
            </a:p>
          </p:txBody>
        </p:sp>
        <p:sp>
          <p:nvSpPr>
            <p:cNvPr id="16" name="MH_Other_3">
              <a:extLst>
                <a:ext uri="{FF2B5EF4-FFF2-40B4-BE49-F238E27FC236}">
                  <a16:creationId xmlns:a16="http://schemas.microsoft.com/office/drawing/2014/main" id="{CE0214DB-614B-4CE1-A551-7BC029837AE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0800000">
              <a:off x="3129934" y="1778630"/>
              <a:ext cx="1824071" cy="1733390"/>
            </a:xfrm>
            <a:prstGeom prst="teardrop">
              <a:avLst/>
            </a:prstGeom>
            <a:solidFill>
              <a:srgbClr val="E2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>
                <a:defRPr/>
              </a:pPr>
              <a:endParaRPr lang="th-TH" sz="2400" dirty="0">
                <a:solidFill>
                  <a:srgbClr val="FFC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E95D35E-CE85-44D6-9D52-407F11EB503D}"/>
                </a:ext>
              </a:extLst>
            </p:cNvPr>
            <p:cNvSpPr/>
            <p:nvPr/>
          </p:nvSpPr>
          <p:spPr>
            <a:xfrm>
              <a:off x="1031802" y="2296853"/>
              <a:ext cx="1888461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7E6AD1-5A4D-4989-B647-0261D04EC9FC}"/>
                </a:ext>
              </a:extLst>
            </p:cNvPr>
            <p:cNvSpPr/>
            <p:nvPr/>
          </p:nvSpPr>
          <p:spPr>
            <a:xfrm>
              <a:off x="3239328" y="2476087"/>
              <a:ext cx="1605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CE028A4-6970-44E0-B560-1955064230E1}"/>
                </a:ext>
              </a:extLst>
            </p:cNvPr>
            <p:cNvSpPr/>
            <p:nvPr/>
          </p:nvSpPr>
          <p:spPr>
            <a:xfrm>
              <a:off x="1488764" y="4140658"/>
              <a:ext cx="1605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</a:t>
              </a:r>
            </a:p>
          </p:txBody>
        </p:sp>
        <p:sp>
          <p:nvSpPr>
            <p:cNvPr id="20" name="MH_Other_4">
              <a:extLst>
                <a:ext uri="{FF2B5EF4-FFF2-40B4-BE49-F238E27FC236}">
                  <a16:creationId xmlns:a16="http://schemas.microsoft.com/office/drawing/2014/main" id="{50E94130-7EF5-45FA-A356-D921A0F097B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6200000">
              <a:off x="3169075" y="3543142"/>
              <a:ext cx="1455223" cy="1533506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>
                <a:defRPr/>
              </a:pPr>
              <a:endParaRPr lang="th-TH" sz="2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AA8CC9C-C48C-455A-A103-22A0BE20CD70}"/>
                </a:ext>
              </a:extLst>
            </p:cNvPr>
            <p:cNvSpPr/>
            <p:nvPr/>
          </p:nvSpPr>
          <p:spPr>
            <a:xfrm>
              <a:off x="3094046" y="4140659"/>
              <a:ext cx="1605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9800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3FAD16F-7741-4580-A3AA-27D17342A6E3}"/>
              </a:ext>
            </a:extLst>
          </p:cNvPr>
          <p:cNvSpPr txBox="1"/>
          <p:nvPr/>
        </p:nvSpPr>
        <p:spPr>
          <a:xfrm>
            <a:off x="728769" y="344138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FPGA vs PC</a:t>
            </a:r>
            <a:endParaRPr lang="zh-CN" altLang="en-US" sz="3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B10AE2-7599-4625-8D07-5E0A18737DF3}"/>
              </a:ext>
            </a:extLst>
          </p:cNvPr>
          <p:cNvGrpSpPr/>
          <p:nvPr/>
        </p:nvGrpSpPr>
        <p:grpSpPr>
          <a:xfrm>
            <a:off x="1077684" y="1348016"/>
            <a:ext cx="4444999" cy="4422834"/>
            <a:chOff x="1150256" y="1362530"/>
            <a:chExt cx="4444999" cy="4422834"/>
          </a:xfrm>
        </p:grpSpPr>
        <p:pic>
          <p:nvPicPr>
            <p:cNvPr id="2050" name="Picture 2" descr="von Neumann Computer Architecture">
              <a:extLst>
                <a:ext uri="{FF2B5EF4-FFF2-40B4-BE49-F238E27FC236}">
                  <a16:creationId xmlns:a16="http://schemas.microsoft.com/office/drawing/2014/main" id="{62C7D9BF-E6FF-437E-8FC1-B4C5C111A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256" y="1362530"/>
              <a:ext cx="4444999" cy="402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CA684C1-DAC3-46D2-AA9C-CC9B55784A54}"/>
                </a:ext>
              </a:extLst>
            </p:cNvPr>
            <p:cNvSpPr txBox="1"/>
            <p:nvPr/>
          </p:nvSpPr>
          <p:spPr>
            <a:xfrm>
              <a:off x="2410318" y="5385254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计算机架构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7A2665-B3B0-4E13-9421-9C82323CD2F4}"/>
              </a:ext>
            </a:extLst>
          </p:cNvPr>
          <p:cNvGrpSpPr/>
          <p:nvPr/>
        </p:nvGrpSpPr>
        <p:grpSpPr>
          <a:xfrm>
            <a:off x="7037842" y="1694202"/>
            <a:ext cx="4565960" cy="4076648"/>
            <a:chOff x="6312128" y="1694202"/>
            <a:chExt cx="4565960" cy="4076648"/>
          </a:xfrm>
        </p:grpSpPr>
        <p:pic>
          <p:nvPicPr>
            <p:cNvPr id="2052" name="Picture 4" descr="FPGA Boards for Beginners – FPGA for Beginners">
              <a:extLst>
                <a:ext uri="{FF2B5EF4-FFF2-40B4-BE49-F238E27FC236}">
                  <a16:creationId xmlns:a16="http://schemas.microsoft.com/office/drawing/2014/main" id="{876E700C-BA83-40AE-8C56-F94EE677E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128" y="1694202"/>
              <a:ext cx="4565960" cy="34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894E71-02B8-4659-8E6E-A2ED08BE5EB3}"/>
                </a:ext>
              </a:extLst>
            </p:cNvPr>
            <p:cNvSpPr txBox="1"/>
            <p:nvPr/>
          </p:nvSpPr>
          <p:spPr>
            <a:xfrm>
              <a:off x="7857566" y="5370740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FPGA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架构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26878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3FAD16F-7741-4580-A3AA-27D17342A6E3}"/>
              </a:ext>
            </a:extLst>
          </p:cNvPr>
          <p:cNvSpPr txBox="1"/>
          <p:nvPr/>
        </p:nvSpPr>
        <p:spPr>
          <a:xfrm>
            <a:off x="728769" y="344138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FPGA vs PC</a:t>
            </a:r>
            <a:endParaRPr lang="zh-CN" altLang="en-US" sz="3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B10AE2-7599-4625-8D07-5E0A18737DF3}"/>
              </a:ext>
            </a:extLst>
          </p:cNvPr>
          <p:cNvGrpSpPr/>
          <p:nvPr/>
        </p:nvGrpSpPr>
        <p:grpSpPr>
          <a:xfrm>
            <a:off x="1077684" y="1348016"/>
            <a:ext cx="4444999" cy="4422834"/>
            <a:chOff x="1150256" y="1362530"/>
            <a:chExt cx="4444999" cy="4422834"/>
          </a:xfrm>
        </p:grpSpPr>
        <p:pic>
          <p:nvPicPr>
            <p:cNvPr id="2050" name="Picture 2" descr="von Neumann Computer Architecture">
              <a:extLst>
                <a:ext uri="{FF2B5EF4-FFF2-40B4-BE49-F238E27FC236}">
                  <a16:creationId xmlns:a16="http://schemas.microsoft.com/office/drawing/2014/main" id="{62C7D9BF-E6FF-437E-8FC1-B4C5C111A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256" y="1362530"/>
              <a:ext cx="4444999" cy="402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CA684C1-DAC3-46D2-AA9C-CC9B55784A54}"/>
                </a:ext>
              </a:extLst>
            </p:cNvPr>
            <p:cNvSpPr txBox="1"/>
            <p:nvPr/>
          </p:nvSpPr>
          <p:spPr>
            <a:xfrm>
              <a:off x="2410318" y="5385254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计算机架构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0E7383-1204-46BE-B268-F7ECD63100EF}"/>
              </a:ext>
            </a:extLst>
          </p:cNvPr>
          <p:cNvGrpSpPr/>
          <p:nvPr/>
        </p:nvGrpSpPr>
        <p:grpSpPr>
          <a:xfrm>
            <a:off x="6221779" y="1411429"/>
            <a:ext cx="4532094" cy="4159366"/>
            <a:chOff x="1030645" y="1659625"/>
            <a:chExt cx="4532094" cy="415936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855C1C-8993-4EDB-A347-C0CECB29A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1039" y="1659625"/>
              <a:ext cx="2891700" cy="415936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A1298D4-C989-40AA-A714-38FF308BE598}"/>
                </a:ext>
              </a:extLst>
            </p:cNvPr>
            <p:cNvSpPr txBox="1"/>
            <p:nvPr/>
          </p:nvSpPr>
          <p:spPr>
            <a:xfrm>
              <a:off x="1030645" y="1750888"/>
              <a:ext cx="14734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高级语言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0835B5A-73B3-4CFA-BFE5-23AB110AF012}"/>
                </a:ext>
              </a:extLst>
            </p:cNvPr>
            <p:cNvSpPr txBox="1"/>
            <p:nvPr/>
          </p:nvSpPr>
          <p:spPr>
            <a:xfrm>
              <a:off x="1030645" y="3241273"/>
              <a:ext cx="14734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汇编语言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32CB0FB-0962-459C-9098-968A01CBDD87}"/>
                </a:ext>
              </a:extLst>
            </p:cNvPr>
            <p:cNvSpPr txBox="1"/>
            <p:nvPr/>
          </p:nvSpPr>
          <p:spPr>
            <a:xfrm>
              <a:off x="1030645" y="4970185"/>
              <a:ext cx="14734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机器语言</a:t>
              </a:r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E8266EC1-6A27-4A56-A680-2F90211B9D37}"/>
                </a:ext>
              </a:extLst>
            </p:cNvPr>
            <p:cNvSpPr/>
            <p:nvPr/>
          </p:nvSpPr>
          <p:spPr>
            <a:xfrm>
              <a:off x="1640385" y="2357236"/>
              <a:ext cx="254000" cy="65314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EFE20DFA-F9FE-40D2-98E9-B025C9F9112E}"/>
                </a:ext>
              </a:extLst>
            </p:cNvPr>
            <p:cNvSpPr/>
            <p:nvPr/>
          </p:nvSpPr>
          <p:spPr>
            <a:xfrm>
              <a:off x="1640385" y="4059892"/>
              <a:ext cx="254000" cy="65314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36E47CB-FA06-4A6F-A26B-D4C2784BCEC6}"/>
              </a:ext>
            </a:extLst>
          </p:cNvPr>
          <p:cNvSpPr txBox="1"/>
          <p:nvPr/>
        </p:nvSpPr>
        <p:spPr>
          <a:xfrm>
            <a:off x="5037056" y="5570795"/>
            <a:ext cx="21178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工作模式固定</a:t>
            </a:r>
          </a:p>
        </p:txBody>
      </p:sp>
    </p:spTree>
    <p:extLst>
      <p:ext uri="{BB962C8B-B14F-4D97-AF65-F5344CB8AC3E}">
        <p14:creationId xmlns:p14="http://schemas.microsoft.com/office/powerpoint/2010/main" val="3016226568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3FAD16F-7741-4580-A3AA-27D17342A6E3}"/>
              </a:ext>
            </a:extLst>
          </p:cNvPr>
          <p:cNvSpPr txBox="1"/>
          <p:nvPr/>
        </p:nvSpPr>
        <p:spPr>
          <a:xfrm>
            <a:off x="728769" y="344138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FPGA vs PC</a:t>
            </a:r>
            <a:endParaRPr lang="zh-CN" altLang="en-US" sz="3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B05365-D921-41B5-A52E-BCED8F0DA79D}"/>
              </a:ext>
            </a:extLst>
          </p:cNvPr>
          <p:cNvGrpSpPr/>
          <p:nvPr/>
        </p:nvGrpSpPr>
        <p:grpSpPr>
          <a:xfrm>
            <a:off x="728769" y="2206625"/>
            <a:ext cx="4245092" cy="3164115"/>
            <a:chOff x="670710" y="1937657"/>
            <a:chExt cx="4848361" cy="361376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493B468-1BE4-477C-AB32-B2E0E98512D6}"/>
                </a:ext>
              </a:extLst>
            </p:cNvPr>
            <p:cNvSpPr txBox="1"/>
            <p:nvPr/>
          </p:nvSpPr>
          <p:spPr>
            <a:xfrm>
              <a:off x="1312763" y="4689650"/>
              <a:ext cx="264521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硬件语言</a:t>
              </a:r>
              <a:endPara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5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（</a:t>
              </a:r>
              <a:r>
                <a:rPr lang="en-US" altLang="zh-CN" sz="25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Verilog HDL</a:t>
              </a:r>
              <a:r>
                <a:rPr lang="zh-CN" altLang="en-US" sz="25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）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5F98B31-62CB-4A4A-B453-599EA26A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710" y="1937657"/>
              <a:ext cx="4848361" cy="262381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B9151D-338B-44A5-9EE0-C939BF11B305}"/>
              </a:ext>
            </a:extLst>
          </p:cNvPr>
          <p:cNvGrpSpPr/>
          <p:nvPr/>
        </p:nvGrpSpPr>
        <p:grpSpPr>
          <a:xfrm>
            <a:off x="7037842" y="1694202"/>
            <a:ext cx="4565960" cy="4076648"/>
            <a:chOff x="6312128" y="1694202"/>
            <a:chExt cx="4565960" cy="4076648"/>
          </a:xfrm>
        </p:grpSpPr>
        <p:pic>
          <p:nvPicPr>
            <p:cNvPr id="14" name="Picture 4" descr="FPGA Boards for Beginners – FPGA for Beginners">
              <a:extLst>
                <a:ext uri="{FF2B5EF4-FFF2-40B4-BE49-F238E27FC236}">
                  <a16:creationId xmlns:a16="http://schemas.microsoft.com/office/drawing/2014/main" id="{227C09C1-971A-47CC-AF95-A5059FF53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128" y="1694202"/>
              <a:ext cx="4565960" cy="34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7C9A11-D2F9-48F0-B5A3-9132FDC382AA}"/>
                </a:ext>
              </a:extLst>
            </p:cNvPr>
            <p:cNvSpPr txBox="1"/>
            <p:nvPr/>
          </p:nvSpPr>
          <p:spPr>
            <a:xfrm>
              <a:off x="7857566" y="5370740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FPGA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架构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4F6AC74-F911-4EF4-9FA6-2907554977F3}"/>
              </a:ext>
            </a:extLst>
          </p:cNvPr>
          <p:cNvGrpSpPr/>
          <p:nvPr/>
        </p:nvGrpSpPr>
        <p:grpSpPr>
          <a:xfrm>
            <a:off x="4754026" y="2458537"/>
            <a:ext cx="2117888" cy="1558652"/>
            <a:chOff x="5501512" y="3002823"/>
            <a:chExt cx="2117888" cy="1558652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1C46FBDB-631E-4075-BF94-BD03B39BE192}"/>
                </a:ext>
              </a:extLst>
            </p:cNvPr>
            <p:cNvSpPr/>
            <p:nvPr/>
          </p:nvSpPr>
          <p:spPr>
            <a:xfrm>
              <a:off x="5749690" y="3002823"/>
              <a:ext cx="1621533" cy="49348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BBD2CA-CAE0-47CC-AA07-475FF7FD693A}"/>
                </a:ext>
              </a:extLst>
            </p:cNvPr>
            <p:cNvSpPr txBox="1"/>
            <p:nvPr/>
          </p:nvSpPr>
          <p:spPr>
            <a:xfrm>
              <a:off x="5501512" y="3699701"/>
              <a:ext cx="21178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5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自动电路设计</a:t>
              </a:r>
              <a:endParaRPr lang="en-US" altLang="zh-CN" sz="25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5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EDA</a:t>
              </a:r>
              <a:endParaRPr lang="zh-CN" altLang="en-US" sz="25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EA6BE77-B239-4DE7-BBF5-E971C7F970F3}"/>
              </a:ext>
            </a:extLst>
          </p:cNvPr>
          <p:cNvSpPr txBox="1"/>
          <p:nvPr/>
        </p:nvSpPr>
        <p:spPr>
          <a:xfrm>
            <a:off x="3398566" y="5452758"/>
            <a:ext cx="46955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用户自己设计线路和逻辑块功能</a:t>
            </a:r>
          </a:p>
        </p:txBody>
      </p:sp>
    </p:spTree>
    <p:extLst>
      <p:ext uri="{BB962C8B-B14F-4D97-AF65-F5344CB8AC3E}">
        <p14:creationId xmlns:p14="http://schemas.microsoft.com/office/powerpoint/2010/main" val="1816519703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3FAD16F-7741-4580-A3AA-27D17342A6E3}"/>
              </a:ext>
            </a:extLst>
          </p:cNvPr>
          <p:cNvSpPr txBox="1"/>
          <p:nvPr/>
        </p:nvSpPr>
        <p:spPr>
          <a:xfrm>
            <a:off x="728769" y="344138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FPGA vs PC</a:t>
            </a:r>
            <a:endParaRPr lang="zh-CN" altLang="en-US" sz="3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3DA40F-13DD-41DE-BCBE-159E07796A29}"/>
              </a:ext>
            </a:extLst>
          </p:cNvPr>
          <p:cNvGrpSpPr/>
          <p:nvPr/>
        </p:nvGrpSpPr>
        <p:grpSpPr>
          <a:xfrm>
            <a:off x="6094217" y="2384135"/>
            <a:ext cx="5956683" cy="2149501"/>
            <a:chOff x="1980402" y="1279499"/>
            <a:chExt cx="5956683" cy="2149501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2308602E-FB14-4F3C-B15D-4B4BB00E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02" y="1279499"/>
              <a:ext cx="2149501" cy="2149501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FA5E3CA-AADC-46AF-BF65-9818C995C992}"/>
                </a:ext>
              </a:extLst>
            </p:cNvPr>
            <p:cNvSpPr txBox="1"/>
            <p:nvPr/>
          </p:nvSpPr>
          <p:spPr>
            <a:xfrm>
              <a:off x="3879564" y="1701116"/>
              <a:ext cx="4057521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5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结构简单，可针对性配置</a:t>
              </a:r>
              <a:endPara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5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成本较低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CB156CC-0099-4836-AA57-85487DCCB6A2}"/>
              </a:ext>
            </a:extLst>
          </p:cNvPr>
          <p:cNvGrpSpPr/>
          <p:nvPr/>
        </p:nvGrpSpPr>
        <p:grpSpPr>
          <a:xfrm>
            <a:off x="1248390" y="2384135"/>
            <a:ext cx="4267836" cy="2133918"/>
            <a:chOff x="7007628" y="3401895"/>
            <a:chExt cx="4267836" cy="2133918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EC8A6BC6-D466-43B7-8342-41F70DFB7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7628" y="3401895"/>
              <a:ext cx="2133918" cy="2133918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1AEB635-48AF-47BF-9414-A68BC4B792A2}"/>
                </a:ext>
              </a:extLst>
            </p:cNvPr>
            <p:cNvSpPr txBox="1"/>
            <p:nvPr/>
          </p:nvSpPr>
          <p:spPr>
            <a:xfrm>
              <a:off x="9141546" y="3845606"/>
              <a:ext cx="213391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5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普适性强</a:t>
              </a:r>
              <a:endPara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5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使用门槛低</a:t>
              </a:r>
              <a:endPara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216535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3FAD16F-7741-4580-A3AA-27D17342A6E3}"/>
              </a:ext>
            </a:extLst>
          </p:cNvPr>
          <p:cNvSpPr txBox="1"/>
          <p:nvPr/>
        </p:nvSpPr>
        <p:spPr>
          <a:xfrm>
            <a:off x="728769" y="344138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FPGA vs PC</a:t>
            </a:r>
            <a:endParaRPr lang="zh-CN" altLang="en-US" sz="3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074" name="Picture 2" descr="The road to FPGA-based reconfigurable computing">
            <a:extLst>
              <a:ext uri="{FF2B5EF4-FFF2-40B4-BE49-F238E27FC236}">
                <a16:creationId xmlns:a16="http://schemas.microsoft.com/office/drawing/2014/main" id="{04D28B31-105F-49A4-AE8A-C1F5BB9E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1755549"/>
            <a:ext cx="6785082" cy="38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19AEF428-7D95-44B9-81FC-3E38AF00A0C0}"/>
              </a:ext>
            </a:extLst>
          </p:cNvPr>
          <p:cNvSpPr/>
          <p:nvPr/>
        </p:nvSpPr>
        <p:spPr>
          <a:xfrm>
            <a:off x="7424057" y="2213089"/>
            <a:ext cx="4550229" cy="2902858"/>
          </a:xfrm>
          <a:prstGeom prst="wedgeEllipseCallout">
            <a:avLst>
              <a:gd name="adj1" fmla="val -96107"/>
              <a:gd name="adj2" fmla="val 6065"/>
            </a:avLst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与电脑相比，可以直接配置多核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并以低功耗进行并行运算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与传感器等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ASIC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相比，可以重新编程，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根据不同任务进行针对性的配置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198760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3FAD16F-7741-4580-A3AA-27D17342A6E3}"/>
              </a:ext>
            </a:extLst>
          </p:cNvPr>
          <p:cNvSpPr txBox="1"/>
          <p:nvPr/>
        </p:nvSpPr>
        <p:spPr>
          <a:xfrm>
            <a:off x="728769" y="344138"/>
            <a:ext cx="4180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FPGA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与高频交易</a:t>
            </a:r>
            <a:endParaRPr lang="zh-CN" altLang="en-US" sz="3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AC8874-0EC7-405A-B642-7150E3B54CEC}"/>
              </a:ext>
            </a:extLst>
          </p:cNvPr>
          <p:cNvGrpSpPr/>
          <p:nvPr/>
        </p:nvGrpSpPr>
        <p:grpSpPr>
          <a:xfrm>
            <a:off x="1943132" y="1527792"/>
            <a:ext cx="8305736" cy="2149501"/>
            <a:chOff x="999704" y="1839849"/>
            <a:chExt cx="8305736" cy="214950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C590074-616E-44F7-A412-D5555576E178}"/>
                </a:ext>
              </a:extLst>
            </p:cNvPr>
            <p:cNvGrpSpPr/>
            <p:nvPr/>
          </p:nvGrpSpPr>
          <p:grpSpPr>
            <a:xfrm>
              <a:off x="999704" y="1839849"/>
              <a:ext cx="7114428" cy="2149501"/>
              <a:chOff x="1980402" y="1279499"/>
              <a:chExt cx="7114428" cy="214950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555AC79-AC71-41A4-A9AF-807B94AF6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402" y="1279499"/>
                <a:ext cx="2149501" cy="2149501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564222-8E7B-4035-9EA0-37865CECC7D7}"/>
                  </a:ext>
                </a:extLst>
              </p:cNvPr>
              <p:cNvSpPr txBox="1"/>
              <p:nvPr/>
            </p:nvSpPr>
            <p:spPr>
              <a:xfrm>
                <a:off x="4075507" y="1508755"/>
                <a:ext cx="5019323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5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工作频率低，可以降低能耗</a:t>
                </a:r>
                <a:endParaRPr lang="en-US" altLang="zh-CN" sz="25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5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5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5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多核运算成本低，工作速度更快</a:t>
                </a:r>
                <a:endParaRPr lang="en-US" altLang="zh-CN" sz="25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A6A8B58-1469-4D36-A15D-31F0F249F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305" y="1908629"/>
              <a:ext cx="911553" cy="91155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1B3AB99-DCF1-4E93-99DE-072F8AD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518" y="2923428"/>
              <a:ext cx="1065922" cy="1065922"/>
            </a:xfrm>
            <a:prstGeom prst="rect">
              <a:avLst/>
            </a:prstGeom>
          </p:spPr>
        </p:pic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7808B7-B9CF-434D-A2C8-D889AF3B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51" y="3579863"/>
            <a:ext cx="9174898" cy="28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439625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143</Words>
  <Application>Microsoft Office PowerPoint</Application>
  <PresentationFormat>宽屏</PresentationFormat>
  <Paragraphs>51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黑体</vt:lpstr>
      <vt:lpstr>微软雅黑</vt:lpstr>
      <vt:lpstr>Arial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124</cp:revision>
  <dcterms:created xsi:type="dcterms:W3CDTF">2020-07-28T13:59:40Z</dcterms:created>
  <dcterms:modified xsi:type="dcterms:W3CDTF">2020-09-27T11:29:57Z</dcterms:modified>
</cp:coreProperties>
</file>