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sldIdLst>
    <p:sldId id="265" r:id="rId2"/>
    <p:sldId id="266" r:id="rId3"/>
    <p:sldId id="267" r:id="rId4"/>
    <p:sldId id="269" r:id="rId5"/>
    <p:sldId id="270" r:id="rId6"/>
    <p:sldId id="272" r:id="rId7"/>
    <p:sldId id="271" r:id="rId8"/>
    <p:sldId id="274" r:id="rId9"/>
    <p:sldId id="275" r:id="rId10"/>
    <p:sldId id="276" r:id="rId11"/>
    <p:sldId id="268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a073c777aec216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A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gradFill flip="none" rotWithShape="1">
          <a:gsLst>
            <a:gs pos="100000">
              <a:schemeClr val="tx2">
                <a:lumMod val="25000"/>
                <a:lumOff val="75000"/>
              </a:schemeClr>
            </a:gs>
            <a:gs pos="75000">
              <a:schemeClr val="accent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4;p1">
            <a:extLst>
              <a:ext uri="{FF2B5EF4-FFF2-40B4-BE49-F238E27FC236}">
                <a16:creationId xmlns:a16="http://schemas.microsoft.com/office/drawing/2014/main" id="{E771615E-AB20-43C7-B7A7-3559BBDC306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296" y="6383411"/>
            <a:ext cx="2830070" cy="28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629461"/>
      </p:ext>
    </p:extLst>
  </p:cSld>
  <p:clrMapOvr>
    <a:masterClrMapping/>
  </p:clrMapOvr>
  <p:transition spd="med">
    <p:strip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6A7326-D179-4785-8471-7CB359A231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Google Shape;64;p1">
            <a:extLst>
              <a:ext uri="{FF2B5EF4-FFF2-40B4-BE49-F238E27FC236}">
                <a16:creationId xmlns:a16="http://schemas.microsoft.com/office/drawing/2014/main" id="{E3899524-84F9-45F4-AB20-298759D917D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296" y="6383411"/>
            <a:ext cx="2830070" cy="28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7786945"/>
      </p:ext>
    </p:extLst>
  </p:cSld>
  <p:clrMapOvr>
    <a:masterClrMapping/>
  </p:clrMapOvr>
  <p:transition spd="med">
    <p:strip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D9F-9C72-4A49-940F-CC48925DB3E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6A7326-D179-4785-8471-7CB359A231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2" name="Google Shape;64;p1">
            <a:extLst>
              <a:ext uri="{FF2B5EF4-FFF2-40B4-BE49-F238E27FC236}">
                <a16:creationId xmlns:a16="http://schemas.microsoft.com/office/drawing/2014/main" id="{EDD53819-6342-4A58-893C-EBA67B6CD4D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296" y="6383411"/>
            <a:ext cx="2830070" cy="28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354271"/>
      </p:ext>
    </p:extLst>
  </p:cSld>
  <p:clrMapOvr>
    <a:masterClrMapping/>
  </p:clrMapOvr>
  <p:transition spd="med">
    <p:strip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D9F-9C72-4A49-940F-CC48925DB3E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6A7326-D179-4785-8471-7CB359A231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Google Shape;64;p1">
            <a:extLst>
              <a:ext uri="{FF2B5EF4-FFF2-40B4-BE49-F238E27FC236}">
                <a16:creationId xmlns:a16="http://schemas.microsoft.com/office/drawing/2014/main" id="{FDF05A6C-F9D0-4244-BD89-C8A4E4719D7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296" y="6383411"/>
            <a:ext cx="2830070" cy="28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137798"/>
      </p:ext>
    </p:extLst>
  </p:cSld>
  <p:clrMapOvr>
    <a:masterClrMapping/>
  </p:clrMapOvr>
  <p:transition spd="med">
    <p:strip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D9F-9C72-4A49-940F-CC48925DB3E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6A7326-D179-4785-8471-7CB359A231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3" name="Google Shape;64;p1">
            <a:extLst>
              <a:ext uri="{FF2B5EF4-FFF2-40B4-BE49-F238E27FC236}">
                <a16:creationId xmlns:a16="http://schemas.microsoft.com/office/drawing/2014/main" id="{36054EAF-442D-4024-BB35-BA374E7339E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296" y="6383411"/>
            <a:ext cx="2830070" cy="28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140285"/>
      </p:ext>
    </p:extLst>
  </p:cSld>
  <p:clrMapOvr>
    <a:masterClrMapping/>
  </p:clrMapOvr>
  <p:transition spd="med">
    <p:strips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D9F-9C72-4A49-940F-CC48925DB3E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6A7326-D179-4785-8471-7CB359A231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Google Shape;64;p1">
            <a:extLst>
              <a:ext uri="{FF2B5EF4-FFF2-40B4-BE49-F238E27FC236}">
                <a16:creationId xmlns:a16="http://schemas.microsoft.com/office/drawing/2014/main" id="{BE1C88F2-BCDB-48A0-8C1A-F769ED7EEE2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296" y="6383411"/>
            <a:ext cx="2830070" cy="28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3138434"/>
      </p:ext>
    </p:extLst>
  </p:cSld>
  <p:clrMapOvr>
    <a:masterClrMapping/>
  </p:clrMapOvr>
  <p:transition spd="med">
    <p:strips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7326-D179-4785-8471-7CB359A231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Google Shape;64;p1">
            <a:extLst>
              <a:ext uri="{FF2B5EF4-FFF2-40B4-BE49-F238E27FC236}">
                <a16:creationId xmlns:a16="http://schemas.microsoft.com/office/drawing/2014/main" id="{20D765C0-585B-4387-82F9-730E8A1C197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296" y="6383411"/>
            <a:ext cx="2830070" cy="28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760349"/>
      </p:ext>
    </p:extLst>
  </p:cSld>
  <p:clrMapOvr>
    <a:masterClrMapping/>
  </p:clrMapOvr>
  <p:transition spd="med">
    <p:strips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D9F-9C72-4A49-940F-CC48925DB3E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7326-D179-4785-8471-7CB359A231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Google Shape;64;p1">
            <a:extLst>
              <a:ext uri="{FF2B5EF4-FFF2-40B4-BE49-F238E27FC236}">
                <a16:creationId xmlns:a16="http://schemas.microsoft.com/office/drawing/2014/main" id="{53D891A1-25BB-4753-A031-DC39FF9A17F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296" y="6383411"/>
            <a:ext cx="2830070" cy="28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487256"/>
      </p:ext>
    </p:extLst>
  </p:cSld>
  <p:clrMapOvr>
    <a:masterClrMapping/>
  </p:clrMapOvr>
  <p:transition spd="med">
    <p:strip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4;p1">
            <a:extLst>
              <a:ext uri="{FF2B5EF4-FFF2-40B4-BE49-F238E27FC236}">
                <a16:creationId xmlns:a16="http://schemas.microsoft.com/office/drawing/2014/main" id="{9AC042E2-AEB5-49CA-95A3-473C7816E09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296" y="6383411"/>
            <a:ext cx="2830070" cy="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48732437-AF26-43C4-9447-502D16F6165D}"/>
              </a:ext>
            </a:extLst>
          </p:cNvPr>
          <p:cNvSpPr/>
          <p:nvPr userDrawn="1"/>
        </p:nvSpPr>
        <p:spPr>
          <a:xfrm>
            <a:off x="0" y="473280"/>
            <a:ext cx="9906000" cy="1231200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29811"/>
      </p:ext>
    </p:extLst>
  </p:cSld>
  <p:clrMapOvr>
    <a:masterClrMapping/>
  </p:clrMapOvr>
  <p:transition spd="med"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</p:sp>
      <p:pic>
        <p:nvPicPr>
          <p:cNvPr id="8" name="Google Shape;64;p1">
            <a:extLst>
              <a:ext uri="{FF2B5EF4-FFF2-40B4-BE49-F238E27FC236}">
                <a16:creationId xmlns:a16="http://schemas.microsoft.com/office/drawing/2014/main" id="{F2D32C5E-7AD1-492E-A080-38A999AF446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296" y="6383411"/>
            <a:ext cx="2830070" cy="28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218535"/>
      </p:ext>
    </p:extLst>
  </p:cSld>
  <p:clrMapOvr>
    <a:masterClrMapping/>
  </p:clrMapOvr>
  <p:transition spd="med">
    <p:strip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D9F-9C72-4A49-940F-CC48925DB3E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6A7326-D179-4785-8471-7CB359A231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Google Shape;64;p1">
            <a:extLst>
              <a:ext uri="{FF2B5EF4-FFF2-40B4-BE49-F238E27FC236}">
                <a16:creationId xmlns:a16="http://schemas.microsoft.com/office/drawing/2014/main" id="{A0D86131-C85F-4F0E-BDCB-2B612D6FD4A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296" y="6383411"/>
            <a:ext cx="2830070" cy="28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5077047"/>
      </p:ext>
    </p:extLst>
  </p:cSld>
  <p:clrMapOvr>
    <a:masterClrMapping/>
  </p:clrMapOvr>
  <p:transition spd="med">
    <p:strip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D9F-9C72-4A49-940F-CC48925DB3E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6A7326-D179-4785-8471-7CB359A231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Google Shape;64;p1">
            <a:extLst>
              <a:ext uri="{FF2B5EF4-FFF2-40B4-BE49-F238E27FC236}">
                <a16:creationId xmlns:a16="http://schemas.microsoft.com/office/drawing/2014/main" id="{9FB460F4-32F7-4BEE-8369-5B346AC629D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296" y="6383411"/>
            <a:ext cx="2830070" cy="28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301318"/>
      </p:ext>
    </p:extLst>
  </p:cSld>
  <p:clrMapOvr>
    <a:masterClrMapping/>
  </p:clrMapOvr>
  <p:transition spd="med">
    <p:strip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D9F-9C72-4A49-940F-CC48925DB3E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7326-D179-4785-8471-7CB359A231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Google Shape;64;p1">
            <a:extLst>
              <a:ext uri="{FF2B5EF4-FFF2-40B4-BE49-F238E27FC236}">
                <a16:creationId xmlns:a16="http://schemas.microsoft.com/office/drawing/2014/main" id="{CF80C20E-C24F-4418-842B-8CF8346FA3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296" y="6383411"/>
            <a:ext cx="2830070" cy="28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2118250"/>
      </p:ext>
    </p:extLst>
  </p:cSld>
  <p:clrMapOvr>
    <a:masterClrMapping/>
  </p:clrMapOvr>
  <p:transition spd="med">
    <p:strip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D9F-9C72-4A49-940F-CC48925DB3E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7326-D179-4785-8471-7CB359A231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Google Shape;64;p1">
            <a:extLst>
              <a:ext uri="{FF2B5EF4-FFF2-40B4-BE49-F238E27FC236}">
                <a16:creationId xmlns:a16="http://schemas.microsoft.com/office/drawing/2014/main" id="{8B5B8D8F-6E3F-4F41-BAE8-1419B34FD5E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296" y="6383411"/>
            <a:ext cx="2830070" cy="28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4369241"/>
      </p:ext>
    </p:extLst>
  </p:cSld>
  <p:clrMapOvr>
    <a:masterClrMapping/>
  </p:clrMapOvr>
  <p:transition spd="med">
    <p:strip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7326-D179-4785-8471-7CB359A231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Google Shape;64;p1">
            <a:extLst>
              <a:ext uri="{FF2B5EF4-FFF2-40B4-BE49-F238E27FC236}">
                <a16:creationId xmlns:a16="http://schemas.microsoft.com/office/drawing/2014/main" id="{C27EAC90-0A10-44AA-B1BA-4194B7B55E5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296" y="6383411"/>
            <a:ext cx="2830070" cy="28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851018"/>
      </p:ext>
    </p:extLst>
  </p:cSld>
  <p:clrMapOvr>
    <a:masterClrMapping/>
  </p:clrMapOvr>
  <p:transition spd="med">
    <p:strip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D9F-9C72-4A49-940F-CC48925DB3E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0" y="583559"/>
            <a:ext cx="9702800" cy="86931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0" name="Google Shape;64;p1">
            <a:extLst>
              <a:ext uri="{FF2B5EF4-FFF2-40B4-BE49-F238E27FC236}">
                <a16:creationId xmlns:a16="http://schemas.microsoft.com/office/drawing/2014/main" id="{16ACE192-E93A-4014-A691-07EA2A9AD90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296" y="6383411"/>
            <a:ext cx="2830070" cy="28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181746"/>
      </p:ext>
    </p:extLst>
  </p:cSld>
  <p:clrMapOvr>
    <a:masterClrMapping/>
  </p:clrMapOvr>
  <p:transition spd="med">
    <p:strip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25000"/>
                <a:lumOff val="75000"/>
              </a:schemeClr>
            </a:gs>
            <a:gs pos="75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BD9F-9C72-4A49-940F-CC48925DB3E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6A7326-D179-4785-8471-7CB359A23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</p:sldLayoutIdLst>
  <p:transition spd="med">
    <p:strips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B5CE2-7099-482B-ADBB-0E6D1A9BA189}"/>
              </a:ext>
            </a:extLst>
          </p:cNvPr>
          <p:cNvSpPr txBox="1">
            <a:spLocks/>
          </p:cNvSpPr>
          <p:nvPr/>
        </p:nvSpPr>
        <p:spPr>
          <a:xfrm>
            <a:off x="1657125" y="2567226"/>
            <a:ext cx="8877747" cy="8617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5000" b="1">
                <a:solidFill>
                  <a:srgbClr val="FFFFFF"/>
                </a:solidFill>
                <a:ea typeface="Helvetica Neue"/>
                <a:cs typeface="Times New Roman" panose="02020603050405020304" pitchFamily="18" charset="0"/>
                <a:sym typeface="Helvetica Neue"/>
              </a:rPr>
              <a:t>ADMI X Avalanche X UMSI</a:t>
            </a:r>
            <a:endParaRPr lang="zh-CN" altLang="en-US" sz="5000" b="1" dirty="0"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E0C8BF-2A9E-4BC0-B54F-D831E7569349}"/>
              </a:ext>
            </a:extLst>
          </p:cNvPr>
          <p:cNvSpPr txBox="1"/>
          <p:nvPr/>
        </p:nvSpPr>
        <p:spPr>
          <a:xfrm>
            <a:off x="3078186" y="3846473"/>
            <a:ext cx="6035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AFF"/>
              </a:buClr>
              <a:buSzPts val="4000"/>
              <a:buFont typeface="Helvetica Neue"/>
              <a:buNone/>
            </a:pPr>
            <a:r>
              <a:rPr lang="en-US" altLang="zh-CN" sz="3000" i="0" u="none" strike="noStrike" cap="none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Helvetica Neue"/>
              </a:rPr>
              <a:t>Panda</a:t>
            </a:r>
            <a:r>
              <a:rPr lang="zh-CN" altLang="en-US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Helvetica Neue"/>
              </a:rPr>
              <a:t> </a:t>
            </a:r>
            <a:r>
              <a:rPr lang="en-US" altLang="zh-CN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Helvetica Neue"/>
              </a:rPr>
              <a:t>| </a:t>
            </a:r>
            <a:r>
              <a:rPr lang="en-US" altLang="zh-CN" sz="3000" i="0" u="none" strike="noStrike" cap="none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Helvetica Neue"/>
              </a:rPr>
              <a:t>Eva </a:t>
            </a:r>
            <a:r>
              <a:rPr lang="en-US" altLang="zh-CN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Helvetica Neue"/>
              </a:rPr>
              <a:t>| </a:t>
            </a:r>
            <a:r>
              <a:rPr lang="en-US" altLang="zh-CN" sz="3000" i="0" u="none" strike="noStrike" cap="none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Helvetica Neue"/>
              </a:rPr>
              <a:t>Joseph | Nina | Vennie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AFF"/>
              </a:buClr>
              <a:buSzPts val="4000"/>
              <a:buFont typeface="Helvetica Neue"/>
              <a:buNone/>
            </a:pPr>
            <a:r>
              <a:rPr lang="en-US" altLang="zh-CN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Helvetica Neue"/>
              </a:rPr>
              <a:t>Avalanche</a:t>
            </a:r>
            <a:endParaRPr lang="en-US" altLang="zh-CN" sz="3000" i="0" u="none" strike="noStrike" cap="none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49138840"/>
      </p:ext>
    </p:extLst>
  </p:cSld>
  <p:clrMapOvr>
    <a:masterClrMapping/>
  </p:clrMapOvr>
  <p:transition spd="med">
    <p:strip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5898E-A023-4EFF-A937-CFFB1F0D0D0B}"/>
              </a:ext>
            </a:extLst>
          </p:cNvPr>
          <p:cNvSpPr txBox="1">
            <a:spLocks/>
          </p:cNvSpPr>
          <p:nvPr/>
        </p:nvSpPr>
        <p:spPr>
          <a:xfrm>
            <a:off x="265166" y="643688"/>
            <a:ext cx="8746754" cy="8617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5000" b="1" dirty="0">
                <a:solidFill>
                  <a:schemeClr val="bg1"/>
                </a:solidFill>
              </a:rPr>
              <a:t>Brief Interview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AEF4C7-DBBA-44BD-BC4D-18A7405F83AC}"/>
              </a:ext>
            </a:extLst>
          </p:cNvPr>
          <p:cNvSpPr txBox="1"/>
          <p:nvPr/>
        </p:nvSpPr>
        <p:spPr>
          <a:xfrm>
            <a:off x="1033551" y="5488982"/>
            <a:ext cx="26853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bg2"/>
                </a:solidFill>
              </a:rPr>
              <a:t>Collaboration</a:t>
            </a:r>
            <a:endParaRPr lang="zh-CN" altLang="en-US" sz="3000" dirty="0">
              <a:solidFill>
                <a:schemeClr val="bg2"/>
              </a:solidFill>
            </a:endParaRPr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902BE78C-73E1-4236-A3CA-FCB5FE0A44AC}"/>
              </a:ext>
            </a:extLst>
          </p:cNvPr>
          <p:cNvSpPr>
            <a:spLocks/>
          </p:cNvSpPr>
          <p:nvPr/>
        </p:nvSpPr>
        <p:spPr>
          <a:xfrm>
            <a:off x="3667760" y="1859280"/>
            <a:ext cx="3675493" cy="1437882"/>
          </a:xfrm>
          <a:prstGeom prst="wedgeEllipseCallout">
            <a:avLst>
              <a:gd name="adj1" fmla="val -45549"/>
              <a:gd name="adj2" fmla="val 65510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500" b="1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Your anticipation</a:t>
            </a:r>
            <a:endParaRPr lang="zh-CN" altLang="en-US" sz="2500" b="1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FEADC7A9-3FDA-496A-9DCE-F8B80727165D}"/>
              </a:ext>
            </a:extLst>
          </p:cNvPr>
          <p:cNvSpPr>
            <a:spLocks/>
          </p:cNvSpPr>
          <p:nvPr/>
        </p:nvSpPr>
        <p:spPr>
          <a:xfrm>
            <a:off x="5293388" y="3159760"/>
            <a:ext cx="5679411" cy="1717041"/>
          </a:xfrm>
          <a:prstGeom prst="wedgeEllipseCallout">
            <a:avLst>
              <a:gd name="adj1" fmla="val -59847"/>
              <a:gd name="adj2" fmla="val 4222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5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Relevant Documents</a:t>
            </a:r>
            <a:endParaRPr lang="zh-CN" altLang="en-US" sz="2500" b="1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对话气泡: 椭圆形 14">
            <a:extLst>
              <a:ext uri="{FF2B5EF4-FFF2-40B4-BE49-F238E27FC236}">
                <a16:creationId xmlns:a16="http://schemas.microsoft.com/office/drawing/2014/main" id="{E041C04F-891F-4638-AAEA-1C90394003E3}"/>
              </a:ext>
            </a:extLst>
          </p:cNvPr>
          <p:cNvSpPr>
            <a:spLocks/>
          </p:cNvSpPr>
          <p:nvPr/>
        </p:nvSpPr>
        <p:spPr>
          <a:xfrm>
            <a:off x="4438706" y="5093217"/>
            <a:ext cx="3314587" cy="1437882"/>
          </a:xfrm>
          <a:prstGeom prst="wedgeEllipseCallout">
            <a:avLst>
              <a:gd name="adj1" fmla="val -52489"/>
              <a:gd name="adj2" fmla="val -61677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5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Further touch</a:t>
            </a:r>
            <a:endParaRPr lang="zh-CN" altLang="en-US" sz="2500" b="1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ACE0B1E0-FD9C-4B8C-A169-BC3BB883C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858" y="329716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58917"/>
      </p:ext>
    </p:extLst>
  </p:cSld>
  <p:clrMapOvr>
    <a:masterClrMapping/>
  </p:clrMapOvr>
  <p:transition spd="med">
    <p:strip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2CE1FC6-AE9F-4017-B96E-313D43206694}"/>
              </a:ext>
            </a:extLst>
          </p:cNvPr>
          <p:cNvSpPr txBox="1"/>
          <p:nvPr/>
        </p:nvSpPr>
        <p:spPr>
          <a:xfrm>
            <a:off x="3048000" y="2644170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0" b="1" dirty="0">
                <a:solidFill>
                  <a:schemeClr val="bg1"/>
                </a:solidFill>
              </a:rPr>
              <a:t>Q &amp; A</a:t>
            </a:r>
            <a:endParaRPr lang="zh-CN" altLang="en-US" sz="10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17653"/>
      </p:ext>
    </p:extLst>
  </p:cSld>
  <p:clrMapOvr>
    <a:masterClrMapping/>
  </p:clrMapOvr>
  <p:transition spd="med">
    <p:strip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2CE1FC6-AE9F-4017-B96E-313D43206694}"/>
              </a:ext>
            </a:extLst>
          </p:cNvPr>
          <p:cNvSpPr txBox="1"/>
          <p:nvPr/>
        </p:nvSpPr>
        <p:spPr>
          <a:xfrm>
            <a:off x="2633033" y="2644170"/>
            <a:ext cx="6925935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0000" b="1" dirty="0">
                <a:solidFill>
                  <a:schemeClr val="bg1"/>
                </a:solidFill>
              </a:rPr>
              <a:t>Thank you</a:t>
            </a:r>
            <a:endParaRPr lang="zh-CN" altLang="en-US" sz="10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15896"/>
      </p:ext>
    </p:extLst>
  </p:cSld>
  <p:clrMapOvr>
    <a:masterClrMapping/>
  </p:clrMapOvr>
  <p:transition spd="med">
    <p:strip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8873A-65BB-4162-8C58-394C44EDAE80}"/>
              </a:ext>
            </a:extLst>
          </p:cNvPr>
          <p:cNvSpPr txBox="1">
            <a:spLocks/>
          </p:cNvSpPr>
          <p:nvPr/>
        </p:nvSpPr>
        <p:spPr>
          <a:xfrm>
            <a:off x="1854726" y="2952319"/>
            <a:ext cx="3505199" cy="86177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5000" b="1" dirty="0">
                <a:solidFill>
                  <a:schemeClr val="bg1"/>
                </a:solidFill>
              </a:rPr>
              <a:t>Agenda</a:t>
            </a:r>
            <a:endParaRPr lang="zh-CN" altLang="en-US" sz="5000" b="1" dirty="0">
              <a:solidFill>
                <a:schemeClr val="bg1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317DE9B-7DD2-4A8B-B6D6-565892DDE73C}"/>
              </a:ext>
            </a:extLst>
          </p:cNvPr>
          <p:cNvGrpSpPr/>
          <p:nvPr/>
        </p:nvGrpSpPr>
        <p:grpSpPr>
          <a:xfrm>
            <a:off x="5972803" y="974867"/>
            <a:ext cx="4138347" cy="4908266"/>
            <a:chOff x="4240261" y="1492786"/>
            <a:chExt cx="4138347" cy="490826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AEE4FFA-13ED-4D65-9745-E653B4EBA433}"/>
                </a:ext>
              </a:extLst>
            </p:cNvPr>
            <p:cNvGrpSpPr/>
            <p:nvPr/>
          </p:nvGrpSpPr>
          <p:grpSpPr>
            <a:xfrm>
              <a:off x="4240261" y="1492786"/>
              <a:ext cx="3362494" cy="844265"/>
              <a:chOff x="4240261" y="1492786"/>
              <a:chExt cx="3362494" cy="844265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B53C8E4A-73C4-4B18-B856-1C0B52F69BFF}"/>
                  </a:ext>
                </a:extLst>
              </p:cNvPr>
              <p:cNvSpPr/>
              <p:nvPr/>
            </p:nvSpPr>
            <p:spPr>
              <a:xfrm>
                <a:off x="4240261" y="1492786"/>
                <a:ext cx="844265" cy="8442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FFC2DC-DE25-43D3-B79D-DFB53B0C0D71}"/>
                  </a:ext>
                </a:extLst>
              </p:cNvPr>
              <p:cNvSpPr txBox="1"/>
              <p:nvPr/>
            </p:nvSpPr>
            <p:spPr>
              <a:xfrm>
                <a:off x="5238005" y="1637919"/>
                <a:ext cx="236475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b="1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Introduction</a:t>
                </a:r>
                <a:endParaRPr lang="zh-CN" altLang="en-US" sz="30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8E335EF-16AB-4D59-9114-6606B825D5EC}"/>
                </a:ext>
              </a:extLst>
            </p:cNvPr>
            <p:cNvGrpSpPr/>
            <p:nvPr/>
          </p:nvGrpSpPr>
          <p:grpSpPr>
            <a:xfrm>
              <a:off x="4240261" y="2847453"/>
              <a:ext cx="4138347" cy="844265"/>
              <a:chOff x="4240261" y="2847453"/>
              <a:chExt cx="4138347" cy="844265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FD36FDF-4C93-468D-97DE-E52F5F9C6C7C}"/>
                  </a:ext>
                </a:extLst>
              </p:cNvPr>
              <p:cNvSpPr/>
              <p:nvPr/>
            </p:nvSpPr>
            <p:spPr>
              <a:xfrm>
                <a:off x="4240261" y="2847453"/>
                <a:ext cx="844265" cy="8442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061948-B6A9-4E47-A1BE-E5EE80097F94}"/>
                  </a:ext>
                </a:extLst>
              </p:cNvPr>
              <p:cNvSpPr txBox="1"/>
              <p:nvPr/>
            </p:nvSpPr>
            <p:spPr>
              <a:xfrm>
                <a:off x="5238005" y="2992586"/>
                <a:ext cx="314060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b="1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Project Overview</a:t>
                </a:r>
                <a:endParaRPr lang="zh-CN" altLang="en-US" sz="30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5301B69-0DF5-4D22-9E24-4202B49848C8}"/>
                </a:ext>
              </a:extLst>
            </p:cNvPr>
            <p:cNvGrpSpPr/>
            <p:nvPr/>
          </p:nvGrpSpPr>
          <p:grpSpPr>
            <a:xfrm>
              <a:off x="4240261" y="4202120"/>
              <a:ext cx="3719964" cy="844265"/>
              <a:chOff x="4240261" y="4202120"/>
              <a:chExt cx="3719964" cy="844265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26E1AF3-F29F-47FA-8E3D-8D0530FDF6B4}"/>
                  </a:ext>
                </a:extLst>
              </p:cNvPr>
              <p:cNvSpPr/>
              <p:nvPr/>
            </p:nvSpPr>
            <p:spPr>
              <a:xfrm>
                <a:off x="4240261" y="4202120"/>
                <a:ext cx="844265" cy="8442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B79740-DBA2-4B19-8B6A-FD67BE893A51}"/>
                  </a:ext>
                </a:extLst>
              </p:cNvPr>
              <p:cNvSpPr txBox="1"/>
              <p:nvPr/>
            </p:nvSpPr>
            <p:spPr>
              <a:xfrm>
                <a:off x="5238005" y="4347253"/>
                <a:ext cx="272222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b="1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Brief Interview</a:t>
                </a:r>
                <a:endParaRPr lang="zh-CN" altLang="en-US" sz="30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F7A53BE-20FA-4154-B382-1A80F6D9F42E}"/>
                </a:ext>
              </a:extLst>
            </p:cNvPr>
            <p:cNvGrpSpPr/>
            <p:nvPr/>
          </p:nvGrpSpPr>
          <p:grpSpPr>
            <a:xfrm>
              <a:off x="4240261" y="5556787"/>
              <a:ext cx="2258025" cy="844265"/>
              <a:chOff x="4240261" y="5556787"/>
              <a:chExt cx="2258025" cy="844265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F612C1F-68F4-4F8D-84A6-25F9CB77087E}"/>
                  </a:ext>
                </a:extLst>
              </p:cNvPr>
              <p:cNvSpPr/>
              <p:nvPr/>
            </p:nvSpPr>
            <p:spPr>
              <a:xfrm>
                <a:off x="4240261" y="5556787"/>
                <a:ext cx="844265" cy="8442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5C46CE-91A3-4844-833C-EB3F6FF39EC8}"/>
                  </a:ext>
                </a:extLst>
              </p:cNvPr>
              <p:cNvSpPr txBox="1"/>
              <p:nvPr/>
            </p:nvSpPr>
            <p:spPr>
              <a:xfrm>
                <a:off x="5238005" y="5701920"/>
                <a:ext cx="12602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b="1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Q &amp; A</a:t>
                </a:r>
                <a:endParaRPr lang="zh-CN" altLang="en-US" sz="30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6" name="图形 15">
            <a:extLst>
              <a:ext uri="{FF2B5EF4-FFF2-40B4-BE49-F238E27FC236}">
                <a16:creationId xmlns:a16="http://schemas.microsoft.com/office/drawing/2014/main" id="{92B82956-A3AE-4168-A8AA-EC747F94A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2767" y="3849893"/>
            <a:ext cx="678573" cy="678573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CEA9AAD0-4BB6-4C00-93BA-A6A0292A2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0630" y="2412380"/>
            <a:ext cx="761419" cy="761419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08201505-5541-4D04-8828-46313EEF8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4785" y="1054586"/>
            <a:ext cx="655845" cy="655845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591A1E50-19FF-47DE-8BA0-9F19BB16B4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4307" y="5184001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11879"/>
      </p:ext>
    </p:extLst>
  </p:cSld>
  <p:clrMapOvr>
    <a:masterClrMapping/>
  </p:clrMapOvr>
  <p:transition spd="med">
    <p:strip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5898E-A023-4EFF-A937-CFFB1F0D0D0B}"/>
              </a:ext>
            </a:extLst>
          </p:cNvPr>
          <p:cNvSpPr txBox="1">
            <a:spLocks/>
          </p:cNvSpPr>
          <p:nvPr/>
        </p:nvSpPr>
        <p:spPr>
          <a:xfrm>
            <a:off x="265166" y="643688"/>
            <a:ext cx="5721668" cy="9763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5000" b="1" dirty="0">
                <a:solidFill>
                  <a:schemeClr val="bg1"/>
                </a:solidFill>
                <a:ea typeface="等线" panose="02010600030101010101" pitchFamily="2" charset="-122"/>
              </a:rPr>
              <a:t>Team Background</a:t>
            </a:r>
            <a:endParaRPr lang="zh-CN" altLang="en-US" sz="5000" b="1" dirty="0">
              <a:solidFill>
                <a:schemeClr val="bg1"/>
              </a:solidFill>
              <a:ea typeface="等线" panose="02010600030101010101" pitchFamily="2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4EC65D3-5343-4D24-B693-CFF35E123DB9}"/>
              </a:ext>
            </a:extLst>
          </p:cNvPr>
          <p:cNvGrpSpPr/>
          <p:nvPr/>
        </p:nvGrpSpPr>
        <p:grpSpPr>
          <a:xfrm>
            <a:off x="613435" y="2160000"/>
            <a:ext cx="10915017" cy="3869511"/>
            <a:chOff x="613435" y="2160000"/>
            <a:chExt cx="10915017" cy="3869511"/>
          </a:xfrm>
        </p:grpSpPr>
        <p:pic>
          <p:nvPicPr>
            <p:cNvPr id="3" name="Google Shape;96;p2">
              <a:extLst>
                <a:ext uri="{FF2B5EF4-FFF2-40B4-BE49-F238E27FC236}">
                  <a16:creationId xmlns:a16="http://schemas.microsoft.com/office/drawing/2014/main" id="{4ED737EE-5D6A-4A08-B7CB-F8CEF073B4EF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32974" y="2160000"/>
              <a:ext cx="1620000" cy="16200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" name="Google Shape;95;p2">
              <a:extLst>
                <a:ext uri="{FF2B5EF4-FFF2-40B4-BE49-F238E27FC236}">
                  <a16:creationId xmlns:a16="http://schemas.microsoft.com/office/drawing/2014/main" id="{2DD80D69-82BE-41EE-AE80-DF152A23FC7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86000" y="2160000"/>
              <a:ext cx="1620000" cy="16200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5" name="Google Shape;92;p2">
              <a:extLst>
                <a:ext uri="{FF2B5EF4-FFF2-40B4-BE49-F238E27FC236}">
                  <a16:creationId xmlns:a16="http://schemas.microsoft.com/office/drawing/2014/main" id="{BDB9BD5C-CCC6-45DE-AFC2-21E459C0ED2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46000" y="3240000"/>
              <a:ext cx="1620000" cy="16200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6" name="Google Shape;94;p2">
              <a:extLst>
                <a:ext uri="{FF2B5EF4-FFF2-40B4-BE49-F238E27FC236}">
                  <a16:creationId xmlns:a16="http://schemas.microsoft.com/office/drawing/2014/main" id="{4B81EB8F-106E-4502-9903-2BB074415CE9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606000" y="2160000"/>
              <a:ext cx="1620000" cy="16200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24E9D9F-E459-4677-B964-878D7B59A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000" y="3240000"/>
              <a:ext cx="1620000" cy="16200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8" name="Google Shape;88;p2">
              <a:extLst>
                <a:ext uri="{FF2B5EF4-FFF2-40B4-BE49-F238E27FC236}">
                  <a16:creationId xmlns:a16="http://schemas.microsoft.com/office/drawing/2014/main" id="{301D3446-3968-4FC4-9367-F59A5ADAC7B8}"/>
                </a:ext>
              </a:extLst>
            </p:cNvPr>
            <p:cNvSpPr txBox="1"/>
            <p:nvPr/>
          </p:nvSpPr>
          <p:spPr>
            <a:xfrm>
              <a:off x="613435" y="3780000"/>
              <a:ext cx="2226052" cy="1169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Helvetica Neue"/>
                <a:buNone/>
              </a:pPr>
              <a:r>
                <a:rPr lang="en-US" sz="30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Helvetica Neue"/>
                  <a:sym typeface="Helvetica Neue"/>
                </a:rPr>
                <a:t>Eva</a:t>
              </a:r>
              <a:endParaRPr sz="3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Helvetica Neue"/>
                <a:sym typeface="Helvetica Neue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Helvetica Neue"/>
                <a:buNone/>
              </a:pPr>
              <a:r>
                <a:rPr lang="en-US" sz="20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Helvetica Neue"/>
                  <a:sym typeface="Helvetica Neue"/>
                </a:rPr>
                <a:t>Psychology &amp; human factors</a:t>
              </a:r>
              <a:endParaRPr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Helvetica Neue"/>
                <a:sym typeface="Helvetica Neue"/>
              </a:endParaRPr>
            </a:p>
          </p:txBody>
        </p:sp>
        <p:sp>
          <p:nvSpPr>
            <p:cNvPr id="9" name="Google Shape;88;p2">
              <a:extLst>
                <a:ext uri="{FF2B5EF4-FFF2-40B4-BE49-F238E27FC236}">
                  <a16:creationId xmlns:a16="http://schemas.microsoft.com/office/drawing/2014/main" id="{767E5535-E375-4265-9AFB-5EAD03B568BC}"/>
                </a:ext>
              </a:extLst>
            </p:cNvPr>
            <p:cNvSpPr txBox="1"/>
            <p:nvPr/>
          </p:nvSpPr>
          <p:spPr>
            <a:xfrm>
              <a:off x="2592648" y="4860000"/>
              <a:ext cx="2686704" cy="1169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Helvetica Neue"/>
                <a:buNone/>
              </a:pPr>
              <a:r>
                <a:rPr lang="en-US" sz="30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Helvetica Neue"/>
                  <a:sym typeface="Helvetica Neue"/>
                </a:rPr>
                <a:t>Panda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Helvetica Neue"/>
                <a:buNone/>
              </a:pPr>
              <a:r>
                <a:rPr lang="en-US" sz="20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Helvetica Neue"/>
                  <a:sym typeface="Helvetica Neue"/>
                </a:rPr>
                <a:t>Electrical &amp; Computer Engineering</a:t>
              </a:r>
              <a:endParaRPr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Helvetica Neue"/>
                <a:sym typeface="Helvetica Neue"/>
              </a:endParaRPr>
            </a:p>
          </p:txBody>
        </p:sp>
        <p:sp>
          <p:nvSpPr>
            <p:cNvPr id="10" name="Google Shape;88;p2">
              <a:extLst>
                <a:ext uri="{FF2B5EF4-FFF2-40B4-BE49-F238E27FC236}">
                  <a16:creationId xmlns:a16="http://schemas.microsoft.com/office/drawing/2014/main" id="{F8A66A07-9868-4ADA-B517-757883D3DA59}"/>
                </a:ext>
              </a:extLst>
            </p:cNvPr>
            <p:cNvSpPr txBox="1"/>
            <p:nvPr/>
          </p:nvSpPr>
          <p:spPr>
            <a:xfrm>
              <a:off x="4982974" y="3780000"/>
              <a:ext cx="2226052" cy="861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Helvetica Neue"/>
                <a:buNone/>
              </a:pPr>
              <a:r>
                <a:rPr lang="en-US" sz="30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Helvetica Neue"/>
                  <a:sym typeface="Helvetica Neue"/>
                </a:rPr>
                <a:t>Vennie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Helvetica Neue"/>
                <a:buNone/>
              </a:pPr>
              <a:r>
                <a:rPr lang="en-US" sz="20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Helvetica Neue"/>
                  <a:sym typeface="Helvetica Neue"/>
                </a:rPr>
                <a:t>Psychology </a:t>
              </a:r>
            </a:p>
          </p:txBody>
        </p:sp>
        <p:sp>
          <p:nvSpPr>
            <p:cNvPr id="11" name="Google Shape;88;p2">
              <a:extLst>
                <a:ext uri="{FF2B5EF4-FFF2-40B4-BE49-F238E27FC236}">
                  <a16:creationId xmlns:a16="http://schemas.microsoft.com/office/drawing/2014/main" id="{192AFE71-5B3D-4971-BC9D-CD30753832E9}"/>
                </a:ext>
              </a:extLst>
            </p:cNvPr>
            <p:cNvSpPr txBox="1"/>
            <p:nvPr/>
          </p:nvSpPr>
          <p:spPr>
            <a:xfrm>
              <a:off x="9302400" y="3780000"/>
              <a:ext cx="2226052" cy="1169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Helvetica Neue"/>
                <a:buNone/>
              </a:pPr>
              <a:r>
                <a:rPr lang="en-US" sz="30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Helvetica Neue"/>
                  <a:sym typeface="Helvetica Neue"/>
                </a:rPr>
                <a:t>Nina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Helvetica Neue"/>
                <a:buNone/>
              </a:pPr>
              <a:r>
                <a:rPr lang="en-US" sz="20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Helvetica Neue"/>
                  <a:sym typeface="Helvetica Neue"/>
                </a:rPr>
                <a:t>Psychology  &amp; Interaction design</a:t>
              </a:r>
            </a:p>
          </p:txBody>
        </p:sp>
        <p:sp>
          <p:nvSpPr>
            <p:cNvPr id="12" name="Google Shape;88;p2">
              <a:extLst>
                <a:ext uri="{FF2B5EF4-FFF2-40B4-BE49-F238E27FC236}">
                  <a16:creationId xmlns:a16="http://schemas.microsoft.com/office/drawing/2014/main" id="{ED2533FD-82FB-4193-BE0F-0A4A05F15BDA}"/>
                </a:ext>
              </a:extLst>
            </p:cNvPr>
            <p:cNvSpPr txBox="1"/>
            <p:nvPr/>
          </p:nvSpPr>
          <p:spPr>
            <a:xfrm>
              <a:off x="6912648" y="4860000"/>
              <a:ext cx="2686704" cy="1169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Helvetica Neue"/>
                <a:buNone/>
              </a:pPr>
              <a:r>
                <a:rPr lang="en-US" sz="30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Helvetica Neue"/>
                  <a:sym typeface="Helvetica Neue"/>
                </a:rPr>
                <a:t>Joe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Helvetica Neue"/>
                <a:buNone/>
              </a:pPr>
              <a:r>
                <a:rPr lang="en-US" sz="20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Helvetica Neue"/>
                  <a:sym typeface="Helvetica Neue"/>
                </a:rPr>
                <a:t>Psychology &amp;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Helvetica Neue"/>
                <a:buNone/>
              </a:pPr>
              <a:r>
                <a:rPr lang="en-US" sz="20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Helvetica Neue"/>
                  <a:sym typeface="Helvetica Neue"/>
                </a:rPr>
                <a:t>Web Development</a:t>
              </a:r>
              <a:endParaRPr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65477"/>
      </p:ext>
    </p:extLst>
  </p:cSld>
  <p:clrMapOvr>
    <a:masterClrMapping/>
  </p:clrMapOvr>
  <p:transition spd="med">
    <p:strip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5898E-A023-4EFF-A937-CFFB1F0D0D0B}"/>
              </a:ext>
            </a:extLst>
          </p:cNvPr>
          <p:cNvSpPr txBox="1">
            <a:spLocks/>
          </p:cNvSpPr>
          <p:nvPr/>
        </p:nvSpPr>
        <p:spPr>
          <a:xfrm>
            <a:off x="265166" y="643688"/>
            <a:ext cx="5721668" cy="9763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5000" b="1" dirty="0">
                <a:solidFill>
                  <a:schemeClr val="bg1"/>
                </a:solidFill>
              </a:rPr>
              <a:t>About ADMI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565421-BF2B-4E7F-AC6C-DA10A6C859BC}"/>
              </a:ext>
            </a:extLst>
          </p:cNvPr>
          <p:cNvSpPr txBox="1"/>
          <p:nvPr/>
        </p:nvSpPr>
        <p:spPr>
          <a:xfrm>
            <a:off x="1153474" y="3555231"/>
            <a:ext cx="8005718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Now it is time to hear from you ...</a:t>
            </a:r>
          </a:p>
          <a:p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628062"/>
      </p:ext>
    </p:extLst>
  </p:cSld>
  <p:clrMapOvr>
    <a:masterClrMapping/>
  </p:clrMapOvr>
  <p:transition spd="med">
    <p:strip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5898E-A023-4EFF-A937-CFFB1F0D0D0B}"/>
              </a:ext>
            </a:extLst>
          </p:cNvPr>
          <p:cNvSpPr txBox="1">
            <a:spLocks/>
          </p:cNvSpPr>
          <p:nvPr/>
        </p:nvSpPr>
        <p:spPr>
          <a:xfrm>
            <a:off x="265166" y="643688"/>
            <a:ext cx="8746754" cy="8617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5000" b="1" dirty="0">
                <a:solidFill>
                  <a:schemeClr val="bg1"/>
                </a:solidFill>
                <a:latin typeface="+mn-lt"/>
              </a:rPr>
              <a:t>Project Methodology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4B9F5-E20D-4A11-BA43-BDFB77E457DC}"/>
              </a:ext>
            </a:extLst>
          </p:cNvPr>
          <p:cNvSpPr txBox="1"/>
          <p:nvPr/>
        </p:nvSpPr>
        <p:spPr>
          <a:xfrm>
            <a:off x="772159" y="2458720"/>
            <a:ext cx="519176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Contextual inquiry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5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Focusing interaction between users and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Conduct at least 6 interviews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More than 3 types of stakeholder groups to interview</a:t>
            </a:r>
            <a:endParaRPr lang="zh-CN" altLang="en-US" sz="25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1BB987-B577-4DE9-AE07-36B102EB1FB3}"/>
              </a:ext>
            </a:extLst>
          </p:cNvPr>
          <p:cNvSpPr txBox="1"/>
          <p:nvPr/>
        </p:nvSpPr>
        <p:spPr>
          <a:xfrm>
            <a:off x="6228080" y="2458720"/>
            <a:ext cx="5374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Qualitive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5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Get qualitive data from interviews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Analyze workflow from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Identify critical issues and brainstorm solutions</a:t>
            </a:r>
          </a:p>
        </p:txBody>
      </p:sp>
    </p:spTree>
    <p:extLst>
      <p:ext uri="{BB962C8B-B14F-4D97-AF65-F5344CB8AC3E}">
        <p14:creationId xmlns:p14="http://schemas.microsoft.com/office/powerpoint/2010/main" val="252307533"/>
      </p:ext>
    </p:extLst>
  </p:cSld>
  <p:clrMapOvr>
    <a:masterClrMapping/>
  </p:clrMapOvr>
  <p:transition spd="med">
    <p:strip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5898E-A023-4EFF-A937-CFFB1F0D0D0B}"/>
              </a:ext>
            </a:extLst>
          </p:cNvPr>
          <p:cNvSpPr txBox="1">
            <a:spLocks/>
          </p:cNvSpPr>
          <p:nvPr/>
        </p:nvSpPr>
        <p:spPr>
          <a:xfrm>
            <a:off x="265166" y="643688"/>
            <a:ext cx="8746754" cy="8617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5000" b="1" dirty="0">
                <a:solidFill>
                  <a:schemeClr val="bg1"/>
                </a:solidFill>
              </a:rPr>
              <a:t>Project Plan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182B89-F579-4829-96F0-E2DEE6375129}"/>
              </a:ext>
            </a:extLst>
          </p:cNvPr>
          <p:cNvSpPr txBox="1"/>
          <p:nvPr/>
        </p:nvSpPr>
        <p:spPr>
          <a:xfrm>
            <a:off x="1146928" y="2234152"/>
            <a:ext cx="98981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Interview 3 different types of people all of whom have interaction with the cloud shifting or working with cloud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Make analysis based on interview and research about cloud technology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Provide reasonable recommendations for cloud transition of ADMI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B39B64C-1BF9-4243-9F36-A3E9B73D6696}"/>
              </a:ext>
            </a:extLst>
          </p:cNvPr>
          <p:cNvSpPr/>
          <p:nvPr/>
        </p:nvSpPr>
        <p:spPr>
          <a:xfrm flipH="1">
            <a:off x="701040" y="1737360"/>
            <a:ext cx="445888" cy="4663440"/>
          </a:xfrm>
          <a:prstGeom prst="downArrow">
            <a:avLst>
              <a:gd name="adj1" fmla="val 50000"/>
              <a:gd name="adj2" fmla="val 1502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02772"/>
      </p:ext>
    </p:extLst>
  </p:cSld>
  <p:clrMapOvr>
    <a:masterClrMapping/>
  </p:clrMapOvr>
  <p:transition spd="med">
    <p:strip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5898E-A023-4EFF-A937-CFFB1F0D0D0B}"/>
              </a:ext>
            </a:extLst>
          </p:cNvPr>
          <p:cNvSpPr txBox="1">
            <a:spLocks/>
          </p:cNvSpPr>
          <p:nvPr/>
        </p:nvSpPr>
        <p:spPr>
          <a:xfrm>
            <a:off x="265166" y="643688"/>
            <a:ext cx="8746754" cy="8617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5000" b="1" dirty="0">
                <a:solidFill>
                  <a:schemeClr val="bg1"/>
                </a:solidFill>
              </a:rPr>
              <a:t>Project Timeline</a:t>
            </a:r>
          </a:p>
        </p:txBody>
      </p:sp>
      <p:graphicFrame>
        <p:nvGraphicFramePr>
          <p:cNvPr id="4" name="Google Shape;129;p4">
            <a:extLst>
              <a:ext uri="{FF2B5EF4-FFF2-40B4-BE49-F238E27FC236}">
                <a16:creationId xmlns:a16="http://schemas.microsoft.com/office/drawing/2014/main" id="{08232DC4-310B-4509-8CDF-B5F59EFED8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2325725"/>
              </p:ext>
            </p:extLst>
          </p:nvPr>
        </p:nvGraphicFramePr>
        <p:xfrm>
          <a:off x="583749" y="1908450"/>
          <a:ext cx="11090091" cy="40964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69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449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Microsoft Yahei"/>
                          <a:sym typeface="Microsoft Yahei"/>
                        </a:rPr>
                        <a:t>Oct. 4 - Nov. 5 </a:t>
                      </a:r>
                      <a:endParaRPr sz="2400" b="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011" marR="45011" marT="45011" marB="4501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Microsoft Yahei"/>
                          <a:sym typeface="Microsoft Yahei"/>
                        </a:rPr>
                        <a:t>  Schedule and conduct interviews</a:t>
                      </a:r>
                      <a:endParaRPr sz="2400" b="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011" marR="45011" marT="45011" marB="4501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49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Microsoft Yahei"/>
                          <a:sym typeface="Microsoft Yahei"/>
                        </a:rPr>
                        <a:t>Nov. 6 - Dec. 6:</a:t>
                      </a:r>
                      <a:endParaRPr sz="2400" b="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011" marR="45011" marT="45011" marB="4501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Microsoft Yahei"/>
                          <a:sym typeface="Microsoft Yahei"/>
                        </a:rPr>
                        <a:t>  Analyze interview data and compile a report</a:t>
                      </a:r>
                      <a:endParaRPr sz="2400" b="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011" marR="45011" marT="45011" marB="4501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294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Microsoft Yahei"/>
                          <a:sym typeface="Microsoft Yahei"/>
                        </a:rPr>
                        <a:t>Late Nov - Mid Dec</a:t>
                      </a:r>
                      <a:endParaRPr sz="2400" b="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011" marR="45011" marT="45011" marB="4501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Microsoft Yahei"/>
                          <a:sym typeface="Microsoft Yahei"/>
                        </a:rPr>
                        <a:t>  Present results and recommendations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Microsoft Yahei"/>
                        </a:rPr>
                        <a:t>  Collect feedbacks</a:t>
                      </a:r>
                      <a:endParaRPr sz="2400" b="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011" marR="45011" marT="45011" marB="4501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49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Microsoft Yahei"/>
                          <a:sym typeface="Microsoft Yahei"/>
                        </a:rPr>
                        <a:t>Dec. 6 - Dec. 10</a:t>
                      </a:r>
                      <a:endParaRPr sz="2400" b="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011" marR="45011" marT="45011" marB="4501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Microsoft Yahei"/>
                          <a:sym typeface="Microsoft Yahei"/>
                        </a:rPr>
                        <a:t>  Submit the final report</a:t>
                      </a:r>
                      <a:endParaRPr sz="2400" b="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011" marR="45011" marT="45011" marB="4501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996984"/>
      </p:ext>
    </p:extLst>
  </p:cSld>
  <p:clrMapOvr>
    <a:masterClrMapping/>
  </p:clrMapOvr>
  <p:transition spd="med">
    <p:strip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5898E-A023-4EFF-A937-CFFB1F0D0D0B}"/>
              </a:ext>
            </a:extLst>
          </p:cNvPr>
          <p:cNvSpPr txBox="1">
            <a:spLocks/>
          </p:cNvSpPr>
          <p:nvPr/>
        </p:nvSpPr>
        <p:spPr>
          <a:xfrm>
            <a:off x="265166" y="643688"/>
            <a:ext cx="8746754" cy="8617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5000" b="1" dirty="0">
                <a:solidFill>
                  <a:schemeClr val="bg1"/>
                </a:solidFill>
              </a:rPr>
              <a:t>Brief Interview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AEF4C7-DBBA-44BD-BC4D-18A7405F83AC}"/>
              </a:ext>
            </a:extLst>
          </p:cNvPr>
          <p:cNvSpPr txBox="1"/>
          <p:nvPr/>
        </p:nvSpPr>
        <p:spPr>
          <a:xfrm>
            <a:off x="538480" y="5488982"/>
            <a:ext cx="36754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bg2"/>
                </a:solidFill>
              </a:rPr>
              <a:t>Transition Progress</a:t>
            </a:r>
            <a:endParaRPr lang="zh-CN" altLang="en-US" sz="3000" dirty="0">
              <a:solidFill>
                <a:schemeClr val="bg2"/>
              </a:solidFill>
            </a:endParaRPr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902BE78C-73E1-4236-A3CA-FCB5FE0A44AC}"/>
              </a:ext>
            </a:extLst>
          </p:cNvPr>
          <p:cNvSpPr>
            <a:spLocks/>
          </p:cNvSpPr>
          <p:nvPr/>
        </p:nvSpPr>
        <p:spPr>
          <a:xfrm>
            <a:off x="3667760" y="1859280"/>
            <a:ext cx="3675493" cy="1437882"/>
          </a:xfrm>
          <a:prstGeom prst="wedgeEllipseCallout">
            <a:avLst>
              <a:gd name="adj1" fmla="val -45549"/>
              <a:gd name="adj2" fmla="val 65510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5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Progress so far</a:t>
            </a:r>
            <a:endParaRPr lang="zh-CN" altLang="en-US" sz="2500" b="1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FEADC7A9-3FDA-496A-9DCE-F8B80727165D}"/>
              </a:ext>
            </a:extLst>
          </p:cNvPr>
          <p:cNvSpPr>
            <a:spLocks/>
          </p:cNvSpPr>
          <p:nvPr/>
        </p:nvSpPr>
        <p:spPr>
          <a:xfrm>
            <a:off x="5293388" y="3159760"/>
            <a:ext cx="5679411" cy="1717041"/>
          </a:xfrm>
          <a:prstGeom prst="wedgeEllipseCallout">
            <a:avLst>
              <a:gd name="adj1" fmla="val -59847"/>
              <a:gd name="adj2" fmla="val 4222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5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Hybrid model Status</a:t>
            </a:r>
            <a:endParaRPr lang="zh-CN" altLang="en-US" sz="2500" b="1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对话气泡: 椭圆形 14">
            <a:extLst>
              <a:ext uri="{FF2B5EF4-FFF2-40B4-BE49-F238E27FC236}">
                <a16:creationId xmlns:a16="http://schemas.microsoft.com/office/drawing/2014/main" id="{E041C04F-891F-4638-AAEA-1C90394003E3}"/>
              </a:ext>
            </a:extLst>
          </p:cNvPr>
          <p:cNvSpPr>
            <a:spLocks/>
          </p:cNvSpPr>
          <p:nvPr/>
        </p:nvSpPr>
        <p:spPr>
          <a:xfrm>
            <a:off x="4438706" y="5093217"/>
            <a:ext cx="3314587" cy="1437882"/>
          </a:xfrm>
          <a:prstGeom prst="wedgeEllipseCallout">
            <a:avLst>
              <a:gd name="adj1" fmla="val -52489"/>
              <a:gd name="adj2" fmla="val -61677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5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Greatest Challenge</a:t>
            </a:r>
            <a:endParaRPr lang="zh-CN" altLang="en-US" sz="2500" b="1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975CB6F5-B31C-4C2F-9C26-D7EA1545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" y="2961640"/>
            <a:ext cx="2326639" cy="23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70114"/>
      </p:ext>
    </p:extLst>
  </p:cSld>
  <p:clrMapOvr>
    <a:masterClrMapping/>
  </p:clrMapOvr>
  <p:transition spd="med">
    <p:strip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5898E-A023-4EFF-A937-CFFB1F0D0D0B}"/>
              </a:ext>
            </a:extLst>
          </p:cNvPr>
          <p:cNvSpPr txBox="1">
            <a:spLocks/>
          </p:cNvSpPr>
          <p:nvPr/>
        </p:nvSpPr>
        <p:spPr>
          <a:xfrm>
            <a:off x="265166" y="643688"/>
            <a:ext cx="8746754" cy="8617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5000" b="1" dirty="0">
                <a:solidFill>
                  <a:schemeClr val="bg1"/>
                </a:solidFill>
              </a:rPr>
              <a:t>Brief Interview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AEF4C7-DBBA-44BD-BC4D-18A7405F83AC}"/>
              </a:ext>
            </a:extLst>
          </p:cNvPr>
          <p:cNvSpPr txBox="1"/>
          <p:nvPr/>
        </p:nvSpPr>
        <p:spPr>
          <a:xfrm>
            <a:off x="1247554" y="5488982"/>
            <a:ext cx="2257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bg2"/>
                </a:solidFill>
              </a:rPr>
              <a:t>Cloud Tech</a:t>
            </a:r>
            <a:endParaRPr lang="zh-CN" altLang="en-US" sz="3000" dirty="0">
              <a:solidFill>
                <a:schemeClr val="bg2"/>
              </a:solidFill>
            </a:endParaRPr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902BE78C-73E1-4236-A3CA-FCB5FE0A44AC}"/>
              </a:ext>
            </a:extLst>
          </p:cNvPr>
          <p:cNvSpPr>
            <a:spLocks/>
          </p:cNvSpPr>
          <p:nvPr/>
        </p:nvSpPr>
        <p:spPr>
          <a:xfrm>
            <a:off x="3667760" y="1859280"/>
            <a:ext cx="3675493" cy="1437882"/>
          </a:xfrm>
          <a:prstGeom prst="wedgeEllipseCallout">
            <a:avLst>
              <a:gd name="adj1" fmla="val -45549"/>
              <a:gd name="adj2" fmla="val 65510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5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Data Security</a:t>
            </a:r>
            <a:endParaRPr lang="zh-CN" altLang="en-US" sz="2500" b="1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FEADC7A9-3FDA-496A-9DCE-F8B80727165D}"/>
              </a:ext>
            </a:extLst>
          </p:cNvPr>
          <p:cNvSpPr>
            <a:spLocks/>
          </p:cNvSpPr>
          <p:nvPr/>
        </p:nvSpPr>
        <p:spPr>
          <a:xfrm>
            <a:off x="5293388" y="3159760"/>
            <a:ext cx="5679411" cy="1717041"/>
          </a:xfrm>
          <a:prstGeom prst="wedgeEllipseCallout">
            <a:avLst>
              <a:gd name="adj1" fmla="val -59847"/>
              <a:gd name="adj2" fmla="val 4222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5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High efficiency during remote </a:t>
            </a:r>
          </a:p>
          <a:p>
            <a:pPr algn="ctr"/>
            <a:r>
              <a:rPr lang="en-US" altLang="zh-CN" sz="25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meeting and coding</a:t>
            </a:r>
            <a:endParaRPr lang="zh-CN" altLang="en-US" sz="2500" b="1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对话气泡: 椭圆形 14">
            <a:extLst>
              <a:ext uri="{FF2B5EF4-FFF2-40B4-BE49-F238E27FC236}">
                <a16:creationId xmlns:a16="http://schemas.microsoft.com/office/drawing/2014/main" id="{E041C04F-891F-4638-AAEA-1C90394003E3}"/>
              </a:ext>
            </a:extLst>
          </p:cNvPr>
          <p:cNvSpPr>
            <a:spLocks/>
          </p:cNvSpPr>
          <p:nvPr/>
        </p:nvSpPr>
        <p:spPr>
          <a:xfrm>
            <a:off x="4438706" y="5093217"/>
            <a:ext cx="3314587" cy="1437882"/>
          </a:xfrm>
          <a:prstGeom prst="wedgeEllipseCallout">
            <a:avLst>
              <a:gd name="adj1" fmla="val -52489"/>
              <a:gd name="adj2" fmla="val -61677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5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Emergency </a:t>
            </a:r>
            <a:r>
              <a:rPr lang="en-US" altLang="zh-CN" sz="2500" b="1" dirty="0" err="1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protocal</a:t>
            </a:r>
            <a:endParaRPr lang="zh-CN" altLang="en-US" sz="2500" b="1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8EC5A6F6-1B24-4542-B1EF-AE3719693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1627" y="2913379"/>
            <a:ext cx="2257349" cy="22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6364"/>
      </p:ext>
    </p:extLst>
  </p:cSld>
  <p:clrMapOvr>
    <a:masterClrMapping/>
  </p:clrMapOvr>
  <p:transition spd="med">
    <p:strips/>
  </p:transition>
</p:sld>
</file>

<file path=ppt/theme/theme1.xml><?xml version="1.0" encoding="utf-8"?>
<a:theme xmlns:a="http://schemas.openxmlformats.org/drawingml/2006/main" name="丝状">
  <a:themeElements>
    <a:clrScheme name="自定义 4">
      <a:dk1>
        <a:srgbClr val="3B372A"/>
      </a:dk1>
      <a:lt1>
        <a:sysClr val="window" lastClr="FFFFFF"/>
      </a:lt1>
      <a:dk2>
        <a:srgbClr val="3B372A"/>
      </a:dk2>
      <a:lt2>
        <a:srgbClr val="FFFFF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定义 3">
      <a:majorFont>
        <a:latin typeface="微软雅黑"/>
        <a:ea typeface="幼圆"/>
        <a:cs typeface=""/>
      </a:majorFont>
      <a:minorFont>
        <a:latin typeface="微软雅黑"/>
        <a:ea typeface="幼圆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</TotalTime>
  <Words>239</Words>
  <Application>Microsoft Office PowerPoint</Application>
  <PresentationFormat>宽屏</PresentationFormat>
  <Paragraphs>71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Microsoft Yahei</vt:lpstr>
      <vt:lpstr>Arial</vt:lpstr>
      <vt:lpstr>Helvetica Neue</vt:lpstr>
      <vt:lpstr>Wingdings</vt:lpstr>
      <vt:lpstr>Wingdings 3</vt:lpstr>
      <vt:lpstr>等线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 X Avalanche X UMSI</dc:title>
  <dc:creator> </dc:creator>
  <cp:lastModifiedBy> </cp:lastModifiedBy>
  <cp:revision>6</cp:revision>
  <dcterms:created xsi:type="dcterms:W3CDTF">2021-09-17T02:29:44Z</dcterms:created>
  <dcterms:modified xsi:type="dcterms:W3CDTF">2021-09-17T04:53:44Z</dcterms:modified>
</cp:coreProperties>
</file>