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6" r:id="rId2"/>
    <p:sldId id="256" r:id="rId3"/>
    <p:sldId id="302" r:id="rId4"/>
    <p:sldId id="303" r:id="rId5"/>
    <p:sldId id="304" r:id="rId6"/>
    <p:sldId id="305" r:id="rId7"/>
    <p:sldId id="261" r:id="rId8"/>
    <p:sldId id="267" r:id="rId9"/>
    <p:sldId id="262" r:id="rId10"/>
    <p:sldId id="263" r:id="rId11"/>
    <p:sldId id="283" r:id="rId12"/>
    <p:sldId id="316" r:id="rId13"/>
    <p:sldId id="264" r:id="rId14"/>
    <p:sldId id="265" r:id="rId15"/>
    <p:sldId id="281" r:id="rId16"/>
    <p:sldId id="286" r:id="rId17"/>
    <p:sldId id="266" r:id="rId18"/>
    <p:sldId id="301" r:id="rId19"/>
    <p:sldId id="307" r:id="rId20"/>
    <p:sldId id="309" r:id="rId21"/>
    <p:sldId id="268" r:id="rId22"/>
    <p:sldId id="277" r:id="rId23"/>
    <p:sldId id="315" r:id="rId24"/>
    <p:sldId id="308" r:id="rId25"/>
    <p:sldId id="311" r:id="rId26"/>
    <p:sldId id="314" r:id="rId27"/>
    <p:sldId id="313"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704" autoAdjust="0"/>
    <p:restoredTop sz="94681"/>
  </p:normalViewPr>
  <p:slideViewPr>
    <p:cSldViewPr snapToGrid="0" snapToObjects="1">
      <p:cViewPr varScale="1">
        <p:scale>
          <a:sx n="101" d="100"/>
          <a:sy n="101" d="100"/>
        </p:scale>
        <p:origin x="138" y="54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084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107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1874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C05097-1AE3-E640-8F20-09DF58A24AF5}"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25596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05097-1AE3-E640-8F20-09DF58A24AF5}"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88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C05097-1AE3-E640-8F20-09DF58A24AF5}"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95176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C05097-1AE3-E640-8F20-09DF58A24AF5}"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4212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C05097-1AE3-E640-8F20-09DF58A24AF5}"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20837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05097-1AE3-E640-8F20-09DF58A24AF5}"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5609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7913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05097-1AE3-E640-8F20-09DF58A24AF5}"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7CA30-F86F-9448-A6C6-E91E2A985E68}" type="slidenum">
              <a:rPr lang="en-US" smtClean="0"/>
              <a:t>‹#›</a:t>
            </a:fld>
            <a:endParaRPr lang="en-US"/>
          </a:p>
        </p:txBody>
      </p:sp>
    </p:spTree>
    <p:extLst>
      <p:ext uri="{BB962C8B-B14F-4D97-AF65-F5344CB8AC3E}">
        <p14:creationId xmlns:p14="http://schemas.microsoft.com/office/powerpoint/2010/main" val="178817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05097-1AE3-E640-8F20-09DF58A24AF5}" type="datetimeFigureOut">
              <a:rPr lang="en-US" smtClean="0"/>
              <a:t>8/29/2021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7CA30-F86F-9448-A6C6-E91E2A985E68}" type="slidenum">
              <a:rPr lang="en-US" smtClean="0"/>
              <a:t>‹#›</a:t>
            </a:fld>
            <a:endParaRPr lang="en-US"/>
          </a:p>
        </p:txBody>
      </p:sp>
    </p:spTree>
    <p:extLst>
      <p:ext uri="{BB962C8B-B14F-4D97-AF65-F5344CB8AC3E}">
        <p14:creationId xmlns:p14="http://schemas.microsoft.com/office/powerpoint/2010/main" val="1481265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mich.zoom.us/j/741280166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i501staff001@umich.ed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si501staff001@umich.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mich.zoom.us/j/741280166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j.mp/si501f21team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mich.zoom.us/j/741280166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mich.zoom.us/j/741280166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mich.zoom.us/j/741280166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umich.zoom.us/j/741280166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5360"/>
            <a:ext cx="9144000" cy="2387600"/>
          </a:xfrm>
        </p:spPr>
        <p:txBody>
          <a:bodyPr>
            <a:normAutofit fontScale="90000"/>
          </a:bodyPr>
          <a:lstStyle/>
          <a:p>
            <a:r>
              <a:rPr lang="en-US" dirty="0" smtClean="0"/>
              <a:t>Contextual Inquiry </a:t>
            </a:r>
            <a:br>
              <a:rPr lang="en-US" dirty="0" smtClean="0"/>
            </a:br>
            <a:r>
              <a:rPr lang="en-US" dirty="0" smtClean="0"/>
              <a:t>and </a:t>
            </a:r>
            <a:br>
              <a:rPr lang="en-US" dirty="0" smtClean="0"/>
            </a:br>
            <a:r>
              <a:rPr lang="en-US" dirty="0" smtClean="0"/>
              <a:t>Consulting Foundations</a:t>
            </a:r>
            <a:endParaRPr lang="en-US" dirty="0"/>
          </a:p>
        </p:txBody>
      </p:sp>
      <p:sp>
        <p:nvSpPr>
          <p:cNvPr id="3" name="Subtitle 2"/>
          <p:cNvSpPr>
            <a:spLocks noGrp="1"/>
          </p:cNvSpPr>
          <p:nvPr>
            <p:ph type="subTitle" idx="1"/>
          </p:nvPr>
        </p:nvSpPr>
        <p:spPr>
          <a:xfrm>
            <a:off x="1524000" y="4578226"/>
            <a:ext cx="9144000" cy="1959733"/>
          </a:xfrm>
        </p:spPr>
        <p:txBody>
          <a:bodyPr>
            <a:normAutofit fontScale="85000" lnSpcReduction="20000"/>
          </a:bodyPr>
          <a:lstStyle/>
          <a:p>
            <a:endParaRPr lang="en-US" dirty="0" smtClean="0"/>
          </a:p>
          <a:p>
            <a:pPr algn="l">
              <a:tabLst>
                <a:tab pos="4467225" algn="ctr"/>
                <a:tab pos="6684963" algn="ctr"/>
              </a:tabLst>
            </a:pPr>
            <a:r>
              <a:rPr lang="en-US" sz="3100" dirty="0" smtClean="0"/>
              <a:t>	</a:t>
            </a:r>
            <a:r>
              <a:rPr lang="en-US" sz="3100" b="1" dirty="0" smtClean="0"/>
              <a:t>Kentaro</a:t>
            </a:r>
            <a:r>
              <a:rPr lang="en-US" sz="3100" dirty="0" smtClean="0"/>
              <a:t> Toyama</a:t>
            </a:r>
          </a:p>
          <a:p>
            <a:pPr algn="l">
              <a:tabLst>
                <a:tab pos="4467225" algn="ctr"/>
                <a:tab pos="6684963" algn="ctr"/>
              </a:tabLst>
            </a:pPr>
            <a:r>
              <a:rPr lang="en-US" sz="3100" dirty="0" smtClean="0"/>
              <a:t>	Pronouns: he/him/his</a:t>
            </a:r>
          </a:p>
          <a:p>
            <a:pPr>
              <a:tabLst>
                <a:tab pos="1828800" algn="ctr"/>
              </a:tabLst>
            </a:pPr>
            <a:r>
              <a:rPr lang="en-US" dirty="0" smtClean="0"/>
              <a:t>Lecture 001: Mondays 9-11am Eastern Time</a:t>
            </a:r>
          </a:p>
          <a:p>
            <a:r>
              <a:rPr lang="en-US" dirty="0" smtClean="0"/>
              <a:t>Zoom: </a:t>
            </a:r>
            <a:r>
              <a:rPr lang="en-US" u="sng" dirty="0">
                <a:hlinkClick r:id="rId2"/>
              </a:rPr>
              <a:t>https://</a:t>
            </a:r>
            <a:r>
              <a:rPr lang="en-US" u="sng" dirty="0" smtClean="0">
                <a:hlinkClick r:id="rId2"/>
              </a:rPr>
              <a:t>umich.zoom.us/j/7412801664</a:t>
            </a:r>
            <a:r>
              <a:rPr lang="en-US" dirty="0" smtClean="0"/>
              <a:t> Passcode: si501</a:t>
            </a:r>
          </a:p>
        </p:txBody>
      </p:sp>
      <p:sp>
        <p:nvSpPr>
          <p:cNvPr id="4" name="Rectangle 3"/>
          <p:cNvSpPr/>
          <p:nvPr/>
        </p:nvSpPr>
        <p:spPr>
          <a:xfrm>
            <a:off x="3048000" y="473266"/>
            <a:ext cx="6096000" cy="1354217"/>
          </a:xfrm>
          <a:prstGeom prst="rect">
            <a:avLst/>
          </a:prstGeom>
        </p:spPr>
        <p:txBody>
          <a:bodyPr>
            <a:spAutoFit/>
          </a:bodyPr>
          <a:lstStyle/>
          <a:p>
            <a:pPr algn="ctr"/>
            <a:r>
              <a:rPr lang="en-US" sz="5400" b="1" dirty="0" smtClean="0"/>
              <a:t>Welcome to SI 501!</a:t>
            </a:r>
            <a:br>
              <a:rPr lang="en-US" sz="5400" b="1" dirty="0" smtClean="0"/>
            </a:br>
            <a:r>
              <a:rPr lang="en-US" sz="1000" dirty="0" smtClean="0"/>
              <a:t/>
            </a:r>
            <a:br>
              <a:rPr lang="en-US" sz="1000" dirty="0" smtClean="0"/>
            </a:br>
            <a:endParaRPr lang="en-US" dirty="0"/>
          </a:p>
        </p:txBody>
      </p:sp>
      <p:sp>
        <p:nvSpPr>
          <p:cNvPr id="5" name="Rectangle 4"/>
          <p:cNvSpPr/>
          <p:nvPr/>
        </p:nvSpPr>
        <p:spPr>
          <a:xfrm>
            <a:off x="192024" y="256032"/>
            <a:ext cx="11841480" cy="644652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rot="21077499">
            <a:off x="1308977" y="256878"/>
            <a:ext cx="9249740" cy="6555641"/>
          </a:xfrm>
          <a:prstGeom prst="rect">
            <a:avLst/>
          </a:prstGeom>
          <a:noFill/>
        </p:spPr>
        <p:txBody>
          <a:bodyPr wrap="square" rtlCol="0">
            <a:spAutoFit/>
          </a:bodyPr>
          <a:lstStyle/>
          <a:p>
            <a:pPr algn="ctr"/>
            <a:r>
              <a:rPr lang="en-US" sz="6000" dirty="0" smtClean="0">
                <a:solidFill>
                  <a:srgbClr val="0070C0"/>
                </a:solidFill>
                <a:latin typeface="Arial Black" panose="020B0A04020102020204" pitchFamily="34" charset="0"/>
              </a:rPr>
              <a:t>Good morning!</a:t>
            </a:r>
          </a:p>
          <a:p>
            <a:pPr algn="ctr"/>
            <a:endParaRPr lang="en-US" sz="6000" dirty="0">
              <a:solidFill>
                <a:srgbClr val="0070C0"/>
              </a:solidFill>
              <a:latin typeface="Arial Black" panose="020B0A04020102020204" pitchFamily="34" charset="0"/>
            </a:endParaRPr>
          </a:p>
          <a:p>
            <a:pPr algn="ctr"/>
            <a:r>
              <a:rPr lang="en-US" sz="6000" dirty="0" smtClean="0">
                <a:solidFill>
                  <a:srgbClr val="0070C0"/>
                </a:solidFill>
                <a:latin typeface="Arial Black" panose="020B0A04020102020204" pitchFamily="34" charset="0"/>
              </a:rPr>
              <a:t>Sit wherever you like for now. </a:t>
            </a:r>
          </a:p>
          <a:p>
            <a:pPr algn="ctr"/>
            <a:endParaRPr lang="en-US" sz="6000" dirty="0" smtClean="0">
              <a:solidFill>
                <a:srgbClr val="0070C0"/>
              </a:solidFill>
              <a:latin typeface="Arial Black" panose="020B0A04020102020204" pitchFamily="34" charset="0"/>
            </a:endParaRPr>
          </a:p>
          <a:p>
            <a:pPr algn="ctr"/>
            <a:r>
              <a:rPr lang="en-US" sz="6000" dirty="0" smtClean="0">
                <a:solidFill>
                  <a:srgbClr val="0070C0"/>
                </a:solidFill>
                <a:latin typeface="Arial Black" panose="020B0A04020102020204" pitchFamily="34" charset="0"/>
              </a:rPr>
              <a:t>Class will start at 9am or so. </a:t>
            </a:r>
            <a:endParaRPr lang="en-US" sz="60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052279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11"/>
            <a:ext cx="10515600" cy="1325563"/>
          </a:xfrm>
        </p:spPr>
        <p:txBody>
          <a:bodyPr/>
          <a:lstStyle/>
          <a:p>
            <a:pPr algn="ctr"/>
            <a:r>
              <a:rPr lang="en-US" dirty="0" smtClean="0"/>
              <a:t>Instructors</a:t>
            </a:r>
            <a:endParaRPr lang="en-US" dirty="0"/>
          </a:p>
        </p:txBody>
      </p:sp>
      <p:sp>
        <p:nvSpPr>
          <p:cNvPr id="10" name="Content Placeholder 9"/>
          <p:cNvSpPr>
            <a:spLocks noGrp="1"/>
          </p:cNvSpPr>
          <p:nvPr>
            <p:ph idx="1"/>
          </p:nvPr>
        </p:nvSpPr>
        <p:spPr>
          <a:xfrm>
            <a:off x="838200" y="1159062"/>
            <a:ext cx="10515600" cy="5624510"/>
          </a:xfrm>
        </p:spPr>
        <p:txBody>
          <a:bodyPr>
            <a:normAutofit fontScale="92500"/>
          </a:bodyPr>
          <a:lstStyle/>
          <a:p>
            <a:r>
              <a:rPr lang="en-US" dirty="0" smtClean="0"/>
              <a:t>Instructor</a:t>
            </a:r>
          </a:p>
          <a:p>
            <a:pPr lvl="1"/>
            <a:r>
              <a:rPr lang="en-US" b="1" dirty="0" smtClean="0"/>
              <a:t>Kentaro </a:t>
            </a:r>
            <a:r>
              <a:rPr lang="en-US" dirty="0" smtClean="0"/>
              <a:t>Toyama</a:t>
            </a:r>
          </a:p>
          <a:p>
            <a:pPr lvl="1"/>
            <a:endParaRPr lang="en-US" dirty="0"/>
          </a:p>
          <a:p>
            <a:r>
              <a:rPr lang="en-US" dirty="0" smtClean="0"/>
              <a:t>Graduate Student Instructors (GSIs)</a:t>
            </a:r>
          </a:p>
          <a:p>
            <a:pPr lvl="1"/>
            <a:r>
              <a:rPr lang="en-US" b="1" dirty="0" smtClean="0"/>
              <a:t>Damon </a:t>
            </a:r>
            <a:r>
              <a:rPr lang="en-US" dirty="0" err="1" smtClean="0"/>
              <a:t>Carucci</a:t>
            </a:r>
            <a:r>
              <a:rPr lang="en-US" dirty="0" smtClean="0"/>
              <a:t> (003 and 013)</a:t>
            </a:r>
          </a:p>
          <a:p>
            <a:pPr lvl="1"/>
            <a:r>
              <a:rPr lang="en-US" b="1" dirty="0" smtClean="0"/>
              <a:t>Annie </a:t>
            </a:r>
            <a:r>
              <a:rPr lang="en-US" dirty="0" smtClean="0"/>
              <a:t>Flynn (015)</a:t>
            </a:r>
          </a:p>
          <a:p>
            <a:pPr lvl="1"/>
            <a:r>
              <a:rPr lang="en-US" b="1" dirty="0" smtClean="0"/>
              <a:t>Halima </a:t>
            </a:r>
            <a:r>
              <a:rPr lang="en-US" dirty="0" err="1" smtClean="0"/>
              <a:t>Haque</a:t>
            </a:r>
            <a:r>
              <a:rPr lang="en-US" dirty="0" smtClean="0"/>
              <a:t> (005 and 007)</a:t>
            </a:r>
          </a:p>
          <a:p>
            <a:pPr lvl="1"/>
            <a:r>
              <a:rPr lang="en-US" b="1" dirty="0" smtClean="0"/>
              <a:t>Sonny </a:t>
            </a:r>
            <a:r>
              <a:rPr lang="en-US" dirty="0" smtClean="0"/>
              <a:t>Kim (009 and 011)</a:t>
            </a:r>
          </a:p>
          <a:p>
            <a:pPr lvl="1"/>
            <a:endParaRPr lang="en-US" dirty="0" smtClean="0"/>
          </a:p>
          <a:p>
            <a:r>
              <a:rPr lang="en-US" dirty="0" smtClean="0"/>
              <a:t>Office hours, email addresses, Zoom links for Discussion section, are all in the syllabus. The syllabus is in the Canvas for your Discussion section.</a:t>
            </a:r>
          </a:p>
          <a:p>
            <a:r>
              <a:rPr lang="en-US" dirty="0" smtClean="0"/>
              <a:t>Contact </a:t>
            </a:r>
            <a:r>
              <a:rPr lang="en-US" i="1" dirty="0" smtClean="0"/>
              <a:t>your </a:t>
            </a:r>
            <a:r>
              <a:rPr lang="en-US" dirty="0" smtClean="0"/>
              <a:t>GSI or the instructors if you have </a:t>
            </a:r>
            <a:r>
              <a:rPr lang="en-US" i="1" dirty="0" smtClean="0"/>
              <a:t>any</a:t>
            </a:r>
            <a:r>
              <a:rPr lang="en-US" dirty="0" smtClean="0"/>
              <a:t> questions at any time.</a:t>
            </a:r>
          </a:p>
          <a:p>
            <a:pPr lvl="1"/>
            <a:r>
              <a:rPr lang="en-US" dirty="0"/>
              <a:t>If you’re ever not sure whom to contact, email </a:t>
            </a:r>
            <a:r>
              <a:rPr lang="en-US" dirty="0" smtClean="0">
                <a:hlinkClick r:id="rId2"/>
              </a:rPr>
              <a:t>si501staff001@umich.edu</a:t>
            </a:r>
            <a:r>
              <a:rPr lang="en-US" dirty="0" smtClean="0"/>
              <a:t>.</a:t>
            </a:r>
            <a:endParaRPr lang="en-US" i="1" dirty="0"/>
          </a:p>
        </p:txBody>
      </p:sp>
      <p:sp>
        <p:nvSpPr>
          <p:cNvPr id="6" name="TextBox 5"/>
          <p:cNvSpPr txBox="1"/>
          <p:nvPr/>
        </p:nvSpPr>
        <p:spPr>
          <a:xfrm>
            <a:off x="6145801" y="6488668"/>
            <a:ext cx="237565" cy="369332"/>
          </a:xfrm>
          <a:prstGeom prst="rect">
            <a:avLst/>
          </a:prstGeom>
          <a:noFill/>
        </p:spPr>
        <p:txBody>
          <a:bodyPr wrap="none" rtlCol="0">
            <a:spAutoFit/>
          </a:bodyPr>
          <a:lstStyle/>
          <a:p>
            <a:pPr algn="ctr"/>
            <a:r>
              <a:rPr lang="en-US" dirty="0" smtClean="0"/>
              <a:t> </a:t>
            </a:r>
            <a:endParaRPr lang="en-US" dirty="0"/>
          </a:p>
        </p:txBody>
      </p:sp>
    </p:spTree>
    <p:extLst>
      <p:ext uri="{BB962C8B-B14F-4D97-AF65-F5344CB8AC3E}">
        <p14:creationId xmlns:p14="http://schemas.microsoft.com/office/powerpoint/2010/main" val="58763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pPr algn="ctr"/>
            <a:r>
              <a:rPr lang="en-US" dirty="0" smtClean="0"/>
              <a:t>Class Rules [1 of </a:t>
            </a:r>
            <a:r>
              <a:rPr lang="en-US" dirty="0" smtClean="0"/>
              <a:t>3]</a:t>
            </a:r>
            <a:endParaRPr lang="en-US" dirty="0"/>
          </a:p>
        </p:txBody>
      </p:sp>
      <p:sp>
        <p:nvSpPr>
          <p:cNvPr id="3" name="Content Placeholder 2"/>
          <p:cNvSpPr>
            <a:spLocks noGrp="1"/>
          </p:cNvSpPr>
          <p:nvPr>
            <p:ph idx="1"/>
          </p:nvPr>
        </p:nvSpPr>
        <p:spPr>
          <a:xfrm>
            <a:off x="838200" y="1622425"/>
            <a:ext cx="10515600" cy="4351338"/>
          </a:xfrm>
        </p:spPr>
        <p:txBody>
          <a:bodyPr>
            <a:noAutofit/>
          </a:bodyPr>
          <a:lstStyle/>
          <a:p>
            <a:r>
              <a:rPr lang="en-US" sz="2400" dirty="0" smtClean="0"/>
              <a:t>Both Lecture and Discussion start on the hour. They will end 10 minutes before the hour. </a:t>
            </a:r>
          </a:p>
          <a:p>
            <a:pPr lvl="3"/>
            <a:endParaRPr lang="en-US" sz="1400" dirty="0" smtClean="0"/>
          </a:p>
          <a:p>
            <a:r>
              <a:rPr lang="en-US" sz="2400" dirty="0" smtClean="0"/>
              <a:t>You’re </a:t>
            </a:r>
            <a:r>
              <a:rPr lang="en-US" sz="2400" i="1" dirty="0" smtClean="0"/>
              <a:t>strongly </a:t>
            </a:r>
            <a:r>
              <a:rPr lang="en-US" sz="2400" dirty="0" smtClean="0"/>
              <a:t>encouraged to be present synchronously for Lecture.</a:t>
            </a:r>
          </a:p>
          <a:p>
            <a:r>
              <a:rPr lang="en-US" sz="2400" dirty="0" smtClean="0"/>
              <a:t>You </a:t>
            </a:r>
            <a:r>
              <a:rPr lang="en-US" sz="2400" i="1" dirty="0" smtClean="0"/>
              <a:t>must </a:t>
            </a:r>
            <a:r>
              <a:rPr lang="en-US" sz="2400" dirty="0" smtClean="0"/>
              <a:t>be present synchronously for Discussion section. </a:t>
            </a:r>
            <a:endParaRPr lang="en-US" sz="1400" dirty="0" smtClean="0"/>
          </a:p>
          <a:p>
            <a:r>
              <a:rPr lang="en-US" sz="2400" dirty="0" smtClean="0"/>
              <a:t>For everything that happens on Zoom in this course, we encourage you to leave your video on. Especially so for any work with your team.</a:t>
            </a:r>
            <a:endParaRPr lang="en-US" sz="1400" dirty="0"/>
          </a:p>
          <a:p>
            <a:r>
              <a:rPr lang="en-US" sz="2400" dirty="0"/>
              <a:t>For everything that happens on Zoom in this course, </a:t>
            </a:r>
            <a:r>
              <a:rPr lang="en-US" sz="2400" dirty="0" smtClean="0"/>
              <a:t>leave your audio muted except when you’re speaking. </a:t>
            </a:r>
          </a:p>
          <a:p>
            <a:pPr lvl="3"/>
            <a:endParaRPr lang="en-US" sz="1400" dirty="0"/>
          </a:p>
          <a:p>
            <a:r>
              <a:rPr lang="en-US" sz="2400" dirty="0" smtClean="0"/>
              <a:t>Do your best to be a good team member! </a:t>
            </a:r>
            <a:endParaRPr lang="en-US" sz="1400" dirty="0"/>
          </a:p>
          <a:p>
            <a:endParaRPr lang="en-US" sz="2400" dirty="0" smtClean="0"/>
          </a:p>
          <a:p>
            <a:endParaRPr lang="en-US" sz="2400" dirty="0" smtClean="0"/>
          </a:p>
          <a:p>
            <a:endParaRPr lang="en-US" sz="1400" dirty="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964744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pPr algn="ctr"/>
            <a:r>
              <a:rPr lang="en-US" dirty="0" smtClean="0"/>
              <a:t>Class Rules </a:t>
            </a:r>
            <a:r>
              <a:rPr lang="en-US" dirty="0" smtClean="0"/>
              <a:t>[2 </a:t>
            </a:r>
            <a:r>
              <a:rPr lang="en-US" dirty="0" smtClean="0"/>
              <a:t>of </a:t>
            </a:r>
            <a:r>
              <a:rPr lang="en-US" dirty="0" smtClean="0"/>
              <a:t>3]</a:t>
            </a:r>
            <a:endParaRPr lang="en-US" dirty="0"/>
          </a:p>
        </p:txBody>
      </p:sp>
      <p:sp>
        <p:nvSpPr>
          <p:cNvPr id="3" name="Content Placeholder 2"/>
          <p:cNvSpPr>
            <a:spLocks noGrp="1"/>
          </p:cNvSpPr>
          <p:nvPr>
            <p:ph idx="1"/>
          </p:nvPr>
        </p:nvSpPr>
        <p:spPr>
          <a:xfrm>
            <a:off x="838200" y="1622425"/>
            <a:ext cx="10515600" cy="4351338"/>
          </a:xfrm>
        </p:spPr>
        <p:txBody>
          <a:bodyPr>
            <a:noAutofit/>
          </a:bodyPr>
          <a:lstStyle/>
          <a:p>
            <a:r>
              <a:rPr lang="en-US" sz="2400" dirty="0" smtClean="0"/>
              <a:t>If you are in class in person, please leave your laptops closed and your smartphone off (or face down) </a:t>
            </a:r>
            <a:r>
              <a:rPr lang="en-US" sz="2400" i="1" dirty="0" smtClean="0"/>
              <a:t>unless</a:t>
            </a:r>
            <a:r>
              <a:rPr lang="en-US" sz="2400" dirty="0" smtClean="0"/>
              <a:t> we need it for a class activity. </a:t>
            </a:r>
          </a:p>
          <a:p>
            <a:pPr lvl="3"/>
            <a:endParaRPr lang="en-US" sz="1400" dirty="0" smtClean="0"/>
          </a:p>
          <a:p>
            <a:r>
              <a:rPr lang="en-US" sz="2400" dirty="0" smtClean="0"/>
              <a:t>When indoors, please wear a mask. (This is current U-M policy.)</a:t>
            </a:r>
            <a:endParaRPr lang="en-US" sz="2400" dirty="0" smtClean="0"/>
          </a:p>
          <a:p>
            <a:endParaRPr lang="en-US" sz="2400" dirty="0" smtClean="0"/>
          </a:p>
          <a:p>
            <a:r>
              <a:rPr lang="en-US" sz="2400" b="1" dirty="0">
                <a:solidFill>
                  <a:srgbClr val="FF0000"/>
                </a:solidFill>
              </a:rPr>
              <a:t>AVOID PLAGIARISM!</a:t>
            </a:r>
            <a:r>
              <a:rPr lang="en-US" sz="2400" dirty="0"/>
              <a:t> If you ever cut-and-paste or paraphrase someone else, quote and cite appropriately. See material from the Academic Integrity session at orientation and the “Tips on Avoiding Plagiarism</a:t>
            </a:r>
            <a:r>
              <a:rPr lang="en-US" sz="2400"/>
              <a:t>” </a:t>
            </a:r>
            <a:r>
              <a:rPr lang="en-US" sz="2400" smtClean="0"/>
              <a:t>document in </a:t>
            </a:r>
            <a:r>
              <a:rPr lang="en-US" sz="2400" dirty="0"/>
              <a:t>Canvas.</a:t>
            </a:r>
            <a:endParaRPr lang="en-US" sz="2400" dirty="0" smtClean="0"/>
          </a:p>
          <a:p>
            <a:endParaRPr lang="en-US" sz="1400" dirty="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146316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pPr algn="ctr"/>
            <a:r>
              <a:rPr lang="en-US" dirty="0" smtClean="0"/>
              <a:t>Class </a:t>
            </a:r>
            <a:r>
              <a:rPr lang="en-US" dirty="0"/>
              <a:t>Rules </a:t>
            </a:r>
            <a:r>
              <a:rPr lang="en-US" dirty="0" smtClean="0"/>
              <a:t>[3 </a:t>
            </a:r>
            <a:r>
              <a:rPr lang="en-US" dirty="0"/>
              <a:t>of </a:t>
            </a:r>
            <a:r>
              <a:rPr lang="en-US" dirty="0" smtClean="0"/>
              <a:t>3]</a:t>
            </a:r>
            <a:endParaRPr lang="en-US" dirty="0"/>
          </a:p>
        </p:txBody>
      </p:sp>
      <p:sp>
        <p:nvSpPr>
          <p:cNvPr id="3" name="Content Placeholder 2"/>
          <p:cNvSpPr>
            <a:spLocks noGrp="1"/>
          </p:cNvSpPr>
          <p:nvPr>
            <p:ph idx="1"/>
          </p:nvPr>
        </p:nvSpPr>
        <p:spPr>
          <a:xfrm>
            <a:off x="838200" y="1622425"/>
            <a:ext cx="10515600" cy="4351338"/>
          </a:xfrm>
        </p:spPr>
        <p:txBody>
          <a:bodyPr>
            <a:noAutofit/>
          </a:bodyPr>
          <a:lstStyle/>
          <a:p>
            <a:r>
              <a:rPr lang="en-US" sz="2400" dirty="0" smtClean="0"/>
              <a:t>Late </a:t>
            </a:r>
            <a:r>
              <a:rPr lang="en-US" sz="2400" dirty="0"/>
              <a:t>assignments lose 5% for every day of lateness including weekends. If you have a legitimate excuse, email your GSI and professor as soon as you know, </a:t>
            </a:r>
            <a:r>
              <a:rPr lang="en-US" sz="2400" i="1" dirty="0" smtClean="0"/>
              <a:t>before</a:t>
            </a:r>
            <a:r>
              <a:rPr lang="en-US" sz="2400" dirty="0" smtClean="0"/>
              <a:t> </a:t>
            </a:r>
            <a:r>
              <a:rPr lang="en-US" sz="2400" dirty="0"/>
              <a:t>the due </a:t>
            </a:r>
            <a:r>
              <a:rPr lang="en-US" sz="2400" dirty="0" smtClean="0"/>
              <a:t>date</a:t>
            </a:r>
            <a:r>
              <a:rPr lang="en-US" sz="2400" dirty="0"/>
              <a:t> </a:t>
            </a:r>
            <a:r>
              <a:rPr lang="en-US" sz="2400" dirty="0" smtClean="0"/>
              <a:t>whenever possible.</a:t>
            </a:r>
          </a:p>
          <a:p>
            <a:pPr lvl="3"/>
            <a:endParaRPr lang="en-US" sz="1400" dirty="0"/>
          </a:p>
          <a:p>
            <a:r>
              <a:rPr lang="en-US" sz="2400" dirty="0" smtClean="0"/>
              <a:t>Let your GSI or professor know if you need accommodations of any kind for any legitimate issue. We will do what we can to accommodate all reasonable requests.</a:t>
            </a:r>
            <a:endParaRPr lang="en-US" sz="1400" dirty="0" smtClean="0"/>
          </a:p>
          <a:p>
            <a:pPr lvl="3"/>
            <a:endParaRPr lang="en-US" sz="1400" dirty="0" smtClean="0"/>
          </a:p>
          <a:p>
            <a:r>
              <a:rPr lang="en-US" sz="2400" dirty="0" smtClean="0">
                <a:solidFill>
                  <a:srgbClr val="FF0000"/>
                </a:solidFill>
              </a:rPr>
              <a:t>Do </a:t>
            </a:r>
            <a:r>
              <a:rPr lang="en-US" sz="2400" i="1" dirty="0" smtClean="0">
                <a:solidFill>
                  <a:srgbClr val="FF0000"/>
                </a:solidFill>
              </a:rPr>
              <a:t>not </a:t>
            </a:r>
            <a:r>
              <a:rPr lang="en-US" sz="2400" dirty="0" smtClean="0">
                <a:solidFill>
                  <a:srgbClr val="FF0000"/>
                </a:solidFill>
              </a:rPr>
              <a:t>hesitate to contact the professor or GSIs if you have </a:t>
            </a:r>
            <a:r>
              <a:rPr lang="en-US" sz="2400" i="1" dirty="0" smtClean="0">
                <a:solidFill>
                  <a:srgbClr val="FF0000"/>
                </a:solidFill>
              </a:rPr>
              <a:t>any</a:t>
            </a:r>
            <a:r>
              <a:rPr lang="en-US" sz="2400" dirty="0" smtClean="0">
                <a:solidFill>
                  <a:srgbClr val="FF0000"/>
                </a:solidFill>
              </a:rPr>
              <a:t> questions, problems, or comments about the class! The sooner we know, the more likely we can respond appropriately.</a:t>
            </a:r>
          </a:p>
          <a:p>
            <a:endParaRPr lang="en-US" sz="2400" dirty="0"/>
          </a:p>
        </p:txBody>
      </p:sp>
    </p:spTree>
    <p:extLst>
      <p:ext uri="{BB962C8B-B14F-4D97-AF65-F5344CB8AC3E}">
        <p14:creationId xmlns:p14="http://schemas.microsoft.com/office/powerpoint/2010/main" val="188232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4992"/>
            <a:ext cx="10515600" cy="1325563"/>
          </a:xfrm>
        </p:spPr>
        <p:txBody>
          <a:bodyPr/>
          <a:lstStyle/>
          <a:p>
            <a:pPr algn="ctr"/>
            <a:r>
              <a:rPr lang="en-US" smtClean="0"/>
              <a:t>Questions?</a:t>
            </a:r>
            <a:endParaRPr lang="en-US"/>
          </a:p>
        </p:txBody>
      </p:sp>
    </p:spTree>
    <p:extLst>
      <p:ext uri="{BB962C8B-B14F-4D97-AF65-F5344CB8AC3E}">
        <p14:creationId xmlns:p14="http://schemas.microsoft.com/office/powerpoint/2010/main" val="1765800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lstStyle/>
          <a:p>
            <a:r>
              <a:rPr lang="en-US" dirty="0" smtClean="0"/>
              <a:t>Weekly Tip #1 for MSI/MHI students</a:t>
            </a:r>
            <a:endParaRPr lang="en-US" dirty="0"/>
          </a:p>
        </p:txBody>
      </p:sp>
      <p:sp>
        <p:nvSpPr>
          <p:cNvPr id="3" name="Content Placeholder 2"/>
          <p:cNvSpPr>
            <a:spLocks noGrp="1"/>
          </p:cNvSpPr>
          <p:nvPr>
            <p:ph idx="1"/>
          </p:nvPr>
        </p:nvSpPr>
        <p:spPr>
          <a:xfrm>
            <a:off x="838200" y="1125171"/>
            <a:ext cx="10515600" cy="5593617"/>
          </a:xfrm>
        </p:spPr>
        <p:txBody>
          <a:bodyPr>
            <a:normAutofit fontScale="92500" lnSpcReduction="10000"/>
          </a:bodyPr>
          <a:lstStyle/>
          <a:p>
            <a:pPr marL="0" indent="0">
              <a:buNone/>
            </a:pPr>
            <a:r>
              <a:rPr lang="en-US" dirty="0" smtClean="0"/>
              <a:t>It is </a:t>
            </a:r>
            <a:r>
              <a:rPr lang="en-US" i="1" dirty="0" smtClean="0"/>
              <a:t>not</a:t>
            </a:r>
            <a:r>
              <a:rPr lang="en-US" dirty="0" smtClean="0"/>
              <a:t> too early to start thinking about applying for internships. Consider doing the following…</a:t>
            </a:r>
          </a:p>
          <a:p>
            <a:pPr lvl="5"/>
            <a:endParaRPr lang="en-US" dirty="0"/>
          </a:p>
          <a:p>
            <a:pPr lvl="1"/>
            <a:r>
              <a:rPr lang="en-US" dirty="0" smtClean="0"/>
              <a:t>Ask 2</a:t>
            </a:r>
            <a:r>
              <a:rPr lang="en-US" baseline="30000" dirty="0" smtClean="0"/>
              <a:t>nd</a:t>
            </a:r>
            <a:r>
              <a:rPr lang="en-US" dirty="0" smtClean="0"/>
              <a:t>-year students about the process of applying for internships. Ask people who were in the same program as you and share professional interests. This is probably the most helpful thing you can do – they have direct experience.</a:t>
            </a:r>
          </a:p>
          <a:p>
            <a:pPr lvl="5"/>
            <a:endParaRPr lang="en-US" dirty="0" smtClean="0"/>
          </a:p>
          <a:p>
            <a:pPr lvl="1"/>
            <a:r>
              <a:rPr lang="en-US" dirty="0" smtClean="0"/>
              <a:t>Start writing or revising your resume. </a:t>
            </a:r>
          </a:p>
          <a:p>
            <a:pPr lvl="2"/>
            <a:r>
              <a:rPr lang="en-US" dirty="0" smtClean="0"/>
              <a:t>Read articles online for guidelines – try to find articles that are specific to the jobs you are interested in. </a:t>
            </a:r>
          </a:p>
          <a:p>
            <a:pPr lvl="2"/>
            <a:r>
              <a:rPr lang="en-US" dirty="0" smtClean="0"/>
              <a:t>Go to the Career Development Office (CDO) staff for individual help. </a:t>
            </a:r>
          </a:p>
          <a:p>
            <a:pPr lvl="2"/>
            <a:r>
              <a:rPr lang="en-US" dirty="0" smtClean="0"/>
              <a:t>Even though you may not be applying right away to internships, reviewing your resume early will also help you identify gaps in your resume that you can work on during the semester. </a:t>
            </a:r>
          </a:p>
          <a:p>
            <a:pPr lvl="6"/>
            <a:endParaRPr lang="en-US" dirty="0" smtClean="0"/>
          </a:p>
          <a:p>
            <a:pPr lvl="1"/>
            <a:r>
              <a:rPr lang="en-US" dirty="0" smtClean="0"/>
              <a:t>For most of you, having worked on completed projects helps for your resume, portfolio (for HCI/UX focus), and in internship and job interviews. Some of this will happen in courses, but you can do more in internships, part-time jobs, co-curricular activities, and side projects. Look for opportunities that are relevant to your job interests. </a:t>
            </a:r>
            <a:endParaRPr lang="en-US" dirty="0"/>
          </a:p>
        </p:txBody>
      </p:sp>
    </p:spTree>
    <p:extLst>
      <p:ext uri="{BB962C8B-B14F-4D97-AF65-F5344CB8AC3E}">
        <p14:creationId xmlns:p14="http://schemas.microsoft.com/office/powerpoint/2010/main" val="2444085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 (Sept. 13)…</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Read the following (all on Canvas)…</a:t>
            </a:r>
          </a:p>
          <a:p>
            <a:r>
              <a:rPr lang="en-US" dirty="0" smtClean="0"/>
              <a:t>SI501 Overview: Contextual Inquiry and Consulting Foundations</a:t>
            </a:r>
          </a:p>
          <a:p>
            <a:r>
              <a:rPr lang="en-US" dirty="0" smtClean="0"/>
              <a:t>Tuckman (1965) [</a:t>
            </a:r>
            <a:r>
              <a:rPr lang="en-US" i="1" dirty="0" smtClean="0"/>
              <a:t>only </a:t>
            </a:r>
            <a:r>
              <a:rPr lang="en-US" dirty="0" smtClean="0"/>
              <a:t>the pages indicated in the syllabus]</a:t>
            </a:r>
          </a:p>
          <a:p>
            <a:r>
              <a:rPr lang="en-US" dirty="0" err="1" smtClean="0"/>
              <a:t>Barczak</a:t>
            </a:r>
            <a:r>
              <a:rPr lang="en-US" dirty="0" smtClean="0"/>
              <a:t> et al. (2010)</a:t>
            </a:r>
          </a:p>
          <a:p>
            <a:r>
              <a:rPr lang="en-US" dirty="0" err="1" smtClean="0"/>
              <a:t>Holtzblatt</a:t>
            </a:r>
            <a:r>
              <a:rPr lang="en-US" dirty="0" smtClean="0"/>
              <a:t> et al., Chap. 3</a:t>
            </a:r>
          </a:p>
          <a:p>
            <a:pPr marL="0" indent="0">
              <a:buNone/>
            </a:pPr>
            <a:endParaRPr lang="en-US" sz="1600" dirty="0"/>
          </a:p>
          <a:p>
            <a:pPr marL="0" indent="0">
              <a:buNone/>
            </a:pPr>
            <a:r>
              <a:rPr lang="en-US" dirty="0" smtClean="0"/>
              <a:t>Take the graded quiz about the readings (Quiz 1) on Canvas </a:t>
            </a:r>
            <a:r>
              <a:rPr lang="en-US" i="1" dirty="0" smtClean="0"/>
              <a:t>before </a:t>
            </a:r>
            <a:r>
              <a:rPr lang="en-US" dirty="0" smtClean="0"/>
              <a:t>the Sept. 13 Lecture. </a:t>
            </a:r>
          </a:p>
          <a:p>
            <a:pPr marL="0" indent="0">
              <a:buNone/>
            </a:pPr>
            <a:endParaRPr lang="en-US" sz="1600" dirty="0"/>
          </a:p>
          <a:p>
            <a:pPr marL="0" indent="0">
              <a:buNone/>
            </a:pPr>
            <a:r>
              <a:rPr lang="en-US" dirty="0" smtClean="0"/>
              <a:t>Be prepared to discuss the readings in Lecture. The instructor may cold-call you! </a:t>
            </a:r>
          </a:p>
          <a:p>
            <a:pPr marL="0" indent="0">
              <a:buNone/>
            </a:pPr>
            <a:endParaRPr lang="en-US" sz="1600" dirty="0" smtClean="0"/>
          </a:p>
          <a:p>
            <a:pPr marL="0" indent="0">
              <a:buNone/>
            </a:pPr>
            <a:r>
              <a:rPr lang="en-US" dirty="0" smtClean="0"/>
              <a:t>You will be asked to complete a team feedback form before the next class. Please complete it before the announced deadline. (What you write in it will not affect your or anyone else’s grade, but completion of the form will affect your final grade.)</a:t>
            </a:r>
          </a:p>
          <a:p>
            <a:pPr marL="0" indent="0">
              <a:buNone/>
            </a:pPr>
            <a:endParaRPr lang="en-US" sz="1600" dirty="0"/>
          </a:p>
          <a:p>
            <a:pPr marL="0" indent="0">
              <a:buNone/>
            </a:pPr>
            <a:r>
              <a:rPr lang="en-US" dirty="0" smtClean="0"/>
              <a:t>Many teams meet separately to get to know each other, without a coursework agenda. Between now and next class is a good time! </a:t>
            </a:r>
            <a:endParaRPr lang="en-US" i="1" dirty="0"/>
          </a:p>
        </p:txBody>
      </p:sp>
    </p:spTree>
    <p:extLst>
      <p:ext uri="{BB962C8B-B14F-4D97-AF65-F5344CB8AC3E}">
        <p14:creationId xmlns:p14="http://schemas.microsoft.com/office/powerpoint/2010/main" val="2481546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694"/>
            <a:ext cx="10515600" cy="1325563"/>
          </a:xfrm>
        </p:spPr>
        <p:txBody>
          <a:bodyPr/>
          <a:lstStyle/>
          <a:p>
            <a:pPr algn="ctr"/>
            <a:r>
              <a:rPr lang="en-US" dirty="0" smtClean="0"/>
              <a:t>Today’s Activity: 501 Hunt! [1 of 2]</a:t>
            </a:r>
            <a:endParaRPr lang="en-US" dirty="0"/>
          </a:p>
        </p:txBody>
      </p:sp>
      <p:sp>
        <p:nvSpPr>
          <p:cNvPr id="3" name="Content Placeholder 2"/>
          <p:cNvSpPr>
            <a:spLocks noGrp="1"/>
          </p:cNvSpPr>
          <p:nvPr>
            <p:ph idx="1"/>
          </p:nvPr>
        </p:nvSpPr>
        <p:spPr>
          <a:xfrm>
            <a:off x="838200" y="1535293"/>
            <a:ext cx="10515600" cy="5227457"/>
          </a:xfrm>
        </p:spPr>
        <p:txBody>
          <a:bodyPr>
            <a:normAutofit fontScale="92500" lnSpcReduction="10000"/>
          </a:bodyPr>
          <a:lstStyle/>
          <a:p>
            <a:r>
              <a:rPr lang="en-US" dirty="0" smtClean="0"/>
              <a:t>Complete a series of tasks and solve a series of puzzles.</a:t>
            </a:r>
          </a:p>
          <a:p>
            <a:r>
              <a:rPr lang="en-US" dirty="0"/>
              <a:t>This activity has no impact on your grade.</a:t>
            </a:r>
          </a:p>
          <a:p>
            <a:r>
              <a:rPr lang="en-US" dirty="0"/>
              <a:t>Time allotted: Now until 11:59pm ET on Wed, Sept. 1. You will have the remainder of Lecture today and most of Discussion section this week to work on it. Your team can also choose to work outside of class on the Hunt. You should not need more than 6 hours to complete everything.</a:t>
            </a:r>
          </a:p>
          <a:p>
            <a:r>
              <a:rPr lang="en-US" i="1" dirty="0" smtClean="0"/>
              <a:t>Within </a:t>
            </a:r>
            <a:r>
              <a:rPr lang="en-US" i="1" dirty="0"/>
              <a:t>each Discussion section</a:t>
            </a:r>
            <a:r>
              <a:rPr lang="en-US" dirty="0"/>
              <a:t>, teams will be scored according to performance. Teams will then get their choice of client in the order of their performance. The highest-scoring team chooses first </a:t>
            </a:r>
            <a:r>
              <a:rPr lang="en-US" i="1" dirty="0"/>
              <a:t>within each section</a:t>
            </a:r>
            <a:r>
              <a:rPr lang="en-US" dirty="0" smtClean="0"/>
              <a:t>.</a:t>
            </a:r>
          </a:p>
          <a:p>
            <a:r>
              <a:rPr lang="en-US" dirty="0"/>
              <a:t>This activity has no impact on your grade.</a:t>
            </a:r>
          </a:p>
          <a:p>
            <a:r>
              <a:rPr lang="en-US" dirty="0" smtClean="0"/>
              <a:t>Be </a:t>
            </a:r>
            <a:r>
              <a:rPr lang="en-US" dirty="0"/>
              <a:t>smart about how you solve the tasks and puzzles. We will dispense hints through Canvas announcements (and to your email). If you get stuck, ask a GSI or instructor for help!</a:t>
            </a:r>
          </a:p>
          <a:p>
            <a:endParaRPr lang="en-US" dirty="0"/>
          </a:p>
          <a:p>
            <a:endParaRPr lang="en-US" dirty="0"/>
          </a:p>
        </p:txBody>
      </p:sp>
    </p:spTree>
    <p:extLst>
      <p:ext uri="{BB962C8B-B14F-4D97-AF65-F5344CB8AC3E}">
        <p14:creationId xmlns:p14="http://schemas.microsoft.com/office/powerpoint/2010/main" val="2134627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694"/>
            <a:ext cx="10515600" cy="1325563"/>
          </a:xfrm>
        </p:spPr>
        <p:txBody>
          <a:bodyPr/>
          <a:lstStyle/>
          <a:p>
            <a:pPr algn="ctr"/>
            <a:r>
              <a:rPr lang="en-US" dirty="0" smtClean="0"/>
              <a:t>Today’s Activity: 501 Hunt! [2 of 2]</a:t>
            </a:r>
            <a:endParaRPr lang="en-US" dirty="0"/>
          </a:p>
        </p:txBody>
      </p:sp>
      <p:sp>
        <p:nvSpPr>
          <p:cNvPr id="3" name="Content Placeholder 2"/>
          <p:cNvSpPr>
            <a:spLocks noGrp="1"/>
          </p:cNvSpPr>
          <p:nvPr>
            <p:ph idx="1"/>
          </p:nvPr>
        </p:nvSpPr>
        <p:spPr>
          <a:xfrm>
            <a:off x="838200" y="1535293"/>
            <a:ext cx="10515600" cy="4839843"/>
          </a:xfrm>
        </p:spPr>
        <p:txBody>
          <a:bodyPr>
            <a:normAutofit fontScale="85000" lnSpcReduction="20000"/>
          </a:bodyPr>
          <a:lstStyle/>
          <a:p>
            <a:r>
              <a:rPr lang="en-US" dirty="0"/>
              <a:t>In a few mores slides (not yet!), you will be prompted </a:t>
            </a:r>
            <a:r>
              <a:rPr lang="en-US" dirty="0" smtClean="0"/>
              <a:t>to gather and meet your SI 501 team members. </a:t>
            </a:r>
          </a:p>
          <a:p>
            <a:r>
              <a:rPr lang="en-US" dirty="0" smtClean="0"/>
              <a:t>Some </a:t>
            </a:r>
            <a:r>
              <a:rPr lang="en-US" dirty="0"/>
              <a:t>teams will experience changes in members </a:t>
            </a:r>
            <a:r>
              <a:rPr lang="en-US" dirty="0" smtClean="0"/>
              <a:t>today and over </a:t>
            </a:r>
            <a:r>
              <a:rPr lang="en-US" dirty="0"/>
              <a:t>the next few weeks – please be open to accommodating new members!</a:t>
            </a:r>
            <a:r>
              <a:rPr lang="en-US" i="1" dirty="0"/>
              <a:t> </a:t>
            </a:r>
            <a:endParaRPr lang="en-US" dirty="0" smtClean="0"/>
          </a:p>
          <a:p>
            <a:r>
              <a:rPr lang="en-US" dirty="0" smtClean="0"/>
              <a:t>Once you’ve found your team, </a:t>
            </a:r>
            <a:r>
              <a:rPr lang="en-US" dirty="0"/>
              <a:t>you can start on the 501 Hunt right away</a:t>
            </a:r>
            <a:r>
              <a:rPr lang="en-US" dirty="0" smtClean="0"/>
              <a:t>.</a:t>
            </a:r>
          </a:p>
          <a:p>
            <a:r>
              <a:rPr lang="en-US" dirty="0" smtClean="0"/>
              <a:t>Your team can choose to work outside of the Lecture room. If you do this, please write your team code and where you will be working on the blackboard, so we can find you. You do </a:t>
            </a:r>
            <a:r>
              <a:rPr lang="en-US" i="1" dirty="0" smtClean="0"/>
              <a:t>not </a:t>
            </a:r>
            <a:r>
              <a:rPr lang="en-US" dirty="0" smtClean="0"/>
              <a:t>need to return here at the end of class. But, make sure to go to your Discussion section!</a:t>
            </a:r>
          </a:p>
          <a:p>
            <a:r>
              <a:rPr lang="en-US" dirty="0" smtClean="0"/>
              <a:t>Make sure to include any team members who are virtual!</a:t>
            </a:r>
            <a:endParaRPr lang="en-US" dirty="0"/>
          </a:p>
          <a:p>
            <a:r>
              <a:rPr lang="en-US" dirty="0"/>
              <a:t>If you can’t find your team, or don’t seem to have been assigned a team, </a:t>
            </a:r>
            <a:r>
              <a:rPr lang="en-US" dirty="0" smtClean="0"/>
              <a:t>or have any questions at all, please </a:t>
            </a:r>
            <a:r>
              <a:rPr lang="en-US" dirty="0"/>
              <a:t>come speak with a GSI or instructor. If you are virtual and can’t seem to get our attention, email </a:t>
            </a:r>
            <a:r>
              <a:rPr lang="en-US" dirty="0">
                <a:hlinkClick r:id="rId2"/>
              </a:rPr>
              <a:t>si501staff001@umich.edu</a:t>
            </a:r>
            <a:r>
              <a:rPr lang="en-US" dirty="0"/>
              <a:t>. </a:t>
            </a:r>
          </a:p>
          <a:p>
            <a:r>
              <a:rPr lang="en-US" dirty="0" smtClean="0"/>
              <a:t>Please </a:t>
            </a:r>
            <a:r>
              <a:rPr lang="en-US" dirty="0"/>
              <a:t>be a bit patient – this time may be a bit chaotic. But, everyone will end up in a team, don’t worry</a:t>
            </a:r>
            <a:r>
              <a:rPr lang="en-US" dirty="0" smtClean="0"/>
              <a:t>!</a:t>
            </a:r>
            <a:endParaRPr lang="en-US" dirty="0"/>
          </a:p>
        </p:txBody>
      </p:sp>
    </p:spTree>
    <p:extLst>
      <p:ext uri="{BB962C8B-B14F-4D97-AF65-F5344CB8AC3E}">
        <p14:creationId xmlns:p14="http://schemas.microsoft.com/office/powerpoint/2010/main" val="2968564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75"/>
            <a:ext cx="10515600" cy="1325563"/>
          </a:xfrm>
        </p:spPr>
        <p:txBody>
          <a:bodyPr/>
          <a:lstStyle/>
          <a:p>
            <a:pPr algn="ctr"/>
            <a:r>
              <a:rPr lang="en-US" dirty="0" smtClean="0"/>
              <a:t>Team Assignments</a:t>
            </a:r>
            <a:endParaRPr lang="en-US" dirty="0"/>
          </a:p>
        </p:txBody>
      </p:sp>
      <p:sp>
        <p:nvSpPr>
          <p:cNvPr id="3" name="Content Placeholder 2"/>
          <p:cNvSpPr>
            <a:spLocks noGrp="1"/>
          </p:cNvSpPr>
          <p:nvPr>
            <p:ph idx="1"/>
          </p:nvPr>
        </p:nvSpPr>
        <p:spPr>
          <a:xfrm>
            <a:off x="838200" y="1343025"/>
            <a:ext cx="10515600" cy="4833938"/>
          </a:xfrm>
        </p:spPr>
        <p:txBody>
          <a:bodyPr>
            <a:normAutofit fontScale="92500" lnSpcReduction="10000"/>
          </a:bodyPr>
          <a:lstStyle/>
          <a:p>
            <a:r>
              <a:rPr lang="en-US" dirty="0" smtClean="0"/>
              <a:t>Make sure that the </a:t>
            </a:r>
            <a:r>
              <a:rPr lang="en-US" b="1" dirty="0" smtClean="0"/>
              <a:t>NUMBER </a:t>
            </a:r>
            <a:r>
              <a:rPr lang="en-US" dirty="0" smtClean="0"/>
              <a:t>of your team corresponds to your discussion section number. </a:t>
            </a:r>
          </a:p>
          <a:p>
            <a:pPr lvl="1"/>
            <a:r>
              <a:rPr lang="en-US" b="1" dirty="0" smtClean="0"/>
              <a:t>003</a:t>
            </a:r>
            <a:r>
              <a:rPr lang="en-US" dirty="0" smtClean="0"/>
              <a:t> – M 3-4pm, 1255 NQ		GSI: Damon</a:t>
            </a:r>
          </a:p>
          <a:p>
            <a:pPr lvl="1"/>
            <a:r>
              <a:rPr lang="en-US" b="1" dirty="0" smtClean="0"/>
              <a:t>005</a:t>
            </a:r>
            <a:r>
              <a:rPr lang="en-US" dirty="0" smtClean="0"/>
              <a:t> – M 4-5pm, 2011 MLB	GSI: Halima</a:t>
            </a:r>
          </a:p>
          <a:p>
            <a:pPr lvl="1"/>
            <a:r>
              <a:rPr lang="en-US" b="1" dirty="0" smtClean="0"/>
              <a:t>007</a:t>
            </a:r>
            <a:r>
              <a:rPr lang="en-US" dirty="0" smtClean="0"/>
              <a:t> – M 11am-noon, 506 BMT	GSI: Halima</a:t>
            </a:r>
          </a:p>
          <a:p>
            <a:pPr lvl="1"/>
            <a:r>
              <a:rPr lang="en-US" b="1" dirty="0" smtClean="0"/>
              <a:t>009</a:t>
            </a:r>
            <a:r>
              <a:rPr lang="en-US" dirty="0" smtClean="0"/>
              <a:t> – M 7-8pm, 2011 MLB	GSI: Sonny</a:t>
            </a:r>
            <a:endParaRPr lang="en-US" dirty="0"/>
          </a:p>
          <a:p>
            <a:pPr lvl="1"/>
            <a:r>
              <a:rPr lang="en-US" b="1" dirty="0" smtClean="0"/>
              <a:t>011</a:t>
            </a:r>
            <a:r>
              <a:rPr lang="en-US" dirty="0" smtClean="0"/>
              <a:t> </a:t>
            </a:r>
            <a:r>
              <a:rPr lang="en-US" dirty="0"/>
              <a:t>– </a:t>
            </a:r>
            <a:r>
              <a:rPr lang="en-US" dirty="0" smtClean="0"/>
              <a:t>T 3-4pm, 1448 MH		GSI: Sonny </a:t>
            </a:r>
            <a:endParaRPr lang="en-US" dirty="0"/>
          </a:p>
          <a:p>
            <a:pPr lvl="1"/>
            <a:r>
              <a:rPr lang="en-US" b="1" dirty="0" smtClean="0"/>
              <a:t>013</a:t>
            </a:r>
            <a:r>
              <a:rPr lang="en-US" dirty="0" smtClean="0"/>
              <a:t> </a:t>
            </a:r>
            <a:r>
              <a:rPr lang="en-US" dirty="0"/>
              <a:t>– </a:t>
            </a:r>
            <a:r>
              <a:rPr lang="en-US" dirty="0" smtClean="0"/>
              <a:t>T 3-4pm, 2185 NQ		GSI: Damon</a:t>
            </a:r>
            <a:endParaRPr lang="en-US" dirty="0"/>
          </a:p>
          <a:p>
            <a:pPr lvl="1"/>
            <a:r>
              <a:rPr lang="en-US" b="1" dirty="0" smtClean="0"/>
              <a:t>015</a:t>
            </a:r>
            <a:r>
              <a:rPr lang="en-US" dirty="0" smtClean="0"/>
              <a:t> </a:t>
            </a:r>
            <a:r>
              <a:rPr lang="en-US" dirty="0"/>
              <a:t>– </a:t>
            </a:r>
            <a:r>
              <a:rPr lang="en-US" dirty="0" smtClean="0"/>
              <a:t>7-8pm</a:t>
            </a:r>
            <a:r>
              <a:rPr lang="en-US" dirty="0"/>
              <a:t>, 1</a:t>
            </a:r>
            <a:r>
              <a:rPr lang="en-US" dirty="0" smtClean="0"/>
              <a:t>255 NQ</a:t>
            </a:r>
            <a:r>
              <a:rPr lang="en-US" dirty="0"/>
              <a:t>	</a:t>
            </a:r>
            <a:r>
              <a:rPr lang="en-US" dirty="0" smtClean="0"/>
              <a:t>	GSI: Robert</a:t>
            </a:r>
            <a:endParaRPr lang="en-US" dirty="0"/>
          </a:p>
          <a:p>
            <a:r>
              <a:rPr lang="en-US" dirty="0" smtClean="0"/>
              <a:t>All team members should be in the same Discussion section. If you changed your Lecture and/or Discussion section recently, or if you plan to change it, and your team assignment is not with your </a:t>
            </a:r>
            <a:r>
              <a:rPr lang="en-US" i="1" dirty="0" smtClean="0"/>
              <a:t>new </a:t>
            </a:r>
            <a:r>
              <a:rPr lang="en-US" dirty="0" smtClean="0"/>
              <a:t>section, please find the two GSIs affected (see above) and let them know </a:t>
            </a:r>
            <a:r>
              <a:rPr lang="en-US" b="1" i="1" dirty="0" smtClean="0"/>
              <a:t>immediately</a:t>
            </a:r>
            <a:r>
              <a:rPr lang="en-US" i="1" dirty="0" smtClean="0"/>
              <a:t>.</a:t>
            </a:r>
          </a:p>
        </p:txBody>
      </p:sp>
    </p:spTree>
    <p:extLst>
      <p:ext uri="{BB962C8B-B14F-4D97-AF65-F5344CB8AC3E}">
        <p14:creationId xmlns:p14="http://schemas.microsoft.com/office/powerpoint/2010/main" val="2354758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5360"/>
            <a:ext cx="9144000" cy="2387600"/>
          </a:xfrm>
        </p:spPr>
        <p:txBody>
          <a:bodyPr>
            <a:normAutofit fontScale="90000"/>
          </a:bodyPr>
          <a:lstStyle/>
          <a:p>
            <a:r>
              <a:rPr lang="en-US" dirty="0" smtClean="0"/>
              <a:t>Contextual Inquiry </a:t>
            </a:r>
            <a:br>
              <a:rPr lang="en-US" dirty="0" smtClean="0"/>
            </a:br>
            <a:r>
              <a:rPr lang="en-US" dirty="0" smtClean="0"/>
              <a:t>and </a:t>
            </a:r>
            <a:br>
              <a:rPr lang="en-US" dirty="0" smtClean="0"/>
            </a:br>
            <a:r>
              <a:rPr lang="en-US" dirty="0" smtClean="0"/>
              <a:t>Consulting Foundations</a:t>
            </a:r>
            <a:endParaRPr lang="en-US" dirty="0"/>
          </a:p>
        </p:txBody>
      </p:sp>
      <p:sp>
        <p:nvSpPr>
          <p:cNvPr id="3" name="Subtitle 2"/>
          <p:cNvSpPr>
            <a:spLocks noGrp="1"/>
          </p:cNvSpPr>
          <p:nvPr>
            <p:ph type="subTitle" idx="1"/>
          </p:nvPr>
        </p:nvSpPr>
        <p:spPr>
          <a:xfrm>
            <a:off x="1524000" y="4578226"/>
            <a:ext cx="9144000" cy="1959733"/>
          </a:xfrm>
        </p:spPr>
        <p:txBody>
          <a:bodyPr>
            <a:normAutofit fontScale="85000" lnSpcReduction="20000"/>
          </a:bodyPr>
          <a:lstStyle/>
          <a:p>
            <a:endParaRPr lang="en-US" dirty="0" smtClean="0"/>
          </a:p>
          <a:p>
            <a:pPr algn="l">
              <a:tabLst>
                <a:tab pos="4467225" algn="ctr"/>
                <a:tab pos="6684963" algn="ctr"/>
              </a:tabLst>
            </a:pPr>
            <a:r>
              <a:rPr lang="en-US" sz="3100" dirty="0" smtClean="0"/>
              <a:t>	</a:t>
            </a:r>
            <a:r>
              <a:rPr lang="en-US" sz="3100" b="1" dirty="0" smtClean="0"/>
              <a:t>Kentaro</a:t>
            </a:r>
            <a:r>
              <a:rPr lang="en-US" sz="3100" dirty="0" smtClean="0"/>
              <a:t> Toyama</a:t>
            </a:r>
          </a:p>
          <a:p>
            <a:pPr algn="l">
              <a:tabLst>
                <a:tab pos="4467225" algn="ctr"/>
                <a:tab pos="6684963" algn="ctr"/>
              </a:tabLst>
            </a:pPr>
            <a:r>
              <a:rPr lang="en-US" sz="3100" dirty="0" smtClean="0"/>
              <a:t>	Pronouns: he/him/his</a:t>
            </a:r>
          </a:p>
          <a:p>
            <a:pPr>
              <a:tabLst>
                <a:tab pos="1828800" algn="ctr"/>
              </a:tabLst>
            </a:pPr>
            <a:r>
              <a:rPr lang="en-US" dirty="0" smtClean="0"/>
              <a:t>Lecture 001: Mondays 9-11am Eastern Time</a:t>
            </a:r>
          </a:p>
          <a:p>
            <a:r>
              <a:rPr lang="en-US" dirty="0" smtClean="0"/>
              <a:t>Zoom: </a:t>
            </a:r>
            <a:r>
              <a:rPr lang="en-US" u="sng" dirty="0">
                <a:hlinkClick r:id="rId2"/>
              </a:rPr>
              <a:t>https://</a:t>
            </a:r>
            <a:r>
              <a:rPr lang="en-US" u="sng" dirty="0" smtClean="0">
                <a:hlinkClick r:id="rId2"/>
              </a:rPr>
              <a:t>umich.zoom.us/j/7412801664</a:t>
            </a:r>
            <a:r>
              <a:rPr lang="en-US" dirty="0" smtClean="0"/>
              <a:t> Passcode: si501</a:t>
            </a:r>
          </a:p>
        </p:txBody>
      </p:sp>
      <p:sp>
        <p:nvSpPr>
          <p:cNvPr id="4" name="Rectangle 3"/>
          <p:cNvSpPr/>
          <p:nvPr/>
        </p:nvSpPr>
        <p:spPr>
          <a:xfrm>
            <a:off x="3048000" y="473266"/>
            <a:ext cx="6096000" cy="1354217"/>
          </a:xfrm>
          <a:prstGeom prst="rect">
            <a:avLst/>
          </a:prstGeom>
        </p:spPr>
        <p:txBody>
          <a:bodyPr>
            <a:spAutoFit/>
          </a:bodyPr>
          <a:lstStyle/>
          <a:p>
            <a:pPr algn="ctr"/>
            <a:r>
              <a:rPr lang="en-US" sz="5400" b="1" dirty="0" smtClean="0"/>
              <a:t>Welcome to SI 501!</a:t>
            </a:r>
            <a:br>
              <a:rPr lang="en-US" sz="5400" b="1" dirty="0" smtClean="0"/>
            </a:br>
            <a:r>
              <a:rPr lang="en-US" sz="1000" dirty="0" smtClean="0"/>
              <a:t/>
            </a:r>
            <a:br>
              <a:rPr lang="en-US" sz="1000" dirty="0" smtClean="0"/>
            </a:br>
            <a:endParaRPr lang="en-US" dirty="0"/>
          </a:p>
        </p:txBody>
      </p:sp>
    </p:spTree>
    <p:extLst>
      <p:ext uri="{BB962C8B-B14F-4D97-AF65-F5344CB8AC3E}">
        <p14:creationId xmlns:p14="http://schemas.microsoft.com/office/powerpoint/2010/main" val="1386847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4992"/>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89909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4992"/>
            <a:ext cx="10515600" cy="1325563"/>
          </a:xfrm>
        </p:spPr>
        <p:txBody>
          <a:bodyPr/>
          <a:lstStyle/>
          <a:p>
            <a:pPr algn="ctr"/>
            <a:r>
              <a:rPr lang="en-US" smtClean="0"/>
              <a:t>Ready</a:t>
            </a:r>
            <a:r>
              <a:rPr lang="en-US" dirty="0" smtClean="0"/>
              <a:t>?</a:t>
            </a:r>
            <a:endParaRPr lang="en-US" dirty="0"/>
          </a:p>
        </p:txBody>
      </p:sp>
    </p:spTree>
    <p:extLst>
      <p:ext uri="{BB962C8B-B14F-4D97-AF65-F5344CB8AC3E}">
        <p14:creationId xmlns:p14="http://schemas.microsoft.com/office/powerpoint/2010/main" val="1849191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4992"/>
            <a:ext cx="10515600" cy="1325563"/>
          </a:xfrm>
        </p:spPr>
        <p:txBody>
          <a:bodyPr/>
          <a:lstStyle/>
          <a:p>
            <a:pPr algn="ctr"/>
            <a:r>
              <a:rPr lang="en-US" dirty="0" smtClean="0"/>
              <a:t>Remember: </a:t>
            </a:r>
            <a:br>
              <a:rPr lang="en-US" dirty="0" smtClean="0"/>
            </a:br>
            <a:r>
              <a:rPr lang="en-US" dirty="0" smtClean="0"/>
              <a:t>This activity has no impact on your grade!</a:t>
            </a:r>
            <a:endParaRPr lang="en-US" dirty="0"/>
          </a:p>
        </p:txBody>
      </p:sp>
    </p:spTree>
    <p:extLst>
      <p:ext uri="{BB962C8B-B14F-4D97-AF65-F5344CB8AC3E}">
        <p14:creationId xmlns:p14="http://schemas.microsoft.com/office/powerpoint/2010/main" val="770161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2860675"/>
            <a:ext cx="11210924" cy="1325563"/>
          </a:xfrm>
        </p:spPr>
        <p:txBody>
          <a:bodyPr>
            <a:normAutofit fontScale="90000"/>
          </a:bodyPr>
          <a:lstStyle/>
          <a:p>
            <a:pPr algn="ctr"/>
            <a:r>
              <a:rPr lang="en-US" sz="4000" dirty="0"/>
              <a:t>Go to </a:t>
            </a:r>
            <a:r>
              <a:rPr lang="en-US" sz="4000" dirty="0">
                <a:hlinkClick r:id="rId2"/>
              </a:rPr>
              <a:t>https</a:t>
            </a:r>
            <a:r>
              <a:rPr lang="en-US" sz="4000" dirty="0" smtClean="0">
                <a:hlinkClick r:id="rId2"/>
              </a:rPr>
              <a:t>://j.mp/si501f21teams</a:t>
            </a:r>
            <a:r>
              <a:rPr lang="en-US" sz="4000" dirty="0" smtClean="0"/>
              <a:t> to find your team code. It will have the following format: </a:t>
            </a:r>
            <a:r>
              <a:rPr lang="en-US" dirty="0" smtClean="0"/>
              <a:t/>
            </a:r>
            <a:br>
              <a:rPr lang="en-US" dirty="0" smtClean="0"/>
            </a:br>
            <a:r>
              <a:rPr lang="en-US" sz="2200" dirty="0"/>
              <a:t/>
            </a:r>
            <a:br>
              <a:rPr lang="en-US" sz="2200" dirty="0"/>
            </a:br>
            <a:r>
              <a:rPr lang="en-US" sz="9800" b="1" dirty="0" smtClean="0"/>
              <a:t>K-016M</a:t>
            </a:r>
            <a:br>
              <a:rPr lang="en-US" sz="9800" b="1" dirty="0" smtClean="0"/>
            </a:br>
            <a:r>
              <a:rPr lang="en-US" sz="2200" b="1" dirty="0"/>
              <a:t/>
            </a:r>
            <a:br>
              <a:rPr lang="en-US" sz="2200" b="1" dirty="0"/>
            </a:br>
            <a:r>
              <a:rPr lang="en-US" sz="4000" dirty="0" smtClean="0"/>
              <a:t>Then, go to the sheet along the walls to find your teammates. In some cases, one or two of your teammates may be virtual, so you will need to connect to the Zoom for this class </a:t>
            </a:r>
            <a:r>
              <a:rPr lang="en-US" sz="4000" u="sng" dirty="0"/>
              <a:t>https://</a:t>
            </a:r>
            <a:r>
              <a:rPr lang="en-US" sz="4000" u="sng" dirty="0" smtClean="0"/>
              <a:t>umich.zoom.us/j/7412801664</a:t>
            </a:r>
            <a:r>
              <a:rPr lang="en-US" sz="4000" b="1" dirty="0" smtClean="0"/>
              <a:t/>
            </a:r>
            <a:br>
              <a:rPr lang="en-US" sz="4000" b="1" dirty="0" smtClean="0"/>
            </a:br>
            <a:r>
              <a:rPr lang="en-US" sz="4000" dirty="0" smtClean="0"/>
              <a:t>We’ll put you in a Zoom breakout room with your teammate(s)</a:t>
            </a:r>
            <a:r>
              <a:rPr lang="en-US" sz="3600" dirty="0" smtClean="0"/>
              <a:t>.</a:t>
            </a:r>
            <a:endParaRPr lang="en-US" sz="3100" b="1" dirty="0"/>
          </a:p>
        </p:txBody>
      </p:sp>
    </p:spTree>
    <p:extLst>
      <p:ext uri="{BB962C8B-B14F-4D97-AF65-F5344CB8AC3E}">
        <p14:creationId xmlns:p14="http://schemas.microsoft.com/office/powerpoint/2010/main" val="119308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5"/>
            <a:ext cx="10515600" cy="1325563"/>
          </a:xfrm>
        </p:spPr>
        <p:txBody>
          <a:bodyPr/>
          <a:lstStyle/>
          <a:p>
            <a:r>
              <a:rPr lang="en-US" dirty="0" smtClean="0"/>
              <a:t>Challenge 1</a:t>
            </a:r>
            <a:endParaRPr lang="en-US" dirty="0"/>
          </a:p>
        </p:txBody>
      </p:sp>
      <p:sp>
        <p:nvSpPr>
          <p:cNvPr id="3" name="Content Placeholder 2"/>
          <p:cNvSpPr>
            <a:spLocks noGrp="1"/>
          </p:cNvSpPr>
          <p:nvPr>
            <p:ph idx="1"/>
          </p:nvPr>
        </p:nvSpPr>
        <p:spPr>
          <a:xfrm>
            <a:off x="838200" y="1204595"/>
            <a:ext cx="7611533" cy="5065786"/>
          </a:xfrm>
        </p:spPr>
        <p:txBody>
          <a:bodyPr>
            <a:normAutofit fontScale="62500" lnSpcReduction="20000"/>
          </a:bodyPr>
          <a:lstStyle/>
          <a:p>
            <a:pPr marL="0" indent="0">
              <a:buNone/>
            </a:pPr>
            <a:r>
              <a:rPr lang="en-US" b="1" dirty="0"/>
              <a:t>Document your team’s process during the 501 Hunt in a team report</a:t>
            </a:r>
            <a:r>
              <a:rPr lang="en-US" dirty="0"/>
              <a:t>.</a:t>
            </a:r>
            <a:r>
              <a:rPr lang="en-US" b="1" dirty="0"/>
              <a:t> </a:t>
            </a:r>
            <a:r>
              <a:rPr lang="en-US" dirty="0"/>
              <a:t>At the end of the 501 Hunt, your team will submit this report; your team will be scored solely based on this one report, so make it a good one!</a:t>
            </a:r>
            <a:r>
              <a:rPr lang="en-US" b="1" dirty="0"/>
              <a:t> </a:t>
            </a:r>
            <a:r>
              <a:rPr lang="en-US" dirty="0"/>
              <a:t>The report should provide a good sense for how your team went about solving the 501 Hunt. It should be a digital file that can be submitted on Canvas as a team. (You must submit a </a:t>
            </a:r>
            <a:r>
              <a:rPr lang="en-US" i="1" dirty="0"/>
              <a:t>file</a:t>
            </a:r>
            <a:r>
              <a:rPr lang="en-US" dirty="0"/>
              <a:t>. Avoid Google Docs, Evernote, or any other online document that can be modified after class ends.) </a:t>
            </a:r>
          </a:p>
          <a:p>
            <a:pPr marL="0" indent="0">
              <a:buNone/>
            </a:pPr>
            <a:endParaRPr lang="en-US" sz="600" dirty="0"/>
          </a:p>
          <a:p>
            <a:pPr marL="0" indent="0">
              <a:buNone/>
            </a:pPr>
            <a:r>
              <a:rPr lang="en-US" dirty="0"/>
              <a:t>You will receive points for…</a:t>
            </a:r>
          </a:p>
          <a:p>
            <a:pPr lvl="1"/>
            <a:r>
              <a:rPr lang="en-US" dirty="0"/>
              <a:t>Content relevance.</a:t>
            </a:r>
          </a:p>
          <a:p>
            <a:pPr lvl="1"/>
            <a:r>
              <a:rPr lang="en-US" dirty="0"/>
              <a:t>Thoroughness of the documentation – think “who, what, when, where, why, and how.”</a:t>
            </a:r>
          </a:p>
          <a:p>
            <a:pPr lvl="1"/>
            <a:r>
              <a:rPr lang="en-US" dirty="0"/>
              <a:t>Neatness, attractiveness, and professionalism. Good formatting matters!</a:t>
            </a:r>
          </a:p>
          <a:p>
            <a:pPr lvl="1"/>
            <a:r>
              <a:rPr lang="en-US" dirty="0"/>
              <a:t>Clarity.</a:t>
            </a:r>
          </a:p>
          <a:p>
            <a:pPr lvl="1"/>
            <a:r>
              <a:rPr lang="en-US" dirty="0"/>
              <a:t>Creativity and any extra effort to make the report stand out</a:t>
            </a:r>
            <a:r>
              <a:rPr lang="en-US" dirty="0" smtClean="0"/>
              <a:t>.</a:t>
            </a:r>
          </a:p>
          <a:p>
            <a:pPr lvl="4"/>
            <a:endParaRPr lang="en-US" dirty="0"/>
          </a:p>
          <a:p>
            <a:pPr marL="0" indent="0">
              <a:buNone/>
            </a:pPr>
            <a:r>
              <a:rPr lang="en-US" dirty="0" smtClean="0"/>
              <a:t>For Challenge 2…</a:t>
            </a:r>
          </a:p>
          <a:p>
            <a:pPr fontAlgn="base"/>
            <a:r>
              <a:rPr lang="en-US" dirty="0" smtClean="0"/>
              <a:t>http://[the </a:t>
            </a:r>
            <a:r>
              <a:rPr lang="en-US" dirty="0"/>
              <a:t>full name of the male lead instructor of this course with no spaces (note: there are two SI 501 lead instructors this semester)].[the first three letters of the musical instrument that Bach’s Toccata and Fugue in D minor is typically performed on]/[number representing the </a:t>
            </a:r>
            <a:r>
              <a:rPr lang="en-US" i="1" dirty="0"/>
              <a:t>philosophy and theory of science</a:t>
            </a:r>
            <a:r>
              <a:rPr lang="en-US" dirty="0"/>
              <a:t>, according to the library classification system developed by </a:t>
            </a:r>
            <a:r>
              <a:rPr lang="en-US" dirty="0" err="1"/>
              <a:t>Melvil</a:t>
            </a:r>
            <a:r>
              <a:rPr lang="en-US" dirty="0"/>
              <a:t> Dewey].[lower-case letters that look like an addition sign, a multiplication sign, an addition sign]</a:t>
            </a:r>
            <a:endParaRPr lang="en-US" sz="2400" dirty="0"/>
          </a:p>
        </p:txBody>
      </p:sp>
      <p:sp>
        <p:nvSpPr>
          <p:cNvPr id="4" name="TextBox 3"/>
          <p:cNvSpPr txBox="1"/>
          <p:nvPr/>
        </p:nvSpPr>
        <p:spPr>
          <a:xfrm>
            <a:off x="0" y="6225144"/>
            <a:ext cx="12192000" cy="461665"/>
          </a:xfrm>
          <a:prstGeom prst="rect">
            <a:avLst/>
          </a:prstGeom>
          <a:noFill/>
        </p:spPr>
        <p:txBody>
          <a:bodyPr wrap="square" rtlCol="0">
            <a:spAutoFit/>
          </a:bodyPr>
          <a:lstStyle/>
          <a:p>
            <a:pPr algn="ctr"/>
            <a:r>
              <a:rPr lang="en-US" sz="2400" b="1" dirty="0" smtClean="0">
                <a:solidFill>
                  <a:srgbClr val="FF0000"/>
                </a:solidFill>
              </a:rPr>
              <a:t>Submit the final document by end of day, Sept. 1 (Wed) on Canvas.</a:t>
            </a:r>
            <a:endParaRPr lang="en-US" sz="2400" b="1" dirty="0">
              <a:solidFill>
                <a:srgbClr val="FF0000"/>
              </a:solidFill>
            </a:endParaRPr>
          </a:p>
        </p:txBody>
      </p:sp>
      <p:sp>
        <p:nvSpPr>
          <p:cNvPr id="6" name="TextBox 5"/>
          <p:cNvSpPr txBox="1"/>
          <p:nvPr/>
        </p:nvSpPr>
        <p:spPr>
          <a:xfrm>
            <a:off x="9981470" y="358961"/>
            <a:ext cx="959302" cy="461665"/>
          </a:xfrm>
          <a:prstGeom prst="rect">
            <a:avLst/>
          </a:prstGeom>
          <a:noFill/>
        </p:spPr>
        <p:txBody>
          <a:bodyPr wrap="none" rtlCol="0">
            <a:spAutoFit/>
          </a:bodyPr>
          <a:lstStyle/>
          <a:p>
            <a:pPr algn="ctr"/>
            <a:r>
              <a:rPr lang="en-US" sz="2400" b="1" dirty="0" smtClean="0"/>
              <a:t>HINTS</a:t>
            </a:r>
          </a:p>
        </p:txBody>
      </p:sp>
      <p:sp>
        <p:nvSpPr>
          <p:cNvPr id="10" name="TextBox 9"/>
          <p:cNvSpPr txBox="1"/>
          <p:nvPr/>
        </p:nvSpPr>
        <p:spPr>
          <a:xfrm>
            <a:off x="9731605" y="1013617"/>
            <a:ext cx="1459054" cy="400110"/>
          </a:xfrm>
          <a:prstGeom prst="rect">
            <a:avLst/>
          </a:prstGeom>
          <a:noFill/>
        </p:spPr>
        <p:txBody>
          <a:bodyPr wrap="none" rtlCol="0">
            <a:spAutoFit/>
          </a:bodyPr>
          <a:lstStyle/>
          <a:p>
            <a:pPr algn="ctr"/>
            <a:r>
              <a:rPr lang="en-US" sz="2000" dirty="0" smtClean="0"/>
              <a:t>Use Google!</a:t>
            </a:r>
          </a:p>
        </p:txBody>
      </p:sp>
      <p:cxnSp>
        <p:nvCxnSpPr>
          <p:cNvPr id="12" name="Straight Connector 11"/>
          <p:cNvCxnSpPr/>
          <p:nvPr/>
        </p:nvCxnSpPr>
        <p:spPr>
          <a:xfrm>
            <a:off x="8636000" y="243311"/>
            <a:ext cx="0" cy="5216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6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4992"/>
            <a:ext cx="10515600" cy="1325563"/>
          </a:xfrm>
        </p:spPr>
        <p:txBody>
          <a:bodyPr/>
          <a:lstStyle/>
          <a:p>
            <a:pPr algn="ctr"/>
            <a:r>
              <a:rPr lang="en-US" dirty="0" smtClean="0"/>
              <a:t>Discussion Section</a:t>
            </a:r>
            <a:endParaRPr lang="en-US" dirty="0"/>
          </a:p>
        </p:txBody>
      </p:sp>
    </p:spTree>
    <p:extLst>
      <p:ext uri="{BB962C8B-B14F-4D97-AF65-F5344CB8AC3E}">
        <p14:creationId xmlns:p14="http://schemas.microsoft.com/office/powerpoint/2010/main" val="917110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 (Sept. 13)…</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Read the following (all on Canvas)…</a:t>
            </a:r>
          </a:p>
          <a:p>
            <a:r>
              <a:rPr lang="en-US" dirty="0" smtClean="0"/>
              <a:t>SI501 Overview: Contextual Inquiry and Consulting Foundations</a:t>
            </a:r>
          </a:p>
          <a:p>
            <a:r>
              <a:rPr lang="en-US" dirty="0" smtClean="0"/>
              <a:t>Tuckman (1965) [</a:t>
            </a:r>
            <a:r>
              <a:rPr lang="en-US" i="1" dirty="0" smtClean="0"/>
              <a:t>only </a:t>
            </a:r>
            <a:r>
              <a:rPr lang="en-US" dirty="0" smtClean="0"/>
              <a:t>the pages indicated in the syllabus]</a:t>
            </a:r>
          </a:p>
          <a:p>
            <a:r>
              <a:rPr lang="en-US" dirty="0" err="1" smtClean="0"/>
              <a:t>Barczak</a:t>
            </a:r>
            <a:r>
              <a:rPr lang="en-US" dirty="0" smtClean="0"/>
              <a:t> et al. (2010)</a:t>
            </a:r>
          </a:p>
          <a:p>
            <a:r>
              <a:rPr lang="en-US" dirty="0" err="1" smtClean="0"/>
              <a:t>Holtzblatt</a:t>
            </a:r>
            <a:r>
              <a:rPr lang="en-US" dirty="0" smtClean="0"/>
              <a:t> et al., Chap. 3</a:t>
            </a:r>
          </a:p>
          <a:p>
            <a:pPr marL="0" indent="0">
              <a:buNone/>
            </a:pPr>
            <a:endParaRPr lang="en-US" sz="1600" dirty="0"/>
          </a:p>
          <a:p>
            <a:pPr marL="0" indent="0">
              <a:buNone/>
            </a:pPr>
            <a:r>
              <a:rPr lang="en-US" dirty="0" smtClean="0"/>
              <a:t>Take the graded quiz about the readings (Quiz 1) on Canvas </a:t>
            </a:r>
            <a:r>
              <a:rPr lang="en-US" i="1" dirty="0" smtClean="0"/>
              <a:t>before </a:t>
            </a:r>
            <a:r>
              <a:rPr lang="en-US" dirty="0" smtClean="0"/>
              <a:t>the Sept. 13 Lecture. </a:t>
            </a:r>
          </a:p>
          <a:p>
            <a:pPr marL="0" indent="0">
              <a:buNone/>
            </a:pPr>
            <a:endParaRPr lang="en-US" sz="1600" dirty="0"/>
          </a:p>
          <a:p>
            <a:pPr marL="0" indent="0">
              <a:buNone/>
            </a:pPr>
            <a:r>
              <a:rPr lang="en-US" dirty="0" smtClean="0"/>
              <a:t>Be prepared to discuss the readings in Lecture. The instructor may cold-call you! </a:t>
            </a:r>
          </a:p>
          <a:p>
            <a:pPr marL="0" indent="0">
              <a:buNone/>
            </a:pPr>
            <a:endParaRPr lang="en-US" sz="1600" dirty="0" smtClean="0"/>
          </a:p>
          <a:p>
            <a:pPr marL="0" indent="0">
              <a:buNone/>
            </a:pPr>
            <a:r>
              <a:rPr lang="en-US" dirty="0" smtClean="0"/>
              <a:t>You will be asked to complete a team feedback form before the next class. Please complete it before the announced deadline. (What you write in it will not affect your or anyone else’s grade, but completion of the form will affect your final grade.)</a:t>
            </a:r>
          </a:p>
          <a:p>
            <a:pPr marL="0" indent="0">
              <a:buNone/>
            </a:pPr>
            <a:endParaRPr lang="en-US" sz="1600" dirty="0"/>
          </a:p>
          <a:p>
            <a:pPr marL="0" indent="0">
              <a:buNone/>
            </a:pPr>
            <a:r>
              <a:rPr lang="en-US" dirty="0" smtClean="0"/>
              <a:t>Many teams meet separately to get to know each other, without a coursework agenda. Between now and next class is a good time! </a:t>
            </a:r>
            <a:endParaRPr lang="en-US" i="1" dirty="0"/>
          </a:p>
        </p:txBody>
      </p:sp>
    </p:spTree>
    <p:extLst>
      <p:ext uri="{BB962C8B-B14F-4D97-AF65-F5344CB8AC3E}">
        <p14:creationId xmlns:p14="http://schemas.microsoft.com/office/powerpoint/2010/main" val="298287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694"/>
            <a:ext cx="10515600" cy="1325563"/>
          </a:xfrm>
        </p:spPr>
        <p:txBody>
          <a:bodyPr/>
          <a:lstStyle/>
          <a:p>
            <a:pPr algn="ctr"/>
            <a:r>
              <a:rPr lang="en-US" dirty="0" smtClean="0"/>
              <a:t>Continue with the 501 Hunt! </a:t>
            </a:r>
            <a:endParaRPr lang="en-US" dirty="0"/>
          </a:p>
        </p:txBody>
      </p:sp>
      <p:sp>
        <p:nvSpPr>
          <p:cNvPr id="3" name="Content Placeholder 2"/>
          <p:cNvSpPr>
            <a:spLocks noGrp="1"/>
          </p:cNvSpPr>
          <p:nvPr>
            <p:ph idx="1"/>
          </p:nvPr>
        </p:nvSpPr>
        <p:spPr>
          <a:xfrm>
            <a:off x="838200" y="1535293"/>
            <a:ext cx="10515600" cy="5227457"/>
          </a:xfrm>
        </p:spPr>
        <p:txBody>
          <a:bodyPr>
            <a:normAutofit/>
          </a:bodyPr>
          <a:lstStyle/>
          <a:p>
            <a:r>
              <a:rPr lang="en-US" dirty="0" smtClean="0"/>
              <a:t>Your final 501 Hunt document should be submitted on Canvas as an Assignment. </a:t>
            </a:r>
          </a:p>
          <a:p>
            <a:r>
              <a:rPr lang="en-US" dirty="0" smtClean="0"/>
              <a:t>Deadline: 11:59pm </a:t>
            </a:r>
            <a:r>
              <a:rPr lang="en-US" dirty="0"/>
              <a:t>ET on Wed, Sept. 1. </a:t>
            </a:r>
            <a:endParaRPr lang="en-US" dirty="0" smtClean="0"/>
          </a:p>
          <a:p>
            <a:r>
              <a:rPr lang="en-US" dirty="0" smtClean="0"/>
              <a:t>You can work somewhere else (not in the classroom) as a team, but if so, please indicate where you will be on the whiteboard. Include your team code and location.</a:t>
            </a:r>
            <a:endParaRPr lang="en-US" dirty="0"/>
          </a:p>
          <a:p>
            <a:r>
              <a:rPr lang="en-US" dirty="0"/>
              <a:t>If you get stuck, please ask me for help</a:t>
            </a:r>
            <a:r>
              <a:rPr lang="en-US" dirty="0" smtClean="0"/>
              <a:t>!</a:t>
            </a:r>
          </a:p>
          <a:p>
            <a:r>
              <a:rPr lang="en-US" dirty="0" smtClean="0"/>
              <a:t>Questions?</a:t>
            </a:r>
            <a:endParaRPr lang="en-US" dirty="0"/>
          </a:p>
          <a:p>
            <a:endParaRPr lang="en-US" dirty="0"/>
          </a:p>
          <a:p>
            <a:endParaRPr lang="en-US" dirty="0"/>
          </a:p>
        </p:txBody>
      </p:sp>
    </p:spTree>
    <p:extLst>
      <p:ext uri="{BB962C8B-B14F-4D97-AF65-F5344CB8AC3E}">
        <p14:creationId xmlns:p14="http://schemas.microsoft.com/office/powerpoint/2010/main" val="2170370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95"/>
            <a:ext cx="10515600" cy="1325563"/>
          </a:xfrm>
        </p:spPr>
        <p:txBody>
          <a:bodyPr/>
          <a:lstStyle/>
          <a:p>
            <a:r>
              <a:rPr lang="en-US" dirty="0" smtClean="0"/>
              <a:t>Challenge 1</a:t>
            </a:r>
            <a:endParaRPr lang="en-US" dirty="0"/>
          </a:p>
        </p:txBody>
      </p:sp>
      <p:sp>
        <p:nvSpPr>
          <p:cNvPr id="3" name="Content Placeholder 2"/>
          <p:cNvSpPr>
            <a:spLocks noGrp="1"/>
          </p:cNvSpPr>
          <p:nvPr>
            <p:ph idx="1"/>
          </p:nvPr>
        </p:nvSpPr>
        <p:spPr>
          <a:xfrm>
            <a:off x="838200" y="1204595"/>
            <a:ext cx="7611533" cy="5065786"/>
          </a:xfrm>
        </p:spPr>
        <p:txBody>
          <a:bodyPr>
            <a:normAutofit fontScale="62500" lnSpcReduction="20000"/>
          </a:bodyPr>
          <a:lstStyle/>
          <a:p>
            <a:pPr marL="0" indent="0">
              <a:buNone/>
            </a:pPr>
            <a:r>
              <a:rPr lang="en-US" b="1" dirty="0"/>
              <a:t>Document your team’s process during the 501 Hunt in a team report</a:t>
            </a:r>
            <a:r>
              <a:rPr lang="en-US" dirty="0"/>
              <a:t>.</a:t>
            </a:r>
            <a:r>
              <a:rPr lang="en-US" b="1" dirty="0"/>
              <a:t> </a:t>
            </a:r>
            <a:r>
              <a:rPr lang="en-US" dirty="0"/>
              <a:t>At the end of the 501 Hunt, your team will submit this report; your team will be scored solely based on this one report, so make it a good one!</a:t>
            </a:r>
            <a:r>
              <a:rPr lang="en-US" b="1" dirty="0"/>
              <a:t> </a:t>
            </a:r>
            <a:r>
              <a:rPr lang="en-US" dirty="0"/>
              <a:t>The report should provide a good sense for how your team went about solving the 501 Hunt. It should be a digital file that can be submitted on Canvas as a team. (You must submit a </a:t>
            </a:r>
            <a:r>
              <a:rPr lang="en-US" i="1" dirty="0"/>
              <a:t>file</a:t>
            </a:r>
            <a:r>
              <a:rPr lang="en-US" dirty="0"/>
              <a:t>. Avoid Google Docs, Evernote, or any other online document that can be modified after class ends.) </a:t>
            </a:r>
          </a:p>
          <a:p>
            <a:pPr marL="0" indent="0">
              <a:buNone/>
            </a:pPr>
            <a:endParaRPr lang="en-US" sz="600" dirty="0"/>
          </a:p>
          <a:p>
            <a:pPr marL="0" indent="0">
              <a:buNone/>
            </a:pPr>
            <a:r>
              <a:rPr lang="en-US" dirty="0"/>
              <a:t>You will receive points for…</a:t>
            </a:r>
          </a:p>
          <a:p>
            <a:pPr lvl="1"/>
            <a:r>
              <a:rPr lang="en-US" dirty="0"/>
              <a:t>Content relevance.</a:t>
            </a:r>
          </a:p>
          <a:p>
            <a:pPr lvl="1"/>
            <a:r>
              <a:rPr lang="en-US" dirty="0"/>
              <a:t>Thoroughness of the documentation – think “who, what, when, where, why, and how.”</a:t>
            </a:r>
          </a:p>
          <a:p>
            <a:pPr lvl="1"/>
            <a:r>
              <a:rPr lang="en-US" dirty="0"/>
              <a:t>Neatness, attractiveness, and professionalism. Good formatting matters!</a:t>
            </a:r>
          </a:p>
          <a:p>
            <a:pPr lvl="1"/>
            <a:r>
              <a:rPr lang="en-US" dirty="0"/>
              <a:t>Clarity.</a:t>
            </a:r>
          </a:p>
          <a:p>
            <a:pPr lvl="1"/>
            <a:r>
              <a:rPr lang="en-US" dirty="0"/>
              <a:t>Creativity and any extra effort to make the report stand out</a:t>
            </a:r>
            <a:r>
              <a:rPr lang="en-US" dirty="0" smtClean="0"/>
              <a:t>.</a:t>
            </a:r>
          </a:p>
          <a:p>
            <a:pPr lvl="4"/>
            <a:endParaRPr lang="en-US" dirty="0"/>
          </a:p>
          <a:p>
            <a:pPr marL="0" indent="0">
              <a:buNone/>
            </a:pPr>
            <a:r>
              <a:rPr lang="en-US" dirty="0" smtClean="0"/>
              <a:t>For Challenge 2…</a:t>
            </a:r>
          </a:p>
          <a:p>
            <a:pPr fontAlgn="base"/>
            <a:r>
              <a:rPr lang="en-US" dirty="0" smtClean="0"/>
              <a:t>http://[the </a:t>
            </a:r>
            <a:r>
              <a:rPr lang="en-US" dirty="0"/>
              <a:t>full name of the male lead instructor of this course with no spaces (note: there are two SI 501 lead instructors this semester)].[the first three letters of the musical instrument that Bach’s Toccata and Fugue in D minor is typically performed on]/[number representing the </a:t>
            </a:r>
            <a:r>
              <a:rPr lang="en-US" i="1" dirty="0"/>
              <a:t>philosophy and theory of science</a:t>
            </a:r>
            <a:r>
              <a:rPr lang="en-US" dirty="0"/>
              <a:t>, according to the library classification system developed by </a:t>
            </a:r>
            <a:r>
              <a:rPr lang="en-US" dirty="0" err="1"/>
              <a:t>Melvil</a:t>
            </a:r>
            <a:r>
              <a:rPr lang="en-US" dirty="0"/>
              <a:t> Dewey].[lower-case letters that look like an addition sign, a multiplication sign, an addition sign]</a:t>
            </a:r>
            <a:endParaRPr lang="en-US" sz="2400" dirty="0"/>
          </a:p>
        </p:txBody>
      </p:sp>
      <p:sp>
        <p:nvSpPr>
          <p:cNvPr id="4" name="TextBox 3"/>
          <p:cNvSpPr txBox="1"/>
          <p:nvPr/>
        </p:nvSpPr>
        <p:spPr>
          <a:xfrm>
            <a:off x="0" y="6225144"/>
            <a:ext cx="12192000" cy="461665"/>
          </a:xfrm>
          <a:prstGeom prst="rect">
            <a:avLst/>
          </a:prstGeom>
          <a:noFill/>
        </p:spPr>
        <p:txBody>
          <a:bodyPr wrap="square" rtlCol="0">
            <a:spAutoFit/>
          </a:bodyPr>
          <a:lstStyle/>
          <a:p>
            <a:pPr algn="ctr"/>
            <a:r>
              <a:rPr lang="en-US" sz="2400" b="1" dirty="0" smtClean="0">
                <a:solidFill>
                  <a:srgbClr val="FF0000"/>
                </a:solidFill>
              </a:rPr>
              <a:t>Submit the final document by end of day, Sept. 1 (Wed) on Canvas.</a:t>
            </a:r>
            <a:endParaRPr lang="en-US" sz="2400" b="1" dirty="0">
              <a:solidFill>
                <a:srgbClr val="FF0000"/>
              </a:solidFill>
            </a:endParaRPr>
          </a:p>
        </p:txBody>
      </p:sp>
      <p:sp>
        <p:nvSpPr>
          <p:cNvPr id="6" name="TextBox 5"/>
          <p:cNvSpPr txBox="1"/>
          <p:nvPr/>
        </p:nvSpPr>
        <p:spPr>
          <a:xfrm>
            <a:off x="9981470" y="358961"/>
            <a:ext cx="959302" cy="461665"/>
          </a:xfrm>
          <a:prstGeom prst="rect">
            <a:avLst/>
          </a:prstGeom>
          <a:noFill/>
        </p:spPr>
        <p:txBody>
          <a:bodyPr wrap="none" rtlCol="0">
            <a:spAutoFit/>
          </a:bodyPr>
          <a:lstStyle/>
          <a:p>
            <a:pPr algn="ctr"/>
            <a:r>
              <a:rPr lang="en-US" sz="2400" b="1" dirty="0" smtClean="0"/>
              <a:t>HINTS</a:t>
            </a:r>
          </a:p>
        </p:txBody>
      </p:sp>
      <p:sp>
        <p:nvSpPr>
          <p:cNvPr id="10" name="TextBox 9"/>
          <p:cNvSpPr txBox="1"/>
          <p:nvPr/>
        </p:nvSpPr>
        <p:spPr>
          <a:xfrm>
            <a:off x="9731605" y="1013617"/>
            <a:ext cx="1459054" cy="400110"/>
          </a:xfrm>
          <a:prstGeom prst="rect">
            <a:avLst/>
          </a:prstGeom>
          <a:noFill/>
        </p:spPr>
        <p:txBody>
          <a:bodyPr wrap="none" rtlCol="0">
            <a:spAutoFit/>
          </a:bodyPr>
          <a:lstStyle/>
          <a:p>
            <a:pPr algn="ctr"/>
            <a:r>
              <a:rPr lang="en-US" sz="2000" dirty="0" smtClean="0"/>
              <a:t>Use Google!</a:t>
            </a:r>
          </a:p>
        </p:txBody>
      </p:sp>
      <p:cxnSp>
        <p:nvCxnSpPr>
          <p:cNvPr id="12" name="Straight Connector 11"/>
          <p:cNvCxnSpPr/>
          <p:nvPr/>
        </p:nvCxnSpPr>
        <p:spPr>
          <a:xfrm>
            <a:off x="8636000" y="243311"/>
            <a:ext cx="0" cy="5216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96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5360"/>
            <a:ext cx="9144000" cy="2387600"/>
          </a:xfrm>
        </p:spPr>
        <p:txBody>
          <a:bodyPr>
            <a:normAutofit fontScale="90000"/>
          </a:bodyPr>
          <a:lstStyle/>
          <a:p>
            <a:r>
              <a:rPr lang="en-US" dirty="0" smtClean="0"/>
              <a:t>Contextual Inquiry </a:t>
            </a:r>
            <a:br>
              <a:rPr lang="en-US" dirty="0" smtClean="0"/>
            </a:br>
            <a:r>
              <a:rPr lang="en-US" dirty="0" smtClean="0"/>
              <a:t>and </a:t>
            </a:r>
            <a:br>
              <a:rPr lang="en-US" dirty="0" smtClean="0"/>
            </a:br>
            <a:r>
              <a:rPr lang="en-US" dirty="0" smtClean="0"/>
              <a:t>Consulting Foundations</a:t>
            </a:r>
            <a:endParaRPr lang="en-US" dirty="0"/>
          </a:p>
        </p:txBody>
      </p:sp>
      <p:sp>
        <p:nvSpPr>
          <p:cNvPr id="3" name="Subtitle 2"/>
          <p:cNvSpPr>
            <a:spLocks noGrp="1"/>
          </p:cNvSpPr>
          <p:nvPr>
            <p:ph type="subTitle" idx="1"/>
          </p:nvPr>
        </p:nvSpPr>
        <p:spPr>
          <a:xfrm>
            <a:off x="1524000" y="4578226"/>
            <a:ext cx="9144000" cy="1959733"/>
          </a:xfrm>
        </p:spPr>
        <p:txBody>
          <a:bodyPr>
            <a:normAutofit fontScale="85000" lnSpcReduction="20000"/>
          </a:bodyPr>
          <a:lstStyle/>
          <a:p>
            <a:endParaRPr lang="en-US" dirty="0" smtClean="0"/>
          </a:p>
          <a:p>
            <a:pPr algn="l">
              <a:tabLst>
                <a:tab pos="4467225" algn="ctr"/>
                <a:tab pos="6684963" algn="ctr"/>
              </a:tabLst>
            </a:pPr>
            <a:r>
              <a:rPr lang="en-US" sz="3100" dirty="0" smtClean="0"/>
              <a:t>	</a:t>
            </a:r>
            <a:r>
              <a:rPr lang="en-US" sz="3100" b="1" dirty="0" smtClean="0"/>
              <a:t>Kentaro</a:t>
            </a:r>
            <a:r>
              <a:rPr lang="en-US" sz="3100" dirty="0" smtClean="0"/>
              <a:t> Toyama</a:t>
            </a:r>
          </a:p>
          <a:p>
            <a:pPr algn="l">
              <a:tabLst>
                <a:tab pos="4467225" algn="ctr"/>
                <a:tab pos="6684963" algn="ctr"/>
              </a:tabLst>
            </a:pPr>
            <a:r>
              <a:rPr lang="en-US" sz="3100" dirty="0" smtClean="0"/>
              <a:t>	Pronouns: he/him/his</a:t>
            </a:r>
          </a:p>
          <a:p>
            <a:pPr>
              <a:tabLst>
                <a:tab pos="1828800" algn="ctr"/>
              </a:tabLst>
            </a:pPr>
            <a:r>
              <a:rPr lang="en-US" dirty="0" smtClean="0"/>
              <a:t>Lecture 001: Mondays 9-11am Eastern Time</a:t>
            </a:r>
          </a:p>
          <a:p>
            <a:r>
              <a:rPr lang="en-US" dirty="0" smtClean="0"/>
              <a:t>Zoom: </a:t>
            </a:r>
            <a:r>
              <a:rPr lang="en-US" u="sng" dirty="0">
                <a:hlinkClick r:id="rId2"/>
              </a:rPr>
              <a:t>https://</a:t>
            </a:r>
            <a:r>
              <a:rPr lang="en-US" u="sng" dirty="0" smtClean="0">
                <a:hlinkClick r:id="rId2"/>
              </a:rPr>
              <a:t>umich.zoom.us/j/7412801664</a:t>
            </a:r>
            <a:r>
              <a:rPr lang="en-US" dirty="0" smtClean="0"/>
              <a:t> Passcode: si501</a:t>
            </a:r>
          </a:p>
        </p:txBody>
      </p:sp>
      <p:sp>
        <p:nvSpPr>
          <p:cNvPr id="4" name="Rectangle 3"/>
          <p:cNvSpPr/>
          <p:nvPr/>
        </p:nvSpPr>
        <p:spPr>
          <a:xfrm>
            <a:off x="3048000" y="473266"/>
            <a:ext cx="6096000" cy="1354217"/>
          </a:xfrm>
          <a:prstGeom prst="rect">
            <a:avLst/>
          </a:prstGeom>
        </p:spPr>
        <p:txBody>
          <a:bodyPr>
            <a:spAutoFit/>
          </a:bodyPr>
          <a:lstStyle/>
          <a:p>
            <a:pPr algn="ctr"/>
            <a:r>
              <a:rPr lang="en-US" sz="5400" b="1" dirty="0" smtClean="0"/>
              <a:t>Welcome to SI 501!</a:t>
            </a:r>
            <a:br>
              <a:rPr lang="en-US" sz="5400" b="1" dirty="0" smtClean="0"/>
            </a:br>
            <a:r>
              <a:rPr lang="en-US" sz="1000" dirty="0" smtClean="0"/>
              <a:t/>
            </a:r>
            <a:br>
              <a:rPr lang="en-US" sz="1000" dirty="0" smtClean="0"/>
            </a:br>
            <a:endParaRPr lang="en-US" dirty="0"/>
          </a:p>
        </p:txBody>
      </p:sp>
      <p:sp>
        <p:nvSpPr>
          <p:cNvPr id="5" name="Rectangle 4"/>
          <p:cNvSpPr/>
          <p:nvPr/>
        </p:nvSpPr>
        <p:spPr>
          <a:xfrm>
            <a:off x="1968285" y="237745"/>
            <a:ext cx="7888637" cy="434048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120685" y="5707380"/>
            <a:ext cx="7888637" cy="80156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83483" y="4797654"/>
            <a:ext cx="1441469" cy="543146"/>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9564" y="2819164"/>
            <a:ext cx="7097042" cy="954107"/>
          </a:xfrm>
          <a:prstGeom prst="rect">
            <a:avLst/>
          </a:prstGeom>
          <a:noFill/>
        </p:spPr>
        <p:txBody>
          <a:bodyPr wrap="square" rtlCol="0">
            <a:spAutoFit/>
          </a:bodyPr>
          <a:lstStyle/>
          <a:p>
            <a:pPr algn="ctr"/>
            <a:r>
              <a:rPr lang="en-US" sz="2800" dirty="0" smtClean="0">
                <a:solidFill>
                  <a:srgbClr val="FF0000"/>
                </a:solidFill>
              </a:rPr>
              <a:t>Please call me by my first name – this will help you get used to U.S. professional culture.</a:t>
            </a:r>
            <a:endParaRPr lang="en-US" sz="2800" dirty="0">
              <a:solidFill>
                <a:srgbClr val="FF0000"/>
              </a:solidFill>
            </a:endParaRPr>
          </a:p>
        </p:txBody>
      </p:sp>
      <p:cxnSp>
        <p:nvCxnSpPr>
          <p:cNvPr id="11" name="Straight Arrow Connector 10"/>
          <p:cNvCxnSpPr>
            <a:stCxn id="9" idx="2"/>
          </p:cNvCxnSpPr>
          <p:nvPr/>
        </p:nvCxnSpPr>
        <p:spPr>
          <a:xfrm>
            <a:off x="4178085" y="3773271"/>
            <a:ext cx="851115" cy="1024383"/>
          </a:xfrm>
          <a:prstGeom prst="straightConnector1">
            <a:avLst/>
          </a:prstGeom>
          <a:ln w="53975">
            <a:solidFill>
              <a:srgbClr val="FF0000"/>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32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5360"/>
            <a:ext cx="9144000" cy="2387600"/>
          </a:xfrm>
        </p:spPr>
        <p:txBody>
          <a:bodyPr>
            <a:normAutofit fontScale="90000"/>
          </a:bodyPr>
          <a:lstStyle/>
          <a:p>
            <a:r>
              <a:rPr lang="en-US" dirty="0" smtClean="0"/>
              <a:t>Contextual Inquiry </a:t>
            </a:r>
            <a:br>
              <a:rPr lang="en-US" dirty="0" smtClean="0"/>
            </a:br>
            <a:r>
              <a:rPr lang="en-US" dirty="0" smtClean="0"/>
              <a:t>and </a:t>
            </a:r>
            <a:br>
              <a:rPr lang="en-US" dirty="0" smtClean="0"/>
            </a:br>
            <a:r>
              <a:rPr lang="en-US" dirty="0" smtClean="0"/>
              <a:t>Consulting Foundations</a:t>
            </a:r>
            <a:endParaRPr lang="en-US" dirty="0"/>
          </a:p>
        </p:txBody>
      </p:sp>
      <p:sp>
        <p:nvSpPr>
          <p:cNvPr id="3" name="Subtitle 2"/>
          <p:cNvSpPr>
            <a:spLocks noGrp="1"/>
          </p:cNvSpPr>
          <p:nvPr>
            <p:ph type="subTitle" idx="1"/>
          </p:nvPr>
        </p:nvSpPr>
        <p:spPr>
          <a:xfrm>
            <a:off x="1524000" y="4578226"/>
            <a:ext cx="9144000" cy="1959733"/>
          </a:xfrm>
        </p:spPr>
        <p:txBody>
          <a:bodyPr>
            <a:normAutofit fontScale="85000" lnSpcReduction="20000"/>
          </a:bodyPr>
          <a:lstStyle/>
          <a:p>
            <a:endParaRPr lang="en-US" dirty="0" smtClean="0"/>
          </a:p>
          <a:p>
            <a:pPr algn="l">
              <a:tabLst>
                <a:tab pos="4467225" algn="ctr"/>
                <a:tab pos="6684963" algn="ctr"/>
              </a:tabLst>
            </a:pPr>
            <a:r>
              <a:rPr lang="en-US" sz="3100" dirty="0" smtClean="0"/>
              <a:t>	</a:t>
            </a:r>
            <a:r>
              <a:rPr lang="en-US" sz="3100" b="1" dirty="0" smtClean="0"/>
              <a:t>Kentaro</a:t>
            </a:r>
            <a:r>
              <a:rPr lang="en-US" sz="3100" dirty="0" smtClean="0"/>
              <a:t> Toyama</a:t>
            </a:r>
          </a:p>
          <a:p>
            <a:pPr algn="l">
              <a:tabLst>
                <a:tab pos="4467225" algn="ctr"/>
                <a:tab pos="6684963" algn="ctr"/>
              </a:tabLst>
            </a:pPr>
            <a:r>
              <a:rPr lang="en-US" sz="3100" dirty="0" smtClean="0"/>
              <a:t>	Pronouns: he/him/his</a:t>
            </a:r>
          </a:p>
          <a:p>
            <a:pPr>
              <a:tabLst>
                <a:tab pos="1828800" algn="ctr"/>
              </a:tabLst>
            </a:pPr>
            <a:r>
              <a:rPr lang="en-US" dirty="0" smtClean="0"/>
              <a:t>Lecture 001: Mondays 9-11am Eastern Time</a:t>
            </a:r>
          </a:p>
          <a:p>
            <a:r>
              <a:rPr lang="en-US" dirty="0" smtClean="0"/>
              <a:t>Zoom: </a:t>
            </a:r>
            <a:r>
              <a:rPr lang="en-US" u="sng" dirty="0">
                <a:hlinkClick r:id="rId2"/>
              </a:rPr>
              <a:t>https://</a:t>
            </a:r>
            <a:r>
              <a:rPr lang="en-US" u="sng" dirty="0" smtClean="0">
                <a:hlinkClick r:id="rId2"/>
              </a:rPr>
              <a:t>umich.zoom.us/j/7412801664</a:t>
            </a:r>
            <a:r>
              <a:rPr lang="en-US" dirty="0" smtClean="0"/>
              <a:t> Passcode: si501</a:t>
            </a:r>
          </a:p>
        </p:txBody>
      </p:sp>
      <p:sp>
        <p:nvSpPr>
          <p:cNvPr id="4" name="Rectangle 3"/>
          <p:cNvSpPr/>
          <p:nvPr/>
        </p:nvSpPr>
        <p:spPr>
          <a:xfrm>
            <a:off x="3048000" y="473266"/>
            <a:ext cx="6096000" cy="1354217"/>
          </a:xfrm>
          <a:prstGeom prst="rect">
            <a:avLst/>
          </a:prstGeom>
        </p:spPr>
        <p:txBody>
          <a:bodyPr>
            <a:spAutoFit/>
          </a:bodyPr>
          <a:lstStyle/>
          <a:p>
            <a:pPr algn="ctr"/>
            <a:r>
              <a:rPr lang="en-US" sz="5400" b="1" dirty="0" smtClean="0"/>
              <a:t>Welcome to SI 501!</a:t>
            </a:r>
            <a:br>
              <a:rPr lang="en-US" sz="5400" b="1" dirty="0" smtClean="0"/>
            </a:br>
            <a:r>
              <a:rPr lang="en-US" sz="1000" dirty="0" smtClean="0"/>
              <a:t/>
            </a:r>
            <a:br>
              <a:rPr lang="en-US" sz="1000" dirty="0" smtClean="0"/>
            </a:br>
            <a:endParaRPr lang="en-US" dirty="0"/>
          </a:p>
        </p:txBody>
      </p:sp>
    </p:spTree>
    <p:extLst>
      <p:ext uri="{BB962C8B-B14F-4D97-AF65-F5344CB8AC3E}">
        <p14:creationId xmlns:p14="http://schemas.microsoft.com/office/powerpoint/2010/main" val="2414745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5360"/>
            <a:ext cx="9144000" cy="2387600"/>
          </a:xfrm>
        </p:spPr>
        <p:txBody>
          <a:bodyPr>
            <a:normAutofit fontScale="90000"/>
          </a:bodyPr>
          <a:lstStyle/>
          <a:p>
            <a:r>
              <a:rPr lang="en-US" dirty="0" smtClean="0"/>
              <a:t>Contextual Inquiry </a:t>
            </a:r>
            <a:br>
              <a:rPr lang="en-US" dirty="0" smtClean="0"/>
            </a:br>
            <a:r>
              <a:rPr lang="en-US" dirty="0" smtClean="0"/>
              <a:t>and </a:t>
            </a:r>
            <a:br>
              <a:rPr lang="en-US" dirty="0" smtClean="0"/>
            </a:br>
            <a:r>
              <a:rPr lang="en-US" dirty="0" smtClean="0"/>
              <a:t>Consulting Foundations</a:t>
            </a:r>
            <a:endParaRPr lang="en-US" dirty="0"/>
          </a:p>
        </p:txBody>
      </p:sp>
      <p:sp>
        <p:nvSpPr>
          <p:cNvPr id="3" name="Subtitle 2"/>
          <p:cNvSpPr>
            <a:spLocks noGrp="1"/>
          </p:cNvSpPr>
          <p:nvPr>
            <p:ph type="subTitle" idx="1"/>
          </p:nvPr>
        </p:nvSpPr>
        <p:spPr>
          <a:xfrm>
            <a:off x="1524000" y="4578226"/>
            <a:ext cx="9144000" cy="1959733"/>
          </a:xfrm>
        </p:spPr>
        <p:txBody>
          <a:bodyPr>
            <a:normAutofit fontScale="85000" lnSpcReduction="20000"/>
          </a:bodyPr>
          <a:lstStyle/>
          <a:p>
            <a:endParaRPr lang="en-US" dirty="0" smtClean="0"/>
          </a:p>
          <a:p>
            <a:pPr algn="l">
              <a:tabLst>
                <a:tab pos="4467225" algn="ctr"/>
                <a:tab pos="6684963" algn="ctr"/>
              </a:tabLst>
            </a:pPr>
            <a:r>
              <a:rPr lang="en-US" sz="3100" dirty="0" smtClean="0"/>
              <a:t>	</a:t>
            </a:r>
            <a:r>
              <a:rPr lang="en-US" sz="3100" b="1" dirty="0" smtClean="0"/>
              <a:t>Kentaro</a:t>
            </a:r>
            <a:r>
              <a:rPr lang="en-US" sz="3100" dirty="0" smtClean="0"/>
              <a:t> Toyama</a:t>
            </a:r>
          </a:p>
          <a:p>
            <a:pPr algn="l">
              <a:tabLst>
                <a:tab pos="4467225" algn="ctr"/>
                <a:tab pos="6684963" algn="ctr"/>
              </a:tabLst>
            </a:pPr>
            <a:r>
              <a:rPr lang="en-US" sz="3100" dirty="0" smtClean="0"/>
              <a:t>	Pronouns: he/him/his</a:t>
            </a:r>
          </a:p>
          <a:p>
            <a:pPr>
              <a:tabLst>
                <a:tab pos="1828800" algn="ctr"/>
              </a:tabLst>
            </a:pPr>
            <a:r>
              <a:rPr lang="en-US" dirty="0" smtClean="0"/>
              <a:t>Lecture 001: Mondays 9-11am Eastern Time</a:t>
            </a:r>
          </a:p>
          <a:p>
            <a:r>
              <a:rPr lang="en-US" dirty="0" smtClean="0"/>
              <a:t>Zoom: </a:t>
            </a:r>
            <a:r>
              <a:rPr lang="en-US" u="sng" dirty="0">
                <a:hlinkClick r:id="rId2"/>
              </a:rPr>
              <a:t>https://</a:t>
            </a:r>
            <a:r>
              <a:rPr lang="en-US" u="sng" dirty="0" smtClean="0">
                <a:hlinkClick r:id="rId2"/>
              </a:rPr>
              <a:t>umich.zoom.us/j/7412801664</a:t>
            </a:r>
            <a:r>
              <a:rPr lang="en-US" dirty="0" smtClean="0"/>
              <a:t> Passcode: si501</a:t>
            </a:r>
          </a:p>
        </p:txBody>
      </p:sp>
      <p:sp>
        <p:nvSpPr>
          <p:cNvPr id="4" name="Rectangle 3"/>
          <p:cNvSpPr/>
          <p:nvPr/>
        </p:nvSpPr>
        <p:spPr>
          <a:xfrm>
            <a:off x="3048000" y="473266"/>
            <a:ext cx="6096000" cy="1354217"/>
          </a:xfrm>
          <a:prstGeom prst="rect">
            <a:avLst/>
          </a:prstGeom>
        </p:spPr>
        <p:txBody>
          <a:bodyPr>
            <a:spAutoFit/>
          </a:bodyPr>
          <a:lstStyle/>
          <a:p>
            <a:pPr algn="ctr"/>
            <a:r>
              <a:rPr lang="en-US" sz="5400" b="1" dirty="0" smtClean="0"/>
              <a:t>Welcome to SI 501!</a:t>
            </a:r>
            <a:br>
              <a:rPr lang="en-US" sz="5400" b="1" dirty="0" smtClean="0"/>
            </a:br>
            <a:r>
              <a:rPr lang="en-US" sz="1000" dirty="0" smtClean="0"/>
              <a:t/>
            </a:r>
            <a:br>
              <a:rPr lang="en-US" sz="1000" dirty="0" smtClean="0"/>
            </a:br>
            <a:endParaRPr lang="en-US" dirty="0"/>
          </a:p>
        </p:txBody>
      </p:sp>
      <p:sp>
        <p:nvSpPr>
          <p:cNvPr id="5" name="Rectangle 4"/>
          <p:cNvSpPr/>
          <p:nvPr/>
        </p:nvSpPr>
        <p:spPr>
          <a:xfrm>
            <a:off x="1968285" y="2636688"/>
            <a:ext cx="7888637" cy="406182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68285" y="621906"/>
            <a:ext cx="7888637" cy="88485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52524" y="1560280"/>
            <a:ext cx="5972014" cy="1239864"/>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258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05360"/>
            <a:ext cx="9144000" cy="2387600"/>
          </a:xfrm>
        </p:spPr>
        <p:txBody>
          <a:bodyPr>
            <a:normAutofit fontScale="90000"/>
          </a:bodyPr>
          <a:lstStyle/>
          <a:p>
            <a:r>
              <a:rPr lang="en-US" dirty="0" smtClean="0"/>
              <a:t>Contextual Inquiry </a:t>
            </a:r>
            <a:br>
              <a:rPr lang="en-US" dirty="0" smtClean="0"/>
            </a:br>
            <a:r>
              <a:rPr lang="en-US" dirty="0" smtClean="0"/>
              <a:t>and </a:t>
            </a:r>
            <a:br>
              <a:rPr lang="en-US" dirty="0" smtClean="0"/>
            </a:br>
            <a:r>
              <a:rPr lang="en-US" dirty="0" smtClean="0"/>
              <a:t>Consulting Foundations</a:t>
            </a:r>
            <a:endParaRPr lang="en-US" dirty="0"/>
          </a:p>
        </p:txBody>
      </p:sp>
      <p:sp>
        <p:nvSpPr>
          <p:cNvPr id="3" name="Subtitle 2"/>
          <p:cNvSpPr>
            <a:spLocks noGrp="1"/>
          </p:cNvSpPr>
          <p:nvPr>
            <p:ph type="subTitle" idx="1"/>
          </p:nvPr>
        </p:nvSpPr>
        <p:spPr>
          <a:xfrm>
            <a:off x="1524000" y="4578226"/>
            <a:ext cx="9144000" cy="1959733"/>
          </a:xfrm>
        </p:spPr>
        <p:txBody>
          <a:bodyPr>
            <a:normAutofit fontScale="85000" lnSpcReduction="20000"/>
          </a:bodyPr>
          <a:lstStyle/>
          <a:p>
            <a:endParaRPr lang="en-US" dirty="0" smtClean="0"/>
          </a:p>
          <a:p>
            <a:pPr algn="l">
              <a:tabLst>
                <a:tab pos="4467225" algn="ctr"/>
                <a:tab pos="6684963" algn="ctr"/>
              </a:tabLst>
            </a:pPr>
            <a:r>
              <a:rPr lang="en-US" sz="3100" dirty="0" smtClean="0"/>
              <a:t>	</a:t>
            </a:r>
            <a:r>
              <a:rPr lang="en-US" sz="3100" b="1" dirty="0" smtClean="0"/>
              <a:t>Kentaro</a:t>
            </a:r>
            <a:r>
              <a:rPr lang="en-US" sz="3100" dirty="0" smtClean="0"/>
              <a:t> Toyama</a:t>
            </a:r>
          </a:p>
          <a:p>
            <a:pPr algn="l">
              <a:tabLst>
                <a:tab pos="4467225" algn="ctr"/>
                <a:tab pos="6684963" algn="ctr"/>
              </a:tabLst>
            </a:pPr>
            <a:r>
              <a:rPr lang="en-US" sz="3100" dirty="0" smtClean="0"/>
              <a:t>	Pronouns: he/him/his</a:t>
            </a:r>
          </a:p>
          <a:p>
            <a:pPr>
              <a:tabLst>
                <a:tab pos="1828800" algn="ctr"/>
              </a:tabLst>
            </a:pPr>
            <a:r>
              <a:rPr lang="en-US" dirty="0" smtClean="0"/>
              <a:t>Lecture 001: Mondays 9-11am Eastern Time</a:t>
            </a:r>
          </a:p>
          <a:p>
            <a:r>
              <a:rPr lang="en-US" dirty="0" smtClean="0"/>
              <a:t>Zoom: </a:t>
            </a:r>
            <a:r>
              <a:rPr lang="en-US" u="sng" dirty="0">
                <a:hlinkClick r:id="rId2"/>
              </a:rPr>
              <a:t>https://</a:t>
            </a:r>
            <a:r>
              <a:rPr lang="en-US" u="sng" dirty="0" smtClean="0">
                <a:hlinkClick r:id="rId2"/>
              </a:rPr>
              <a:t>umich.zoom.us/j/7412801664</a:t>
            </a:r>
            <a:r>
              <a:rPr lang="en-US" dirty="0" smtClean="0"/>
              <a:t> Passcode: si501</a:t>
            </a:r>
          </a:p>
        </p:txBody>
      </p:sp>
      <p:sp>
        <p:nvSpPr>
          <p:cNvPr id="4" name="Rectangle 3"/>
          <p:cNvSpPr/>
          <p:nvPr/>
        </p:nvSpPr>
        <p:spPr>
          <a:xfrm>
            <a:off x="3048000" y="473266"/>
            <a:ext cx="6096000" cy="1354217"/>
          </a:xfrm>
          <a:prstGeom prst="rect">
            <a:avLst/>
          </a:prstGeom>
        </p:spPr>
        <p:txBody>
          <a:bodyPr>
            <a:spAutoFit/>
          </a:bodyPr>
          <a:lstStyle/>
          <a:p>
            <a:pPr algn="ctr"/>
            <a:r>
              <a:rPr lang="en-US" sz="5400" b="1" dirty="0" smtClean="0"/>
              <a:t>Welcome to SI 501!</a:t>
            </a:r>
            <a:br>
              <a:rPr lang="en-US" sz="5400" b="1" dirty="0" smtClean="0"/>
            </a:br>
            <a:r>
              <a:rPr lang="en-US" sz="1000" dirty="0" smtClean="0"/>
              <a:t/>
            </a:r>
            <a:br>
              <a:rPr lang="en-US" sz="1000" dirty="0" smtClean="0"/>
            </a:br>
            <a:endParaRPr lang="en-US" dirty="0"/>
          </a:p>
        </p:txBody>
      </p:sp>
      <p:sp>
        <p:nvSpPr>
          <p:cNvPr id="5" name="Rectangle 4"/>
          <p:cNvSpPr/>
          <p:nvPr/>
        </p:nvSpPr>
        <p:spPr>
          <a:xfrm>
            <a:off x="1968285" y="4929109"/>
            <a:ext cx="7888637" cy="13969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68285" y="568742"/>
            <a:ext cx="7888637" cy="27084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66072" y="3069993"/>
            <a:ext cx="7366861" cy="1239864"/>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990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07446"/>
            <a:ext cx="10515600" cy="1325563"/>
          </a:xfrm>
        </p:spPr>
        <p:txBody>
          <a:bodyPr/>
          <a:lstStyle/>
          <a:p>
            <a:pPr algn="ctr"/>
            <a:r>
              <a:rPr lang="en-US" dirty="0" smtClean="0"/>
              <a:t>Course Overview</a:t>
            </a:r>
            <a:endParaRPr lang="en-US" dirty="0"/>
          </a:p>
        </p:txBody>
      </p:sp>
      <p:sp>
        <p:nvSpPr>
          <p:cNvPr id="2" name="Rectangle 1"/>
          <p:cNvSpPr/>
          <p:nvPr/>
        </p:nvSpPr>
        <p:spPr>
          <a:xfrm>
            <a:off x="9991068" y="648586"/>
            <a:ext cx="2392326" cy="6209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905997" y="819681"/>
            <a:ext cx="8380006" cy="5864432"/>
          </a:xfrm>
          <a:prstGeom prst="rect">
            <a:avLst/>
          </a:prstGeom>
        </p:spPr>
      </p:pic>
    </p:spTree>
    <p:extLst>
      <p:ext uri="{BB962C8B-B14F-4D97-AF65-F5344CB8AC3E}">
        <p14:creationId xmlns:p14="http://schemas.microsoft.com/office/powerpoint/2010/main" val="1532530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Team-Based Real-World Projects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600" dirty="0" smtClean="0"/>
              <a:t>Throughout this course, you will…</a:t>
            </a:r>
          </a:p>
          <a:p>
            <a:pPr lvl="1"/>
            <a:r>
              <a:rPr lang="en-US" sz="3200" dirty="0" smtClean="0"/>
              <a:t>Work with a </a:t>
            </a:r>
            <a:r>
              <a:rPr lang="en-US" sz="3200" b="1" dirty="0" smtClean="0"/>
              <a:t>team</a:t>
            </a:r>
            <a:r>
              <a:rPr lang="en-US" sz="3200" dirty="0" smtClean="0"/>
              <a:t> of 4-5 students;</a:t>
            </a:r>
          </a:p>
          <a:p>
            <a:pPr lvl="1"/>
            <a:r>
              <a:rPr lang="en-US" sz="3200" dirty="0" smtClean="0"/>
              <a:t>Work with a </a:t>
            </a:r>
            <a:r>
              <a:rPr lang="en-US" sz="3200" b="1" dirty="0" smtClean="0"/>
              <a:t>client</a:t>
            </a:r>
            <a:r>
              <a:rPr lang="en-US" sz="3200" dirty="0" smtClean="0"/>
              <a:t> </a:t>
            </a:r>
            <a:r>
              <a:rPr lang="en-US" sz="3200" i="1" dirty="0" smtClean="0"/>
              <a:t>or </a:t>
            </a:r>
            <a:r>
              <a:rPr lang="en-US" sz="3200" dirty="0" smtClean="0"/>
              <a:t>a </a:t>
            </a:r>
            <a:r>
              <a:rPr lang="en-US" sz="3200" b="1" dirty="0" smtClean="0"/>
              <a:t>problem </a:t>
            </a:r>
            <a:r>
              <a:rPr lang="en-US" sz="3200" dirty="0" smtClean="0"/>
              <a:t>of your team’s choice that has an existing information, work flow, or service-delivery challenge;</a:t>
            </a:r>
          </a:p>
          <a:p>
            <a:pPr lvl="1"/>
            <a:r>
              <a:rPr lang="en-US" sz="3200" dirty="0" smtClean="0"/>
              <a:t>Perform contextual inquiry and offer recommendations for the client (real or hypothetical) to address their challenge.</a:t>
            </a:r>
          </a:p>
          <a:p>
            <a:pPr lvl="1"/>
            <a:endParaRPr lang="en-US" sz="3200" dirty="0" smtClean="0"/>
          </a:p>
          <a:p>
            <a:pPr marL="0" indent="0">
              <a:buNone/>
            </a:pPr>
            <a:r>
              <a:rPr lang="en-US" sz="3600" dirty="0" smtClean="0"/>
              <a:t>You will </a:t>
            </a:r>
            <a:r>
              <a:rPr lang="en-US" sz="3600" i="1" dirty="0" smtClean="0"/>
              <a:t>not</a:t>
            </a:r>
            <a:r>
              <a:rPr lang="en-US" sz="3600" dirty="0" smtClean="0"/>
              <a:t>… </a:t>
            </a:r>
          </a:p>
          <a:p>
            <a:pPr marL="682625"/>
            <a:r>
              <a:rPr lang="en-US" sz="3200" dirty="0" smtClean="0"/>
              <a:t>Implement </a:t>
            </a:r>
            <a:r>
              <a:rPr lang="en-US" sz="3200" dirty="0"/>
              <a:t>recommendations </a:t>
            </a:r>
            <a:r>
              <a:rPr lang="en-US" sz="3200" dirty="0" smtClean="0"/>
              <a:t>or solutions for the client</a:t>
            </a:r>
            <a:r>
              <a:rPr lang="en-US" sz="3200" dirty="0"/>
              <a:t>.</a:t>
            </a:r>
          </a:p>
          <a:p>
            <a:endParaRPr lang="en-US" sz="3600" dirty="0"/>
          </a:p>
        </p:txBody>
      </p:sp>
    </p:spTree>
    <p:extLst>
      <p:ext uri="{BB962C8B-B14F-4D97-AF65-F5344CB8AC3E}">
        <p14:creationId xmlns:p14="http://schemas.microsoft.com/office/powerpoint/2010/main" val="1598649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53"/>
            <a:ext cx="10515600" cy="1325563"/>
          </a:xfrm>
        </p:spPr>
        <p:txBody>
          <a:bodyPr/>
          <a:lstStyle/>
          <a:p>
            <a:pPr algn="ctr"/>
            <a:r>
              <a:rPr lang="en-US" dirty="0" smtClean="0"/>
              <a:t>Course Overview</a:t>
            </a:r>
            <a:endParaRPr lang="en-US" dirty="0"/>
          </a:p>
        </p:txBody>
      </p:sp>
      <p:sp>
        <p:nvSpPr>
          <p:cNvPr id="3" name="Content Placeholder 2"/>
          <p:cNvSpPr>
            <a:spLocks noGrp="1"/>
          </p:cNvSpPr>
          <p:nvPr>
            <p:ph idx="1"/>
          </p:nvPr>
        </p:nvSpPr>
        <p:spPr>
          <a:xfrm>
            <a:off x="838200" y="1550052"/>
            <a:ext cx="10515600" cy="4963481"/>
          </a:xfrm>
        </p:spPr>
        <p:txBody>
          <a:bodyPr>
            <a:normAutofit fontScale="70000" lnSpcReduction="20000"/>
          </a:bodyPr>
          <a:lstStyle/>
          <a:p>
            <a:pPr marL="0" indent="0">
              <a:buNone/>
              <a:tabLst>
                <a:tab pos="7366000" algn="ctr"/>
                <a:tab pos="10109200" algn="r"/>
              </a:tabLst>
            </a:pPr>
            <a:r>
              <a:rPr lang="en-US" dirty="0" smtClean="0"/>
              <a:t>Reading quizzes	individual	10%</a:t>
            </a:r>
          </a:p>
          <a:p>
            <a:pPr marL="0" indent="0">
              <a:buNone/>
              <a:tabLst>
                <a:tab pos="7366000" algn="ctr"/>
                <a:tab pos="10109200" algn="r"/>
              </a:tabLst>
            </a:pPr>
            <a:r>
              <a:rPr lang="en-US" dirty="0" smtClean="0"/>
              <a:t>Various pass/fail activities	team	5%</a:t>
            </a:r>
          </a:p>
          <a:p>
            <a:pPr marL="0" indent="0">
              <a:buNone/>
              <a:tabLst>
                <a:tab pos="7366000" algn="ctr"/>
                <a:tab pos="10109200" algn="r"/>
              </a:tabLst>
            </a:pPr>
            <a:r>
              <a:rPr lang="en-US" dirty="0" smtClean="0"/>
              <a:t>Background research report	individual	10%</a:t>
            </a:r>
          </a:p>
          <a:p>
            <a:pPr marL="0" indent="0">
              <a:buNone/>
              <a:tabLst>
                <a:tab pos="7366000" algn="ctr"/>
                <a:tab pos="10109200" algn="r"/>
              </a:tabLst>
            </a:pPr>
            <a:r>
              <a:rPr lang="en-US" dirty="0" smtClean="0"/>
              <a:t>Interview protocol	team	10%</a:t>
            </a:r>
          </a:p>
          <a:p>
            <a:pPr marL="0" indent="0">
              <a:buNone/>
              <a:tabLst>
                <a:tab pos="7366000" algn="ctr"/>
                <a:tab pos="10109200" algn="r"/>
              </a:tabLst>
            </a:pPr>
            <a:r>
              <a:rPr lang="en-US" dirty="0" smtClean="0"/>
              <a:t>Annotated </a:t>
            </a:r>
            <a:r>
              <a:rPr lang="en-US" dirty="0"/>
              <a:t>i</a:t>
            </a:r>
            <a:r>
              <a:rPr lang="en-US" dirty="0" smtClean="0"/>
              <a:t>nterview/observation notes	individual	10%</a:t>
            </a:r>
          </a:p>
          <a:p>
            <a:pPr marL="0" indent="0">
              <a:buNone/>
              <a:tabLst>
                <a:tab pos="7366000" algn="ctr"/>
                <a:tab pos="10109200" algn="r"/>
              </a:tabLst>
            </a:pPr>
            <a:r>
              <a:rPr lang="en-US" dirty="0" smtClean="0"/>
              <a:t>Affinity wall walkthrough	team	10%</a:t>
            </a:r>
          </a:p>
          <a:p>
            <a:pPr marL="0" indent="0">
              <a:buNone/>
              <a:tabLst>
                <a:tab pos="7366000" algn="ctr"/>
                <a:tab pos="10109200" algn="r"/>
              </a:tabLst>
            </a:pPr>
            <a:r>
              <a:rPr lang="en-US" dirty="0" smtClean="0"/>
              <a:t>Final presentation	team	10%</a:t>
            </a:r>
          </a:p>
          <a:p>
            <a:pPr marL="0" indent="0">
              <a:buNone/>
              <a:tabLst>
                <a:tab pos="7366000" algn="ctr"/>
                <a:tab pos="10109200" algn="r"/>
              </a:tabLst>
            </a:pPr>
            <a:r>
              <a:rPr lang="en-US" dirty="0" smtClean="0"/>
              <a:t>Final report	team	15%</a:t>
            </a:r>
          </a:p>
          <a:p>
            <a:pPr marL="0" indent="0">
              <a:buNone/>
              <a:tabLst>
                <a:tab pos="7366000" algn="ctr"/>
                <a:tab pos="10109200" algn="r"/>
              </a:tabLst>
            </a:pPr>
            <a:r>
              <a:rPr lang="en-US" dirty="0" smtClean="0"/>
              <a:t>Class participation	individual	20%</a:t>
            </a:r>
          </a:p>
          <a:p>
            <a:pPr marL="0" indent="0">
              <a:buNone/>
              <a:tabLst>
                <a:tab pos="7366000" algn="ctr"/>
                <a:tab pos="10109200" algn="r"/>
              </a:tabLst>
            </a:pPr>
            <a:endParaRPr lang="en-US" dirty="0"/>
          </a:p>
          <a:p>
            <a:pPr marL="0" indent="0">
              <a:buNone/>
              <a:tabLst>
                <a:tab pos="7366000" algn="ctr"/>
                <a:tab pos="10109200" algn="r"/>
              </a:tabLst>
            </a:pPr>
            <a:r>
              <a:rPr lang="en-US" dirty="0" smtClean="0"/>
              <a:t>The last </a:t>
            </a:r>
            <a:r>
              <a:rPr lang="en-US" dirty="0"/>
              <a:t>day of class is Dec. 6</a:t>
            </a:r>
            <a:r>
              <a:rPr lang="en-US" dirty="0" smtClean="0"/>
              <a:t>, and the final assignment is due that week. Everyone is expected to be present in class (virtually) on Dec. 6. </a:t>
            </a:r>
          </a:p>
          <a:p>
            <a:pPr marL="0" indent="0">
              <a:buNone/>
              <a:tabLst>
                <a:tab pos="7366000" algn="ctr"/>
                <a:tab pos="10109200" algn="r"/>
              </a:tabLst>
            </a:pPr>
            <a:endParaRPr lang="en-US" dirty="0"/>
          </a:p>
          <a:p>
            <a:pPr marL="0" indent="0">
              <a:buNone/>
              <a:tabLst>
                <a:tab pos="7366000" algn="ctr"/>
                <a:tab pos="10109200" algn="r"/>
              </a:tabLst>
            </a:pPr>
            <a:r>
              <a:rPr lang="en-US" dirty="0" smtClean="0"/>
              <a:t>No final exam. </a:t>
            </a:r>
            <a:r>
              <a:rPr lang="en-US" dirty="0" smtClean="0">
                <a:solidFill>
                  <a:srgbClr val="FF0000"/>
                </a:solidFill>
              </a:rPr>
              <a:t>However, you will have a final presentation with your </a:t>
            </a:r>
            <a:r>
              <a:rPr lang="en-US" dirty="0">
                <a:solidFill>
                  <a:srgbClr val="FF0000"/>
                </a:solidFill>
              </a:rPr>
              <a:t>client </a:t>
            </a:r>
            <a:r>
              <a:rPr lang="en-US" dirty="0" smtClean="0">
                <a:solidFill>
                  <a:srgbClr val="FF0000"/>
                </a:solidFill>
              </a:rPr>
              <a:t>that needs to be scheduled sometime in December.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29679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28295</TotalTime>
  <Words>2663</Words>
  <Application>Microsoft Office PowerPoint</Application>
  <PresentationFormat>Widescreen</PresentationFormat>
  <Paragraphs>218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Calibri Light</vt:lpstr>
      <vt:lpstr>Office Theme</vt:lpstr>
      <vt:lpstr>Contextual Inquiry  and  Consulting Foundations</vt:lpstr>
      <vt:lpstr>Contextual Inquiry  and  Consulting Foundations</vt:lpstr>
      <vt:lpstr>Contextual Inquiry  and  Consulting Foundations</vt:lpstr>
      <vt:lpstr>Contextual Inquiry  and  Consulting Foundations</vt:lpstr>
      <vt:lpstr>Contextual Inquiry  and  Consulting Foundations</vt:lpstr>
      <vt:lpstr>Contextual Inquiry  and  Consulting Foundations</vt:lpstr>
      <vt:lpstr>Course Overview</vt:lpstr>
      <vt:lpstr>Team-Based Real-World Projects</vt:lpstr>
      <vt:lpstr>Course Overview</vt:lpstr>
      <vt:lpstr>Instructors</vt:lpstr>
      <vt:lpstr>Class Rules [1 of 3]</vt:lpstr>
      <vt:lpstr>Class Rules [2 of 3]</vt:lpstr>
      <vt:lpstr>Class Rules [3 of 3]</vt:lpstr>
      <vt:lpstr>Questions?</vt:lpstr>
      <vt:lpstr>Weekly Tip #1 for MSI/MHI students</vt:lpstr>
      <vt:lpstr>For next time (Sept. 13)…</vt:lpstr>
      <vt:lpstr>Today’s Activity: 501 Hunt! [1 of 2]</vt:lpstr>
      <vt:lpstr>Today’s Activity: 501 Hunt! [2 of 2]</vt:lpstr>
      <vt:lpstr>Team Assignments</vt:lpstr>
      <vt:lpstr>Questions?</vt:lpstr>
      <vt:lpstr>Ready?</vt:lpstr>
      <vt:lpstr>Remember:  This activity has no impact on your grade!</vt:lpstr>
      <vt:lpstr>Go to https://j.mp/si501f21teams to find your team code. It will have the following format:   K-016M  Then, go to the sheet along the walls to find your teammates. In some cases, one or two of your teammates may be virtual, so you will need to connect to the Zoom for this class https://umich.zoom.us/j/7412801664 We’ll put you in a Zoom breakout room with your teammate(s).</vt:lpstr>
      <vt:lpstr>Challenge 1</vt:lpstr>
      <vt:lpstr>Discussion Section</vt:lpstr>
      <vt:lpstr>For next time (Sept. 13)…</vt:lpstr>
      <vt:lpstr>Continue with the 501 Hunt! </vt:lpstr>
      <vt:lpstr>Challenge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Contextual Inquiry  and  User Needs Assessment</dc:title>
  <dc:creator>Jasmit Kaur</dc:creator>
  <cp:lastModifiedBy>Kentaro Toyama</cp:lastModifiedBy>
  <cp:revision>408</cp:revision>
  <dcterms:created xsi:type="dcterms:W3CDTF">2016-01-08T03:32:31Z</dcterms:created>
  <dcterms:modified xsi:type="dcterms:W3CDTF">2021-08-29T21:34:26Z</dcterms:modified>
</cp:coreProperties>
</file>