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34"/>
  </p:notesMasterIdLst>
  <p:sldIdLst>
    <p:sldId id="283" r:id="rId3"/>
    <p:sldId id="331" r:id="rId4"/>
    <p:sldId id="274" r:id="rId5"/>
    <p:sldId id="369" r:id="rId6"/>
    <p:sldId id="370" r:id="rId7"/>
    <p:sldId id="366" r:id="rId8"/>
    <p:sldId id="368" r:id="rId9"/>
    <p:sldId id="308" r:id="rId10"/>
    <p:sldId id="360" r:id="rId11"/>
    <p:sldId id="320" r:id="rId12"/>
    <p:sldId id="321" r:id="rId13"/>
    <p:sldId id="322" r:id="rId14"/>
    <p:sldId id="372" r:id="rId15"/>
    <p:sldId id="373" r:id="rId16"/>
    <p:sldId id="338" r:id="rId17"/>
    <p:sldId id="323" r:id="rId18"/>
    <p:sldId id="324" r:id="rId19"/>
    <p:sldId id="325" r:id="rId20"/>
    <p:sldId id="326" r:id="rId21"/>
    <p:sldId id="307" r:id="rId22"/>
    <p:sldId id="337" r:id="rId23"/>
    <p:sldId id="319" r:id="rId24"/>
    <p:sldId id="353" r:id="rId25"/>
    <p:sldId id="363" r:id="rId26"/>
    <p:sldId id="334" r:id="rId27"/>
    <p:sldId id="362" r:id="rId28"/>
    <p:sldId id="358" r:id="rId29"/>
    <p:sldId id="371" r:id="rId30"/>
    <p:sldId id="273" r:id="rId31"/>
    <p:sldId id="365" r:id="rId32"/>
    <p:sldId id="31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67716" autoAdjust="0"/>
  </p:normalViewPr>
  <p:slideViewPr>
    <p:cSldViewPr snapToGrid="0" snapToObjects="1">
      <p:cViewPr varScale="1">
        <p:scale>
          <a:sx n="52" d="100"/>
          <a:sy n="52" d="100"/>
        </p:scale>
        <p:origin x="7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7E417-2312-6A46-B628-D8E795B93DCC}"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4D0D4-B192-344F-B9AF-1CB152C32F53}" type="slidenum">
              <a:rPr lang="en-US" smtClean="0"/>
              <a:t>‹#›</a:t>
            </a:fld>
            <a:endParaRPr lang="en-US"/>
          </a:p>
        </p:txBody>
      </p:sp>
    </p:spTree>
    <p:extLst>
      <p:ext uri="{BB962C8B-B14F-4D97-AF65-F5344CB8AC3E}">
        <p14:creationId xmlns:p14="http://schemas.microsoft.com/office/powerpoint/2010/main" val="145872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4D0D4-B192-344F-B9AF-1CB152C32F53}" type="slidenum">
              <a:rPr lang="en-US" smtClean="0"/>
              <a:t>1</a:t>
            </a:fld>
            <a:endParaRPr lang="en-US"/>
          </a:p>
        </p:txBody>
      </p:sp>
    </p:spTree>
    <p:extLst>
      <p:ext uri="{BB962C8B-B14F-4D97-AF65-F5344CB8AC3E}">
        <p14:creationId xmlns:p14="http://schemas.microsoft.com/office/powerpoint/2010/main" val="3662493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4D0D4-B192-344F-B9AF-1CB152C32F53}" type="slidenum">
              <a:rPr lang="en-US" smtClean="0"/>
              <a:t>3</a:t>
            </a:fld>
            <a:endParaRPr lang="en-US"/>
          </a:p>
        </p:txBody>
      </p:sp>
    </p:spTree>
    <p:extLst>
      <p:ext uri="{BB962C8B-B14F-4D97-AF65-F5344CB8AC3E}">
        <p14:creationId xmlns:p14="http://schemas.microsoft.com/office/powerpoint/2010/main" val="224714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EI: </a:t>
            </a:r>
            <a:r>
              <a:rPr lang="en-US" sz="1200" b="0" i="0" u="none" strike="noStrike" kern="1200" baseline="0" dirty="0" smtClean="0">
                <a:solidFill>
                  <a:schemeClr val="tx1"/>
                </a:solidFill>
                <a:latin typeface="+mn-lt"/>
                <a:ea typeface="+mn-ea"/>
                <a:cs typeface="+mn-cs"/>
              </a:rPr>
              <a:t>‘ability of a group to develop a set of norms that manage emotional processes’ (</a:t>
            </a:r>
            <a:r>
              <a:rPr lang="en-US" sz="1200" b="0" i="0" u="none" strike="noStrike" kern="1200" baseline="0" dirty="0" err="1" smtClean="0">
                <a:solidFill>
                  <a:schemeClr val="tx1"/>
                </a:solidFill>
                <a:latin typeface="+mn-lt"/>
                <a:ea typeface="+mn-ea"/>
                <a:cs typeface="+mn-cs"/>
              </a:rPr>
              <a:t>Druskat</a:t>
            </a:r>
            <a:r>
              <a:rPr lang="en-US" sz="1200" b="0" i="0" u="none" strike="noStrike" kern="1200" baseline="0" dirty="0" smtClean="0">
                <a:solidFill>
                  <a:schemeClr val="tx1"/>
                </a:solidFill>
                <a:latin typeface="+mn-lt"/>
                <a:ea typeface="+mn-ea"/>
                <a:cs typeface="+mn-cs"/>
              </a:rPr>
              <a:t> &amp; Wolff, 2001b, p. 133)</a:t>
            </a:r>
          </a:p>
          <a:p>
            <a:endParaRPr lang="en-US" dirty="0"/>
          </a:p>
        </p:txBody>
      </p:sp>
      <p:sp>
        <p:nvSpPr>
          <p:cNvPr id="4" name="Slide Number Placeholder 3"/>
          <p:cNvSpPr>
            <a:spLocks noGrp="1"/>
          </p:cNvSpPr>
          <p:nvPr>
            <p:ph type="sldNum" sz="quarter" idx="10"/>
          </p:nvPr>
        </p:nvSpPr>
        <p:spPr/>
        <p:txBody>
          <a:bodyPr/>
          <a:lstStyle/>
          <a:p>
            <a:fld id="{5D04D0D4-B192-344F-B9AF-1CB152C32F53}" type="slidenum">
              <a:rPr lang="en-US" smtClean="0"/>
              <a:t>9</a:t>
            </a:fld>
            <a:endParaRPr lang="en-US"/>
          </a:p>
        </p:txBody>
      </p:sp>
    </p:spTree>
    <p:extLst>
      <p:ext uri="{BB962C8B-B14F-4D97-AF65-F5344CB8AC3E}">
        <p14:creationId xmlns:p14="http://schemas.microsoft.com/office/powerpoint/2010/main" val="433275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4D0D4-B192-344F-B9AF-1CB152C32F53}" type="slidenum">
              <a:rPr lang="en-US" smtClean="0"/>
              <a:t>12</a:t>
            </a:fld>
            <a:endParaRPr lang="en-US"/>
          </a:p>
        </p:txBody>
      </p:sp>
    </p:spTree>
    <p:extLst>
      <p:ext uri="{BB962C8B-B14F-4D97-AF65-F5344CB8AC3E}">
        <p14:creationId xmlns:p14="http://schemas.microsoft.com/office/powerpoint/2010/main" val="1304741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4D0D4-B192-344F-B9AF-1CB152C32F53}" type="slidenum">
              <a:rPr lang="en-US" smtClean="0"/>
              <a:t>14</a:t>
            </a:fld>
            <a:endParaRPr lang="en-US"/>
          </a:p>
        </p:txBody>
      </p:sp>
    </p:spTree>
    <p:extLst>
      <p:ext uri="{BB962C8B-B14F-4D97-AF65-F5344CB8AC3E}">
        <p14:creationId xmlns:p14="http://schemas.microsoft.com/office/powerpoint/2010/main" val="604558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4D0D4-B192-344F-B9AF-1CB152C32F53}" type="slidenum">
              <a:rPr lang="en-US" smtClean="0"/>
              <a:t>22</a:t>
            </a:fld>
            <a:endParaRPr lang="en-US"/>
          </a:p>
        </p:txBody>
      </p:sp>
    </p:spTree>
    <p:extLst>
      <p:ext uri="{BB962C8B-B14F-4D97-AF65-F5344CB8AC3E}">
        <p14:creationId xmlns:p14="http://schemas.microsoft.com/office/powerpoint/2010/main" val="2145834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EI: </a:t>
            </a:r>
            <a:r>
              <a:rPr lang="en-US" sz="1200" b="0" i="0" u="none" strike="noStrike" kern="1200" baseline="0" dirty="0" smtClean="0">
                <a:solidFill>
                  <a:schemeClr val="tx1"/>
                </a:solidFill>
                <a:latin typeface="+mn-lt"/>
                <a:ea typeface="+mn-ea"/>
                <a:cs typeface="+mn-cs"/>
              </a:rPr>
              <a:t>‘ability of a group to develop a set of norms that manage emotional processes’ (</a:t>
            </a:r>
            <a:r>
              <a:rPr lang="en-US" sz="1200" b="0" i="0" u="none" strike="noStrike" kern="1200" baseline="0" dirty="0" err="1" smtClean="0">
                <a:solidFill>
                  <a:schemeClr val="tx1"/>
                </a:solidFill>
                <a:latin typeface="+mn-lt"/>
                <a:ea typeface="+mn-ea"/>
                <a:cs typeface="+mn-cs"/>
              </a:rPr>
              <a:t>Druskat</a:t>
            </a:r>
            <a:r>
              <a:rPr lang="en-US" sz="1200" b="0" i="0" u="none" strike="noStrike" kern="1200" baseline="0" dirty="0" smtClean="0">
                <a:solidFill>
                  <a:schemeClr val="tx1"/>
                </a:solidFill>
                <a:latin typeface="+mn-lt"/>
                <a:ea typeface="+mn-ea"/>
                <a:cs typeface="+mn-cs"/>
              </a:rPr>
              <a:t> &amp; Wolff, 2001b, p. 133)</a:t>
            </a:r>
          </a:p>
          <a:p>
            <a:endParaRPr lang="en-US" dirty="0"/>
          </a:p>
        </p:txBody>
      </p:sp>
      <p:sp>
        <p:nvSpPr>
          <p:cNvPr id="4" name="Slide Number Placeholder 3"/>
          <p:cNvSpPr>
            <a:spLocks noGrp="1"/>
          </p:cNvSpPr>
          <p:nvPr>
            <p:ph type="sldNum" sz="quarter" idx="10"/>
          </p:nvPr>
        </p:nvSpPr>
        <p:spPr/>
        <p:txBody>
          <a:bodyPr/>
          <a:lstStyle/>
          <a:p>
            <a:fld id="{5D04D0D4-B192-344F-B9AF-1CB152C32F53}" type="slidenum">
              <a:rPr lang="en-US" smtClean="0"/>
              <a:t>24</a:t>
            </a:fld>
            <a:endParaRPr lang="en-US"/>
          </a:p>
        </p:txBody>
      </p:sp>
    </p:spTree>
    <p:extLst>
      <p:ext uri="{BB962C8B-B14F-4D97-AF65-F5344CB8AC3E}">
        <p14:creationId xmlns:p14="http://schemas.microsoft.com/office/powerpoint/2010/main" val="390756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0844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1079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1874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9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7"/>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BE0A54E4-F2C8-472E-8E3C-C1C9FB6413A9}" type="datetimeFigureOut">
              <a:rPr lang="en-US" smtClean="0">
                <a:solidFill>
                  <a:prstClr val="black"/>
                </a:solidFill>
              </a:rPr>
              <a:pPr/>
              <a:t>9/13/2021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14C3D11-D261-43EC-A27B-DA630336539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705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25596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05097-1AE3-E640-8F20-09DF58A24AF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88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C05097-1AE3-E640-8F20-09DF58A24AF5}"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95176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C05097-1AE3-E640-8F20-09DF58A24AF5}"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4212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C05097-1AE3-E640-8F20-09DF58A24AF5}"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8378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05097-1AE3-E640-8F20-09DF58A24AF5}"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5609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9139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8817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05097-1AE3-E640-8F20-09DF58A24AF5}"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7CA30-F86F-9448-A6C6-E91E2A985E68}" type="slidenum">
              <a:rPr lang="en-US" smtClean="0"/>
              <a:t>‹#›</a:t>
            </a:fld>
            <a:endParaRPr lang="en-US"/>
          </a:p>
        </p:txBody>
      </p:sp>
    </p:spTree>
    <p:extLst>
      <p:ext uri="{BB962C8B-B14F-4D97-AF65-F5344CB8AC3E}">
        <p14:creationId xmlns:p14="http://schemas.microsoft.com/office/powerpoint/2010/main" val="148126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093887"/>
            <a:ext cx="12192000" cy="764116"/>
          </a:xfrm>
          <a:prstGeom prst="rect">
            <a:avLst/>
          </a:prstGeom>
          <a:solidFill>
            <a:srgbClr val="10253F"/>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defRPr/>
            </a:pPr>
            <a:endParaRPr lang="en-US" sz="2400">
              <a:solidFill>
                <a:prstClr val="white"/>
              </a:solidFill>
              <a:ea typeface="MS PGothic" pitchFamily="34" charset="-128"/>
            </a:endParaRPr>
          </a:p>
        </p:txBody>
      </p:sp>
      <p:pic>
        <p:nvPicPr>
          <p:cNvPr id="2051" name="Picture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173884" y="6252636"/>
            <a:ext cx="643467" cy="459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674884"/>
      </p:ext>
    </p:extLst>
  </p:cSld>
  <p:clrMap bg1="lt1" tx1="dk1" bg2="lt2" tx2="dk2" accent1="accent1" accent2="accent2" accent3="accent3" accent4="accent4" accent5="accent5" accent6="accent6" hlink="hlink" folHlink="folHlink"/>
  <p:sldLayoutIdLst>
    <p:sldLayoutId id="2147483663" r:id="rId1"/>
    <p:sldLayoutId id="2147483665" r:id="rId2"/>
  </p:sldLayoutIdLst>
  <p:txStyles>
    <p:titleStyle>
      <a:lvl1pPr algn="ctr" defTabSz="609585" rtl="0" fontAlgn="base">
        <a:spcBef>
          <a:spcPct val="0"/>
        </a:spcBef>
        <a:spcAft>
          <a:spcPct val="0"/>
        </a:spcAft>
        <a:defRPr sz="5867" kern="1200">
          <a:solidFill>
            <a:schemeClr val="tx1"/>
          </a:solidFill>
          <a:latin typeface="+mj-lt"/>
          <a:ea typeface="MS PGothic" pitchFamily="34" charset="-128"/>
          <a:cs typeface="+mj-cs"/>
        </a:defRPr>
      </a:lvl1pPr>
      <a:lvl2pPr algn="ctr" defTabSz="609585" rtl="0" fontAlgn="base">
        <a:spcBef>
          <a:spcPct val="0"/>
        </a:spcBef>
        <a:spcAft>
          <a:spcPct val="0"/>
        </a:spcAft>
        <a:defRPr sz="5867">
          <a:solidFill>
            <a:schemeClr val="tx1"/>
          </a:solidFill>
          <a:latin typeface="Calibri" pitchFamily="34" charset="0"/>
          <a:ea typeface="MS PGothic" pitchFamily="34" charset="-128"/>
        </a:defRPr>
      </a:lvl2pPr>
      <a:lvl3pPr algn="ctr" defTabSz="609585" rtl="0" fontAlgn="base">
        <a:spcBef>
          <a:spcPct val="0"/>
        </a:spcBef>
        <a:spcAft>
          <a:spcPct val="0"/>
        </a:spcAft>
        <a:defRPr sz="5867">
          <a:solidFill>
            <a:schemeClr val="tx1"/>
          </a:solidFill>
          <a:latin typeface="Calibri" pitchFamily="34" charset="0"/>
          <a:ea typeface="MS PGothic" pitchFamily="34" charset="-128"/>
        </a:defRPr>
      </a:lvl3pPr>
      <a:lvl4pPr algn="ctr" defTabSz="609585" rtl="0" fontAlgn="base">
        <a:spcBef>
          <a:spcPct val="0"/>
        </a:spcBef>
        <a:spcAft>
          <a:spcPct val="0"/>
        </a:spcAft>
        <a:defRPr sz="5867">
          <a:solidFill>
            <a:schemeClr val="tx1"/>
          </a:solidFill>
          <a:latin typeface="Calibri" pitchFamily="34" charset="0"/>
          <a:ea typeface="MS PGothic" pitchFamily="34" charset="-128"/>
        </a:defRPr>
      </a:lvl4pPr>
      <a:lvl5pPr algn="ctr" defTabSz="609585" rtl="0" fontAlgn="base">
        <a:spcBef>
          <a:spcPct val="0"/>
        </a:spcBef>
        <a:spcAft>
          <a:spcPct val="0"/>
        </a:spcAft>
        <a:defRPr sz="5867">
          <a:solidFill>
            <a:schemeClr val="tx1"/>
          </a:solidFill>
          <a:latin typeface="Calibri" pitchFamily="34" charset="0"/>
          <a:ea typeface="MS PGothic" pitchFamily="34" charset="-128"/>
        </a:defRPr>
      </a:lvl5pPr>
      <a:lvl6pPr marL="609585" algn="ctr" defTabSz="609585" rtl="0" fontAlgn="base">
        <a:spcBef>
          <a:spcPct val="0"/>
        </a:spcBef>
        <a:spcAft>
          <a:spcPct val="0"/>
        </a:spcAft>
        <a:defRPr sz="5867">
          <a:solidFill>
            <a:schemeClr val="tx1"/>
          </a:solidFill>
          <a:latin typeface="Calibri" pitchFamily="34" charset="0"/>
          <a:ea typeface="MS PGothic" pitchFamily="34" charset="-128"/>
        </a:defRPr>
      </a:lvl6pPr>
      <a:lvl7pPr marL="1219170" algn="ctr" defTabSz="609585" rtl="0" fontAlgn="base">
        <a:spcBef>
          <a:spcPct val="0"/>
        </a:spcBef>
        <a:spcAft>
          <a:spcPct val="0"/>
        </a:spcAft>
        <a:defRPr sz="5867">
          <a:solidFill>
            <a:schemeClr val="tx1"/>
          </a:solidFill>
          <a:latin typeface="Calibri" pitchFamily="34" charset="0"/>
          <a:ea typeface="MS PGothic" pitchFamily="34" charset="-128"/>
        </a:defRPr>
      </a:lvl7pPr>
      <a:lvl8pPr marL="1828754" algn="ctr" defTabSz="609585" rtl="0" fontAlgn="base">
        <a:spcBef>
          <a:spcPct val="0"/>
        </a:spcBef>
        <a:spcAft>
          <a:spcPct val="0"/>
        </a:spcAft>
        <a:defRPr sz="5867">
          <a:solidFill>
            <a:schemeClr val="tx1"/>
          </a:solidFill>
          <a:latin typeface="Calibri" pitchFamily="34" charset="0"/>
          <a:ea typeface="MS PGothic" pitchFamily="34" charset="-128"/>
        </a:defRPr>
      </a:lvl8pPr>
      <a:lvl9pPr marL="2438339" algn="ctr" defTabSz="609585" rtl="0" fontAlgn="base">
        <a:spcBef>
          <a:spcPct val="0"/>
        </a:spcBef>
        <a:spcAft>
          <a:spcPct val="0"/>
        </a:spcAft>
        <a:defRPr sz="5867">
          <a:solidFill>
            <a:schemeClr val="tx1"/>
          </a:solidFill>
          <a:latin typeface="Calibri" pitchFamily="34" charset="0"/>
          <a:ea typeface="MS PGothic" pitchFamily="34" charset="-128"/>
        </a:defRPr>
      </a:lvl9pPr>
    </p:titleStyle>
    <p:bodyStyle>
      <a:lvl1pPr marL="457189" indent="-457189" algn="l" defTabSz="609585" rtl="0" fontAlgn="base">
        <a:spcBef>
          <a:spcPct val="20000"/>
        </a:spcBef>
        <a:spcAft>
          <a:spcPct val="0"/>
        </a:spcAft>
        <a:buFont typeface="Arial" pitchFamily="34" charset="0"/>
        <a:buChar char="•"/>
        <a:defRPr sz="4267" kern="1200">
          <a:solidFill>
            <a:schemeClr val="tx1"/>
          </a:solidFill>
          <a:latin typeface="+mn-lt"/>
          <a:ea typeface="MS PGothic" pitchFamily="34" charset="-128"/>
          <a:cs typeface="+mn-cs"/>
        </a:defRPr>
      </a:lvl1pPr>
      <a:lvl2pPr marL="990575" indent="-380990" algn="l" defTabSz="609585" rtl="0" fontAlgn="base">
        <a:spcBef>
          <a:spcPct val="20000"/>
        </a:spcBef>
        <a:spcAft>
          <a:spcPct val="0"/>
        </a:spcAft>
        <a:buFont typeface="Arial" pitchFamily="34" charset="0"/>
        <a:buChar char="–"/>
        <a:defRPr sz="3733" kern="1200">
          <a:solidFill>
            <a:schemeClr val="tx1"/>
          </a:solidFill>
          <a:latin typeface="+mn-lt"/>
          <a:ea typeface="MS PGothic" pitchFamily="34" charset="-128"/>
          <a:cs typeface="+mn-cs"/>
        </a:defRPr>
      </a:lvl2pPr>
      <a:lvl3pPr marL="1523962" indent="-304792" algn="l" defTabSz="609585" rtl="0" fontAlgn="base">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3pPr>
      <a:lvl4pPr marL="2133547"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4pPr>
      <a:lvl5pPr marL="2743131"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j.mp/si501f21t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j.mp/si501f21projXX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0912"/>
            <a:ext cx="10515600" cy="2884867"/>
          </a:xfrm>
        </p:spPr>
        <p:txBody>
          <a:bodyPr>
            <a:normAutofit/>
          </a:bodyPr>
          <a:lstStyle/>
          <a:p>
            <a:pPr algn="ctr"/>
            <a:r>
              <a:rPr lang="en-US" sz="5400" dirty="0" smtClean="0"/>
              <a:t>SI 501 F21: Week 2</a:t>
            </a:r>
            <a:br>
              <a:rPr lang="en-US" sz="5400" dirty="0" smtClean="0"/>
            </a:br>
            <a:r>
              <a:rPr lang="en-US" sz="3100" dirty="0" smtClean="0"/>
              <a:t/>
            </a:r>
            <a:br>
              <a:rPr lang="en-US" sz="3100" dirty="0" smtClean="0"/>
            </a:br>
            <a:r>
              <a:rPr lang="en-US" sz="3100" dirty="0"/>
              <a:t/>
            </a:r>
            <a:br>
              <a:rPr lang="en-US" sz="3100" dirty="0"/>
            </a:br>
            <a:r>
              <a:rPr lang="en-US" sz="3100" dirty="0" smtClean="0"/>
              <a:t>Agenda</a:t>
            </a:r>
            <a:endParaRPr lang="en-US" sz="5400" dirty="0"/>
          </a:p>
        </p:txBody>
      </p:sp>
      <p:sp>
        <p:nvSpPr>
          <p:cNvPr id="5" name="Content Placeholder 4"/>
          <p:cNvSpPr>
            <a:spLocks noGrp="1"/>
          </p:cNvSpPr>
          <p:nvPr>
            <p:ph idx="1"/>
          </p:nvPr>
        </p:nvSpPr>
        <p:spPr>
          <a:xfrm>
            <a:off x="1638657" y="3137232"/>
            <a:ext cx="8120486" cy="3387464"/>
          </a:xfrm>
        </p:spPr>
        <p:txBody>
          <a:bodyPr>
            <a:normAutofit/>
          </a:bodyPr>
          <a:lstStyle/>
          <a:p>
            <a:r>
              <a:rPr lang="en-US" dirty="0" smtClean="0"/>
              <a:t>501 Hunt review</a:t>
            </a:r>
          </a:p>
          <a:p>
            <a:r>
              <a:rPr lang="en-US" dirty="0"/>
              <a:t>Discussion of readings</a:t>
            </a:r>
          </a:p>
          <a:p>
            <a:r>
              <a:rPr lang="en-US" dirty="0" smtClean="0"/>
              <a:t>Communicating about challenges</a:t>
            </a:r>
          </a:p>
          <a:p>
            <a:r>
              <a:rPr lang="en-US" dirty="0" smtClean="0"/>
              <a:t>Collaboration Plan</a:t>
            </a:r>
          </a:p>
          <a:p>
            <a:r>
              <a:rPr lang="en-US" dirty="0" smtClean="0"/>
              <a:t>Initial client contact email</a:t>
            </a:r>
          </a:p>
          <a:p>
            <a:pPr marL="0" indent="0">
              <a:buNone/>
            </a:pPr>
            <a:endParaRPr lang="en-US" dirty="0"/>
          </a:p>
          <a:p>
            <a:endParaRPr lang="en-US" dirty="0" smtClean="0"/>
          </a:p>
          <a:p>
            <a:endParaRPr lang="en-US" dirty="0" smtClean="0"/>
          </a:p>
          <a:p>
            <a:endParaRPr lang="en-US" dirty="0" smtClean="0"/>
          </a:p>
          <a:p>
            <a:endParaRPr lang="en-US" dirty="0"/>
          </a:p>
        </p:txBody>
      </p:sp>
      <p:sp>
        <p:nvSpPr>
          <p:cNvPr id="6" name="Right Brace 5"/>
          <p:cNvSpPr/>
          <p:nvPr/>
        </p:nvSpPr>
        <p:spPr>
          <a:xfrm>
            <a:off x="6335261" y="4766573"/>
            <a:ext cx="138896" cy="84495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6784515" y="4937775"/>
            <a:ext cx="2845651" cy="523220"/>
          </a:xfrm>
          <a:prstGeom prst="rect">
            <a:avLst/>
          </a:prstGeom>
        </p:spPr>
        <p:txBody>
          <a:bodyPr wrap="none">
            <a:spAutoFit/>
          </a:bodyPr>
          <a:lstStyle/>
          <a:p>
            <a:r>
              <a:rPr lang="en-US" sz="2800" dirty="0" smtClean="0"/>
              <a:t>Discussion section</a:t>
            </a:r>
            <a:endParaRPr lang="en-US" sz="2800" dirty="0"/>
          </a:p>
        </p:txBody>
      </p:sp>
    </p:spTree>
    <p:extLst>
      <p:ext uri="{BB962C8B-B14F-4D97-AF65-F5344CB8AC3E}">
        <p14:creationId xmlns:p14="http://schemas.microsoft.com/office/powerpoint/2010/main" val="1804723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834"/>
            <a:ext cx="10515600" cy="1325563"/>
          </a:xfrm>
        </p:spPr>
        <p:txBody>
          <a:bodyPr/>
          <a:lstStyle/>
          <a:p>
            <a:r>
              <a:rPr lang="en-US" dirty="0" smtClean="0"/>
              <a:t>Team Feedback from the 501 Hunt</a:t>
            </a:r>
            <a:endParaRPr lang="en-US" dirty="0"/>
          </a:p>
        </p:txBody>
      </p:sp>
      <p:sp>
        <p:nvSpPr>
          <p:cNvPr id="3" name="Content Placeholder 2"/>
          <p:cNvSpPr>
            <a:spLocks noGrp="1"/>
          </p:cNvSpPr>
          <p:nvPr>
            <p:ph sz="half" idx="1"/>
          </p:nvPr>
        </p:nvSpPr>
        <p:spPr>
          <a:xfrm>
            <a:off x="838200" y="1315666"/>
            <a:ext cx="5181600" cy="5542334"/>
          </a:xfrm>
        </p:spPr>
        <p:txBody>
          <a:bodyPr>
            <a:normAutofit fontScale="77500" lnSpcReduction="20000"/>
          </a:bodyPr>
          <a:lstStyle/>
          <a:p>
            <a:pPr marL="0" indent="0">
              <a:buNone/>
            </a:pPr>
            <a:r>
              <a:rPr lang="en-US" sz="3000" b="1" dirty="0" smtClean="0"/>
              <a:t>What did your team do well?</a:t>
            </a:r>
          </a:p>
          <a:p>
            <a:pPr lvl="2"/>
            <a:endParaRPr lang="en-US" dirty="0"/>
          </a:p>
          <a:p>
            <a:r>
              <a:rPr lang="en-US" dirty="0" smtClean="0"/>
              <a:t>“</a:t>
            </a:r>
            <a:r>
              <a:rPr lang="en-US" b="1" dirty="0"/>
              <a:t>All members actively participated</a:t>
            </a:r>
            <a:r>
              <a:rPr lang="en-US" dirty="0"/>
              <a:t> and we have formed </a:t>
            </a:r>
            <a:r>
              <a:rPr lang="en-US" dirty="0" smtClean="0"/>
              <a:t>a group </a:t>
            </a:r>
            <a:r>
              <a:rPr lang="en-US" dirty="0"/>
              <a:t>on </a:t>
            </a:r>
            <a:r>
              <a:rPr lang="en-US" dirty="0" smtClean="0"/>
              <a:t>Discord to </a:t>
            </a:r>
            <a:r>
              <a:rPr lang="en-US" dirty="0"/>
              <a:t>keep in contact</a:t>
            </a:r>
            <a:r>
              <a:rPr lang="en-US" dirty="0" smtClean="0"/>
              <a:t>.</a:t>
            </a:r>
            <a:r>
              <a:rPr lang="en-US" dirty="0" smtClean="0"/>
              <a:t>”</a:t>
            </a:r>
            <a:endParaRPr lang="en-US" dirty="0" smtClean="0"/>
          </a:p>
          <a:p>
            <a:pPr lvl="2"/>
            <a:endParaRPr lang="en-US" dirty="0"/>
          </a:p>
          <a:p>
            <a:r>
              <a:rPr lang="en-US" dirty="0" smtClean="0"/>
              <a:t>“</a:t>
            </a:r>
            <a:r>
              <a:rPr lang="en-US" dirty="0"/>
              <a:t>Communicating and </a:t>
            </a:r>
            <a:r>
              <a:rPr lang="en-US" b="1" dirty="0"/>
              <a:t>collaborating on solving problems</a:t>
            </a:r>
            <a:r>
              <a:rPr lang="en-US" dirty="0"/>
              <a:t>.</a:t>
            </a:r>
            <a:r>
              <a:rPr lang="en-US" dirty="0" smtClean="0"/>
              <a:t>”</a:t>
            </a:r>
            <a:endParaRPr lang="en-US" dirty="0" smtClean="0"/>
          </a:p>
          <a:p>
            <a:pPr lvl="2"/>
            <a:endParaRPr lang="en-US" dirty="0"/>
          </a:p>
          <a:p>
            <a:r>
              <a:rPr lang="en-US" dirty="0" smtClean="0"/>
              <a:t>“</a:t>
            </a:r>
            <a:r>
              <a:rPr lang="en-US" dirty="0"/>
              <a:t>The </a:t>
            </a:r>
            <a:r>
              <a:rPr lang="en-US" b="1" dirty="0"/>
              <a:t>work is distributed equitably</a:t>
            </a:r>
            <a:r>
              <a:rPr lang="en-US" dirty="0"/>
              <a:t>. </a:t>
            </a:r>
            <a:r>
              <a:rPr lang="en-US" b="1" dirty="0"/>
              <a:t>Everyone is contributing</a:t>
            </a:r>
            <a:r>
              <a:rPr lang="en-US" dirty="0"/>
              <a:t> based on their strengths while also learning from the rest of the team</a:t>
            </a:r>
            <a:r>
              <a:rPr lang="en-US" dirty="0" smtClean="0"/>
              <a:t>.</a:t>
            </a:r>
            <a:r>
              <a:rPr lang="en-US" dirty="0" smtClean="0"/>
              <a:t>”</a:t>
            </a:r>
          </a:p>
          <a:p>
            <a:endParaRPr lang="en-US" dirty="0"/>
          </a:p>
          <a:p>
            <a:r>
              <a:rPr lang="en-US" dirty="0" smtClean="0"/>
              <a:t>“We </a:t>
            </a:r>
            <a:r>
              <a:rPr lang="en-US" b="1" dirty="0"/>
              <a:t>mitigated disagreements over project ranking democratically</a:t>
            </a:r>
            <a:r>
              <a:rPr lang="en-US" dirty="0"/>
              <a:t>, and completed the 501 hunt with no issues.</a:t>
            </a:r>
            <a:r>
              <a:rPr lang="en-US" dirty="0" smtClean="0"/>
              <a:t>”</a:t>
            </a:r>
            <a:endParaRPr lang="en-US" dirty="0" smtClean="0"/>
          </a:p>
          <a:p>
            <a:pPr lvl="2"/>
            <a:endParaRPr lang="en-US" dirty="0"/>
          </a:p>
        </p:txBody>
      </p:sp>
      <p:sp>
        <p:nvSpPr>
          <p:cNvPr id="4" name="Content Placeholder 3"/>
          <p:cNvSpPr>
            <a:spLocks noGrp="1"/>
          </p:cNvSpPr>
          <p:nvPr>
            <p:ph sz="half" idx="2"/>
          </p:nvPr>
        </p:nvSpPr>
        <p:spPr>
          <a:xfrm>
            <a:off x="6172200" y="1315666"/>
            <a:ext cx="5416062" cy="5085134"/>
          </a:xfrm>
        </p:spPr>
        <p:txBody>
          <a:bodyPr>
            <a:normAutofit fontScale="77500" lnSpcReduction="20000"/>
          </a:bodyPr>
          <a:lstStyle/>
          <a:p>
            <a:pPr marL="0" indent="0">
              <a:buNone/>
            </a:pPr>
            <a:r>
              <a:rPr lang="en-US" sz="3000" b="1" dirty="0" smtClean="0"/>
              <a:t>What could your team do better?</a:t>
            </a:r>
          </a:p>
          <a:p>
            <a:pPr lvl="2"/>
            <a:endParaRPr lang="en-US" dirty="0"/>
          </a:p>
          <a:p>
            <a:r>
              <a:rPr lang="en-US" dirty="0" smtClean="0"/>
              <a:t>“</a:t>
            </a:r>
            <a:r>
              <a:rPr lang="en-US" b="1" dirty="0"/>
              <a:t>We could share the workload a bit better.</a:t>
            </a:r>
            <a:r>
              <a:rPr lang="en-US" dirty="0"/>
              <a:t> We all did work for it but I think </a:t>
            </a:r>
            <a:r>
              <a:rPr lang="en-US" dirty="0" smtClean="0"/>
              <a:t>one person </a:t>
            </a:r>
            <a:r>
              <a:rPr lang="en-US" dirty="0"/>
              <a:t>did a bit more than everyone</a:t>
            </a:r>
            <a:r>
              <a:rPr lang="en-US" dirty="0" smtClean="0"/>
              <a:t>.</a:t>
            </a:r>
            <a:r>
              <a:rPr lang="en-US" dirty="0" smtClean="0"/>
              <a:t>”</a:t>
            </a:r>
            <a:endParaRPr lang="en-US" dirty="0" smtClean="0"/>
          </a:p>
          <a:p>
            <a:pPr lvl="2"/>
            <a:endParaRPr lang="en-US" dirty="0"/>
          </a:p>
          <a:p>
            <a:r>
              <a:rPr lang="en-US" dirty="0" smtClean="0"/>
              <a:t>“</a:t>
            </a:r>
            <a:r>
              <a:rPr lang="en-US" dirty="0"/>
              <a:t>I think we need </a:t>
            </a:r>
            <a:r>
              <a:rPr lang="en-US" b="1" dirty="0"/>
              <a:t>a leader to </a:t>
            </a:r>
            <a:r>
              <a:rPr lang="en-US" b="1" dirty="0" smtClean="0"/>
              <a:t>help distribute the </a:t>
            </a:r>
            <a:r>
              <a:rPr lang="en-US" b="1" dirty="0"/>
              <a:t>work</a:t>
            </a:r>
            <a:r>
              <a:rPr lang="en-US" dirty="0"/>
              <a:t> to different </a:t>
            </a:r>
            <a:r>
              <a:rPr lang="en-US" dirty="0" smtClean="0"/>
              <a:t>people, </a:t>
            </a:r>
            <a:r>
              <a:rPr lang="en-US" dirty="0"/>
              <a:t>so we can work more efficiently </a:t>
            </a:r>
            <a:r>
              <a:rPr lang="en-US" dirty="0" smtClean="0"/>
              <a:t>and without </a:t>
            </a:r>
            <a:r>
              <a:rPr lang="en-US" dirty="0"/>
              <a:t>any task </a:t>
            </a:r>
            <a:r>
              <a:rPr lang="en-US" dirty="0" smtClean="0"/>
              <a:t>conflicts.</a:t>
            </a:r>
            <a:r>
              <a:rPr lang="en-US" dirty="0" smtClean="0"/>
              <a:t> </a:t>
            </a:r>
            <a:r>
              <a:rPr lang="en-US" dirty="0" smtClean="0"/>
              <a:t>” </a:t>
            </a:r>
          </a:p>
          <a:p>
            <a:pPr lvl="2"/>
            <a:endParaRPr lang="en-US" dirty="0"/>
          </a:p>
          <a:p>
            <a:r>
              <a:rPr lang="en-US" dirty="0" smtClean="0"/>
              <a:t>“</a:t>
            </a:r>
            <a:r>
              <a:rPr lang="en-US" b="1" dirty="0"/>
              <a:t>Discussion did not have a lot of </a:t>
            </a:r>
            <a:r>
              <a:rPr lang="en-US" b="1" dirty="0" smtClean="0"/>
              <a:t>participation</a:t>
            </a:r>
            <a:r>
              <a:rPr lang="en-US" dirty="0" smtClean="0"/>
              <a:t>; </a:t>
            </a:r>
            <a:r>
              <a:rPr lang="en-US" dirty="0"/>
              <a:t>there was a lot of </a:t>
            </a:r>
            <a:r>
              <a:rPr lang="en-US" dirty="0" smtClean="0"/>
              <a:t>silence.</a:t>
            </a:r>
            <a:r>
              <a:rPr lang="en-US" dirty="0" smtClean="0"/>
              <a:t>”</a:t>
            </a:r>
            <a:endParaRPr lang="en-US" dirty="0"/>
          </a:p>
          <a:p>
            <a:pPr lvl="2"/>
            <a:endParaRPr lang="en-US" dirty="0"/>
          </a:p>
          <a:p>
            <a:r>
              <a:rPr lang="en-US" dirty="0" smtClean="0"/>
              <a:t>“</a:t>
            </a:r>
            <a:r>
              <a:rPr lang="en-US" dirty="0"/>
              <a:t>We could </a:t>
            </a:r>
            <a:r>
              <a:rPr lang="en-US" b="1" dirty="0"/>
              <a:t>communicate our expectations</a:t>
            </a:r>
            <a:r>
              <a:rPr lang="en-US" dirty="0"/>
              <a:t> more concretely. </a:t>
            </a:r>
            <a:r>
              <a:rPr lang="en-US" dirty="0" smtClean="0"/>
              <a:t>”</a:t>
            </a:r>
            <a:endParaRPr lang="en-US" dirty="0"/>
          </a:p>
        </p:txBody>
      </p:sp>
    </p:spTree>
    <p:extLst>
      <p:ext uri="{BB962C8B-B14F-4D97-AF65-F5344CB8AC3E}">
        <p14:creationId xmlns:p14="http://schemas.microsoft.com/office/powerpoint/2010/main" val="348374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733" y="2759193"/>
            <a:ext cx="9008534" cy="1325563"/>
          </a:xfrm>
        </p:spPr>
        <p:txBody>
          <a:bodyPr>
            <a:normAutofit fontScale="90000"/>
          </a:bodyPr>
          <a:lstStyle/>
          <a:p>
            <a:pPr algn="ctr"/>
            <a:r>
              <a:rPr lang="en-US" dirty="0" smtClean="0"/>
              <a:t>How can you communicate better with your teammates, or with your client, especially whe</a:t>
            </a:r>
            <a:r>
              <a:rPr lang="en-US" dirty="0"/>
              <a:t>n</a:t>
            </a:r>
            <a:r>
              <a:rPr lang="en-US" dirty="0" smtClean="0"/>
              <a:t> there may be a problem?</a:t>
            </a:r>
            <a:endParaRPr lang="en-US" dirty="0"/>
          </a:p>
        </p:txBody>
      </p:sp>
    </p:spTree>
    <p:extLst>
      <p:ext uri="{BB962C8B-B14F-4D97-AF65-F5344CB8AC3E}">
        <p14:creationId xmlns:p14="http://schemas.microsoft.com/office/powerpoint/2010/main" val="1563341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552317" y="1487044"/>
            <a:ext cx="3098132" cy="4762500"/>
          </a:xfrm>
          <a:prstGeom prst="rect">
            <a:avLst/>
          </a:prstGeom>
        </p:spPr>
      </p:pic>
      <p:sp>
        <p:nvSpPr>
          <p:cNvPr id="2" name="Title 1"/>
          <p:cNvSpPr>
            <a:spLocks noGrp="1"/>
          </p:cNvSpPr>
          <p:nvPr>
            <p:ph type="title"/>
          </p:nvPr>
        </p:nvSpPr>
        <p:spPr>
          <a:xfrm>
            <a:off x="838200" y="32622"/>
            <a:ext cx="10515600" cy="1325563"/>
          </a:xfrm>
        </p:spPr>
        <p:txBody>
          <a:bodyPr/>
          <a:lstStyle/>
          <a:p>
            <a:r>
              <a:rPr lang="en-US" dirty="0" smtClean="0"/>
              <a:t>“I” Statements for Effective Communication</a:t>
            </a:r>
            <a:endParaRPr lang="en-US" dirty="0"/>
          </a:p>
        </p:txBody>
      </p:sp>
      <p:sp>
        <p:nvSpPr>
          <p:cNvPr id="4" name="Content Placeholder 3"/>
          <p:cNvSpPr>
            <a:spLocks noGrp="1"/>
          </p:cNvSpPr>
          <p:nvPr>
            <p:ph sz="half" idx="2"/>
          </p:nvPr>
        </p:nvSpPr>
        <p:spPr>
          <a:xfrm>
            <a:off x="6172200" y="1426622"/>
            <a:ext cx="5181600" cy="5273435"/>
          </a:xfrm>
        </p:spPr>
        <p:txBody>
          <a:bodyPr>
            <a:normAutofit lnSpcReduction="10000"/>
          </a:bodyPr>
          <a:lstStyle/>
          <a:p>
            <a:r>
              <a:rPr lang="en-US" dirty="0" smtClean="0"/>
              <a:t>Main claim: </a:t>
            </a:r>
            <a:r>
              <a:rPr lang="en-US" dirty="0" smtClean="0"/>
              <a:t>Most people want to help solve problems, but they aren’t always aware of the problem, especially if they have a role in it. </a:t>
            </a:r>
          </a:p>
          <a:p>
            <a:pPr lvl="3"/>
            <a:endParaRPr lang="en-US" dirty="0" smtClean="0"/>
          </a:p>
          <a:p>
            <a:r>
              <a:rPr lang="en-US" dirty="0" smtClean="0">
                <a:solidFill>
                  <a:schemeClr val="bg1"/>
                </a:solidFill>
              </a:rPr>
              <a:t>Use “I” statements which communicate the negative impact on </a:t>
            </a:r>
            <a:r>
              <a:rPr lang="en-US" i="1" dirty="0" smtClean="0">
                <a:solidFill>
                  <a:schemeClr val="bg1"/>
                </a:solidFill>
              </a:rPr>
              <a:t>you, </a:t>
            </a:r>
            <a:r>
              <a:rPr lang="en-US" dirty="0" smtClean="0">
                <a:solidFill>
                  <a:schemeClr val="bg1"/>
                </a:solidFill>
              </a:rPr>
              <a:t>without including a negative judgment of </a:t>
            </a:r>
            <a:r>
              <a:rPr lang="en-US" i="1" dirty="0" smtClean="0">
                <a:solidFill>
                  <a:schemeClr val="bg1"/>
                </a:solidFill>
              </a:rPr>
              <a:t>them</a:t>
            </a:r>
            <a:r>
              <a:rPr lang="en-US" dirty="0" smtClean="0">
                <a:solidFill>
                  <a:schemeClr val="bg1"/>
                </a:solidFill>
              </a:rPr>
              <a:t>.</a:t>
            </a:r>
          </a:p>
          <a:p>
            <a:endParaRPr lang="en-US" dirty="0">
              <a:solidFill>
                <a:schemeClr val="bg1"/>
              </a:solidFill>
            </a:endParaRPr>
          </a:p>
          <a:p>
            <a:r>
              <a:rPr lang="en-US" dirty="0" smtClean="0">
                <a:solidFill>
                  <a:schemeClr val="bg1"/>
                </a:solidFill>
              </a:rPr>
              <a:t>Not magic, but better than alternatives.</a:t>
            </a:r>
          </a:p>
        </p:txBody>
      </p:sp>
      <p:pic>
        <p:nvPicPr>
          <p:cNvPr id="9" name="Picture 8"/>
          <p:cNvPicPr>
            <a:picLocks noChangeAspect="1"/>
          </p:cNvPicPr>
          <p:nvPr/>
        </p:nvPicPr>
        <p:blipFill>
          <a:blip r:embed="rId4"/>
          <a:stretch>
            <a:fillRect/>
          </a:stretch>
        </p:blipFill>
        <p:spPr>
          <a:xfrm>
            <a:off x="1530410" y="1343991"/>
            <a:ext cx="3120040" cy="5048606"/>
          </a:xfrm>
          <a:prstGeom prst="rect">
            <a:avLst/>
          </a:prstGeom>
        </p:spPr>
      </p:pic>
    </p:spTree>
    <p:extLst>
      <p:ext uri="{BB962C8B-B14F-4D97-AF65-F5344CB8AC3E}">
        <p14:creationId xmlns:p14="http://schemas.microsoft.com/office/powerpoint/2010/main" val="106660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39"/>
            <a:ext cx="10515600" cy="1325563"/>
          </a:xfrm>
        </p:spPr>
        <p:txBody>
          <a:bodyPr/>
          <a:lstStyle/>
          <a:p>
            <a:r>
              <a:rPr lang="en-US" dirty="0" smtClean="0"/>
              <a:t>Student comments about themselves…</a:t>
            </a:r>
            <a:endParaRPr lang="en-US" dirty="0"/>
          </a:p>
        </p:txBody>
      </p:sp>
      <p:sp>
        <p:nvSpPr>
          <p:cNvPr id="4" name="Content Placeholder 2"/>
          <p:cNvSpPr>
            <a:spLocks noGrp="1"/>
          </p:cNvSpPr>
          <p:nvPr>
            <p:ph sz="half" idx="1"/>
          </p:nvPr>
        </p:nvSpPr>
        <p:spPr>
          <a:xfrm>
            <a:off x="838200" y="1315666"/>
            <a:ext cx="5181600" cy="5542334"/>
          </a:xfrm>
        </p:spPr>
        <p:txBody>
          <a:bodyPr>
            <a:normAutofit fontScale="92500" lnSpcReduction="20000"/>
          </a:bodyPr>
          <a:lstStyle/>
          <a:p>
            <a:pPr marL="0" indent="0">
              <a:buNone/>
            </a:pPr>
            <a:r>
              <a:rPr lang="en-US" sz="3000" b="1" dirty="0" smtClean="0"/>
              <a:t>What did </a:t>
            </a:r>
            <a:r>
              <a:rPr lang="en-US" sz="3000" b="1" i="1" u="sng" dirty="0" smtClean="0"/>
              <a:t>you</a:t>
            </a:r>
            <a:r>
              <a:rPr lang="en-US" sz="3000" b="1" dirty="0" smtClean="0"/>
              <a:t> </a:t>
            </a:r>
            <a:r>
              <a:rPr lang="en-US" sz="3000" b="1" dirty="0" smtClean="0"/>
              <a:t>do well?</a:t>
            </a:r>
          </a:p>
          <a:p>
            <a:pPr lvl="2"/>
            <a:endParaRPr lang="en-US" dirty="0"/>
          </a:p>
          <a:p>
            <a:r>
              <a:rPr lang="en-US" dirty="0" smtClean="0"/>
              <a:t>“</a:t>
            </a:r>
            <a:r>
              <a:rPr lang="en-US" dirty="0"/>
              <a:t>I think I did well completing my assigned tasks and offering assistance and support to my teammates if they needed it</a:t>
            </a:r>
            <a:r>
              <a:rPr lang="en-US" dirty="0" smtClean="0"/>
              <a:t>.</a:t>
            </a:r>
            <a:r>
              <a:rPr lang="en-US" dirty="0" smtClean="0"/>
              <a:t>”</a:t>
            </a:r>
            <a:endParaRPr lang="en-US" dirty="0" smtClean="0"/>
          </a:p>
          <a:p>
            <a:pPr lvl="2"/>
            <a:endParaRPr lang="en-US" dirty="0"/>
          </a:p>
          <a:p>
            <a:r>
              <a:rPr lang="en-US" dirty="0"/>
              <a:t>“Active participation in team work and also encouraging others to participate in the activity</a:t>
            </a:r>
            <a:r>
              <a:rPr lang="en-US" dirty="0" smtClean="0"/>
              <a:t>.”</a:t>
            </a:r>
            <a:endParaRPr lang="en-US" dirty="0" smtClean="0"/>
          </a:p>
          <a:p>
            <a:pPr lvl="2"/>
            <a:endParaRPr lang="en-US" dirty="0"/>
          </a:p>
          <a:p>
            <a:r>
              <a:rPr lang="en-US" dirty="0" smtClean="0"/>
              <a:t>“</a:t>
            </a:r>
            <a:r>
              <a:rPr lang="en-US" dirty="0"/>
              <a:t>I think I did a good job articulating decisions that needed to be made</a:t>
            </a:r>
            <a:r>
              <a:rPr lang="en-US" dirty="0" smtClean="0"/>
              <a:t>.</a:t>
            </a:r>
            <a:r>
              <a:rPr lang="en-US" dirty="0" smtClean="0"/>
              <a:t>”</a:t>
            </a:r>
            <a:endParaRPr lang="en-US" dirty="0" smtClean="0"/>
          </a:p>
          <a:p>
            <a:pPr lvl="2"/>
            <a:endParaRPr lang="en-US" dirty="0"/>
          </a:p>
          <a:p>
            <a:r>
              <a:rPr lang="en-US" dirty="0" smtClean="0"/>
              <a:t>“I </a:t>
            </a:r>
            <a:r>
              <a:rPr lang="en-US" dirty="0" smtClean="0"/>
              <a:t>assumed </a:t>
            </a:r>
            <a:r>
              <a:rPr lang="en-US" dirty="0"/>
              <a:t>a leadership position at certain points to help engage each of the group's members.</a:t>
            </a:r>
            <a:r>
              <a:rPr lang="en-US" dirty="0" smtClean="0"/>
              <a:t>”</a:t>
            </a:r>
          </a:p>
          <a:p>
            <a:pPr lvl="2"/>
            <a:endParaRPr lang="en-US" dirty="0"/>
          </a:p>
        </p:txBody>
      </p:sp>
      <p:sp>
        <p:nvSpPr>
          <p:cNvPr id="5" name="Content Placeholder 3"/>
          <p:cNvSpPr txBox="1">
            <a:spLocks/>
          </p:cNvSpPr>
          <p:nvPr/>
        </p:nvSpPr>
        <p:spPr>
          <a:xfrm>
            <a:off x="6172200" y="1315666"/>
            <a:ext cx="5416062" cy="5542334"/>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3000" b="1" dirty="0" smtClean="0"/>
              <a:t>What could </a:t>
            </a:r>
            <a:r>
              <a:rPr lang="en-US" sz="3000" b="1" i="1" u="sng" dirty="0" smtClean="0"/>
              <a:t>you</a:t>
            </a:r>
            <a:r>
              <a:rPr lang="en-US" sz="3000" b="1" dirty="0" smtClean="0"/>
              <a:t> have done better?</a:t>
            </a:r>
          </a:p>
          <a:p>
            <a:pPr lvl="2"/>
            <a:endParaRPr lang="en-US" dirty="0" smtClean="0"/>
          </a:p>
          <a:p>
            <a:r>
              <a:rPr lang="en-US" dirty="0" smtClean="0"/>
              <a:t>“</a:t>
            </a:r>
            <a:r>
              <a:rPr lang="en-US" dirty="0"/>
              <a:t>Be more punctual</a:t>
            </a:r>
            <a:r>
              <a:rPr lang="en-US" dirty="0" smtClean="0"/>
              <a:t>.”</a:t>
            </a:r>
          </a:p>
          <a:p>
            <a:pPr lvl="3"/>
            <a:endParaRPr lang="en-US" dirty="0"/>
          </a:p>
          <a:p>
            <a:r>
              <a:rPr lang="en-US" dirty="0" smtClean="0"/>
              <a:t>“</a:t>
            </a:r>
            <a:r>
              <a:rPr lang="en-US" dirty="0"/>
              <a:t>I think I </a:t>
            </a:r>
            <a:r>
              <a:rPr lang="en-US" dirty="0" smtClean="0"/>
              <a:t>could participate </a:t>
            </a:r>
            <a:r>
              <a:rPr lang="en-US" dirty="0"/>
              <a:t>into discussion more </a:t>
            </a:r>
            <a:r>
              <a:rPr lang="en-US" dirty="0" smtClean="0"/>
              <a:t>actively.”</a:t>
            </a:r>
          </a:p>
          <a:p>
            <a:pPr lvl="2"/>
            <a:endParaRPr lang="en-US" dirty="0" smtClean="0"/>
          </a:p>
          <a:p>
            <a:r>
              <a:rPr lang="en-US" dirty="0" smtClean="0"/>
              <a:t>“</a:t>
            </a:r>
            <a:r>
              <a:rPr lang="en-US" dirty="0"/>
              <a:t>I need to do better in trusting my team to do what they said they are going to </a:t>
            </a:r>
            <a:r>
              <a:rPr lang="en-US" dirty="0" smtClean="0"/>
              <a:t>do.”</a:t>
            </a:r>
          </a:p>
          <a:p>
            <a:pPr lvl="2"/>
            <a:endParaRPr lang="en-US" dirty="0" smtClean="0"/>
          </a:p>
          <a:p>
            <a:r>
              <a:rPr lang="en-US" dirty="0" smtClean="0"/>
              <a:t>“</a:t>
            </a:r>
            <a:r>
              <a:rPr lang="en-US" dirty="0"/>
              <a:t>Sometimes during the Hunt I felt that I was jumping ahead without making sure my team was with me</a:t>
            </a:r>
            <a:r>
              <a:rPr lang="en-US" dirty="0" smtClean="0"/>
              <a:t>.”</a:t>
            </a:r>
          </a:p>
          <a:p>
            <a:pPr lvl="2"/>
            <a:endParaRPr lang="en-US" dirty="0"/>
          </a:p>
          <a:p>
            <a:r>
              <a:rPr lang="en-US" dirty="0"/>
              <a:t>“I felt like I was imposing my own experience on my team members as opposed to assisting them to come to conclusions on their own. I want to work on that in future meetings.” </a:t>
            </a:r>
          </a:p>
        </p:txBody>
      </p:sp>
    </p:spTree>
    <p:extLst>
      <p:ext uri="{BB962C8B-B14F-4D97-AF65-F5344CB8AC3E}">
        <p14:creationId xmlns:p14="http://schemas.microsoft.com/office/powerpoint/2010/main" val="1666913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552317" y="1487044"/>
            <a:ext cx="3098132" cy="4762500"/>
          </a:xfrm>
          <a:prstGeom prst="rect">
            <a:avLst/>
          </a:prstGeom>
        </p:spPr>
      </p:pic>
      <p:sp>
        <p:nvSpPr>
          <p:cNvPr id="2" name="Title 1"/>
          <p:cNvSpPr>
            <a:spLocks noGrp="1"/>
          </p:cNvSpPr>
          <p:nvPr>
            <p:ph type="title"/>
          </p:nvPr>
        </p:nvSpPr>
        <p:spPr>
          <a:xfrm>
            <a:off x="838200" y="32622"/>
            <a:ext cx="10515600" cy="1325563"/>
          </a:xfrm>
        </p:spPr>
        <p:txBody>
          <a:bodyPr/>
          <a:lstStyle/>
          <a:p>
            <a:r>
              <a:rPr lang="en-US" dirty="0" smtClean="0"/>
              <a:t>“I” Statements for Effective Communication</a:t>
            </a:r>
            <a:endParaRPr lang="en-US" dirty="0"/>
          </a:p>
        </p:txBody>
      </p:sp>
      <p:sp>
        <p:nvSpPr>
          <p:cNvPr id="4" name="Content Placeholder 3"/>
          <p:cNvSpPr>
            <a:spLocks noGrp="1"/>
          </p:cNvSpPr>
          <p:nvPr>
            <p:ph sz="half" idx="2"/>
          </p:nvPr>
        </p:nvSpPr>
        <p:spPr>
          <a:xfrm>
            <a:off x="6172200" y="1426622"/>
            <a:ext cx="5181600" cy="5273435"/>
          </a:xfrm>
        </p:spPr>
        <p:txBody>
          <a:bodyPr>
            <a:normAutofit lnSpcReduction="10000"/>
          </a:bodyPr>
          <a:lstStyle/>
          <a:p>
            <a:r>
              <a:rPr lang="en-US" dirty="0" smtClean="0"/>
              <a:t>Main claim: </a:t>
            </a:r>
            <a:r>
              <a:rPr lang="en-US" dirty="0" smtClean="0"/>
              <a:t>Most people want to help solve problems, but they aren’t always aware of the problem, especially if they have a role in it. </a:t>
            </a:r>
          </a:p>
          <a:p>
            <a:pPr lvl="3"/>
            <a:endParaRPr lang="en-US" dirty="0" smtClean="0"/>
          </a:p>
          <a:p>
            <a:r>
              <a:rPr lang="en-US" dirty="0" smtClean="0"/>
              <a:t>Use “I” statements which communicate the negative impact on </a:t>
            </a:r>
            <a:r>
              <a:rPr lang="en-US" i="1" dirty="0" smtClean="0"/>
              <a:t>you, </a:t>
            </a:r>
            <a:r>
              <a:rPr lang="en-US" dirty="0" smtClean="0"/>
              <a:t>without including a negative judgment of </a:t>
            </a:r>
            <a:r>
              <a:rPr lang="en-US" i="1" dirty="0" smtClean="0"/>
              <a:t>them</a:t>
            </a:r>
            <a:r>
              <a:rPr lang="en-US" dirty="0" smtClean="0"/>
              <a:t>.</a:t>
            </a:r>
          </a:p>
          <a:p>
            <a:endParaRPr lang="en-US" dirty="0"/>
          </a:p>
          <a:p>
            <a:r>
              <a:rPr lang="en-US" dirty="0" smtClean="0"/>
              <a:t>Not magic, but better than alternatives.</a:t>
            </a:r>
          </a:p>
        </p:txBody>
      </p:sp>
      <p:pic>
        <p:nvPicPr>
          <p:cNvPr id="9" name="Picture 8"/>
          <p:cNvPicPr>
            <a:picLocks noChangeAspect="1"/>
          </p:cNvPicPr>
          <p:nvPr/>
        </p:nvPicPr>
        <p:blipFill>
          <a:blip r:embed="rId4"/>
          <a:stretch>
            <a:fillRect/>
          </a:stretch>
        </p:blipFill>
        <p:spPr>
          <a:xfrm>
            <a:off x="1530410" y="1343991"/>
            <a:ext cx="3120040" cy="5048606"/>
          </a:xfrm>
          <a:prstGeom prst="rect">
            <a:avLst/>
          </a:prstGeom>
        </p:spPr>
      </p:pic>
    </p:spTree>
    <p:extLst>
      <p:ext uri="{BB962C8B-B14F-4D97-AF65-F5344CB8AC3E}">
        <p14:creationId xmlns:p14="http://schemas.microsoft.com/office/powerpoint/2010/main" val="2911522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717"/>
            <a:ext cx="10515600" cy="1325563"/>
          </a:xfrm>
        </p:spPr>
        <p:txBody>
          <a:bodyPr/>
          <a:lstStyle/>
          <a:p>
            <a:r>
              <a:rPr lang="en-US" dirty="0" smtClean="0"/>
              <a:t>What </a:t>
            </a:r>
            <a:r>
              <a:rPr lang="en-US" dirty="0"/>
              <a:t>Y</a:t>
            </a:r>
            <a:r>
              <a:rPr lang="en-US" dirty="0" smtClean="0"/>
              <a:t>ou Should </a:t>
            </a:r>
            <a:r>
              <a:rPr lang="en-US" i="1" dirty="0" smtClean="0"/>
              <a:t>NOT </a:t>
            </a:r>
            <a:r>
              <a:rPr lang="en-US" dirty="0" smtClean="0"/>
              <a:t>Do</a:t>
            </a:r>
            <a:endParaRPr lang="en-US" dirty="0"/>
          </a:p>
        </p:txBody>
      </p:sp>
      <p:sp>
        <p:nvSpPr>
          <p:cNvPr id="3" name="Content Placeholder 2"/>
          <p:cNvSpPr>
            <a:spLocks noGrp="1"/>
          </p:cNvSpPr>
          <p:nvPr>
            <p:ph sz="half" idx="1"/>
          </p:nvPr>
        </p:nvSpPr>
        <p:spPr>
          <a:xfrm>
            <a:off x="838200" y="1192194"/>
            <a:ext cx="5181600" cy="5054219"/>
          </a:xfrm>
        </p:spPr>
        <p:txBody>
          <a:bodyPr>
            <a:normAutofit fontScale="70000" lnSpcReduction="20000"/>
          </a:bodyPr>
          <a:lstStyle/>
          <a:p>
            <a:pPr>
              <a:tabLst>
                <a:tab pos="4919663" algn="r"/>
              </a:tabLst>
            </a:pPr>
            <a:r>
              <a:rPr lang="en-US" dirty="0" smtClean="0"/>
              <a:t>“Please let </a:t>
            </a:r>
            <a:r>
              <a:rPr lang="en-US" dirty="0"/>
              <a:t>other people have their say before you make your points. Don't talk so much</a:t>
            </a:r>
            <a:r>
              <a:rPr lang="en-US" dirty="0" smtClean="0"/>
              <a:t>!” 	</a:t>
            </a:r>
            <a:r>
              <a:rPr lang="en-US" dirty="0" smtClean="0">
                <a:solidFill>
                  <a:srgbClr val="FF0000"/>
                </a:solidFill>
              </a:rPr>
              <a:t>(</a:t>
            </a:r>
            <a:r>
              <a:rPr lang="en-US" dirty="0">
                <a:solidFill>
                  <a:srgbClr val="FF0000"/>
                </a:solidFill>
              </a:rPr>
              <a:t>ORDERING, DIRECTING</a:t>
            </a:r>
            <a:r>
              <a:rPr lang="en-US" dirty="0" smtClean="0">
                <a:solidFill>
                  <a:srgbClr val="FF0000"/>
                </a:solidFill>
              </a:rPr>
              <a:t>)</a:t>
            </a:r>
            <a:endParaRPr lang="en-US" dirty="0">
              <a:solidFill>
                <a:srgbClr val="FF0000"/>
              </a:solidFill>
            </a:endParaRPr>
          </a:p>
          <a:p>
            <a:pPr>
              <a:tabLst>
                <a:tab pos="4919663" algn="r"/>
              </a:tabLst>
            </a:pPr>
            <a:r>
              <a:rPr lang="en-US" dirty="0" smtClean="0"/>
              <a:t>“lf </a:t>
            </a:r>
            <a:r>
              <a:rPr lang="en-US" dirty="0"/>
              <a:t>you keep interrupting everyone in our meeting, </a:t>
            </a:r>
            <a:r>
              <a:rPr lang="en-US" dirty="0" smtClean="0"/>
              <a:t>you're </a:t>
            </a:r>
            <a:r>
              <a:rPr lang="en-US" dirty="0"/>
              <a:t>going to have everyone mad at </a:t>
            </a:r>
            <a:r>
              <a:rPr lang="en-US" dirty="0" smtClean="0"/>
              <a:t>you.” 	</a:t>
            </a:r>
            <a:r>
              <a:rPr lang="en-US" dirty="0" smtClean="0">
                <a:solidFill>
                  <a:srgbClr val="FF0000"/>
                </a:solidFill>
              </a:rPr>
              <a:t>(WARNING</a:t>
            </a:r>
            <a:r>
              <a:rPr lang="en-US" dirty="0">
                <a:solidFill>
                  <a:srgbClr val="FF0000"/>
                </a:solidFill>
              </a:rPr>
              <a:t>, THREATEN­ING</a:t>
            </a:r>
            <a:r>
              <a:rPr lang="en-US" dirty="0" smtClean="0">
                <a:solidFill>
                  <a:srgbClr val="FF0000"/>
                </a:solidFill>
              </a:rPr>
              <a:t>)</a:t>
            </a:r>
            <a:r>
              <a:rPr lang="en-US" dirty="0" smtClean="0"/>
              <a:t> </a:t>
            </a:r>
            <a:endParaRPr lang="en-US" dirty="0"/>
          </a:p>
          <a:p>
            <a:pPr>
              <a:tabLst>
                <a:tab pos="4919663" algn="r"/>
              </a:tabLst>
            </a:pPr>
            <a:r>
              <a:rPr lang="en-US" dirty="0" smtClean="0"/>
              <a:t>“It </a:t>
            </a:r>
            <a:r>
              <a:rPr lang="en-US" dirty="0"/>
              <a:t>is simple, common courtesy, to let people finish what they have </a:t>
            </a:r>
            <a:r>
              <a:rPr lang="en-US" dirty="0" smtClean="0"/>
              <a:t>to </a:t>
            </a:r>
            <a:r>
              <a:rPr lang="en-US" dirty="0"/>
              <a:t>say before </a:t>
            </a:r>
            <a:r>
              <a:rPr lang="en-US" dirty="0" smtClean="0"/>
              <a:t>interrupting.” 	</a:t>
            </a:r>
            <a:r>
              <a:rPr lang="en-US" dirty="0" smtClean="0">
                <a:solidFill>
                  <a:srgbClr val="FF0000"/>
                </a:solidFill>
              </a:rPr>
              <a:t>(MORALIZING</a:t>
            </a:r>
            <a:r>
              <a:rPr lang="en-US" dirty="0">
                <a:solidFill>
                  <a:srgbClr val="FF0000"/>
                </a:solidFill>
              </a:rPr>
              <a:t>, PREACHING</a:t>
            </a:r>
            <a:r>
              <a:rPr lang="en-US" dirty="0" smtClean="0">
                <a:solidFill>
                  <a:srgbClr val="FF0000"/>
                </a:solidFill>
              </a:rPr>
              <a:t>)</a:t>
            </a:r>
            <a:r>
              <a:rPr lang="en-US" dirty="0" smtClean="0"/>
              <a:t> </a:t>
            </a:r>
            <a:endParaRPr lang="en-US" dirty="0"/>
          </a:p>
          <a:p>
            <a:pPr>
              <a:tabLst>
                <a:tab pos="4919663" algn="r"/>
              </a:tabLst>
            </a:pPr>
            <a:r>
              <a:rPr lang="en-US" dirty="0" smtClean="0"/>
              <a:t>“God </a:t>
            </a:r>
            <a:r>
              <a:rPr lang="en-US" dirty="0"/>
              <a:t>gave us two ears and one mouth so we would listen twice as much as we </a:t>
            </a:r>
            <a:r>
              <a:rPr lang="en-US" dirty="0" smtClean="0"/>
              <a:t>talk.” 	</a:t>
            </a:r>
            <a:r>
              <a:rPr lang="en-US" dirty="0" smtClean="0">
                <a:solidFill>
                  <a:srgbClr val="FF0000"/>
                </a:solidFill>
              </a:rPr>
              <a:t>(</a:t>
            </a:r>
            <a:r>
              <a:rPr lang="en-US" dirty="0">
                <a:solidFill>
                  <a:srgbClr val="FF0000"/>
                </a:solidFill>
              </a:rPr>
              <a:t>TEACHING, LECTURING</a:t>
            </a:r>
            <a:r>
              <a:rPr lang="en-US" dirty="0" smtClean="0">
                <a:solidFill>
                  <a:srgbClr val="FF0000"/>
                </a:solidFill>
              </a:rPr>
              <a:t>)</a:t>
            </a:r>
            <a:endParaRPr lang="en-US" dirty="0">
              <a:solidFill>
                <a:srgbClr val="FF0000"/>
              </a:solidFill>
            </a:endParaRPr>
          </a:p>
          <a:p>
            <a:pPr>
              <a:tabLst>
                <a:tab pos="4919663" algn="r"/>
              </a:tabLst>
            </a:pPr>
            <a:r>
              <a:rPr lang="en-US" dirty="0" smtClean="0"/>
              <a:t>“The next time </a:t>
            </a:r>
            <a:r>
              <a:rPr lang="en-US" dirty="0"/>
              <a:t>we have a </a:t>
            </a:r>
            <a:r>
              <a:rPr lang="en-US" dirty="0" smtClean="0"/>
              <a:t>meeting</a:t>
            </a:r>
            <a:r>
              <a:rPr lang="en-US" dirty="0"/>
              <a:t>, may I suggest you hold back until everyone else makes their </a:t>
            </a:r>
            <a:r>
              <a:rPr lang="en-US" dirty="0" smtClean="0"/>
              <a:t>contribution?” 		</a:t>
            </a:r>
            <a:r>
              <a:rPr lang="en-US" dirty="0" smtClean="0">
                <a:solidFill>
                  <a:srgbClr val="FF0000"/>
                </a:solidFill>
              </a:rPr>
              <a:t>(</a:t>
            </a:r>
            <a:r>
              <a:rPr lang="en-US" dirty="0">
                <a:solidFill>
                  <a:srgbClr val="FF0000"/>
                </a:solidFill>
              </a:rPr>
              <a:t>ADVISING, OFFERING SOLUTIONS</a:t>
            </a:r>
            <a:r>
              <a:rPr lang="en-US" dirty="0" smtClean="0">
                <a:solidFill>
                  <a:srgbClr val="FF0000"/>
                </a:solidFill>
              </a:rPr>
              <a:t>) </a:t>
            </a:r>
            <a:endParaRPr lang="en-US" dirty="0">
              <a:solidFill>
                <a:srgbClr val="FF0000"/>
              </a:solidFill>
            </a:endParaRPr>
          </a:p>
          <a:p>
            <a:pPr>
              <a:tabLst>
                <a:tab pos="4919663" algn="r"/>
              </a:tabLst>
            </a:pPr>
            <a:r>
              <a:rPr lang="en-US" dirty="0" smtClean="0"/>
              <a:t>“You're </a:t>
            </a:r>
            <a:r>
              <a:rPr lang="en-US" dirty="0"/>
              <a:t>really discourteous in our staff </a:t>
            </a:r>
            <a:r>
              <a:rPr lang="en-US" dirty="0" smtClean="0"/>
              <a:t>meetings.” 	</a:t>
            </a:r>
            <a:r>
              <a:rPr lang="en-US" dirty="0" smtClean="0">
                <a:solidFill>
                  <a:srgbClr val="FF0000"/>
                </a:solidFill>
              </a:rPr>
              <a:t>(</a:t>
            </a:r>
            <a:r>
              <a:rPr lang="en-US" dirty="0">
                <a:solidFill>
                  <a:srgbClr val="FF0000"/>
                </a:solidFill>
              </a:rPr>
              <a:t>CRITI­CIZING, JUDGING</a:t>
            </a:r>
            <a:r>
              <a:rPr lang="en-US" dirty="0" smtClean="0">
                <a:solidFill>
                  <a:srgbClr val="FF0000"/>
                </a:solidFill>
              </a:rPr>
              <a:t>)</a:t>
            </a:r>
            <a:r>
              <a:rPr lang="en-US" dirty="0" smtClean="0"/>
              <a:t> </a:t>
            </a:r>
            <a:endParaRPr lang="en-US" dirty="0"/>
          </a:p>
          <a:p>
            <a:pPr>
              <a:tabLst>
                <a:tab pos="4919663" algn="r"/>
              </a:tabLst>
            </a:pPr>
            <a:endParaRPr lang="en-US" dirty="0"/>
          </a:p>
        </p:txBody>
      </p:sp>
      <p:sp>
        <p:nvSpPr>
          <p:cNvPr id="4" name="Content Placeholder 3"/>
          <p:cNvSpPr>
            <a:spLocks noGrp="1"/>
          </p:cNvSpPr>
          <p:nvPr>
            <p:ph sz="half" idx="2"/>
          </p:nvPr>
        </p:nvSpPr>
        <p:spPr>
          <a:xfrm>
            <a:off x="6172200" y="1192194"/>
            <a:ext cx="5181600" cy="5054219"/>
          </a:xfrm>
        </p:spPr>
        <p:txBody>
          <a:bodyPr>
            <a:normAutofit fontScale="70000" lnSpcReduction="20000"/>
          </a:bodyPr>
          <a:lstStyle/>
          <a:p>
            <a:pPr>
              <a:tabLst>
                <a:tab pos="4919663" algn="r"/>
              </a:tabLst>
            </a:pPr>
            <a:r>
              <a:rPr lang="en-US" dirty="0" smtClean="0"/>
              <a:t>“You're very bright and you </a:t>
            </a:r>
            <a:r>
              <a:rPr lang="en-US" dirty="0"/>
              <a:t>always </a:t>
            </a:r>
            <a:r>
              <a:rPr lang="en-US" dirty="0" smtClean="0"/>
              <a:t>have </a:t>
            </a:r>
            <a:r>
              <a:rPr lang="en-US" dirty="0"/>
              <a:t>good ideas, but </a:t>
            </a:r>
            <a:r>
              <a:rPr lang="en-US" dirty="0" smtClean="0"/>
              <a:t>how about giving others </a:t>
            </a:r>
            <a:r>
              <a:rPr lang="en-US" dirty="0"/>
              <a:t>a </a:t>
            </a:r>
            <a:r>
              <a:rPr lang="en-US" dirty="0" smtClean="0"/>
              <a:t>chance to speak?” 	</a:t>
            </a:r>
            <a:r>
              <a:rPr lang="en-US" dirty="0" smtClean="0">
                <a:solidFill>
                  <a:srgbClr val="FF0000"/>
                </a:solidFill>
              </a:rPr>
              <a:t>(</a:t>
            </a:r>
            <a:r>
              <a:rPr lang="en-US" dirty="0">
                <a:solidFill>
                  <a:srgbClr val="FF0000"/>
                </a:solidFill>
              </a:rPr>
              <a:t>PRAISING, BUT­TERING UP</a:t>
            </a:r>
            <a:r>
              <a:rPr lang="en-US" dirty="0" smtClean="0">
                <a:solidFill>
                  <a:srgbClr val="FF0000"/>
                </a:solidFill>
              </a:rPr>
              <a:t>)</a:t>
            </a:r>
            <a:r>
              <a:rPr lang="en-US" dirty="0" smtClean="0"/>
              <a:t> </a:t>
            </a:r>
            <a:endParaRPr lang="en-US" dirty="0"/>
          </a:p>
          <a:p>
            <a:pPr>
              <a:tabLst>
                <a:tab pos="4919663" algn="r"/>
              </a:tabLst>
            </a:pPr>
            <a:r>
              <a:rPr lang="en-US" dirty="0" smtClean="0"/>
              <a:t>“You </a:t>
            </a:r>
            <a:r>
              <a:rPr lang="en-US" dirty="0"/>
              <a:t>act like a know-it-all in our staff </a:t>
            </a:r>
            <a:r>
              <a:rPr lang="en-US" dirty="0" smtClean="0"/>
              <a:t>meetings.” 	</a:t>
            </a:r>
            <a:r>
              <a:rPr lang="en-US" dirty="0" smtClean="0">
                <a:solidFill>
                  <a:srgbClr val="FF0000"/>
                </a:solidFill>
              </a:rPr>
              <a:t>(</a:t>
            </a:r>
            <a:r>
              <a:rPr lang="en-US" dirty="0">
                <a:solidFill>
                  <a:srgbClr val="FF0000"/>
                </a:solidFill>
              </a:rPr>
              <a:t>NAME-CALL­ING</a:t>
            </a:r>
            <a:r>
              <a:rPr lang="en-US" dirty="0" smtClean="0">
                <a:solidFill>
                  <a:srgbClr val="FF0000"/>
                </a:solidFill>
              </a:rPr>
              <a:t>) </a:t>
            </a:r>
            <a:endParaRPr lang="en-US" dirty="0">
              <a:solidFill>
                <a:srgbClr val="FF0000"/>
              </a:solidFill>
            </a:endParaRPr>
          </a:p>
          <a:p>
            <a:pPr>
              <a:tabLst>
                <a:tab pos="4919663" algn="r"/>
              </a:tabLst>
            </a:pPr>
            <a:r>
              <a:rPr lang="en-US" dirty="0" smtClean="0"/>
              <a:t>“I’m </a:t>
            </a:r>
            <a:r>
              <a:rPr lang="en-US" dirty="0"/>
              <a:t>sure you can curb your habit of interrupting very </a:t>
            </a:r>
            <a:r>
              <a:rPr lang="en-US" dirty="0" smtClean="0"/>
              <a:t>easily.” 	</a:t>
            </a:r>
            <a:r>
              <a:rPr lang="en-US" dirty="0" smtClean="0">
                <a:solidFill>
                  <a:srgbClr val="FF0000"/>
                </a:solidFill>
              </a:rPr>
              <a:t>(</a:t>
            </a:r>
            <a:r>
              <a:rPr lang="en-US" dirty="0">
                <a:solidFill>
                  <a:srgbClr val="FF0000"/>
                </a:solidFill>
              </a:rPr>
              <a:t>REASSURING</a:t>
            </a:r>
            <a:r>
              <a:rPr lang="en-US" dirty="0" smtClean="0">
                <a:solidFill>
                  <a:srgbClr val="FF0000"/>
                </a:solidFill>
              </a:rPr>
              <a:t>) </a:t>
            </a:r>
            <a:endParaRPr lang="en-US" dirty="0">
              <a:solidFill>
                <a:srgbClr val="FF0000"/>
              </a:solidFill>
            </a:endParaRPr>
          </a:p>
          <a:p>
            <a:pPr>
              <a:tabLst>
                <a:tab pos="4919663" algn="r"/>
              </a:tabLst>
            </a:pPr>
            <a:r>
              <a:rPr lang="en-US" dirty="0" smtClean="0"/>
              <a:t>“I </a:t>
            </a:r>
            <a:r>
              <a:rPr lang="en-US" dirty="0"/>
              <a:t>think you're using our meetings to show off your vast experi­ence and </a:t>
            </a:r>
            <a:r>
              <a:rPr lang="en-US" dirty="0" smtClean="0"/>
              <a:t>knowledge.” 	</a:t>
            </a:r>
            <a:r>
              <a:rPr lang="en-US" dirty="0" smtClean="0">
                <a:solidFill>
                  <a:srgbClr val="FF0000"/>
                </a:solidFill>
              </a:rPr>
              <a:t>(</a:t>
            </a:r>
            <a:r>
              <a:rPr lang="en-US" dirty="0">
                <a:solidFill>
                  <a:srgbClr val="FF0000"/>
                </a:solidFill>
              </a:rPr>
              <a:t>PSYCHOANALYZING</a:t>
            </a:r>
            <a:r>
              <a:rPr lang="en-US" dirty="0" smtClean="0">
                <a:solidFill>
                  <a:srgbClr val="FF0000"/>
                </a:solidFill>
              </a:rPr>
              <a:t>) </a:t>
            </a:r>
            <a:endParaRPr lang="en-US" dirty="0">
              <a:solidFill>
                <a:srgbClr val="FF0000"/>
              </a:solidFill>
            </a:endParaRPr>
          </a:p>
          <a:p>
            <a:pPr>
              <a:tabLst>
                <a:tab pos="4919663" algn="r"/>
              </a:tabLst>
            </a:pPr>
            <a:r>
              <a:rPr lang="en-US" dirty="0" smtClean="0"/>
              <a:t>“Why </a:t>
            </a:r>
            <a:r>
              <a:rPr lang="en-US" dirty="0"/>
              <a:t>do you have to hog the discussion so much and interrupt everyone</a:t>
            </a:r>
            <a:r>
              <a:rPr lang="en-US" dirty="0" smtClean="0"/>
              <a:t>?” 		</a:t>
            </a:r>
            <a:r>
              <a:rPr lang="en-US" dirty="0" smtClean="0">
                <a:solidFill>
                  <a:srgbClr val="FF0000"/>
                </a:solidFill>
              </a:rPr>
              <a:t>(</a:t>
            </a:r>
            <a:r>
              <a:rPr lang="en-US" dirty="0">
                <a:solidFill>
                  <a:srgbClr val="FF0000"/>
                </a:solidFill>
              </a:rPr>
              <a:t>PROBING, </a:t>
            </a:r>
            <a:r>
              <a:rPr lang="en-US" dirty="0" smtClean="0">
                <a:solidFill>
                  <a:srgbClr val="FF0000"/>
                </a:solidFill>
              </a:rPr>
              <a:t> QUESTIONING)</a:t>
            </a:r>
            <a:r>
              <a:rPr lang="en-US" dirty="0" smtClean="0"/>
              <a:t> </a:t>
            </a:r>
            <a:endParaRPr lang="en-US" dirty="0"/>
          </a:p>
          <a:p>
            <a:pPr>
              <a:tabLst>
                <a:tab pos="4919663" algn="r"/>
              </a:tabLst>
            </a:pPr>
            <a:r>
              <a:rPr lang="en-US" dirty="0" smtClean="0"/>
              <a:t>“You're </a:t>
            </a:r>
            <a:r>
              <a:rPr lang="en-US" dirty="0"/>
              <a:t>going to have to do something about your shyness in our meetings-we never hear your </a:t>
            </a:r>
            <a:r>
              <a:rPr lang="en-US" dirty="0" smtClean="0"/>
              <a:t>opinions.” 	</a:t>
            </a:r>
            <a:r>
              <a:rPr lang="en-US" dirty="0" smtClean="0">
                <a:solidFill>
                  <a:srgbClr val="FF0000"/>
                </a:solidFill>
              </a:rPr>
              <a:t>(</a:t>
            </a:r>
            <a:r>
              <a:rPr lang="en-US" dirty="0">
                <a:solidFill>
                  <a:srgbClr val="FF0000"/>
                </a:solidFill>
              </a:rPr>
              <a:t>SARCASM, HUMOR</a:t>
            </a:r>
            <a:r>
              <a:rPr lang="en-US" dirty="0" smtClean="0">
                <a:solidFill>
                  <a:srgbClr val="FF0000"/>
                </a:solidFill>
              </a:rPr>
              <a:t>)</a:t>
            </a:r>
            <a:endParaRPr lang="en-US" dirty="0">
              <a:solidFill>
                <a:srgbClr val="FF0000"/>
              </a:solidFill>
            </a:endParaRPr>
          </a:p>
        </p:txBody>
      </p:sp>
      <p:sp>
        <p:nvSpPr>
          <p:cNvPr id="5" name="TextBox 4"/>
          <p:cNvSpPr txBox="1"/>
          <p:nvPr/>
        </p:nvSpPr>
        <p:spPr>
          <a:xfrm>
            <a:off x="4664597" y="6355071"/>
            <a:ext cx="7527403" cy="523220"/>
          </a:xfrm>
          <a:prstGeom prst="rect">
            <a:avLst/>
          </a:prstGeom>
          <a:noFill/>
        </p:spPr>
        <p:txBody>
          <a:bodyPr wrap="square" rtlCol="0">
            <a:spAutoFit/>
          </a:bodyPr>
          <a:lstStyle/>
          <a:p>
            <a:pPr algn="r"/>
            <a:r>
              <a:rPr lang="en-US" sz="1400" dirty="0" smtClean="0">
                <a:solidFill>
                  <a:schemeClr val="bg2">
                    <a:lumMod val="50000"/>
                  </a:schemeClr>
                </a:solidFill>
              </a:rPr>
              <a:t>Adapted from Gordon, Thomas. (2001). Leadership Effectiveness Training: The Proven Model for Helping Leaders Bring Out the Best in Their People, 35</a:t>
            </a:r>
            <a:r>
              <a:rPr lang="en-US" sz="1400" baseline="30000" dirty="0" smtClean="0">
                <a:solidFill>
                  <a:schemeClr val="bg2">
                    <a:lumMod val="50000"/>
                  </a:schemeClr>
                </a:solidFill>
              </a:rPr>
              <a:t>th</a:t>
            </a:r>
            <a:r>
              <a:rPr lang="en-US" sz="1400" dirty="0" smtClean="0">
                <a:solidFill>
                  <a:schemeClr val="bg2">
                    <a:lumMod val="50000"/>
                  </a:schemeClr>
                </a:solidFill>
              </a:rPr>
              <a:t> Anniversary Edition. </a:t>
            </a:r>
            <a:r>
              <a:rPr lang="en-US" sz="1400" dirty="0" err="1" smtClean="0">
                <a:solidFill>
                  <a:schemeClr val="bg2">
                    <a:lumMod val="50000"/>
                  </a:schemeClr>
                </a:solidFill>
              </a:rPr>
              <a:t>TarcherPerigee</a:t>
            </a:r>
            <a:r>
              <a:rPr lang="en-US" sz="1400" dirty="0">
                <a:solidFill>
                  <a:schemeClr val="bg2">
                    <a:lumMod val="50000"/>
                  </a:schemeClr>
                </a:solidFill>
              </a:rPr>
              <a:t>.</a:t>
            </a:r>
          </a:p>
        </p:txBody>
      </p:sp>
      <p:sp>
        <p:nvSpPr>
          <p:cNvPr id="22" name="Rectangle 21"/>
          <p:cNvSpPr/>
          <p:nvPr/>
        </p:nvSpPr>
        <p:spPr>
          <a:xfrm>
            <a:off x="2731625" y="1632031"/>
            <a:ext cx="314831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84025" y="3184963"/>
            <a:ext cx="314831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76041" y="4932738"/>
            <a:ext cx="3856299"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884025" y="2421035"/>
            <a:ext cx="314831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84025" y="5488314"/>
            <a:ext cx="314831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884025" y="3948887"/>
            <a:ext cx="314831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357885" y="2205762"/>
            <a:ext cx="314831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329195" y="2733030"/>
            <a:ext cx="217700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357885" y="3521721"/>
            <a:ext cx="314831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57885" y="4292845"/>
            <a:ext cx="314831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94535" y="5067037"/>
            <a:ext cx="3148315" cy="343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71385" y="1655617"/>
            <a:ext cx="3148315" cy="311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362673" y="4343307"/>
            <a:ext cx="486137" cy="4222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10800000">
            <a:off x="11217422" y="1255012"/>
            <a:ext cx="486137" cy="4222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rot="10800000">
            <a:off x="10385863" y="2517757"/>
            <a:ext cx="486137" cy="4222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11205257" y="4639247"/>
            <a:ext cx="486137" cy="4222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98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4" grpId="1" animBg="1"/>
      <p:bldP spid="35" grpId="0" animBg="1"/>
      <p:bldP spid="35" grpId="1" animBg="1"/>
      <p:bldP spid="36" grpId="0" animBg="1"/>
      <p:bldP spid="36"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8"/>
            <a:ext cx="10515600" cy="1325563"/>
          </a:xfrm>
        </p:spPr>
        <p:txBody>
          <a:bodyPr/>
          <a:lstStyle/>
          <a:p>
            <a:r>
              <a:rPr lang="en-US" dirty="0" smtClean="0"/>
              <a:t>“I” (or “We”) Statements </a:t>
            </a:r>
            <a:endParaRPr lang="en-US" dirty="0"/>
          </a:p>
        </p:txBody>
      </p:sp>
      <p:sp>
        <p:nvSpPr>
          <p:cNvPr id="3" name="Content Placeholder 2"/>
          <p:cNvSpPr>
            <a:spLocks noGrp="1"/>
          </p:cNvSpPr>
          <p:nvPr>
            <p:ph idx="1"/>
          </p:nvPr>
        </p:nvSpPr>
        <p:spPr>
          <a:xfrm>
            <a:off x="838200" y="1203156"/>
            <a:ext cx="10515600" cy="6059540"/>
          </a:xfrm>
        </p:spPr>
        <p:txBody>
          <a:bodyPr>
            <a:normAutofit/>
          </a:bodyPr>
          <a:lstStyle/>
          <a:p>
            <a:pPr marL="514350" indent="-514350">
              <a:buFont typeface="+mj-lt"/>
              <a:buAutoNum type="arabicParenR"/>
            </a:pPr>
            <a:r>
              <a:rPr lang="en-US" sz="3200" dirty="0" smtClean="0"/>
              <a:t>State the problem in a factual, neutral way.</a:t>
            </a:r>
          </a:p>
          <a:p>
            <a:pPr lvl="1">
              <a:buFont typeface="Arial" panose="020B0604020202020204" pitchFamily="34" charset="0"/>
              <a:buChar char="•"/>
            </a:pPr>
            <a:r>
              <a:rPr lang="en-US" sz="2800" strike="sngStrike" dirty="0" smtClean="0"/>
              <a:t>“You were late.” or “You have a habit of being late.”</a:t>
            </a:r>
          </a:p>
          <a:p>
            <a:pPr lvl="1">
              <a:buFont typeface="Arial" panose="020B0604020202020204" pitchFamily="34" charset="0"/>
              <a:buChar char="•"/>
            </a:pPr>
            <a:r>
              <a:rPr lang="en-US" sz="2800" dirty="0" smtClean="0"/>
              <a:t>“</a:t>
            </a:r>
            <a:r>
              <a:rPr lang="en-US" sz="2800" dirty="0"/>
              <a:t>W</a:t>
            </a:r>
            <a:r>
              <a:rPr lang="en-US" sz="2800" dirty="0" smtClean="0"/>
              <a:t>e have been waiting for 15 minutes to start this meeting.”</a:t>
            </a:r>
          </a:p>
          <a:p>
            <a:pPr marL="2343150" lvl="4" indent="-514350">
              <a:buFont typeface="+mj-lt"/>
              <a:buAutoNum type="arabicParenR"/>
            </a:pPr>
            <a:endParaRPr lang="en-US" sz="2000" dirty="0"/>
          </a:p>
          <a:p>
            <a:pPr marL="514350" indent="-514350">
              <a:buFont typeface="+mj-lt"/>
              <a:buAutoNum type="arabicParenR"/>
            </a:pPr>
            <a:r>
              <a:rPr lang="en-US" sz="3200" dirty="0" smtClean="0"/>
              <a:t>Mention its negative impact on </a:t>
            </a:r>
            <a:r>
              <a:rPr lang="en-US" sz="3200" i="1" dirty="0" smtClean="0"/>
              <a:t>you</a:t>
            </a:r>
            <a:r>
              <a:rPr lang="en-US" sz="3200" dirty="0" smtClean="0"/>
              <a:t>. (“I” statements)</a:t>
            </a:r>
          </a:p>
          <a:p>
            <a:pPr lvl="1"/>
            <a:r>
              <a:rPr lang="en-US" sz="2800" strike="sngStrike" dirty="0" smtClean="0"/>
              <a:t>“You made us waste time.”</a:t>
            </a:r>
          </a:p>
          <a:p>
            <a:pPr lvl="1"/>
            <a:r>
              <a:rPr lang="en-US" sz="2800" dirty="0" smtClean="0"/>
              <a:t>“I lost time I could have spent on other assignments.”</a:t>
            </a:r>
          </a:p>
          <a:p>
            <a:pPr marL="2343150" lvl="4" indent="-514350">
              <a:buFont typeface="+mj-lt"/>
              <a:buAutoNum type="arabicParenR"/>
            </a:pPr>
            <a:endParaRPr lang="en-US" sz="2000" dirty="0"/>
          </a:p>
          <a:p>
            <a:pPr marL="514350" indent="-514350">
              <a:buFont typeface="+mj-lt"/>
              <a:buAutoNum type="arabicParenR"/>
            </a:pPr>
            <a:r>
              <a:rPr lang="en-US" sz="3200" dirty="0" smtClean="0"/>
              <a:t>Make a request, or open door to dialogue.</a:t>
            </a:r>
          </a:p>
          <a:p>
            <a:pPr lvl="1"/>
            <a:r>
              <a:rPr lang="en-US" sz="2800" dirty="0" smtClean="0"/>
              <a:t>“Could you try to arrive on time in the future?”</a:t>
            </a:r>
          </a:p>
          <a:p>
            <a:pPr lvl="1"/>
            <a:r>
              <a:rPr lang="en-US" sz="2800" dirty="0" smtClean="0"/>
              <a:t>“Should we reschedule our meetings so that we can all arrive on time?”</a:t>
            </a:r>
          </a:p>
        </p:txBody>
      </p:sp>
    </p:spTree>
    <p:extLst>
      <p:ext uri="{BB962C8B-B14F-4D97-AF65-F5344CB8AC3E}">
        <p14:creationId xmlns:p14="http://schemas.microsoft.com/office/powerpoint/2010/main" val="3570116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15"/>
            <a:ext cx="10515600" cy="1325563"/>
          </a:xfrm>
        </p:spPr>
        <p:txBody>
          <a:bodyPr/>
          <a:lstStyle/>
          <a:p>
            <a:r>
              <a:rPr lang="en-US" dirty="0" smtClean="0"/>
              <a:t>“I” Statements Practice</a:t>
            </a:r>
            <a:endParaRPr lang="en-US" dirty="0"/>
          </a:p>
        </p:txBody>
      </p:sp>
      <p:sp>
        <p:nvSpPr>
          <p:cNvPr id="3" name="Content Placeholder 2"/>
          <p:cNvSpPr>
            <a:spLocks noGrp="1"/>
          </p:cNvSpPr>
          <p:nvPr>
            <p:ph idx="1"/>
          </p:nvPr>
        </p:nvSpPr>
        <p:spPr>
          <a:xfrm>
            <a:off x="5769031" y="1574312"/>
            <a:ext cx="6216535" cy="4909617"/>
          </a:xfrm>
        </p:spPr>
        <p:txBody>
          <a:bodyPr>
            <a:normAutofit/>
          </a:bodyPr>
          <a:lstStyle/>
          <a:p>
            <a:pPr marL="0" indent="0">
              <a:buNone/>
            </a:pPr>
            <a:r>
              <a:rPr lang="en-US" dirty="0" smtClean="0"/>
              <a:t>Situation 1: Your client keeps asking your team to do a project that is too big in scope. </a:t>
            </a:r>
          </a:p>
          <a:p>
            <a:endParaRPr lang="en-US" dirty="0"/>
          </a:p>
          <a:p>
            <a:pPr marL="0" indent="0">
              <a:buNone/>
            </a:pPr>
            <a:r>
              <a:rPr lang="en-US" dirty="0" smtClean="0"/>
              <a:t>Situation 2: Your teammate always comes late to team meetings. </a:t>
            </a:r>
          </a:p>
          <a:p>
            <a:endParaRPr lang="en-US" dirty="0"/>
          </a:p>
          <a:p>
            <a:pPr marL="0" indent="0">
              <a:buNone/>
            </a:pPr>
            <a:r>
              <a:rPr lang="en-US" dirty="0" smtClean="0"/>
              <a:t>Situation 3: Your teacher assigns pointless exercises to learn things you believe you already know how to do. </a:t>
            </a:r>
            <a:endParaRPr lang="en-US" dirty="0"/>
          </a:p>
        </p:txBody>
      </p:sp>
      <p:sp>
        <p:nvSpPr>
          <p:cNvPr id="4" name="Content Placeholder 2"/>
          <p:cNvSpPr txBox="1">
            <a:spLocks/>
          </p:cNvSpPr>
          <p:nvPr/>
        </p:nvSpPr>
        <p:spPr>
          <a:xfrm>
            <a:off x="838200" y="1574313"/>
            <a:ext cx="4299064" cy="5957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arabicParenR"/>
            </a:pPr>
            <a:r>
              <a:rPr lang="en-US" sz="3200" dirty="0" smtClean="0"/>
              <a:t>State the problem in a factual, neutral way.</a:t>
            </a:r>
          </a:p>
          <a:p>
            <a:pPr marL="2343150" lvl="4" indent="-514350">
              <a:buFont typeface="+mj-lt"/>
              <a:buAutoNum type="arabicParenR"/>
            </a:pPr>
            <a:endParaRPr lang="en-US" sz="2000" dirty="0" smtClean="0"/>
          </a:p>
          <a:p>
            <a:pPr marL="514350" indent="-514350">
              <a:buFont typeface="+mj-lt"/>
              <a:buAutoNum type="arabicParenR"/>
            </a:pPr>
            <a:r>
              <a:rPr lang="en-US" sz="3200" dirty="0" smtClean="0"/>
              <a:t>Mention its impact on you.</a:t>
            </a:r>
          </a:p>
          <a:p>
            <a:pPr marL="2343150" lvl="4" indent="-514350">
              <a:buFont typeface="+mj-lt"/>
              <a:buAutoNum type="arabicParenR"/>
            </a:pPr>
            <a:endParaRPr lang="en-US" sz="2000" dirty="0" smtClean="0"/>
          </a:p>
          <a:p>
            <a:pPr marL="514350" indent="-514350">
              <a:buFont typeface="+mj-lt"/>
              <a:buAutoNum type="arabicParenR"/>
            </a:pPr>
            <a:r>
              <a:rPr lang="en-US" sz="3200" dirty="0" smtClean="0"/>
              <a:t>Make a request, or open door to dialogue.</a:t>
            </a:r>
          </a:p>
        </p:txBody>
      </p:sp>
    </p:spTree>
    <p:extLst>
      <p:ext uri="{BB962C8B-B14F-4D97-AF65-F5344CB8AC3E}">
        <p14:creationId xmlns:p14="http://schemas.microsoft.com/office/powerpoint/2010/main" val="177636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997"/>
            <a:ext cx="10515600" cy="1325563"/>
          </a:xfrm>
        </p:spPr>
        <p:txBody>
          <a:bodyPr/>
          <a:lstStyle/>
          <a:p>
            <a:pPr algn="ctr"/>
            <a:r>
              <a:rPr lang="en-US" dirty="0" smtClean="0"/>
              <a:t>Individual Comments</a:t>
            </a:r>
            <a:endParaRPr lang="en-US" dirty="0"/>
          </a:p>
        </p:txBody>
      </p:sp>
      <p:sp>
        <p:nvSpPr>
          <p:cNvPr id="3" name="Content Placeholder 2"/>
          <p:cNvSpPr>
            <a:spLocks noGrp="1"/>
          </p:cNvSpPr>
          <p:nvPr>
            <p:ph sz="half" idx="1"/>
          </p:nvPr>
        </p:nvSpPr>
        <p:spPr>
          <a:xfrm>
            <a:off x="838200" y="1609496"/>
            <a:ext cx="5181600" cy="4899915"/>
          </a:xfrm>
        </p:spPr>
        <p:txBody>
          <a:bodyPr>
            <a:normAutofit fontScale="92500" lnSpcReduction="10000"/>
          </a:bodyPr>
          <a:lstStyle/>
          <a:p>
            <a:r>
              <a:rPr lang="en-US" dirty="0" smtClean="0"/>
              <a:t>“</a:t>
            </a:r>
            <a:r>
              <a:rPr lang="en-US" dirty="0"/>
              <a:t>You were a good team member and helped a lot during the challenge</a:t>
            </a:r>
            <a:r>
              <a:rPr lang="en-US" dirty="0" smtClean="0"/>
              <a:t>.</a:t>
            </a:r>
            <a:r>
              <a:rPr lang="en-US" dirty="0" smtClean="0"/>
              <a:t>”</a:t>
            </a:r>
            <a:endParaRPr lang="en-US" dirty="0" smtClean="0"/>
          </a:p>
          <a:p>
            <a:r>
              <a:rPr lang="en-US" dirty="0" smtClean="0"/>
              <a:t>“</a:t>
            </a:r>
            <a:r>
              <a:rPr lang="en-US" dirty="0"/>
              <a:t>I really think you have a superpower around </a:t>
            </a:r>
            <a:r>
              <a:rPr lang="en-US" dirty="0" smtClean="0"/>
              <a:t>getting things </a:t>
            </a:r>
            <a:r>
              <a:rPr lang="en-US" dirty="0"/>
              <a:t>all done perfectly in a short time</a:t>
            </a:r>
            <a:r>
              <a:rPr lang="en-US" dirty="0" smtClean="0"/>
              <a:t>.</a:t>
            </a:r>
            <a:r>
              <a:rPr lang="en-US" dirty="0" smtClean="0"/>
              <a:t>”</a:t>
            </a:r>
            <a:endParaRPr lang="en-US" dirty="0" smtClean="0"/>
          </a:p>
          <a:p>
            <a:r>
              <a:rPr lang="en-US" dirty="0" smtClean="0"/>
              <a:t>“</a:t>
            </a:r>
            <a:r>
              <a:rPr lang="en-US" dirty="0"/>
              <a:t>Thank you for your kindness right after we met each other</a:t>
            </a:r>
            <a:r>
              <a:rPr lang="en-US" dirty="0" smtClean="0"/>
              <a:t>. </a:t>
            </a:r>
            <a:r>
              <a:rPr lang="en-US" dirty="0"/>
              <a:t>You were the person who </a:t>
            </a:r>
            <a:r>
              <a:rPr lang="en-US" dirty="0" smtClean="0"/>
              <a:t>kept </a:t>
            </a:r>
            <a:r>
              <a:rPr lang="en-US" dirty="0"/>
              <a:t>our team together.</a:t>
            </a:r>
            <a:r>
              <a:rPr lang="en-US" dirty="0" smtClean="0"/>
              <a:t>”</a:t>
            </a:r>
            <a:endParaRPr lang="en-US" dirty="0"/>
          </a:p>
          <a:p>
            <a:r>
              <a:rPr lang="en-US" dirty="0" smtClean="0"/>
              <a:t>“You were </a:t>
            </a:r>
            <a:r>
              <a:rPr lang="en-US" dirty="0" smtClean="0"/>
              <a:t>collaborative </a:t>
            </a:r>
            <a:r>
              <a:rPr lang="en-US" dirty="0"/>
              <a:t>and communicated thoughts clearly.</a:t>
            </a:r>
            <a:r>
              <a:rPr lang="en-US" dirty="0" smtClean="0"/>
              <a:t>”</a:t>
            </a:r>
            <a:endParaRPr lang="en-US" dirty="0" smtClean="0"/>
          </a:p>
          <a:p>
            <a:r>
              <a:rPr lang="en-US" dirty="0" smtClean="0"/>
              <a:t>“</a:t>
            </a:r>
            <a:r>
              <a:rPr lang="en-US" dirty="0"/>
              <a:t>Great job at leading the team!</a:t>
            </a:r>
            <a:r>
              <a:rPr lang="en-US" dirty="0" smtClean="0"/>
              <a:t>”</a:t>
            </a:r>
            <a:endParaRPr lang="en-US" dirty="0"/>
          </a:p>
          <a:p>
            <a:endParaRPr lang="en-US" dirty="0"/>
          </a:p>
          <a:p>
            <a:endParaRPr lang="en-US" dirty="0"/>
          </a:p>
        </p:txBody>
      </p:sp>
      <p:sp>
        <p:nvSpPr>
          <p:cNvPr id="4" name="Content Placeholder 3"/>
          <p:cNvSpPr>
            <a:spLocks noGrp="1"/>
          </p:cNvSpPr>
          <p:nvPr>
            <p:ph sz="half" idx="2"/>
          </p:nvPr>
        </p:nvSpPr>
        <p:spPr>
          <a:xfrm>
            <a:off x="6172200" y="1609497"/>
            <a:ext cx="5181600" cy="4351338"/>
          </a:xfrm>
        </p:spPr>
        <p:txBody>
          <a:bodyPr>
            <a:normAutofit fontScale="92500" lnSpcReduction="10000"/>
          </a:bodyPr>
          <a:lstStyle/>
          <a:p>
            <a:r>
              <a:rPr lang="en-US" dirty="0" smtClean="0"/>
              <a:t>“</a:t>
            </a:r>
            <a:r>
              <a:rPr lang="en-US" dirty="0"/>
              <a:t>I think you could improve by being more communicative</a:t>
            </a:r>
            <a:r>
              <a:rPr lang="en-US" dirty="0" smtClean="0"/>
              <a:t>.</a:t>
            </a:r>
            <a:r>
              <a:rPr lang="en-US" dirty="0" smtClean="0"/>
              <a:t>”</a:t>
            </a:r>
            <a:endParaRPr lang="en-US" dirty="0" smtClean="0"/>
          </a:p>
          <a:p>
            <a:r>
              <a:rPr lang="en-US" dirty="0" smtClean="0"/>
              <a:t>“</a:t>
            </a:r>
            <a:r>
              <a:rPr lang="en-US" dirty="0"/>
              <a:t>I think that we teammates can share the workload with you to reduce your stress.</a:t>
            </a:r>
            <a:r>
              <a:rPr lang="en-US" dirty="0" smtClean="0"/>
              <a:t>”</a:t>
            </a:r>
            <a:endParaRPr lang="en-US" dirty="0" smtClean="0"/>
          </a:p>
          <a:p>
            <a:r>
              <a:rPr lang="en-US" dirty="0" smtClean="0"/>
              <a:t>“</a:t>
            </a:r>
            <a:r>
              <a:rPr lang="en-US" dirty="0"/>
              <a:t>Speak up more on what you want!</a:t>
            </a:r>
            <a:r>
              <a:rPr lang="en-US" dirty="0" smtClean="0"/>
              <a:t>”</a:t>
            </a:r>
            <a:endParaRPr lang="en-US" dirty="0"/>
          </a:p>
          <a:p>
            <a:r>
              <a:rPr lang="en-US" dirty="0" smtClean="0"/>
              <a:t>“</a:t>
            </a:r>
            <a:r>
              <a:rPr lang="en-US" dirty="0"/>
              <a:t>Provide other team members with constructive feedback</a:t>
            </a:r>
            <a:r>
              <a:rPr lang="en-US" dirty="0" smtClean="0"/>
              <a:t>.</a:t>
            </a:r>
            <a:r>
              <a:rPr lang="en-US" dirty="0" smtClean="0"/>
              <a:t>”</a:t>
            </a:r>
            <a:endParaRPr lang="en-US" dirty="0" smtClean="0"/>
          </a:p>
          <a:p>
            <a:r>
              <a:rPr lang="en-US" dirty="0" smtClean="0"/>
              <a:t>“It would be great </a:t>
            </a:r>
            <a:r>
              <a:rPr lang="en-US" dirty="0"/>
              <a:t>if </a:t>
            </a:r>
            <a:r>
              <a:rPr lang="en-US" dirty="0" smtClean="0"/>
              <a:t>you </a:t>
            </a:r>
            <a:r>
              <a:rPr lang="en-US" dirty="0" smtClean="0"/>
              <a:t>could sometimes </a:t>
            </a:r>
            <a:r>
              <a:rPr lang="en-US" dirty="0"/>
              <a:t>slow down a bit</a:t>
            </a:r>
            <a:r>
              <a:rPr lang="en-US" dirty="0" smtClean="0"/>
              <a:t>.”</a:t>
            </a:r>
          </a:p>
          <a:p>
            <a:endParaRPr lang="en-US" dirty="0"/>
          </a:p>
        </p:txBody>
      </p:sp>
    </p:spTree>
    <p:extLst>
      <p:ext uri="{BB962C8B-B14F-4D97-AF65-F5344CB8AC3E}">
        <p14:creationId xmlns:p14="http://schemas.microsoft.com/office/powerpoint/2010/main" val="2902165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Collaboration Plan</a:t>
            </a:r>
            <a:br>
              <a:rPr lang="en-US" dirty="0" smtClean="0"/>
            </a:br>
            <a:r>
              <a:rPr lang="en-US" sz="3600" dirty="0" smtClean="0"/>
              <a:t>[In-Class Team Assignment]</a:t>
            </a:r>
            <a:endParaRPr lang="en-US" sz="3600" dirty="0"/>
          </a:p>
        </p:txBody>
      </p:sp>
      <p:sp>
        <p:nvSpPr>
          <p:cNvPr id="3" name="Content Placeholder 2"/>
          <p:cNvSpPr>
            <a:spLocks noGrp="1"/>
          </p:cNvSpPr>
          <p:nvPr>
            <p:ph idx="1"/>
          </p:nvPr>
        </p:nvSpPr>
        <p:spPr/>
        <p:txBody>
          <a:bodyPr>
            <a:normAutofit/>
          </a:bodyPr>
          <a:lstStyle/>
          <a:p>
            <a:pPr marL="0" indent="0">
              <a:buNone/>
            </a:pPr>
            <a:r>
              <a:rPr lang="en-US" dirty="0" smtClean="0"/>
              <a:t>Find document on Canvas (</a:t>
            </a:r>
            <a:r>
              <a:rPr lang="en-US" dirty="0" err="1" smtClean="0"/>
              <a:t>docx</a:t>
            </a:r>
            <a:r>
              <a:rPr lang="en-US" dirty="0" smtClean="0"/>
              <a:t>).</a:t>
            </a:r>
          </a:p>
          <a:p>
            <a:pPr marL="0" indent="0">
              <a:buNone/>
            </a:pPr>
            <a:endParaRPr lang="en-US" dirty="0"/>
          </a:p>
          <a:p>
            <a:pPr marL="0" indent="0">
              <a:buNone/>
            </a:pPr>
            <a:r>
              <a:rPr lang="en-US" dirty="0" smtClean="0"/>
              <a:t>Read document, discuss among teammates, fill it out, and submit! </a:t>
            </a:r>
          </a:p>
          <a:p>
            <a:pPr marL="0" indent="0">
              <a:buNone/>
            </a:pPr>
            <a:endParaRPr lang="en-US" dirty="0"/>
          </a:p>
          <a:p>
            <a:pPr marL="0" indent="0">
              <a:buNone/>
            </a:pPr>
            <a:r>
              <a:rPr lang="en-US" dirty="0" smtClean="0"/>
              <a:t>Feel free to work outside of the classroom, if you want, but if you go elsewhere, please write your team name and location on the whiteboard, so that we know where you are and can come visit. </a:t>
            </a:r>
          </a:p>
          <a:p>
            <a:pPr marL="0" indent="0">
              <a:buNone/>
            </a:pPr>
            <a:endParaRPr lang="en-US" dirty="0" smtClean="0"/>
          </a:p>
          <a:p>
            <a:pPr marL="0" indent="0">
              <a:buNone/>
            </a:pPr>
            <a:r>
              <a:rPr lang="en-US" dirty="0" smtClean="0"/>
              <a:t>Try to complete </a:t>
            </a:r>
            <a:r>
              <a:rPr lang="en-US" dirty="0" smtClean="0"/>
              <a:t>by end of Lecture, though you have until Wednesday. </a:t>
            </a:r>
            <a:endParaRPr lang="en-US" dirty="0"/>
          </a:p>
          <a:p>
            <a:pPr marL="0" indent="0">
              <a:buNone/>
            </a:pPr>
            <a:endParaRPr lang="en-US" dirty="0"/>
          </a:p>
        </p:txBody>
      </p:sp>
    </p:spTree>
    <p:extLst>
      <p:ext uri="{BB962C8B-B14F-4D97-AF65-F5344CB8AC3E}">
        <p14:creationId xmlns:p14="http://schemas.microsoft.com/office/powerpoint/2010/main" val="204823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2565"/>
            <a:ext cx="10515600" cy="1325563"/>
          </a:xfrm>
        </p:spPr>
        <p:txBody>
          <a:bodyPr>
            <a:normAutofit fontScale="90000"/>
          </a:bodyPr>
          <a:lstStyle/>
          <a:p>
            <a:pPr algn="ctr"/>
            <a:r>
              <a:rPr lang="en-US" sz="5300" b="1" dirty="0" smtClean="0"/>
              <a:t>501 Hunt</a:t>
            </a:r>
            <a:r>
              <a:rPr lang="en-US" dirty="0" smtClean="0"/>
              <a:t/>
            </a:r>
            <a:br>
              <a:rPr lang="en-US" dirty="0" smtClean="0"/>
            </a:br>
            <a:r>
              <a:rPr lang="en-US" dirty="0"/>
              <a:t/>
            </a:r>
            <a:br>
              <a:rPr lang="en-US" dirty="0"/>
            </a:br>
            <a:r>
              <a:rPr lang="en-US" dirty="0" smtClean="0"/>
              <a:t>How did it go?</a:t>
            </a:r>
            <a:br>
              <a:rPr lang="en-US" dirty="0" smtClean="0"/>
            </a:br>
            <a:r>
              <a:rPr lang="en-US" dirty="0"/>
              <a:t/>
            </a:r>
            <a:br>
              <a:rPr lang="en-US" dirty="0"/>
            </a:br>
            <a:r>
              <a:rPr lang="en-US" dirty="0" smtClean="0"/>
              <a:t>Why did we do it?</a:t>
            </a:r>
            <a:br>
              <a:rPr lang="en-US" dirty="0" smtClean="0"/>
            </a:br>
            <a:r>
              <a:rPr lang="en-US" dirty="0"/>
              <a:t/>
            </a:r>
            <a:br>
              <a:rPr lang="en-US" dirty="0"/>
            </a:br>
            <a:r>
              <a:rPr lang="en-US" dirty="0" smtClean="0"/>
              <a:t>Comments?</a:t>
            </a:r>
            <a:endParaRPr lang="en-US" dirty="0"/>
          </a:p>
        </p:txBody>
      </p:sp>
    </p:spTree>
    <p:extLst>
      <p:ext uri="{BB962C8B-B14F-4D97-AF65-F5344CB8AC3E}">
        <p14:creationId xmlns:p14="http://schemas.microsoft.com/office/powerpoint/2010/main" val="117008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Initial Client Contact Email</a:t>
            </a:r>
            <a:br>
              <a:rPr lang="en-US" dirty="0" smtClean="0"/>
            </a:br>
            <a:r>
              <a:rPr lang="en-US" sz="3600" dirty="0" smtClean="0"/>
              <a:t>[In-Class Team Assignment]</a:t>
            </a:r>
            <a:endParaRPr lang="en-US" sz="3600" dirty="0"/>
          </a:p>
        </p:txBody>
      </p:sp>
    </p:spTree>
    <p:extLst>
      <p:ext uri="{BB962C8B-B14F-4D97-AF65-F5344CB8AC3E}">
        <p14:creationId xmlns:p14="http://schemas.microsoft.com/office/powerpoint/2010/main" val="3869200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56284" y="163333"/>
            <a:ext cx="5879432" cy="6531334"/>
          </a:xfrm>
          <a:prstGeom prst="rect">
            <a:avLst/>
          </a:prstGeom>
        </p:spPr>
      </p:pic>
    </p:spTree>
    <p:extLst>
      <p:ext uri="{BB962C8B-B14F-4D97-AF65-F5344CB8AC3E}">
        <p14:creationId xmlns:p14="http://schemas.microsoft.com/office/powerpoint/2010/main" val="3290713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smtClean="0"/>
              <a:t>Keep the body of the message (before your signature) short and to the point. Focus on what you want the reader </a:t>
            </a:r>
            <a:r>
              <a:rPr lang="en-US" b="1" i="1" dirty="0" smtClean="0"/>
              <a:t>to learn </a:t>
            </a:r>
            <a:r>
              <a:rPr lang="en-US" b="1" dirty="0" smtClean="0"/>
              <a:t>or </a:t>
            </a:r>
            <a:r>
              <a:rPr lang="en-US" b="1" i="1" dirty="0" smtClean="0"/>
              <a:t>to do</a:t>
            </a:r>
            <a:r>
              <a:rPr lang="en-US" b="1" dirty="0" smtClean="0"/>
              <a:t>. Put the action you want the reader to take as early as possible in the mail, though of course you have to provide any critical context.</a:t>
            </a:r>
          </a:p>
          <a:p>
            <a:pPr lvl="3"/>
            <a:endParaRPr lang="en-US" dirty="0" smtClean="0"/>
          </a:p>
          <a:p>
            <a:r>
              <a:rPr lang="en-US" dirty="0" smtClean="0"/>
              <a:t>Put all the remaining details below your signature. </a:t>
            </a:r>
          </a:p>
          <a:p>
            <a:pPr lvl="3"/>
            <a:endParaRPr lang="en-US" dirty="0"/>
          </a:p>
          <a:p>
            <a:r>
              <a:rPr lang="en-US" dirty="0" smtClean="0"/>
              <a:t>The art is in…</a:t>
            </a:r>
          </a:p>
          <a:p>
            <a:pPr lvl="1"/>
            <a:r>
              <a:rPr lang="en-US" dirty="0" smtClean="0"/>
              <a:t>Deciding what belongs in the body and what are “details.”</a:t>
            </a:r>
          </a:p>
          <a:p>
            <a:pPr lvl="1"/>
            <a:r>
              <a:rPr lang="en-US" dirty="0" smtClean="0"/>
              <a:t>Transmitting your intention clearly, but with the fewest words.</a:t>
            </a:r>
          </a:p>
          <a:p>
            <a:pPr lvl="1"/>
            <a:r>
              <a:rPr lang="en-US" dirty="0" smtClean="0"/>
              <a:t>Ordering the content in the body, so that the recipient can make decisions quickly – Do they need to read this mail? Do they need to respond? How soon do they need to respond?</a:t>
            </a:r>
          </a:p>
          <a:p>
            <a:pPr lvl="2"/>
            <a:r>
              <a:rPr lang="en-US" dirty="0" smtClean="0"/>
              <a:t>In general, put information that allows the recipient to decide as early in the message as possible… but no earlier</a:t>
            </a:r>
            <a:r>
              <a:rPr lang="en-US" dirty="0"/>
              <a:t>. </a:t>
            </a:r>
            <a:r>
              <a:rPr lang="en-US" dirty="0" smtClean="0"/>
              <a:t>The action you’re requesting might require context they need to understand to take the action.</a:t>
            </a:r>
          </a:p>
          <a:p>
            <a:pPr lvl="1"/>
            <a:r>
              <a:rPr lang="en-US" dirty="0" smtClean="0"/>
              <a:t>Making the subject line clear about what is expected from the reader.</a:t>
            </a:r>
            <a:endParaRPr lang="en-US" dirty="0"/>
          </a:p>
        </p:txBody>
      </p:sp>
      <p:sp>
        <p:nvSpPr>
          <p:cNvPr id="4" name="Rectangle 3"/>
          <p:cNvSpPr/>
          <p:nvPr/>
        </p:nvSpPr>
        <p:spPr>
          <a:xfrm>
            <a:off x="838200" y="492359"/>
            <a:ext cx="9669314" cy="923330"/>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5400" b="1" dirty="0" smtClean="0">
                <a:ln w="12700">
                  <a:solidFill>
                    <a:srgbClr val="FF0000"/>
                  </a:solidFill>
                  <a:prstDash val="solid"/>
                </a:ln>
                <a:pattFill prst="pct70">
                  <a:fgClr>
                    <a:srgbClr val="FF0000"/>
                  </a:fgClr>
                  <a:bgClr>
                    <a:schemeClr val="bg1"/>
                  </a:bgClr>
                </a:pattFill>
                <a:effectLst>
                  <a:outerShdw dist="38100" dir="2640000" algn="bl" rotWithShape="0">
                    <a:srgbClr val="C00000"/>
                  </a:outerShdw>
                  <a:reflection blurRad="6350" stA="55000" endA="300" endPos="45500" dir="5400000" sy="-100000" algn="bl" rotWithShape="0"/>
                </a:effectLst>
              </a:rPr>
              <a:t>The #1 Secret to Effective Emails!</a:t>
            </a:r>
            <a:endParaRPr lang="en-US" sz="5400" b="1" dirty="0">
              <a:ln w="12700">
                <a:solidFill>
                  <a:srgbClr val="FF0000"/>
                </a:solidFill>
                <a:prstDash val="solid"/>
              </a:ln>
              <a:pattFill prst="pct70">
                <a:fgClr>
                  <a:srgbClr val="FF0000"/>
                </a:fgClr>
                <a:bgClr>
                  <a:schemeClr val="bg1"/>
                </a:bgClr>
              </a:pattFill>
              <a:effectLst>
                <a:outerShdw dist="38100" dir="2640000" algn="bl" rotWithShape="0">
                  <a:srgbClr val="C00000"/>
                </a:outerShdw>
                <a:reflection blurRad="6350" stA="55000" endA="300" endPos="45500" dir="5400000" sy="-100000" algn="bl" rotWithShape="0"/>
              </a:effectLst>
            </a:endParaRPr>
          </a:p>
        </p:txBody>
      </p:sp>
    </p:spTree>
    <p:extLst>
      <p:ext uri="{BB962C8B-B14F-4D97-AF65-F5344CB8AC3E}">
        <p14:creationId xmlns:p14="http://schemas.microsoft.com/office/powerpoint/2010/main" val="263975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Initial Client Contact Email</a:t>
            </a:r>
            <a:br>
              <a:rPr lang="en-US" dirty="0" smtClean="0"/>
            </a:br>
            <a:r>
              <a:rPr lang="en-US" sz="3600" dirty="0" smtClean="0"/>
              <a:t>[In-Class Team Assignment]</a:t>
            </a:r>
            <a:endParaRPr lang="en-US" sz="36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Find assignment document on Canvas (</a:t>
            </a:r>
            <a:r>
              <a:rPr lang="en-US" dirty="0" err="1" smtClean="0"/>
              <a:t>docx</a:t>
            </a:r>
            <a:r>
              <a:rPr lang="en-US" dirty="0" smtClean="0"/>
              <a:t>). </a:t>
            </a:r>
          </a:p>
          <a:p>
            <a:pPr marL="0" indent="0">
              <a:buNone/>
            </a:pPr>
            <a:endParaRPr lang="en-US" sz="1600" dirty="0"/>
          </a:p>
          <a:p>
            <a:pPr marL="0" indent="0">
              <a:buNone/>
            </a:pPr>
            <a:r>
              <a:rPr lang="en-US" dirty="0" smtClean="0"/>
              <a:t>Toward the end of the document, there are tips for your first client contact meeting.</a:t>
            </a:r>
          </a:p>
          <a:p>
            <a:pPr marL="0" indent="0">
              <a:buNone/>
            </a:pPr>
            <a:r>
              <a:rPr lang="en-US" sz="1600" dirty="0" smtClean="0"/>
              <a:t> </a:t>
            </a:r>
            <a:r>
              <a:rPr lang="en-US" dirty="0" smtClean="0"/>
              <a:t> </a:t>
            </a:r>
          </a:p>
          <a:p>
            <a:pPr marL="0" indent="0">
              <a:buNone/>
            </a:pPr>
            <a:r>
              <a:rPr lang="en-US" dirty="0"/>
              <a:t>Read </a:t>
            </a:r>
            <a:r>
              <a:rPr lang="en-US" dirty="0" smtClean="0"/>
              <a:t> the whole document, </a:t>
            </a:r>
            <a:r>
              <a:rPr lang="en-US" dirty="0"/>
              <a:t>discuss among teammates, </a:t>
            </a:r>
            <a:r>
              <a:rPr lang="en-US" dirty="0" smtClean="0"/>
              <a:t>and write a draft of your first client contact email! </a:t>
            </a:r>
          </a:p>
          <a:p>
            <a:pPr marL="0" indent="0">
              <a:buNone/>
            </a:pPr>
            <a:endParaRPr lang="en-US" dirty="0"/>
          </a:p>
          <a:p>
            <a:pPr marL="0" indent="0">
              <a:buNone/>
            </a:pPr>
            <a:r>
              <a:rPr lang="en-US" dirty="0" smtClean="0"/>
              <a:t>Send and submit, </a:t>
            </a:r>
            <a:r>
              <a:rPr lang="en-US" dirty="0" err="1" smtClean="0"/>
              <a:t>CC’ing</a:t>
            </a:r>
            <a:r>
              <a:rPr lang="en-US" dirty="0" smtClean="0"/>
              <a:t> your GSI, if you finish. (If you forget to CC your GSI, it’s OK. Just </a:t>
            </a:r>
            <a:r>
              <a:rPr lang="en-US" i="1" dirty="0" smtClean="0"/>
              <a:t>forward </a:t>
            </a:r>
            <a:r>
              <a:rPr lang="en-US" dirty="0" smtClean="0"/>
              <a:t>what you sent to them, so that they know you did it.)</a:t>
            </a:r>
            <a:endParaRPr lang="en-US" dirty="0"/>
          </a:p>
          <a:p>
            <a:pPr marL="0" indent="0">
              <a:buNone/>
            </a:pPr>
            <a:endParaRPr lang="en-US" sz="1600" dirty="0"/>
          </a:p>
          <a:p>
            <a:pPr marL="0" indent="0">
              <a:buNone/>
            </a:pPr>
            <a:r>
              <a:rPr lang="en-US" dirty="0" smtClean="0"/>
              <a:t>Finalize, send, and submit by Wednesday. Don’t forget to CC your GSI. </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44323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010"/>
            <a:ext cx="10515600" cy="1325563"/>
          </a:xfrm>
        </p:spPr>
        <p:txBody>
          <a:bodyPr/>
          <a:lstStyle/>
          <a:p>
            <a:r>
              <a:rPr lang="en-US" dirty="0" smtClean="0"/>
              <a:t>Discussion of Readings</a:t>
            </a:r>
            <a:endParaRPr lang="en-US" dirty="0"/>
          </a:p>
        </p:txBody>
      </p:sp>
      <p:sp>
        <p:nvSpPr>
          <p:cNvPr id="3" name="Content Placeholder 2"/>
          <p:cNvSpPr>
            <a:spLocks noGrp="1"/>
          </p:cNvSpPr>
          <p:nvPr>
            <p:ph idx="1"/>
          </p:nvPr>
        </p:nvSpPr>
        <p:spPr>
          <a:xfrm>
            <a:off x="838200" y="1080651"/>
            <a:ext cx="10515600" cy="5589966"/>
          </a:xfrm>
        </p:spPr>
        <p:txBody>
          <a:bodyPr>
            <a:normAutofit/>
          </a:bodyPr>
          <a:lstStyle/>
          <a:p>
            <a:pPr>
              <a:buFont typeface="Arial" panose="020B0604020202020204" pitchFamily="34" charset="0"/>
              <a:buChar char="•"/>
            </a:pPr>
            <a:r>
              <a:rPr lang="en-US" sz="4000" dirty="0" smtClean="0"/>
              <a:t>According to the SI 501 Overview document, what are the key skills you will be learning in this course?</a:t>
            </a:r>
          </a:p>
          <a:p>
            <a:pPr>
              <a:buFont typeface="Arial" panose="020B0604020202020204" pitchFamily="34" charset="0"/>
              <a:buChar char="•"/>
            </a:pPr>
            <a:r>
              <a:rPr lang="en-US" sz="4000" dirty="0" smtClean="0"/>
              <a:t>According to Holtzblatt et al. (2005), what is a “work group”?</a:t>
            </a:r>
          </a:p>
          <a:p>
            <a:pPr>
              <a:buFont typeface="Arial" panose="020B0604020202020204" pitchFamily="34" charset="0"/>
              <a:buChar char="•"/>
            </a:pPr>
            <a:r>
              <a:rPr lang="en-US" sz="4000" dirty="0" smtClean="0"/>
              <a:t>According to Holtzblatt et al., what is a “job role”? </a:t>
            </a:r>
            <a:endParaRPr lang="en-US" sz="4000" dirty="0"/>
          </a:p>
          <a:p>
            <a:pPr>
              <a:buFont typeface="Arial" panose="020B0604020202020204" pitchFamily="34" charset="0"/>
              <a:buChar char="•"/>
            </a:pPr>
            <a:endParaRPr lang="en-US" sz="4000" dirty="0"/>
          </a:p>
          <a:p>
            <a:pPr>
              <a:buFont typeface="Arial" panose="020B0604020202020204" pitchFamily="34" charset="0"/>
              <a:buChar char="•"/>
            </a:pPr>
            <a:endParaRPr lang="en-US" sz="4000" dirty="0" smtClean="0"/>
          </a:p>
          <a:p>
            <a:pPr>
              <a:buFont typeface="Arial" panose="020B0604020202020204" pitchFamily="34" charset="0"/>
              <a:buChar char="•"/>
            </a:pPr>
            <a:endParaRPr lang="en-US" sz="4000" dirty="0"/>
          </a:p>
        </p:txBody>
      </p:sp>
    </p:spTree>
    <p:extLst>
      <p:ext uri="{BB962C8B-B14F-4D97-AF65-F5344CB8AC3E}">
        <p14:creationId xmlns:p14="http://schemas.microsoft.com/office/powerpoint/2010/main" val="2859083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Tips for Initial Client Meeting</a:t>
            </a:r>
            <a:endParaRPr lang="en-US" dirty="0"/>
          </a:p>
        </p:txBody>
      </p:sp>
      <p:sp>
        <p:nvSpPr>
          <p:cNvPr id="4" name="Content Placeholder 3"/>
          <p:cNvSpPr>
            <a:spLocks noGrp="1"/>
          </p:cNvSpPr>
          <p:nvPr>
            <p:ph sz="half" idx="1"/>
          </p:nvPr>
        </p:nvSpPr>
        <p:spPr/>
        <p:txBody>
          <a:bodyPr>
            <a:normAutofit fontScale="85000" lnSpcReduction="20000"/>
          </a:bodyPr>
          <a:lstStyle/>
          <a:p>
            <a:r>
              <a:rPr lang="en-US" dirty="0" smtClean="0"/>
              <a:t>What’s a good time frame for the initial meeting?</a:t>
            </a:r>
          </a:p>
          <a:p>
            <a:pPr lvl="1"/>
            <a:r>
              <a:rPr lang="en-US" dirty="0" smtClean="0"/>
              <a:t>This week or next week (Sept. 13-24). </a:t>
            </a:r>
          </a:p>
          <a:p>
            <a:pPr lvl="1"/>
            <a:r>
              <a:rPr lang="en-US" dirty="0" smtClean="0"/>
              <a:t>As late as Oct. 8 is OK but not good.</a:t>
            </a:r>
          </a:p>
          <a:p>
            <a:r>
              <a:rPr lang="en-US" dirty="0" smtClean="0"/>
              <a:t>Where should it be held? </a:t>
            </a:r>
          </a:p>
          <a:p>
            <a:pPr lvl="1"/>
            <a:r>
              <a:rPr lang="en-US" dirty="0" smtClean="0"/>
              <a:t>Ideally, in person in their offices.</a:t>
            </a:r>
          </a:p>
          <a:p>
            <a:pPr lvl="1"/>
            <a:r>
              <a:rPr lang="en-US" dirty="0" smtClean="0"/>
              <a:t>Zoom is OK if they wish, or you wish.</a:t>
            </a:r>
          </a:p>
          <a:p>
            <a:r>
              <a:rPr lang="en-US" dirty="0" smtClean="0"/>
              <a:t>What should you expect to discuss in the first client meeting?</a:t>
            </a:r>
          </a:p>
          <a:p>
            <a:pPr lvl="1"/>
            <a:r>
              <a:rPr lang="en-US" dirty="0" smtClean="0">
                <a:solidFill>
                  <a:srgbClr val="FF0000"/>
                </a:solidFill>
              </a:rPr>
              <a:t>Scoping – problem should be neither too large nor too small.</a:t>
            </a:r>
          </a:p>
          <a:p>
            <a:pPr lvl="1"/>
            <a:r>
              <a:rPr lang="en-US" dirty="0" smtClean="0">
                <a:solidFill>
                  <a:srgbClr val="FF0000"/>
                </a:solidFill>
              </a:rPr>
              <a:t>Interview participants – at least 3 job roles.</a:t>
            </a:r>
          </a:p>
          <a:p>
            <a:pPr lvl="1"/>
            <a:r>
              <a:rPr lang="en-US" dirty="0" smtClean="0"/>
              <a:t>Other tips are in the assignment. Read it today! Feel free to take them with you.</a:t>
            </a:r>
            <a:endParaRPr lang="en-US" dirty="0"/>
          </a:p>
        </p:txBody>
      </p:sp>
      <p:sp>
        <p:nvSpPr>
          <p:cNvPr id="5" name="Content Placeholder 4"/>
          <p:cNvSpPr>
            <a:spLocks noGrp="1"/>
          </p:cNvSpPr>
          <p:nvPr>
            <p:ph sz="half" idx="2"/>
          </p:nvPr>
        </p:nvSpPr>
        <p:spPr/>
        <p:txBody>
          <a:bodyPr>
            <a:normAutofit fontScale="85000" lnSpcReduction="20000"/>
          </a:bodyPr>
          <a:lstStyle/>
          <a:p>
            <a:r>
              <a:rPr lang="en-US" dirty="0" smtClean="0"/>
              <a:t>How many meetings should you expect with the client?</a:t>
            </a:r>
          </a:p>
          <a:p>
            <a:pPr lvl="1"/>
            <a:r>
              <a:rPr lang="en-US" dirty="0" smtClean="0"/>
              <a:t>1 with the primary contact at the beginning </a:t>
            </a:r>
            <a:r>
              <a:rPr lang="en-US" i="1" dirty="0" smtClean="0"/>
              <a:t>[required]</a:t>
            </a:r>
          </a:p>
          <a:p>
            <a:pPr lvl="1"/>
            <a:r>
              <a:rPr lang="en-US" dirty="0" smtClean="0"/>
              <a:t>6-12 interviews/observations with different people (Oct. 4-Nov. 5) </a:t>
            </a:r>
            <a:r>
              <a:rPr lang="en-US" i="1" dirty="0" smtClean="0"/>
              <a:t>[required]</a:t>
            </a:r>
          </a:p>
          <a:p>
            <a:pPr lvl="1"/>
            <a:r>
              <a:rPr lang="en-US" dirty="0" smtClean="0"/>
              <a:t>1-2 secondary interviews to fill gaps, get feedback (Oct. 25-Nov. 12). </a:t>
            </a:r>
            <a:r>
              <a:rPr lang="en-US" i="1" dirty="0" smtClean="0"/>
              <a:t>[optional]</a:t>
            </a:r>
          </a:p>
          <a:p>
            <a:pPr lvl="1"/>
            <a:r>
              <a:rPr lang="en-US" dirty="0" smtClean="0"/>
              <a:t>1 with your primary contact to preview </a:t>
            </a:r>
            <a:r>
              <a:rPr lang="en-US" dirty="0"/>
              <a:t>your findings/recommendations. </a:t>
            </a:r>
            <a:r>
              <a:rPr lang="en-US" dirty="0" smtClean="0"/>
              <a:t>(Nov. 15-Nov. 24) </a:t>
            </a:r>
            <a:r>
              <a:rPr lang="en-US" i="1" dirty="0" smtClean="0"/>
              <a:t>[optional, but strongly recommended]</a:t>
            </a:r>
          </a:p>
          <a:p>
            <a:pPr lvl="1"/>
            <a:r>
              <a:rPr lang="en-US" dirty="0" smtClean="0"/>
              <a:t>1 to present your findings to the client (likely a group presentation in December) </a:t>
            </a:r>
            <a:r>
              <a:rPr lang="en-US" i="1" dirty="0" smtClean="0"/>
              <a:t>[optional for course, but might be required by client]</a:t>
            </a:r>
          </a:p>
        </p:txBody>
      </p:sp>
    </p:spTree>
    <p:extLst>
      <p:ext uri="{BB962C8B-B14F-4D97-AF65-F5344CB8AC3E}">
        <p14:creationId xmlns:p14="http://schemas.microsoft.com/office/powerpoint/2010/main" val="3933798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60533" y="0"/>
            <a:ext cx="5334000" cy="6858001"/>
          </a:xfrm>
          <a:prstGeom prst="rect">
            <a:avLst/>
          </a:prstGeom>
          <a:ln w="25400">
            <a:solidFill>
              <a:srgbClr val="000000"/>
            </a:solidFill>
          </a:ln>
        </p:spPr>
      </p:pic>
      <p:sp>
        <p:nvSpPr>
          <p:cNvPr id="3" name="TextBox 2"/>
          <p:cNvSpPr txBox="1"/>
          <p:nvPr/>
        </p:nvSpPr>
        <p:spPr>
          <a:xfrm>
            <a:off x="1964267" y="1948671"/>
            <a:ext cx="3810000" cy="2308324"/>
          </a:xfrm>
          <a:prstGeom prst="rect">
            <a:avLst/>
          </a:prstGeom>
          <a:noFill/>
        </p:spPr>
        <p:txBody>
          <a:bodyPr wrap="square" rtlCol="0">
            <a:spAutoFit/>
          </a:bodyPr>
          <a:lstStyle/>
          <a:p>
            <a:r>
              <a:rPr lang="en-US" sz="3600" dirty="0" smtClean="0"/>
              <a:t>In Canvas, as part of the Client Email assignment document  </a:t>
            </a:r>
            <a:r>
              <a:rPr lang="en-US" sz="3600" dirty="0" smtClean="0">
                <a:sym typeface="Wingdings" panose="05000000000000000000" pitchFamily="2" charset="2"/>
              </a:rPr>
              <a:t> </a:t>
            </a:r>
            <a:endParaRPr lang="en-US" sz="3600" dirty="0"/>
          </a:p>
        </p:txBody>
      </p:sp>
    </p:spTree>
    <p:extLst>
      <p:ext uri="{BB962C8B-B14F-4D97-AF65-F5344CB8AC3E}">
        <p14:creationId xmlns:p14="http://schemas.microsoft.com/office/powerpoint/2010/main" val="22274104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029"/>
            <a:ext cx="10515600" cy="1325563"/>
          </a:xfrm>
        </p:spPr>
        <p:txBody>
          <a:bodyPr>
            <a:normAutofit/>
          </a:bodyPr>
          <a:lstStyle/>
          <a:p>
            <a:pPr algn="ctr"/>
            <a:r>
              <a:rPr lang="en-US" dirty="0" smtClean="0"/>
              <a:t>Any questions about the assignments or about the first client meeting?</a:t>
            </a:r>
            <a:endParaRPr lang="en-US" dirty="0"/>
          </a:p>
        </p:txBody>
      </p:sp>
    </p:spTree>
    <p:extLst>
      <p:ext uri="{BB962C8B-B14F-4D97-AF65-F5344CB8AC3E}">
        <p14:creationId xmlns:p14="http://schemas.microsoft.com/office/powerpoint/2010/main" val="1678058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Due before Lecture today…</a:t>
            </a:r>
            <a:endParaRPr lang="en-US" dirty="0"/>
          </a:p>
        </p:txBody>
      </p:sp>
      <p:sp>
        <p:nvSpPr>
          <p:cNvPr id="3" name="Content Placeholder 2"/>
          <p:cNvSpPr>
            <a:spLocks noGrp="1"/>
          </p:cNvSpPr>
          <p:nvPr>
            <p:ph idx="1"/>
          </p:nvPr>
        </p:nvSpPr>
        <p:spPr/>
        <p:txBody>
          <a:bodyPr>
            <a:normAutofit/>
          </a:bodyPr>
          <a:lstStyle/>
          <a:p>
            <a:pPr marL="0" indent="0">
              <a:buNone/>
            </a:pPr>
            <a:r>
              <a:rPr lang="en-US" dirty="0"/>
              <a:t>Readings for this week. </a:t>
            </a:r>
          </a:p>
          <a:p>
            <a:pPr marL="0" indent="0">
              <a:buNone/>
            </a:pPr>
            <a:endParaRPr lang="en-US" dirty="0" smtClean="0"/>
          </a:p>
          <a:p>
            <a:pPr marL="0" indent="0">
              <a:buNone/>
            </a:pPr>
            <a:r>
              <a:rPr lang="en-US" dirty="0" smtClean="0"/>
              <a:t>Quiz 1. </a:t>
            </a:r>
            <a:endParaRPr lang="en-US" dirty="0"/>
          </a:p>
          <a:p>
            <a:pPr marL="0" indent="0">
              <a:buNone/>
            </a:pPr>
            <a:endParaRPr lang="en-US" dirty="0"/>
          </a:p>
          <a:p>
            <a:pPr marL="0" indent="0">
              <a:buNone/>
            </a:pPr>
            <a:r>
              <a:rPr lang="en-US" dirty="0" smtClean="0"/>
              <a:t>Team feedback for the 501 Hunt: </a:t>
            </a:r>
            <a:r>
              <a:rPr lang="en-US" dirty="0" smtClean="0">
                <a:hlinkClick r:id="rId2"/>
              </a:rPr>
              <a:t>http://j.mp/si501f21tf</a:t>
            </a:r>
            <a:r>
              <a:rPr lang="en-US" dirty="0" smtClean="0"/>
              <a:t> . </a:t>
            </a:r>
            <a:r>
              <a:rPr lang="en-US" dirty="0" smtClean="0"/>
              <a:t>Complete as much as you can, even if you don’t have all of your teammates’ UMIDs. </a:t>
            </a:r>
          </a:p>
          <a:p>
            <a:pPr marL="0" indent="0">
              <a:buNone/>
            </a:pPr>
            <a:endParaRPr lang="en-US" dirty="0"/>
          </a:p>
          <a:p>
            <a:pPr marL="0" indent="0">
              <a:buNone/>
            </a:pPr>
            <a:r>
              <a:rPr lang="en-US" dirty="0" smtClean="0"/>
              <a:t>It’s still not too late to complete these, if you haven’t – please do it by today. </a:t>
            </a: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66043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week!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Make sure to send out client emails by Wednesday, with your GSI on CC. (And submit mail on Canvas.)</a:t>
            </a:r>
          </a:p>
          <a:p>
            <a:pPr marL="0" indent="0">
              <a:buNone/>
            </a:pPr>
            <a:endParaRPr lang="en-US" dirty="0"/>
          </a:p>
          <a:p>
            <a:pPr marL="0" indent="0">
              <a:buNone/>
            </a:pPr>
            <a:r>
              <a:rPr lang="en-US" dirty="0" smtClean="0"/>
              <a:t>Read </a:t>
            </a:r>
            <a:r>
              <a:rPr lang="en-US" dirty="0"/>
              <a:t>Webster &amp; Watson (2002), Dowell &amp; Carter (2011), </a:t>
            </a:r>
            <a:r>
              <a:rPr lang="en-US" i="1" dirty="0"/>
              <a:t>and</a:t>
            </a:r>
            <a:r>
              <a:rPr lang="en-US" dirty="0"/>
              <a:t> the Background Research Report assignment. </a:t>
            </a:r>
          </a:p>
          <a:p>
            <a:pPr marL="0" indent="0">
              <a:buNone/>
            </a:pPr>
            <a:endParaRPr lang="en-US" dirty="0"/>
          </a:p>
          <a:p>
            <a:pPr marL="0" indent="0">
              <a:buNone/>
            </a:pPr>
            <a:r>
              <a:rPr lang="en-US" dirty="0" smtClean="0"/>
              <a:t>Take Quiz 2.</a:t>
            </a:r>
          </a:p>
          <a:p>
            <a:pPr marL="0" indent="0">
              <a:buNone/>
            </a:pPr>
            <a:endParaRPr lang="en-US" dirty="0"/>
          </a:p>
          <a:p>
            <a:pPr marL="0" indent="0">
              <a:buNone/>
            </a:pPr>
            <a:r>
              <a:rPr lang="en-US" dirty="0" smtClean="0"/>
              <a:t>Bring any questions about the Background Research Report to class next week. </a:t>
            </a:r>
            <a:endParaRPr lang="en-US" dirty="0"/>
          </a:p>
          <a:p>
            <a:pPr marL="0" indent="0">
              <a:buNone/>
            </a:pPr>
            <a:endParaRPr lang="en-US" dirty="0" smtClean="0"/>
          </a:p>
        </p:txBody>
      </p:sp>
    </p:spTree>
    <p:extLst>
      <p:ext uri="{BB962C8B-B14F-4D97-AF65-F5344CB8AC3E}">
        <p14:creationId xmlns:p14="http://schemas.microsoft.com/office/powerpoint/2010/main" val="472369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42"/>
            <a:ext cx="10515600" cy="1325563"/>
          </a:xfrm>
        </p:spPr>
        <p:txBody>
          <a:bodyPr/>
          <a:lstStyle/>
          <a:p>
            <a:r>
              <a:rPr lang="en-US" dirty="0" smtClean="0"/>
              <a:t>Examples from 501 Hunt</a:t>
            </a:r>
            <a:endParaRPr lang="en-US" dirty="0"/>
          </a:p>
        </p:txBody>
      </p:sp>
      <p:sp>
        <p:nvSpPr>
          <p:cNvPr id="3" name="Content Placeholder 2"/>
          <p:cNvSpPr>
            <a:spLocks noGrp="1"/>
          </p:cNvSpPr>
          <p:nvPr>
            <p:ph idx="1"/>
          </p:nvPr>
        </p:nvSpPr>
        <p:spPr>
          <a:xfrm>
            <a:off x="838199" y="1329126"/>
            <a:ext cx="11013831" cy="4851543"/>
          </a:xfrm>
        </p:spPr>
        <p:txBody>
          <a:bodyPr>
            <a:noAutofit/>
          </a:bodyPr>
          <a:lstStyle/>
          <a:p>
            <a:pPr>
              <a:buFont typeface="Arial" panose="020B0604020202020204" pitchFamily="34" charset="0"/>
              <a:buChar char="•"/>
            </a:pPr>
            <a:r>
              <a:rPr lang="en-US" sz="3200" dirty="0" smtClean="0"/>
              <a:t>005K </a:t>
            </a:r>
            <a:r>
              <a:rPr lang="en-US" sz="3200" dirty="0"/>
              <a:t>– </a:t>
            </a:r>
            <a:r>
              <a:rPr lang="en-US" sz="3200" dirty="0" smtClean="0"/>
              <a:t>The JSR Collective</a:t>
            </a:r>
            <a:endParaRPr lang="en-US" sz="3200" dirty="0"/>
          </a:p>
          <a:p>
            <a:pPr lvl="1">
              <a:buFont typeface="Arial" panose="020B0604020202020204" pitchFamily="34" charset="0"/>
              <a:buChar char="•"/>
            </a:pPr>
            <a:r>
              <a:rPr lang="en-US" sz="2800" dirty="0"/>
              <a:t>Jeremy Huang, </a:t>
            </a:r>
            <a:r>
              <a:rPr lang="en-US" sz="2800" dirty="0" err="1"/>
              <a:t>Sharadhi</a:t>
            </a:r>
            <a:r>
              <a:rPr lang="en-US" sz="2800" dirty="0"/>
              <a:t> </a:t>
            </a:r>
            <a:r>
              <a:rPr lang="en-US" sz="2800" dirty="0" err="1"/>
              <a:t>Raghuraj</a:t>
            </a:r>
            <a:r>
              <a:rPr lang="en-US" sz="2800" dirty="0"/>
              <a:t>, Stephanie Tong, Jerry </a:t>
            </a:r>
            <a:r>
              <a:rPr lang="en-US" sz="2800" dirty="0" err="1"/>
              <a:t>Viena</a:t>
            </a:r>
            <a:r>
              <a:rPr lang="en-US" sz="2800" dirty="0"/>
              <a:t>, Rebecca Xu</a:t>
            </a:r>
          </a:p>
          <a:p>
            <a:pPr lvl="3">
              <a:buFont typeface="Arial" panose="020B0604020202020204" pitchFamily="34" charset="0"/>
              <a:buChar char="•"/>
            </a:pPr>
            <a:endParaRPr lang="en-US" sz="2200" dirty="0"/>
          </a:p>
          <a:p>
            <a:pPr>
              <a:buFont typeface="Arial" panose="020B0604020202020204" pitchFamily="34" charset="0"/>
              <a:buChar char="•"/>
            </a:pPr>
            <a:r>
              <a:rPr lang="en-US" sz="3200" dirty="0" smtClean="0"/>
              <a:t>009I – DAUX Group</a:t>
            </a:r>
          </a:p>
          <a:p>
            <a:pPr lvl="1">
              <a:buFont typeface="Arial" panose="020B0604020202020204" pitchFamily="34" charset="0"/>
              <a:buChar char="•"/>
            </a:pPr>
            <a:r>
              <a:rPr lang="en-US" sz="2800" dirty="0"/>
              <a:t>Roshan </a:t>
            </a:r>
            <a:r>
              <a:rPr lang="en-US" sz="2800" dirty="0" err="1"/>
              <a:t>Chhetry</a:t>
            </a:r>
            <a:r>
              <a:rPr lang="en-US" sz="2800" dirty="0"/>
              <a:t>, Vicky Huang, Caroline </a:t>
            </a:r>
            <a:r>
              <a:rPr lang="en-US" sz="2800" dirty="0" err="1"/>
              <a:t>Sucher</a:t>
            </a:r>
            <a:r>
              <a:rPr lang="en-US" sz="2800" dirty="0"/>
              <a:t>, Conan Wu </a:t>
            </a:r>
            <a:endParaRPr lang="en-US" sz="2800" dirty="0" smtClean="0"/>
          </a:p>
          <a:p>
            <a:pPr lvl="3">
              <a:buFont typeface="Arial" panose="020B0604020202020204" pitchFamily="34" charset="0"/>
              <a:buChar char="•"/>
            </a:pPr>
            <a:endParaRPr lang="en-US" sz="2200" dirty="0"/>
          </a:p>
          <a:p>
            <a:pPr>
              <a:buFont typeface="Arial" panose="020B0604020202020204" pitchFamily="34" charset="0"/>
              <a:buChar char="•"/>
            </a:pPr>
            <a:r>
              <a:rPr lang="en-US" sz="3200" dirty="0" smtClean="0"/>
              <a:t>013J </a:t>
            </a:r>
            <a:r>
              <a:rPr lang="en-US" sz="3200" dirty="0"/>
              <a:t>– Team </a:t>
            </a:r>
            <a:r>
              <a:rPr lang="en-US" sz="3200" dirty="0" smtClean="0"/>
              <a:t>Avalanche</a:t>
            </a:r>
          </a:p>
          <a:p>
            <a:pPr lvl="1">
              <a:buFont typeface="Arial" panose="020B0604020202020204" pitchFamily="34" charset="0"/>
              <a:buChar char="•"/>
            </a:pPr>
            <a:r>
              <a:rPr lang="en-US" sz="2800" dirty="0"/>
              <a:t>Nina Chen, </a:t>
            </a:r>
            <a:r>
              <a:rPr lang="en-US" sz="2800" dirty="0" err="1"/>
              <a:t>Vennie</a:t>
            </a:r>
            <a:r>
              <a:rPr lang="en-US" sz="2800" dirty="0"/>
              <a:t> </a:t>
            </a:r>
            <a:r>
              <a:rPr lang="en-US" sz="2800" dirty="0" err="1"/>
              <a:t>Dobrosavljevic</a:t>
            </a:r>
            <a:r>
              <a:rPr lang="en-US" sz="2800" dirty="0"/>
              <a:t>, Joe </a:t>
            </a:r>
            <a:r>
              <a:rPr lang="en-US" sz="2800" dirty="0" err="1"/>
              <a:t>Ortigara</a:t>
            </a:r>
            <a:r>
              <a:rPr lang="en-US" sz="2800" dirty="0"/>
              <a:t>, </a:t>
            </a:r>
            <a:r>
              <a:rPr lang="en-US" sz="2800" dirty="0" err="1"/>
              <a:t>Jiangxue</a:t>
            </a:r>
            <a:r>
              <a:rPr lang="en-US" sz="2800" dirty="0"/>
              <a:t> Wang</a:t>
            </a:r>
            <a:endParaRPr lang="en-US" sz="3200" dirty="0"/>
          </a:p>
          <a:p>
            <a:pPr lvl="3">
              <a:buFont typeface="Arial" panose="020B0604020202020204" pitchFamily="34" charset="0"/>
              <a:buChar char="•"/>
            </a:pPr>
            <a:endParaRPr lang="en-US" dirty="0" smtClean="0"/>
          </a:p>
          <a:p>
            <a:pPr>
              <a:buFont typeface="Arial" panose="020B0604020202020204" pitchFamily="34" charset="0"/>
              <a:buChar char="•"/>
            </a:pPr>
            <a:r>
              <a:rPr lang="en-US" sz="3200" dirty="0"/>
              <a:t>015J – Team </a:t>
            </a:r>
            <a:r>
              <a:rPr lang="en-US" sz="3200" dirty="0" err="1"/>
              <a:t>hUmanX</a:t>
            </a:r>
            <a:endParaRPr lang="en-US" sz="3200" dirty="0"/>
          </a:p>
          <a:p>
            <a:pPr lvl="1">
              <a:buFont typeface="Arial" panose="020B0604020202020204" pitchFamily="34" charset="0"/>
              <a:buChar char="•"/>
            </a:pPr>
            <a:r>
              <a:rPr lang="en-US" sz="2800" dirty="0"/>
              <a:t>Aditya </a:t>
            </a:r>
            <a:r>
              <a:rPr lang="en-US" sz="2800" dirty="0" err="1"/>
              <a:t>Mankare</a:t>
            </a:r>
            <a:r>
              <a:rPr lang="en-US" sz="2800" dirty="0"/>
              <a:t>, Grace Song, Angelica Tome, Danni Xiao, Chao Xu </a:t>
            </a:r>
          </a:p>
          <a:p>
            <a:pPr lvl="1">
              <a:buFont typeface="Arial" panose="020B0604020202020204" pitchFamily="34" charset="0"/>
              <a:buChar char="•"/>
            </a:pPr>
            <a:endParaRPr lang="en-US" sz="2800" dirty="0"/>
          </a:p>
          <a:p>
            <a:endParaRPr lang="en-US" sz="3200" dirty="0"/>
          </a:p>
        </p:txBody>
      </p:sp>
    </p:spTree>
    <p:extLst>
      <p:ext uri="{BB962C8B-B14F-4D97-AF65-F5344CB8AC3E}">
        <p14:creationId xmlns:p14="http://schemas.microsoft.com/office/powerpoint/2010/main" val="159593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2057"/>
            <a:ext cx="10515600" cy="1325563"/>
          </a:xfrm>
        </p:spPr>
        <p:txBody>
          <a:bodyPr>
            <a:normAutofit fontScale="90000"/>
          </a:bodyPr>
          <a:lstStyle/>
          <a:p>
            <a:pPr algn="ctr"/>
            <a:r>
              <a:rPr lang="en-US" dirty="0" smtClean="0"/>
              <a:t>For the remainder of Lecture and Discussion this week, work on the assignments with your team.</a:t>
            </a:r>
            <a:br>
              <a:rPr lang="en-US" dirty="0" smtClean="0"/>
            </a:br>
            <a:r>
              <a:rPr lang="en-US" dirty="0"/>
              <a:t/>
            </a:r>
            <a:br>
              <a:rPr lang="en-US" dirty="0"/>
            </a:br>
            <a:r>
              <a:rPr lang="en-US" dirty="0" smtClean="0"/>
              <a:t>You can stay in this room or go elsewhere to work. Instructor and GSIs will stay in the room to answer questions until 10:50am. You do </a:t>
            </a:r>
            <a:r>
              <a:rPr lang="en-US" i="1" dirty="0" smtClean="0"/>
              <a:t>not</a:t>
            </a:r>
            <a:r>
              <a:rPr lang="en-US" dirty="0" smtClean="0"/>
              <a:t> need to return to this room for Lecture today. (But, be sure to go to Discussion!)</a:t>
            </a:r>
            <a:endParaRPr lang="en-US" dirty="0"/>
          </a:p>
        </p:txBody>
      </p:sp>
    </p:spTree>
    <p:extLst>
      <p:ext uri="{BB962C8B-B14F-4D97-AF65-F5344CB8AC3E}">
        <p14:creationId xmlns:p14="http://schemas.microsoft.com/office/powerpoint/2010/main" val="312824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Discussion Section	</a:t>
            </a:r>
            <a:endParaRPr lang="en-US" dirty="0"/>
          </a:p>
        </p:txBody>
      </p:sp>
      <p:sp>
        <p:nvSpPr>
          <p:cNvPr id="3" name="Content Placeholder 2"/>
          <p:cNvSpPr>
            <a:spLocks noGrp="1"/>
          </p:cNvSpPr>
          <p:nvPr>
            <p:ph idx="1"/>
          </p:nvPr>
        </p:nvSpPr>
        <p:spPr/>
        <p:txBody>
          <a:bodyPr/>
          <a:lstStyle/>
          <a:p>
            <a:pPr marL="0" indent="0">
              <a:buNone/>
            </a:pPr>
            <a:r>
              <a:rPr lang="en-US" dirty="0"/>
              <a:t>GSIs will visit each </a:t>
            </a:r>
            <a:r>
              <a:rPr lang="en-US" dirty="0" smtClean="0"/>
              <a:t>team to check in. </a:t>
            </a:r>
            <a:r>
              <a:rPr lang="en-US" dirty="0"/>
              <a:t>Please go to Discussion section. </a:t>
            </a:r>
          </a:p>
          <a:p>
            <a:pPr marL="0" indent="0">
              <a:buNone/>
            </a:pPr>
            <a:endParaRPr lang="en-US" dirty="0"/>
          </a:p>
          <a:p>
            <a:pPr marL="0" indent="0">
              <a:buNone/>
            </a:pPr>
            <a:r>
              <a:rPr lang="en-US" dirty="0" smtClean="0"/>
              <a:t>Complete Collaboration Plan.</a:t>
            </a:r>
          </a:p>
          <a:p>
            <a:pPr marL="0" indent="0">
              <a:buNone/>
            </a:pPr>
            <a:endParaRPr lang="en-US" dirty="0" smtClean="0"/>
          </a:p>
          <a:p>
            <a:pPr marL="0" indent="0">
              <a:buNone/>
            </a:pPr>
            <a:r>
              <a:rPr lang="en-US" dirty="0" smtClean="0"/>
              <a:t>Complete Initial Client Contact Email, send it to your client with your GSI on CC.</a:t>
            </a:r>
          </a:p>
          <a:p>
            <a:endParaRPr lang="en-US" dirty="0"/>
          </a:p>
          <a:p>
            <a:pPr marL="0" indent="0">
              <a:buNone/>
            </a:pPr>
            <a:r>
              <a:rPr lang="en-US" dirty="0" smtClean="0"/>
              <a:t>If you complete the Collaboration Plan </a:t>
            </a:r>
            <a:r>
              <a:rPr lang="en-US" i="1" dirty="0" smtClean="0"/>
              <a:t>and </a:t>
            </a:r>
            <a:r>
              <a:rPr lang="en-US" dirty="0" smtClean="0"/>
              <a:t>send out the client contact email (remember to CC your GSI), you can leave</a:t>
            </a:r>
            <a:r>
              <a:rPr lang="en-US" dirty="0"/>
              <a:t> </a:t>
            </a:r>
            <a:r>
              <a:rPr lang="en-US" dirty="0" smtClean="0"/>
              <a:t>early.</a:t>
            </a:r>
          </a:p>
          <a:p>
            <a:endParaRPr lang="en-US" dirty="0"/>
          </a:p>
        </p:txBody>
      </p:sp>
    </p:spTree>
    <p:extLst>
      <p:ext uri="{BB962C8B-B14F-4D97-AF65-F5344CB8AC3E}">
        <p14:creationId xmlns:p14="http://schemas.microsoft.com/office/powerpoint/2010/main" val="916519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08000" y="348190"/>
            <a:ext cx="11921066" cy="1325563"/>
          </a:xfrm>
        </p:spPr>
        <p:txBody>
          <a:bodyPr>
            <a:normAutofit fontScale="90000"/>
          </a:bodyPr>
          <a:lstStyle/>
          <a:p>
            <a:r>
              <a:rPr lang="en-US" dirty="0" smtClean="0"/>
              <a:t>[005K] The JSR Collective– </a:t>
            </a:r>
            <a:r>
              <a:rPr lang="en-US" i="1" dirty="0" smtClean="0"/>
              <a:t>Thorough documentation!</a:t>
            </a:r>
            <a:r>
              <a:rPr lang="en-US" dirty="0"/>
              <a:t/>
            </a:r>
            <a:br>
              <a:rPr lang="en-US" dirty="0"/>
            </a:br>
            <a:r>
              <a:rPr lang="en-US" sz="3100" dirty="0"/>
              <a:t>Jeremy Huang, </a:t>
            </a:r>
            <a:r>
              <a:rPr lang="en-US" sz="3100" dirty="0" err="1"/>
              <a:t>Sharadhi</a:t>
            </a:r>
            <a:r>
              <a:rPr lang="en-US" sz="3100" dirty="0"/>
              <a:t> </a:t>
            </a:r>
            <a:r>
              <a:rPr lang="en-US" sz="3100" dirty="0" err="1"/>
              <a:t>Raghuraj</a:t>
            </a:r>
            <a:r>
              <a:rPr lang="en-US" sz="3100" dirty="0"/>
              <a:t>, Stephanie Tong, Jerry </a:t>
            </a:r>
            <a:r>
              <a:rPr lang="en-US" sz="3100" dirty="0" err="1"/>
              <a:t>Viena</a:t>
            </a:r>
            <a:r>
              <a:rPr lang="en-US" sz="3100" dirty="0"/>
              <a:t>, Rebecca Xu</a:t>
            </a:r>
            <a:r>
              <a:rPr lang="en-US" sz="3600" dirty="0"/>
              <a:t/>
            </a:r>
            <a:br>
              <a:rPr lang="en-US" sz="3600" dirty="0"/>
            </a:br>
            <a:endParaRPr lang="en-US" sz="3600" dirty="0"/>
          </a:p>
        </p:txBody>
      </p:sp>
      <p:pic>
        <p:nvPicPr>
          <p:cNvPr id="7" name="Picture 6"/>
          <p:cNvPicPr>
            <a:picLocks noChangeAspect="1"/>
          </p:cNvPicPr>
          <p:nvPr/>
        </p:nvPicPr>
        <p:blipFill>
          <a:blip r:embed="rId2"/>
          <a:stretch>
            <a:fillRect/>
          </a:stretch>
        </p:blipFill>
        <p:spPr>
          <a:xfrm>
            <a:off x="1608666" y="1538287"/>
            <a:ext cx="4536801" cy="4826000"/>
          </a:xfrm>
          <a:prstGeom prst="rect">
            <a:avLst/>
          </a:prstGeom>
        </p:spPr>
      </p:pic>
      <p:pic>
        <p:nvPicPr>
          <p:cNvPr id="8" name="Picture 7"/>
          <p:cNvPicPr>
            <a:picLocks noChangeAspect="1"/>
          </p:cNvPicPr>
          <p:nvPr/>
        </p:nvPicPr>
        <p:blipFill>
          <a:blip r:embed="rId3"/>
          <a:stretch>
            <a:fillRect/>
          </a:stretch>
        </p:blipFill>
        <p:spPr>
          <a:xfrm>
            <a:off x="6888162" y="1405994"/>
            <a:ext cx="3596877" cy="5093759"/>
          </a:xfrm>
          <a:prstGeom prst="rect">
            <a:avLst/>
          </a:prstGeom>
        </p:spPr>
      </p:pic>
    </p:spTree>
    <p:extLst>
      <p:ext uri="{BB962C8B-B14F-4D97-AF65-F5344CB8AC3E}">
        <p14:creationId xmlns:p14="http://schemas.microsoft.com/office/powerpoint/2010/main" val="1580635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195792"/>
            <a:ext cx="10515600" cy="1325563"/>
          </a:xfrm>
        </p:spPr>
        <p:txBody>
          <a:bodyPr>
            <a:normAutofit fontScale="90000"/>
          </a:bodyPr>
          <a:lstStyle/>
          <a:p>
            <a:r>
              <a:rPr lang="en-US" dirty="0" smtClean="0"/>
              <a:t>[009I] DAUX Group– </a:t>
            </a:r>
            <a:r>
              <a:rPr lang="en-US" i="1" dirty="0" smtClean="0"/>
              <a:t>Nice infographic!</a:t>
            </a:r>
            <a:r>
              <a:rPr lang="en-US" dirty="0"/>
              <a:t/>
            </a:r>
            <a:br>
              <a:rPr lang="en-US" dirty="0"/>
            </a:br>
            <a:r>
              <a:rPr lang="en-US" sz="3600" dirty="0"/>
              <a:t>Roshan </a:t>
            </a:r>
            <a:r>
              <a:rPr lang="en-US" sz="3600" dirty="0" err="1"/>
              <a:t>Chhetry</a:t>
            </a:r>
            <a:r>
              <a:rPr lang="en-US" sz="3600" dirty="0"/>
              <a:t>, Vicky Huang, Caroline </a:t>
            </a:r>
            <a:r>
              <a:rPr lang="en-US" sz="3600" dirty="0" err="1"/>
              <a:t>Sucher</a:t>
            </a:r>
            <a:r>
              <a:rPr lang="en-US" sz="3600" dirty="0"/>
              <a:t>, Conan Wu</a:t>
            </a:r>
          </a:p>
        </p:txBody>
      </p:sp>
      <p:pic>
        <p:nvPicPr>
          <p:cNvPr id="3" name="Picture 2"/>
          <p:cNvPicPr>
            <a:picLocks noChangeAspect="1"/>
          </p:cNvPicPr>
          <p:nvPr/>
        </p:nvPicPr>
        <p:blipFill>
          <a:blip r:embed="rId2"/>
          <a:stretch>
            <a:fillRect/>
          </a:stretch>
        </p:blipFill>
        <p:spPr>
          <a:xfrm>
            <a:off x="419629" y="1690688"/>
            <a:ext cx="3190875" cy="4181475"/>
          </a:xfrm>
          <a:prstGeom prst="rect">
            <a:avLst/>
          </a:prstGeom>
        </p:spPr>
      </p:pic>
      <p:pic>
        <p:nvPicPr>
          <p:cNvPr id="4" name="Picture 3"/>
          <p:cNvPicPr>
            <a:picLocks noChangeAspect="1"/>
          </p:cNvPicPr>
          <p:nvPr/>
        </p:nvPicPr>
        <p:blipFill>
          <a:blip r:embed="rId3"/>
          <a:stretch>
            <a:fillRect/>
          </a:stretch>
        </p:blipFill>
        <p:spPr>
          <a:xfrm>
            <a:off x="3326870" y="2733675"/>
            <a:ext cx="3133725" cy="4124325"/>
          </a:xfrm>
          <a:prstGeom prst="rect">
            <a:avLst/>
          </a:prstGeom>
        </p:spPr>
      </p:pic>
      <p:pic>
        <p:nvPicPr>
          <p:cNvPr id="5" name="Picture 4"/>
          <p:cNvPicPr>
            <a:picLocks noChangeAspect="1"/>
          </p:cNvPicPr>
          <p:nvPr/>
        </p:nvPicPr>
        <p:blipFill>
          <a:blip r:embed="rId4"/>
          <a:stretch>
            <a:fillRect/>
          </a:stretch>
        </p:blipFill>
        <p:spPr>
          <a:xfrm>
            <a:off x="6224587" y="1690688"/>
            <a:ext cx="3095625" cy="4105275"/>
          </a:xfrm>
          <a:prstGeom prst="rect">
            <a:avLst/>
          </a:prstGeom>
        </p:spPr>
      </p:pic>
      <p:pic>
        <p:nvPicPr>
          <p:cNvPr id="6" name="Picture 5"/>
          <p:cNvPicPr>
            <a:picLocks noChangeAspect="1"/>
          </p:cNvPicPr>
          <p:nvPr/>
        </p:nvPicPr>
        <p:blipFill>
          <a:blip r:embed="rId5"/>
          <a:stretch>
            <a:fillRect/>
          </a:stretch>
        </p:blipFill>
        <p:spPr>
          <a:xfrm>
            <a:off x="9101137" y="2676525"/>
            <a:ext cx="3133725" cy="4181475"/>
          </a:xfrm>
          <a:prstGeom prst="rect">
            <a:avLst/>
          </a:prstGeom>
        </p:spPr>
      </p:pic>
    </p:spTree>
    <p:extLst>
      <p:ext uri="{BB962C8B-B14F-4D97-AF65-F5344CB8AC3E}">
        <p14:creationId xmlns:p14="http://schemas.microsoft.com/office/powerpoint/2010/main" val="1980252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314" y="2126196"/>
            <a:ext cx="6567753" cy="3868201"/>
          </a:xfrm>
          <a:prstGeom prst="rect">
            <a:avLst/>
          </a:prstGeom>
        </p:spPr>
      </p:pic>
      <p:pic>
        <p:nvPicPr>
          <p:cNvPr id="9" name="Picture 8"/>
          <p:cNvPicPr>
            <a:picLocks noChangeAspect="1"/>
          </p:cNvPicPr>
          <p:nvPr/>
        </p:nvPicPr>
        <p:blipFill>
          <a:blip r:embed="rId3"/>
          <a:stretch>
            <a:fillRect/>
          </a:stretch>
        </p:blipFill>
        <p:spPr>
          <a:xfrm>
            <a:off x="6874933" y="2346332"/>
            <a:ext cx="5033760" cy="3512601"/>
          </a:xfrm>
          <a:prstGeom prst="rect">
            <a:avLst/>
          </a:prstGeom>
        </p:spPr>
      </p:pic>
      <p:sp>
        <p:nvSpPr>
          <p:cNvPr id="10" name="Title 9"/>
          <p:cNvSpPr>
            <a:spLocks noGrp="1"/>
          </p:cNvSpPr>
          <p:nvPr>
            <p:ph type="title"/>
          </p:nvPr>
        </p:nvSpPr>
        <p:spPr/>
        <p:txBody>
          <a:bodyPr>
            <a:normAutofit fontScale="90000"/>
          </a:bodyPr>
          <a:lstStyle/>
          <a:p>
            <a:r>
              <a:rPr lang="en-US" dirty="0" smtClean="0"/>
              <a:t>[013J] Team Avalanche – </a:t>
            </a:r>
            <a:r>
              <a:rPr lang="en-US" i="1" dirty="0" smtClean="0"/>
              <a:t>Creative game format!</a:t>
            </a:r>
            <a:r>
              <a:rPr lang="en-US" dirty="0"/>
              <a:t/>
            </a:r>
            <a:br>
              <a:rPr lang="en-US" dirty="0"/>
            </a:br>
            <a:r>
              <a:rPr lang="en-US" sz="3600" dirty="0"/>
              <a:t>Nina </a:t>
            </a:r>
            <a:r>
              <a:rPr lang="en-US" sz="3600" dirty="0" smtClean="0"/>
              <a:t>Chen, </a:t>
            </a:r>
            <a:r>
              <a:rPr lang="en-US" sz="3600" dirty="0" err="1" smtClean="0"/>
              <a:t>Vennie</a:t>
            </a:r>
            <a:r>
              <a:rPr lang="en-US" sz="3600" dirty="0" smtClean="0"/>
              <a:t> </a:t>
            </a:r>
            <a:r>
              <a:rPr lang="en-US" sz="3600" dirty="0" err="1" smtClean="0"/>
              <a:t>Dobrosavljevic</a:t>
            </a:r>
            <a:r>
              <a:rPr lang="en-US" sz="3600" dirty="0" smtClean="0"/>
              <a:t>, Joe </a:t>
            </a:r>
            <a:r>
              <a:rPr lang="en-US" sz="3600" dirty="0" err="1" smtClean="0"/>
              <a:t>Ortigara</a:t>
            </a:r>
            <a:r>
              <a:rPr lang="en-US" sz="3600" dirty="0" smtClean="0"/>
              <a:t>, </a:t>
            </a:r>
            <a:r>
              <a:rPr lang="en-US" sz="3600" dirty="0" err="1" smtClean="0"/>
              <a:t>Jiangxue</a:t>
            </a:r>
            <a:r>
              <a:rPr lang="en-US" sz="3600" dirty="0" smtClean="0"/>
              <a:t> </a:t>
            </a:r>
            <a:r>
              <a:rPr lang="en-US" sz="3600" dirty="0"/>
              <a:t>Wang</a:t>
            </a:r>
          </a:p>
        </p:txBody>
      </p:sp>
    </p:spTree>
    <p:extLst>
      <p:ext uri="{BB962C8B-B14F-4D97-AF65-F5344CB8AC3E}">
        <p14:creationId xmlns:p14="http://schemas.microsoft.com/office/powerpoint/2010/main" val="642378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75733" y="365125"/>
            <a:ext cx="11362267" cy="1325563"/>
          </a:xfrm>
        </p:spPr>
        <p:txBody>
          <a:bodyPr>
            <a:normAutofit fontScale="90000"/>
          </a:bodyPr>
          <a:lstStyle/>
          <a:p>
            <a:r>
              <a:rPr lang="en-US" dirty="0" smtClean="0"/>
              <a:t>[015J] Team </a:t>
            </a:r>
            <a:r>
              <a:rPr lang="en-US" dirty="0" err="1" smtClean="0"/>
              <a:t>hUmanX</a:t>
            </a:r>
            <a:r>
              <a:rPr lang="en-US" dirty="0" smtClean="0"/>
              <a:t> – </a:t>
            </a:r>
            <a:r>
              <a:rPr lang="en-US" i="1" dirty="0" smtClean="0"/>
              <a:t>Head-start on SI 501 content!</a:t>
            </a:r>
            <a:r>
              <a:rPr lang="en-US" dirty="0"/>
              <a:t/>
            </a:r>
            <a:br>
              <a:rPr lang="en-US" dirty="0"/>
            </a:br>
            <a:r>
              <a:rPr lang="en-US" sz="3600" dirty="0"/>
              <a:t>Aditya </a:t>
            </a:r>
            <a:r>
              <a:rPr lang="en-US" sz="3600" dirty="0" err="1"/>
              <a:t>Mankare</a:t>
            </a:r>
            <a:r>
              <a:rPr lang="en-US" sz="3600" dirty="0"/>
              <a:t>, Grace Song, Angelica Tome, Danni Xiao, Chao Xu</a:t>
            </a:r>
          </a:p>
        </p:txBody>
      </p:sp>
      <p:pic>
        <p:nvPicPr>
          <p:cNvPr id="3" name="Picture 2"/>
          <p:cNvPicPr>
            <a:picLocks noChangeAspect="1"/>
          </p:cNvPicPr>
          <p:nvPr/>
        </p:nvPicPr>
        <p:blipFill>
          <a:blip r:embed="rId2"/>
          <a:stretch>
            <a:fillRect/>
          </a:stretch>
        </p:blipFill>
        <p:spPr>
          <a:xfrm>
            <a:off x="8087110" y="1862667"/>
            <a:ext cx="3698490" cy="4795902"/>
          </a:xfrm>
          <a:prstGeom prst="rect">
            <a:avLst/>
          </a:prstGeom>
        </p:spPr>
      </p:pic>
      <p:pic>
        <p:nvPicPr>
          <p:cNvPr id="4" name="Picture 3"/>
          <p:cNvPicPr>
            <a:picLocks noChangeAspect="1"/>
          </p:cNvPicPr>
          <p:nvPr/>
        </p:nvPicPr>
        <p:blipFill>
          <a:blip r:embed="rId3"/>
          <a:stretch>
            <a:fillRect/>
          </a:stretch>
        </p:blipFill>
        <p:spPr>
          <a:xfrm>
            <a:off x="387880" y="2133600"/>
            <a:ext cx="7362036" cy="4146020"/>
          </a:xfrm>
          <a:prstGeom prst="rect">
            <a:avLst/>
          </a:prstGeom>
        </p:spPr>
      </p:pic>
    </p:spTree>
    <p:extLst>
      <p:ext uri="{BB962C8B-B14F-4D97-AF65-F5344CB8AC3E}">
        <p14:creationId xmlns:p14="http://schemas.microsoft.com/office/powerpoint/2010/main" val="3526462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960" y="1473200"/>
            <a:ext cx="9022080" cy="6072469"/>
          </a:xfrm>
        </p:spPr>
        <p:txBody>
          <a:bodyPr>
            <a:noAutofit/>
          </a:bodyPr>
          <a:lstStyle/>
          <a:p>
            <a:pPr marL="0" indent="0" algn="ctr">
              <a:buNone/>
            </a:pPr>
            <a:r>
              <a:rPr lang="en-US" sz="3600" dirty="0"/>
              <a:t>Team-client matches and client contact information at </a:t>
            </a:r>
          </a:p>
          <a:p>
            <a:pPr marL="0" indent="0" algn="ctr">
              <a:buNone/>
            </a:pPr>
            <a:r>
              <a:rPr lang="en-US" sz="3600" dirty="0">
                <a:hlinkClick r:id="rId2"/>
              </a:rPr>
              <a:t>http</a:t>
            </a:r>
            <a:r>
              <a:rPr lang="en-US" sz="3600" dirty="0" smtClean="0">
                <a:hlinkClick r:id="rId2"/>
              </a:rPr>
              <a:t>://j.mp/si501f21projXXX</a:t>
            </a:r>
            <a:r>
              <a:rPr lang="en-US" sz="3600" dirty="0" smtClean="0"/>
              <a:t>, where “XXX” is your 3-digit Discussion section number.</a:t>
            </a:r>
            <a:endParaRPr lang="en-US" sz="3600" dirty="0"/>
          </a:p>
          <a:p>
            <a:pPr marL="0" indent="0" algn="ctr">
              <a:buNone/>
            </a:pPr>
            <a:endParaRPr lang="en-US" sz="3600" dirty="0"/>
          </a:p>
          <a:p>
            <a:pPr marL="0" indent="0" algn="ctr">
              <a:buNone/>
            </a:pPr>
            <a:r>
              <a:rPr lang="en-US" sz="3600" dirty="0" smtClean="0"/>
              <a:t>501 Hunt discussion with each team during team activities later today.</a:t>
            </a:r>
          </a:p>
          <a:p>
            <a:pPr marL="0" indent="0" algn="ctr">
              <a:buNone/>
            </a:pPr>
            <a:endParaRPr lang="en-US" sz="3600" dirty="0"/>
          </a:p>
          <a:p>
            <a:pPr marL="0" indent="0" algn="ctr">
              <a:buNone/>
            </a:pPr>
            <a:endParaRPr lang="en-US" sz="3600" dirty="0" smtClean="0"/>
          </a:p>
          <a:p>
            <a:pPr marL="0" indent="0" algn="ctr">
              <a:buNone/>
            </a:pPr>
            <a:endParaRPr lang="en-US" sz="3600" dirty="0" smtClean="0"/>
          </a:p>
          <a:p>
            <a:pPr marL="0" indent="0" algn="ctr">
              <a:buNone/>
            </a:pPr>
            <a:endParaRPr lang="en-US" sz="3600" dirty="0"/>
          </a:p>
          <a:p>
            <a:pPr marL="0" indent="0" algn="ctr">
              <a:buNone/>
            </a:pPr>
            <a:endParaRPr lang="en-US" sz="3600" dirty="0" smtClean="0"/>
          </a:p>
          <a:p>
            <a:pPr marL="0" indent="0" algn="ctr">
              <a:buNone/>
            </a:pPr>
            <a:endParaRPr lang="en-US" sz="3600" dirty="0"/>
          </a:p>
          <a:p>
            <a:pPr marL="0" indent="0" algn="ctr">
              <a:buNone/>
            </a:pPr>
            <a:endParaRPr lang="en-US" sz="3600" dirty="0"/>
          </a:p>
        </p:txBody>
      </p:sp>
    </p:spTree>
    <p:extLst>
      <p:ext uri="{BB962C8B-B14F-4D97-AF65-F5344CB8AC3E}">
        <p14:creationId xmlns:p14="http://schemas.microsoft.com/office/powerpoint/2010/main" val="3396909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010"/>
            <a:ext cx="10515600" cy="1325563"/>
          </a:xfrm>
        </p:spPr>
        <p:txBody>
          <a:bodyPr/>
          <a:lstStyle/>
          <a:p>
            <a:r>
              <a:rPr lang="en-US" dirty="0" smtClean="0"/>
              <a:t>Discussion of Readings</a:t>
            </a:r>
            <a:endParaRPr lang="en-US" dirty="0"/>
          </a:p>
        </p:txBody>
      </p:sp>
      <p:sp>
        <p:nvSpPr>
          <p:cNvPr id="3" name="Content Placeholder 2"/>
          <p:cNvSpPr>
            <a:spLocks noGrp="1"/>
          </p:cNvSpPr>
          <p:nvPr>
            <p:ph idx="1"/>
          </p:nvPr>
        </p:nvSpPr>
        <p:spPr>
          <a:xfrm>
            <a:off x="838200" y="1080651"/>
            <a:ext cx="10515600" cy="5589966"/>
          </a:xfrm>
        </p:spPr>
        <p:txBody>
          <a:bodyPr>
            <a:normAutofit fontScale="85000" lnSpcReduction="10000"/>
          </a:bodyPr>
          <a:lstStyle/>
          <a:p>
            <a:pPr>
              <a:buFont typeface="Arial" panose="020B0604020202020204" pitchFamily="34" charset="0"/>
              <a:buChar char="•"/>
            </a:pPr>
            <a:r>
              <a:rPr lang="en-US" sz="4000" dirty="0" smtClean="0"/>
              <a:t>What </a:t>
            </a:r>
            <a:r>
              <a:rPr lang="en-US" sz="4000" dirty="0"/>
              <a:t>was the Tuckman (1965) paper about? </a:t>
            </a:r>
          </a:p>
          <a:p>
            <a:pPr>
              <a:buFont typeface="Arial" panose="020B0604020202020204" pitchFamily="34" charset="0"/>
              <a:buChar char="•"/>
            </a:pPr>
            <a:r>
              <a:rPr lang="en-US" sz="4000" dirty="0" err="1"/>
              <a:t>Tuckman</a:t>
            </a:r>
            <a:r>
              <a:rPr lang="en-US" sz="4000" dirty="0"/>
              <a:t> described several stages of team formation. What are the four stages, and what happens in each? </a:t>
            </a:r>
          </a:p>
          <a:p>
            <a:pPr>
              <a:buFont typeface="Arial" panose="020B0604020202020204" pitchFamily="34" charset="0"/>
              <a:buChar char="•"/>
            </a:pPr>
            <a:r>
              <a:rPr lang="en-US" sz="4000" dirty="0"/>
              <a:t>What were the names he gave to the stages? </a:t>
            </a:r>
          </a:p>
          <a:p>
            <a:pPr>
              <a:buFont typeface="Arial" panose="020B0604020202020204" pitchFamily="34" charset="0"/>
              <a:buChar char="•"/>
            </a:pPr>
            <a:r>
              <a:rPr lang="en-US" sz="4000" dirty="0" smtClean="0"/>
              <a:t>What do </a:t>
            </a:r>
            <a:r>
              <a:rPr lang="en-US" sz="4000" dirty="0" err="1" smtClean="0"/>
              <a:t>Barczak</a:t>
            </a:r>
            <a:r>
              <a:rPr lang="en-US" sz="4000" dirty="0" smtClean="0"/>
              <a:t> et al. (2010) mean by “team emotional intelligence”? </a:t>
            </a:r>
          </a:p>
          <a:p>
            <a:pPr>
              <a:buFont typeface="Arial" panose="020B0604020202020204" pitchFamily="34" charset="0"/>
              <a:buChar char="•"/>
            </a:pPr>
            <a:r>
              <a:rPr lang="en-US" sz="4000" dirty="0" err="1" smtClean="0"/>
              <a:t>Barczak</a:t>
            </a:r>
            <a:r>
              <a:rPr lang="en-US" sz="4000" dirty="0" smtClean="0"/>
              <a:t> et al. discuss two kinds of trust in a team: affective trust and cognitive trust. What are these, and how do they differ?</a:t>
            </a:r>
          </a:p>
          <a:p>
            <a:pPr>
              <a:buFont typeface="Arial" panose="020B0604020202020204" pitchFamily="34" charset="0"/>
              <a:buChar char="•"/>
            </a:pPr>
            <a:r>
              <a:rPr lang="en-US" sz="4000" dirty="0" smtClean="0"/>
              <a:t>What is the main conclusion of </a:t>
            </a:r>
            <a:r>
              <a:rPr lang="en-US" sz="4000" dirty="0" err="1" smtClean="0"/>
              <a:t>Barczak</a:t>
            </a:r>
            <a:r>
              <a:rPr lang="en-US" sz="4000" dirty="0" smtClean="0"/>
              <a:t> et al.’s research?</a:t>
            </a:r>
            <a:endParaRPr lang="en-US" sz="4000" dirty="0"/>
          </a:p>
          <a:p>
            <a:pPr>
              <a:buFont typeface="Arial" panose="020B0604020202020204" pitchFamily="34" charset="0"/>
              <a:buChar char="•"/>
            </a:pPr>
            <a:r>
              <a:rPr lang="en-US" sz="4000" dirty="0"/>
              <a:t>Why do you think </a:t>
            </a:r>
            <a:r>
              <a:rPr lang="en-US" sz="4000" dirty="0" smtClean="0"/>
              <a:t>you are assigned these readings?</a:t>
            </a:r>
          </a:p>
          <a:p>
            <a:pPr>
              <a:buFont typeface="Arial" panose="020B0604020202020204" pitchFamily="34" charset="0"/>
              <a:buChar char="•"/>
            </a:pPr>
            <a:endParaRPr lang="en-US" sz="4000" dirty="0"/>
          </a:p>
          <a:p>
            <a:pPr>
              <a:buFont typeface="Arial" panose="020B0604020202020204" pitchFamily="34" charset="0"/>
              <a:buChar char="•"/>
            </a:pPr>
            <a:endParaRPr lang="en-US" sz="4000" dirty="0" smtClean="0"/>
          </a:p>
          <a:p>
            <a:pPr>
              <a:buFont typeface="Arial" panose="020B0604020202020204" pitchFamily="34" charset="0"/>
              <a:buChar char="•"/>
            </a:pPr>
            <a:endParaRPr lang="en-US" sz="4000" dirty="0"/>
          </a:p>
        </p:txBody>
      </p:sp>
    </p:spTree>
    <p:extLst>
      <p:ext uri="{BB962C8B-B14F-4D97-AF65-F5344CB8AC3E}">
        <p14:creationId xmlns:p14="http://schemas.microsoft.com/office/powerpoint/2010/main" val="4090987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17002</TotalTime>
  <Words>2539</Words>
  <Application>Microsoft Office PowerPoint</Application>
  <PresentationFormat>Widescreen</PresentationFormat>
  <Paragraphs>234</Paragraphs>
  <Slides>31</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MS PGothic</vt:lpstr>
      <vt:lpstr>Arial</vt:lpstr>
      <vt:lpstr>Calibri</vt:lpstr>
      <vt:lpstr>Calibri Light</vt:lpstr>
      <vt:lpstr>Wingdings</vt:lpstr>
      <vt:lpstr>Office Theme</vt:lpstr>
      <vt:lpstr>Custom Design</vt:lpstr>
      <vt:lpstr>SI 501 F21: Week 2   Agenda</vt:lpstr>
      <vt:lpstr>501 Hunt  How did it go?  Why did we do it?  Comments?</vt:lpstr>
      <vt:lpstr>Examples from 501 Hunt</vt:lpstr>
      <vt:lpstr>[005K] The JSR Collective– Thorough documentation! Jeremy Huang, Sharadhi Raghuraj, Stephanie Tong, Jerry Viena, Rebecca Xu </vt:lpstr>
      <vt:lpstr>[009I] DAUX Group– Nice infographic! Roshan Chhetry, Vicky Huang, Caroline Sucher, Conan Wu</vt:lpstr>
      <vt:lpstr>[013J] Team Avalanche – Creative game format! Nina Chen, Vennie Dobrosavljevic, Joe Ortigara, Jiangxue Wang</vt:lpstr>
      <vt:lpstr>[015J] Team hUmanX – Head-start on SI 501 content! Aditya Mankare, Grace Song, Angelica Tome, Danni Xiao, Chao Xu</vt:lpstr>
      <vt:lpstr>PowerPoint Presentation</vt:lpstr>
      <vt:lpstr>Discussion of Readings</vt:lpstr>
      <vt:lpstr>Team Feedback from the 501 Hunt</vt:lpstr>
      <vt:lpstr>How can you communicate better with your teammates, or with your client, especially when there may be a problem?</vt:lpstr>
      <vt:lpstr>“I” Statements for Effective Communication</vt:lpstr>
      <vt:lpstr>Student comments about themselves…</vt:lpstr>
      <vt:lpstr>“I” Statements for Effective Communication</vt:lpstr>
      <vt:lpstr>What You Should NOT Do</vt:lpstr>
      <vt:lpstr>“I” (or “We”) Statements </vt:lpstr>
      <vt:lpstr>“I” Statements Practice</vt:lpstr>
      <vt:lpstr>Individual Comments</vt:lpstr>
      <vt:lpstr>Collaboration Plan [In-Class Team Assignment]</vt:lpstr>
      <vt:lpstr>Initial Client Contact Email [In-Class Team Assignment]</vt:lpstr>
      <vt:lpstr>PowerPoint Presentation</vt:lpstr>
      <vt:lpstr>PowerPoint Presentation</vt:lpstr>
      <vt:lpstr>Initial Client Contact Email [In-Class Team Assignment]</vt:lpstr>
      <vt:lpstr>Discussion of Readings</vt:lpstr>
      <vt:lpstr>Tips for Initial Client Meeting</vt:lpstr>
      <vt:lpstr>PowerPoint Presentation</vt:lpstr>
      <vt:lpstr>Any questions about the assignments or about the first client meeting?</vt:lpstr>
      <vt:lpstr>Due before Lecture today…</vt:lpstr>
      <vt:lpstr>For next week!</vt:lpstr>
      <vt:lpstr>For the remainder of Lecture and Discussion this week, work on the assignments with your team.  You can stay in this room or go elsewhere to work. Instructor and GSIs will stay in the room to answer questions until 10:50am. You do not need to return to this room for Lecture today. (But, be sure to go to Discussion!)</vt:lpstr>
      <vt:lpstr>Today’s Discussion Section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Contextual Inquiry  and  User Needs Assessment</dc:title>
  <dc:creator>Jasmit Kaur</dc:creator>
  <cp:lastModifiedBy>Kentaro Toyama</cp:lastModifiedBy>
  <cp:revision>555</cp:revision>
  <dcterms:created xsi:type="dcterms:W3CDTF">2016-01-08T03:32:31Z</dcterms:created>
  <dcterms:modified xsi:type="dcterms:W3CDTF">2021-09-13T12:38:41Z</dcterms:modified>
</cp:coreProperties>
</file>