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32"/>
  </p:notesMasterIdLst>
  <p:sldIdLst>
    <p:sldId id="283" r:id="rId3"/>
    <p:sldId id="261" r:id="rId4"/>
    <p:sldId id="342" r:id="rId5"/>
    <p:sldId id="355" r:id="rId6"/>
    <p:sldId id="369" r:id="rId7"/>
    <p:sldId id="323" r:id="rId8"/>
    <p:sldId id="313" r:id="rId9"/>
    <p:sldId id="310" r:id="rId10"/>
    <p:sldId id="312" r:id="rId11"/>
    <p:sldId id="314" r:id="rId12"/>
    <p:sldId id="365" r:id="rId13"/>
    <p:sldId id="344" r:id="rId14"/>
    <p:sldId id="370" r:id="rId15"/>
    <p:sldId id="346" r:id="rId16"/>
    <p:sldId id="347" r:id="rId17"/>
    <p:sldId id="359" r:id="rId18"/>
    <p:sldId id="366" r:id="rId19"/>
    <p:sldId id="367" r:id="rId20"/>
    <p:sldId id="368" r:id="rId21"/>
    <p:sldId id="371" r:id="rId22"/>
    <p:sldId id="349" r:id="rId23"/>
    <p:sldId id="350" r:id="rId24"/>
    <p:sldId id="351" r:id="rId25"/>
    <p:sldId id="372" r:id="rId26"/>
    <p:sldId id="373" r:id="rId27"/>
    <p:sldId id="374" r:id="rId28"/>
    <p:sldId id="375" r:id="rId29"/>
    <p:sldId id="273" r:id="rId30"/>
    <p:sldId id="34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0"/>
    <p:restoredTop sz="94681"/>
  </p:normalViewPr>
  <p:slideViewPr>
    <p:cSldViewPr snapToGrid="0" snapToObjects="1">
      <p:cViewPr varScale="1">
        <p:scale>
          <a:sx n="105" d="100"/>
          <a:sy n="105" d="100"/>
        </p:scale>
        <p:origin x="324"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7E417-2312-6A46-B628-D8E795B93DCC}" type="datetimeFigureOut">
              <a:rPr lang="en-US" smtClean="0"/>
              <a:t>9/26/2021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4D0D4-B192-344F-B9AF-1CB152C32F53}" type="slidenum">
              <a:rPr lang="en-US" smtClean="0"/>
              <a:t>‹#›</a:t>
            </a:fld>
            <a:endParaRPr lang="en-US"/>
          </a:p>
        </p:txBody>
      </p:sp>
    </p:spTree>
    <p:extLst>
      <p:ext uri="{BB962C8B-B14F-4D97-AF65-F5344CB8AC3E}">
        <p14:creationId xmlns:p14="http://schemas.microsoft.com/office/powerpoint/2010/main" val="1458728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4D0D4-B192-344F-B9AF-1CB152C32F53}" type="slidenum">
              <a:rPr lang="en-US" smtClean="0"/>
              <a:t>1</a:t>
            </a:fld>
            <a:endParaRPr lang="en-US"/>
          </a:p>
        </p:txBody>
      </p:sp>
    </p:spTree>
    <p:extLst>
      <p:ext uri="{BB962C8B-B14F-4D97-AF65-F5344CB8AC3E}">
        <p14:creationId xmlns:p14="http://schemas.microsoft.com/office/powerpoint/2010/main" val="4042049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70844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1079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218743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59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7"/>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BE0A54E4-F2C8-472E-8E3C-C1C9FB6413A9}" type="datetimeFigureOut">
              <a:rPr lang="en-US" smtClean="0">
                <a:solidFill>
                  <a:prstClr val="black"/>
                </a:solidFill>
              </a:rPr>
              <a:pPr/>
              <a:t>9/26/2021</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F14C3D11-D261-43EC-A27B-DA630336539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7705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25596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05097-1AE3-E640-8F20-09DF58A24AF5}"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88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C05097-1AE3-E640-8F20-09DF58A24AF5}" type="datetimeFigureOut">
              <a:rPr lang="en-US" smtClean="0"/>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95176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C05097-1AE3-E640-8F20-09DF58A24AF5}" type="datetimeFigureOut">
              <a:rPr lang="en-US" smtClean="0"/>
              <a:t>9/26/2021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204212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C05097-1AE3-E640-8F20-09DF58A24AF5}" type="datetimeFigureOut">
              <a:rPr lang="en-US" smtClean="0"/>
              <a:t>9/26/2021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208378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05097-1AE3-E640-8F20-09DF58A24AF5}" type="datetimeFigureOut">
              <a:rPr lang="en-US" smtClean="0"/>
              <a:t>9/26/2021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75609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05097-1AE3-E640-8F20-09DF58A24AF5}" type="datetimeFigureOut">
              <a:rPr lang="en-US" smtClean="0"/>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79139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05097-1AE3-E640-8F20-09DF58A24AF5}" type="datetimeFigureOut">
              <a:rPr lang="en-US" smtClean="0"/>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788175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05097-1AE3-E640-8F20-09DF58A24AF5}" type="datetimeFigureOut">
              <a:rPr lang="en-US" smtClean="0"/>
              <a:t>9/26/2021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7CA30-F86F-9448-A6C6-E91E2A985E68}" type="slidenum">
              <a:rPr lang="en-US" smtClean="0"/>
              <a:t>‹#›</a:t>
            </a:fld>
            <a:endParaRPr lang="en-US"/>
          </a:p>
        </p:txBody>
      </p:sp>
    </p:spTree>
    <p:extLst>
      <p:ext uri="{BB962C8B-B14F-4D97-AF65-F5344CB8AC3E}">
        <p14:creationId xmlns:p14="http://schemas.microsoft.com/office/powerpoint/2010/main" val="1481265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6093887"/>
            <a:ext cx="12192000" cy="764116"/>
          </a:xfrm>
          <a:prstGeom prst="rect">
            <a:avLst/>
          </a:prstGeom>
          <a:solidFill>
            <a:srgbClr val="10253F"/>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09585">
              <a:defRPr/>
            </a:pPr>
            <a:endParaRPr lang="en-US" sz="2400">
              <a:solidFill>
                <a:prstClr val="white"/>
              </a:solidFill>
              <a:ea typeface="MS PGothic" pitchFamily="34" charset="-128"/>
            </a:endParaRPr>
          </a:p>
        </p:txBody>
      </p:sp>
      <p:pic>
        <p:nvPicPr>
          <p:cNvPr id="2051" name="Picture 8"/>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173884" y="6252636"/>
            <a:ext cx="643467" cy="459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674884"/>
      </p:ext>
    </p:extLst>
  </p:cSld>
  <p:clrMap bg1="lt1" tx1="dk1" bg2="lt2" tx2="dk2" accent1="accent1" accent2="accent2" accent3="accent3" accent4="accent4" accent5="accent5" accent6="accent6" hlink="hlink" folHlink="folHlink"/>
  <p:sldLayoutIdLst>
    <p:sldLayoutId id="2147483663" r:id="rId1"/>
    <p:sldLayoutId id="2147483665" r:id="rId2"/>
  </p:sldLayoutIdLst>
  <p:txStyles>
    <p:titleStyle>
      <a:lvl1pPr algn="ctr" defTabSz="609585" rtl="0" fontAlgn="base">
        <a:spcBef>
          <a:spcPct val="0"/>
        </a:spcBef>
        <a:spcAft>
          <a:spcPct val="0"/>
        </a:spcAft>
        <a:defRPr sz="5867" kern="1200">
          <a:solidFill>
            <a:schemeClr val="tx1"/>
          </a:solidFill>
          <a:latin typeface="+mj-lt"/>
          <a:ea typeface="MS PGothic" pitchFamily="34" charset="-128"/>
          <a:cs typeface="+mj-cs"/>
        </a:defRPr>
      </a:lvl1pPr>
      <a:lvl2pPr algn="ctr" defTabSz="609585" rtl="0" fontAlgn="base">
        <a:spcBef>
          <a:spcPct val="0"/>
        </a:spcBef>
        <a:spcAft>
          <a:spcPct val="0"/>
        </a:spcAft>
        <a:defRPr sz="5867">
          <a:solidFill>
            <a:schemeClr val="tx1"/>
          </a:solidFill>
          <a:latin typeface="Calibri" pitchFamily="34" charset="0"/>
          <a:ea typeface="MS PGothic" pitchFamily="34" charset="-128"/>
        </a:defRPr>
      </a:lvl2pPr>
      <a:lvl3pPr algn="ctr" defTabSz="609585" rtl="0" fontAlgn="base">
        <a:spcBef>
          <a:spcPct val="0"/>
        </a:spcBef>
        <a:spcAft>
          <a:spcPct val="0"/>
        </a:spcAft>
        <a:defRPr sz="5867">
          <a:solidFill>
            <a:schemeClr val="tx1"/>
          </a:solidFill>
          <a:latin typeface="Calibri" pitchFamily="34" charset="0"/>
          <a:ea typeface="MS PGothic" pitchFamily="34" charset="-128"/>
        </a:defRPr>
      </a:lvl3pPr>
      <a:lvl4pPr algn="ctr" defTabSz="609585" rtl="0" fontAlgn="base">
        <a:spcBef>
          <a:spcPct val="0"/>
        </a:spcBef>
        <a:spcAft>
          <a:spcPct val="0"/>
        </a:spcAft>
        <a:defRPr sz="5867">
          <a:solidFill>
            <a:schemeClr val="tx1"/>
          </a:solidFill>
          <a:latin typeface="Calibri" pitchFamily="34" charset="0"/>
          <a:ea typeface="MS PGothic" pitchFamily="34" charset="-128"/>
        </a:defRPr>
      </a:lvl4pPr>
      <a:lvl5pPr algn="ctr" defTabSz="609585" rtl="0" fontAlgn="base">
        <a:spcBef>
          <a:spcPct val="0"/>
        </a:spcBef>
        <a:spcAft>
          <a:spcPct val="0"/>
        </a:spcAft>
        <a:defRPr sz="5867">
          <a:solidFill>
            <a:schemeClr val="tx1"/>
          </a:solidFill>
          <a:latin typeface="Calibri" pitchFamily="34" charset="0"/>
          <a:ea typeface="MS PGothic" pitchFamily="34" charset="-128"/>
        </a:defRPr>
      </a:lvl5pPr>
      <a:lvl6pPr marL="609585" algn="ctr" defTabSz="609585" rtl="0" fontAlgn="base">
        <a:spcBef>
          <a:spcPct val="0"/>
        </a:spcBef>
        <a:spcAft>
          <a:spcPct val="0"/>
        </a:spcAft>
        <a:defRPr sz="5867">
          <a:solidFill>
            <a:schemeClr val="tx1"/>
          </a:solidFill>
          <a:latin typeface="Calibri" pitchFamily="34" charset="0"/>
          <a:ea typeface="MS PGothic" pitchFamily="34" charset="-128"/>
        </a:defRPr>
      </a:lvl6pPr>
      <a:lvl7pPr marL="1219170" algn="ctr" defTabSz="609585" rtl="0" fontAlgn="base">
        <a:spcBef>
          <a:spcPct val="0"/>
        </a:spcBef>
        <a:spcAft>
          <a:spcPct val="0"/>
        </a:spcAft>
        <a:defRPr sz="5867">
          <a:solidFill>
            <a:schemeClr val="tx1"/>
          </a:solidFill>
          <a:latin typeface="Calibri" pitchFamily="34" charset="0"/>
          <a:ea typeface="MS PGothic" pitchFamily="34" charset="-128"/>
        </a:defRPr>
      </a:lvl7pPr>
      <a:lvl8pPr marL="1828754" algn="ctr" defTabSz="609585" rtl="0" fontAlgn="base">
        <a:spcBef>
          <a:spcPct val="0"/>
        </a:spcBef>
        <a:spcAft>
          <a:spcPct val="0"/>
        </a:spcAft>
        <a:defRPr sz="5867">
          <a:solidFill>
            <a:schemeClr val="tx1"/>
          </a:solidFill>
          <a:latin typeface="Calibri" pitchFamily="34" charset="0"/>
          <a:ea typeface="MS PGothic" pitchFamily="34" charset="-128"/>
        </a:defRPr>
      </a:lvl8pPr>
      <a:lvl9pPr marL="2438339" algn="ctr" defTabSz="609585" rtl="0" fontAlgn="base">
        <a:spcBef>
          <a:spcPct val="0"/>
        </a:spcBef>
        <a:spcAft>
          <a:spcPct val="0"/>
        </a:spcAft>
        <a:defRPr sz="5867">
          <a:solidFill>
            <a:schemeClr val="tx1"/>
          </a:solidFill>
          <a:latin typeface="Calibri" pitchFamily="34" charset="0"/>
          <a:ea typeface="MS PGothic" pitchFamily="34" charset="-128"/>
        </a:defRPr>
      </a:lvl9pPr>
    </p:titleStyle>
    <p:bodyStyle>
      <a:lvl1pPr marL="457189" indent="-457189" algn="l" defTabSz="609585" rtl="0" fontAlgn="base">
        <a:spcBef>
          <a:spcPct val="20000"/>
        </a:spcBef>
        <a:spcAft>
          <a:spcPct val="0"/>
        </a:spcAft>
        <a:buFont typeface="Arial" pitchFamily="34" charset="0"/>
        <a:buChar char="•"/>
        <a:defRPr sz="4267" kern="1200">
          <a:solidFill>
            <a:schemeClr val="tx1"/>
          </a:solidFill>
          <a:latin typeface="+mn-lt"/>
          <a:ea typeface="MS PGothic" pitchFamily="34" charset="-128"/>
          <a:cs typeface="+mn-cs"/>
        </a:defRPr>
      </a:lvl1pPr>
      <a:lvl2pPr marL="990575" indent="-380990" algn="l" defTabSz="609585" rtl="0" fontAlgn="base">
        <a:spcBef>
          <a:spcPct val="20000"/>
        </a:spcBef>
        <a:spcAft>
          <a:spcPct val="0"/>
        </a:spcAft>
        <a:buFont typeface="Arial" pitchFamily="34" charset="0"/>
        <a:buChar char="–"/>
        <a:defRPr sz="3733" kern="1200">
          <a:solidFill>
            <a:schemeClr val="tx1"/>
          </a:solidFill>
          <a:latin typeface="+mn-lt"/>
          <a:ea typeface="MS PGothic" pitchFamily="34" charset="-128"/>
          <a:cs typeface="+mn-cs"/>
        </a:defRPr>
      </a:lvl2pPr>
      <a:lvl3pPr marL="1523962" indent="-304792" algn="l" defTabSz="609585" rtl="0" fontAlgn="base">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3pPr>
      <a:lvl4pPr marL="2133547" indent="-304792" algn="l" defTabSz="609585" rtl="0" fontAlgn="base">
        <a:spcBef>
          <a:spcPct val="20000"/>
        </a:spcBef>
        <a:spcAft>
          <a:spcPct val="0"/>
        </a:spcAft>
        <a:buFont typeface="Arial" pitchFamily="34" charset="0"/>
        <a:buChar char="–"/>
        <a:defRPr sz="2667" kern="1200">
          <a:solidFill>
            <a:schemeClr val="tx1"/>
          </a:solidFill>
          <a:latin typeface="+mn-lt"/>
          <a:ea typeface="MS PGothic" pitchFamily="34" charset="-128"/>
          <a:cs typeface="+mn-cs"/>
        </a:defRPr>
      </a:lvl4pPr>
      <a:lvl5pPr marL="2743131" indent="-304792" algn="l" defTabSz="609585" rtl="0" fontAlgn="base">
        <a:spcBef>
          <a:spcPct val="20000"/>
        </a:spcBef>
        <a:spcAft>
          <a:spcPct val="0"/>
        </a:spcAft>
        <a:buFont typeface="Arial" pitchFamily="34" charset="0"/>
        <a:buChar char="»"/>
        <a:defRPr sz="2667" kern="1200">
          <a:solidFill>
            <a:schemeClr val="tx1"/>
          </a:solidFill>
          <a:latin typeface="+mn-lt"/>
          <a:ea typeface="MS PGothic" pitchFamily="34" charset="-128"/>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0912"/>
            <a:ext cx="10515600" cy="2884867"/>
          </a:xfrm>
        </p:spPr>
        <p:txBody>
          <a:bodyPr>
            <a:normAutofit/>
          </a:bodyPr>
          <a:lstStyle/>
          <a:p>
            <a:pPr algn="ctr"/>
            <a:r>
              <a:rPr lang="en-US" sz="5400" dirty="0" smtClean="0"/>
              <a:t>SI 501 </a:t>
            </a:r>
            <a:r>
              <a:rPr lang="en-US" sz="5400" dirty="0" smtClean="0"/>
              <a:t>F21: </a:t>
            </a:r>
            <a:r>
              <a:rPr lang="en-US" sz="5400" dirty="0" smtClean="0"/>
              <a:t>Week 4</a:t>
            </a:r>
            <a:br>
              <a:rPr lang="en-US" sz="5400" dirty="0" smtClean="0"/>
            </a:br>
            <a:r>
              <a:rPr lang="en-US" sz="3100" dirty="0" smtClean="0"/>
              <a:t/>
            </a:r>
            <a:br>
              <a:rPr lang="en-US" sz="3100" dirty="0" smtClean="0"/>
            </a:br>
            <a:r>
              <a:rPr lang="en-US" sz="3100" dirty="0"/>
              <a:t/>
            </a:r>
            <a:br>
              <a:rPr lang="en-US" sz="3100" dirty="0"/>
            </a:br>
            <a:r>
              <a:rPr lang="en-US" sz="3100" dirty="0" smtClean="0"/>
              <a:t>Agenda</a:t>
            </a:r>
            <a:endParaRPr lang="en-US" sz="5400" dirty="0"/>
          </a:p>
        </p:txBody>
      </p:sp>
      <p:sp>
        <p:nvSpPr>
          <p:cNvPr id="5" name="Content Placeholder 4"/>
          <p:cNvSpPr>
            <a:spLocks noGrp="1"/>
          </p:cNvSpPr>
          <p:nvPr>
            <p:ph idx="1"/>
          </p:nvPr>
        </p:nvSpPr>
        <p:spPr>
          <a:xfrm>
            <a:off x="2356830" y="3137232"/>
            <a:ext cx="7388061" cy="3387464"/>
          </a:xfrm>
        </p:spPr>
        <p:txBody>
          <a:bodyPr>
            <a:normAutofit/>
          </a:bodyPr>
          <a:lstStyle/>
          <a:p>
            <a:r>
              <a:rPr lang="en-US" dirty="0" smtClean="0"/>
              <a:t>Discussion of readings</a:t>
            </a:r>
            <a:endParaRPr lang="en-US" dirty="0" smtClean="0"/>
          </a:p>
          <a:p>
            <a:r>
              <a:rPr lang="en-US" dirty="0" smtClean="0"/>
              <a:t>Introduction to interviewing </a:t>
            </a:r>
          </a:p>
          <a:p>
            <a:r>
              <a:rPr lang="en-US" dirty="0"/>
              <a:t>I</a:t>
            </a:r>
            <a:r>
              <a:rPr lang="en-US" dirty="0" smtClean="0"/>
              <a:t>nterview protocols</a:t>
            </a:r>
          </a:p>
          <a:p>
            <a:r>
              <a:rPr lang="en-US" dirty="0" smtClean="0"/>
              <a:t>Interviewing and </a:t>
            </a:r>
            <a:r>
              <a:rPr lang="en-US" dirty="0" smtClean="0"/>
              <a:t>note-taking</a:t>
            </a:r>
          </a:p>
          <a:p>
            <a:r>
              <a:rPr lang="en-US" dirty="0" smtClean="0"/>
              <a:t>Observations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804723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9646"/>
            <a:ext cx="10515600" cy="1325563"/>
          </a:xfrm>
        </p:spPr>
        <p:txBody>
          <a:bodyPr>
            <a:noAutofit/>
          </a:bodyPr>
          <a:lstStyle/>
          <a:p>
            <a:pPr algn="ctr"/>
            <a:r>
              <a:rPr lang="en-US" sz="4000" b="1" dirty="0" smtClean="0"/>
              <a:t>Exercise 2</a:t>
            </a:r>
            <a:r>
              <a:rPr lang="en-US" sz="4000" dirty="0" smtClean="0"/>
              <a:t/>
            </a:r>
            <a:br>
              <a:rPr lang="en-US" sz="4000" dirty="0" smtClean="0"/>
            </a:br>
            <a:r>
              <a:rPr lang="en-US" sz="2000" dirty="0"/>
              <a:t/>
            </a:r>
            <a:br>
              <a:rPr lang="en-US" sz="2000" dirty="0"/>
            </a:br>
            <a:r>
              <a:rPr lang="en-US" sz="3200" dirty="0" smtClean="0"/>
              <a:t>Stay with the same group</a:t>
            </a:r>
            <a:r>
              <a:rPr lang="en-US" sz="3200" dirty="0" smtClean="0"/>
              <a:t>. </a:t>
            </a:r>
            <a:r>
              <a:rPr lang="en-US" sz="3200" dirty="0"/>
              <a:t/>
            </a:r>
            <a:br>
              <a:rPr lang="en-US" sz="3200" dirty="0"/>
            </a:br>
            <a:r>
              <a:rPr lang="en-US" sz="3200" dirty="0" smtClean="0"/>
              <a:t/>
            </a:r>
            <a:br>
              <a:rPr lang="en-US" sz="3200" dirty="0" smtClean="0"/>
            </a:br>
            <a:r>
              <a:rPr lang="en-US" sz="3200" dirty="0" smtClean="0"/>
              <a:t>Choose a different </a:t>
            </a:r>
            <a:r>
              <a:rPr lang="en-US" sz="3200" dirty="0"/>
              <a:t>person to be the interview</a:t>
            </a:r>
            <a:r>
              <a:rPr lang="en-US" sz="3200" i="1" u="sng" dirty="0"/>
              <a:t>er</a:t>
            </a:r>
            <a:r>
              <a:rPr lang="en-US" sz="3200" i="1" dirty="0"/>
              <a:t>. </a:t>
            </a:r>
            <a:br>
              <a:rPr lang="en-US" sz="3200" i="1" dirty="0"/>
            </a:br>
            <a:r>
              <a:rPr lang="en-US" sz="3200" dirty="0"/>
              <a:t>Choose </a:t>
            </a:r>
            <a:r>
              <a:rPr lang="en-US" sz="3200" dirty="0" smtClean="0"/>
              <a:t>a different </a:t>
            </a:r>
            <a:r>
              <a:rPr lang="en-US" sz="3200" dirty="0"/>
              <a:t>person to be the </a:t>
            </a:r>
            <a:r>
              <a:rPr lang="en-US" sz="3200" dirty="0" smtClean="0"/>
              <a:t>interview</a:t>
            </a:r>
            <a:r>
              <a:rPr lang="en-US" sz="3200" i="1" u="sng" dirty="0" smtClean="0"/>
              <a:t>ee</a:t>
            </a:r>
            <a:r>
              <a:rPr lang="en-US" sz="3200" dirty="0" smtClean="0"/>
              <a:t>.</a:t>
            </a:r>
            <a:r>
              <a:rPr lang="en-US" sz="3200" dirty="0"/>
              <a:t/>
            </a:r>
            <a:br>
              <a:rPr lang="en-US" sz="3200" dirty="0"/>
            </a:br>
            <a:r>
              <a:rPr lang="en-US" sz="3200" dirty="0" smtClean="0"/>
              <a:t/>
            </a:r>
            <a:br>
              <a:rPr lang="en-US" sz="3200" dirty="0" smtClean="0"/>
            </a:br>
            <a:r>
              <a:rPr lang="en-US" sz="3200" b="1" dirty="0" smtClean="0"/>
              <a:t>Conduct another interview for </a:t>
            </a:r>
            <a:r>
              <a:rPr lang="en-US" sz="3200" b="1" dirty="0"/>
              <a:t>5</a:t>
            </a:r>
            <a:r>
              <a:rPr lang="en-US" sz="3200" b="1" dirty="0" smtClean="0"/>
              <a:t> minutes. </a:t>
            </a:r>
            <a:br>
              <a:rPr lang="en-US" sz="3200" b="1" dirty="0" smtClean="0"/>
            </a:br>
            <a:r>
              <a:rPr lang="en-US" sz="3200" b="1" dirty="0" smtClean="0"/>
              <a:t>Take notes on pen and paper.</a:t>
            </a:r>
            <a:br>
              <a:rPr lang="en-US" sz="3200" b="1" dirty="0" smtClean="0"/>
            </a:br>
            <a:r>
              <a:rPr lang="en-US" sz="2000" dirty="0" smtClean="0"/>
              <a:t/>
            </a:r>
            <a:br>
              <a:rPr lang="en-US" sz="2000" dirty="0" smtClean="0"/>
            </a:br>
            <a:r>
              <a:rPr lang="en-US" sz="3200" dirty="0" smtClean="0"/>
              <a:t>Pick one of the topics below:</a:t>
            </a:r>
            <a:br>
              <a:rPr lang="en-US" sz="3200" dirty="0" smtClean="0"/>
            </a:br>
            <a:endParaRPr lang="en-US" sz="3600" i="1" dirty="0"/>
          </a:p>
        </p:txBody>
      </p:sp>
      <p:sp>
        <p:nvSpPr>
          <p:cNvPr id="3" name="Rectangle 2"/>
          <p:cNvSpPr/>
          <p:nvPr/>
        </p:nvSpPr>
        <p:spPr>
          <a:xfrm>
            <a:off x="1019906" y="5313632"/>
            <a:ext cx="10240110" cy="1569660"/>
          </a:xfrm>
          <a:prstGeom prst="rect">
            <a:avLst/>
          </a:prstGeom>
        </p:spPr>
        <p:txBody>
          <a:bodyPr wrap="square">
            <a:spAutoFit/>
          </a:bodyPr>
          <a:lstStyle/>
          <a:p>
            <a:pPr marL="285750" indent="-285750">
              <a:buFont typeface="Arial" panose="020B0604020202020204" pitchFamily="34" charset="0"/>
              <a:buChar char="•"/>
            </a:pPr>
            <a:r>
              <a:rPr lang="en-US" sz="2400" dirty="0"/>
              <a:t>An embarrassing event that happened </a:t>
            </a:r>
            <a:r>
              <a:rPr lang="en-US" sz="2400" dirty="0" smtClean="0"/>
              <a:t>since the interviewee arrived at UMSI.</a:t>
            </a:r>
          </a:p>
          <a:p>
            <a:pPr marL="285750" indent="-285750">
              <a:buFont typeface="Arial" panose="020B0604020202020204" pitchFamily="34" charset="0"/>
              <a:buChar char="•"/>
            </a:pPr>
            <a:r>
              <a:rPr lang="en-US" sz="2400" dirty="0" smtClean="0"/>
              <a:t>The </a:t>
            </a:r>
            <a:r>
              <a:rPr lang="en-US" sz="2400" dirty="0"/>
              <a:t>class you’re taking now that </a:t>
            </a:r>
            <a:r>
              <a:rPr lang="en-US" sz="2400" dirty="0" smtClean="0"/>
              <a:t>the interviewee likes </a:t>
            </a:r>
            <a:r>
              <a:rPr lang="en-US" sz="2400" dirty="0"/>
              <a:t>least </a:t>
            </a:r>
            <a:r>
              <a:rPr lang="en-US" sz="2400" dirty="0" smtClean="0"/>
              <a:t>(other than SI 501).</a:t>
            </a:r>
          </a:p>
          <a:p>
            <a:pPr marL="285750" indent="-285750">
              <a:buFont typeface="Arial" panose="020B0604020202020204" pitchFamily="34" charset="0"/>
              <a:buChar char="•"/>
            </a:pPr>
            <a:r>
              <a:rPr lang="en-US" sz="2400" dirty="0" smtClean="0"/>
              <a:t>Someone the interviewee finds </a:t>
            </a:r>
            <a:r>
              <a:rPr lang="en-US" sz="2400" dirty="0"/>
              <a:t>attractive, who is </a:t>
            </a:r>
            <a:r>
              <a:rPr lang="en-US" sz="2400" i="1" dirty="0"/>
              <a:t>not </a:t>
            </a:r>
            <a:r>
              <a:rPr lang="en-US" sz="2400" dirty="0"/>
              <a:t>a famous person.</a:t>
            </a:r>
            <a:r>
              <a:rPr lang="en-US" sz="2800" dirty="0"/>
              <a:t/>
            </a:r>
            <a:br>
              <a:rPr lang="en-US" sz="2800" dirty="0"/>
            </a:br>
            <a:endParaRPr lang="en-US" sz="2400" dirty="0"/>
          </a:p>
        </p:txBody>
      </p:sp>
      <p:sp>
        <p:nvSpPr>
          <p:cNvPr id="4" name="TextBox 3"/>
          <p:cNvSpPr txBox="1"/>
          <p:nvPr/>
        </p:nvSpPr>
        <p:spPr>
          <a:xfrm>
            <a:off x="517724" y="880584"/>
            <a:ext cx="11244508" cy="369332"/>
          </a:xfrm>
          <a:prstGeom prst="rect">
            <a:avLst/>
          </a:prstGeom>
          <a:noFill/>
        </p:spPr>
        <p:txBody>
          <a:bodyPr wrap="square" rtlCol="0">
            <a:spAutoFit/>
          </a:bodyPr>
          <a:lstStyle/>
          <a:p>
            <a:pPr algn="ctr"/>
            <a:r>
              <a:rPr lang="en-US" dirty="0" smtClean="0">
                <a:solidFill>
                  <a:srgbClr val="FF0000"/>
                </a:solidFill>
              </a:rPr>
              <a:t>(Online students: Take </a:t>
            </a:r>
            <a:r>
              <a:rPr lang="en-US" dirty="0" smtClean="0">
                <a:solidFill>
                  <a:srgbClr val="FF0000"/>
                </a:solidFill>
              </a:rPr>
              <a:t>a screen shot of this slide, so you have it when we go to breakout rooms.)</a:t>
            </a:r>
            <a:endParaRPr lang="en-US" dirty="0">
              <a:solidFill>
                <a:srgbClr val="FF0000"/>
              </a:solidFill>
            </a:endParaRPr>
          </a:p>
        </p:txBody>
      </p:sp>
    </p:spTree>
    <p:extLst>
      <p:ext uri="{BB962C8B-B14F-4D97-AF65-F5344CB8AC3E}">
        <p14:creationId xmlns:p14="http://schemas.microsoft.com/office/powerpoint/2010/main" val="317818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598806"/>
            <a:ext cx="10515600" cy="132556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Discussion</a:t>
            </a:r>
          </a:p>
          <a:p>
            <a:pPr algn="ctr"/>
            <a:endParaRPr lang="en-US" sz="2400" b="1" dirty="0" smtClean="0"/>
          </a:p>
          <a:p>
            <a:pPr algn="ctr"/>
            <a:endParaRPr lang="en-US" sz="2400" b="1" dirty="0" smtClean="0"/>
          </a:p>
          <a:p>
            <a:pPr algn="ctr"/>
            <a:r>
              <a:rPr lang="en-US" sz="3200" b="1" dirty="0" smtClean="0"/>
              <a:t>How did it feel as the interviewer? </a:t>
            </a:r>
          </a:p>
          <a:p>
            <a:pPr algn="ctr"/>
            <a:endParaRPr lang="en-US" sz="3200" b="1" dirty="0"/>
          </a:p>
          <a:p>
            <a:pPr algn="ctr"/>
            <a:r>
              <a:rPr lang="en-US" sz="3200" b="1" dirty="0" smtClean="0"/>
              <a:t>As the interviewee?</a:t>
            </a:r>
          </a:p>
          <a:p>
            <a:pPr algn="ctr"/>
            <a:endParaRPr lang="en-US" sz="3200" b="1" dirty="0"/>
          </a:p>
          <a:p>
            <a:pPr algn="ctr"/>
            <a:r>
              <a:rPr lang="en-US" sz="3200" b="1" dirty="0" smtClean="0"/>
              <a:t>What did observers observe?</a:t>
            </a:r>
          </a:p>
          <a:p>
            <a:pPr algn="ctr"/>
            <a:endParaRPr lang="en-US" sz="3200" b="1" dirty="0"/>
          </a:p>
          <a:p>
            <a:pPr algn="ctr"/>
            <a:r>
              <a:rPr lang="en-US" sz="3200" b="1" dirty="0" smtClean="0"/>
              <a:t>What, if anything, felt strange or uncomfortable about the interview?</a:t>
            </a:r>
          </a:p>
          <a:p>
            <a:pPr algn="ctr"/>
            <a:endParaRPr lang="en-US" sz="3200" b="1" dirty="0"/>
          </a:p>
          <a:p>
            <a:pPr algn="ctr"/>
            <a:r>
              <a:rPr lang="en-US" sz="3200" b="1" dirty="0" smtClean="0"/>
              <a:t>What could be done differently? </a:t>
            </a:r>
          </a:p>
          <a:p>
            <a:pPr algn="ctr"/>
            <a:endParaRPr lang="en-US" sz="2400" b="1" dirty="0"/>
          </a:p>
          <a:p>
            <a:pPr algn="ctr"/>
            <a:endParaRPr lang="en-US" sz="2400" dirty="0"/>
          </a:p>
        </p:txBody>
      </p:sp>
    </p:spTree>
    <p:extLst>
      <p:ext uri="{BB962C8B-B14F-4D97-AF65-F5344CB8AC3E}">
        <p14:creationId xmlns:p14="http://schemas.microsoft.com/office/powerpoint/2010/main" val="1047871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Protocols</a:t>
            </a:r>
            <a:endParaRPr lang="en-US" dirty="0"/>
          </a:p>
        </p:txBody>
      </p:sp>
      <p:sp>
        <p:nvSpPr>
          <p:cNvPr id="3" name="Content Placeholder 2"/>
          <p:cNvSpPr>
            <a:spLocks noGrp="1"/>
          </p:cNvSpPr>
          <p:nvPr>
            <p:ph idx="1"/>
          </p:nvPr>
        </p:nvSpPr>
        <p:spPr>
          <a:xfrm>
            <a:off x="838200" y="1597024"/>
            <a:ext cx="10515600" cy="4785487"/>
          </a:xfrm>
        </p:spPr>
        <p:txBody>
          <a:bodyPr>
            <a:normAutofit fontScale="92500" lnSpcReduction="20000"/>
          </a:bodyPr>
          <a:lstStyle/>
          <a:p>
            <a:r>
              <a:rPr lang="en-US" dirty="0" smtClean="0"/>
              <a:t>An interview protocol is a guideline for how you plan to conduct an interview.</a:t>
            </a:r>
          </a:p>
          <a:p>
            <a:r>
              <a:rPr lang="en-US" dirty="0" smtClean="0"/>
              <a:t>It will contain an introduction, a set of questions, and a conclusion.</a:t>
            </a:r>
          </a:p>
          <a:p>
            <a:pPr lvl="1"/>
            <a:r>
              <a:rPr lang="en-US" dirty="0" smtClean="0"/>
              <a:t>Introduction: interview goals and content, interview duration, confidentiality, voluntary nature, audio recording permission, etc.</a:t>
            </a:r>
          </a:p>
          <a:p>
            <a:pPr lvl="1"/>
            <a:r>
              <a:rPr lang="en-US" dirty="0" smtClean="0"/>
              <a:t>Key questions + follow-up questions: for each interviewee (or interviewee type), a set of carefully crafted and organized questions.</a:t>
            </a:r>
          </a:p>
          <a:p>
            <a:pPr lvl="1"/>
            <a:r>
              <a:rPr lang="en-US" dirty="0" smtClean="0"/>
              <a:t>Conclusion: interviewee questions, contact information, follow-up after interview, thank </a:t>
            </a:r>
            <a:r>
              <a:rPr lang="en-US" dirty="0" err="1" smtClean="0"/>
              <a:t>yous</a:t>
            </a:r>
            <a:r>
              <a:rPr lang="en-US" dirty="0" smtClean="0"/>
              <a:t>, etc.</a:t>
            </a:r>
          </a:p>
          <a:p>
            <a:pPr lvl="1"/>
            <a:endParaRPr lang="en-US" dirty="0" smtClean="0"/>
          </a:p>
          <a:p>
            <a:r>
              <a:rPr lang="en-US" dirty="0" smtClean="0"/>
              <a:t>In contextual inquiry, we conduct </a:t>
            </a:r>
            <a:r>
              <a:rPr lang="en-US" i="1" dirty="0" smtClean="0"/>
              <a:t>semi-structured interviews, </a:t>
            </a:r>
            <a:r>
              <a:rPr lang="en-US" dirty="0" smtClean="0"/>
              <a:t>so the set of questions are only guidelines. You will deviate frequently from the protocol to follow up interesting leads, and to otherwise adjust based on the responses. You will generally </a:t>
            </a:r>
            <a:r>
              <a:rPr lang="en-US" i="1" dirty="0" smtClean="0"/>
              <a:t>not </a:t>
            </a:r>
            <a:r>
              <a:rPr lang="en-US" dirty="0" smtClean="0"/>
              <a:t>ask the protocol questions one after the other. However, the protocol will be useful as a guide for you, and as a safety net of questions, in case you need it.</a:t>
            </a:r>
          </a:p>
          <a:p>
            <a:endParaRPr lang="en-US" dirty="0" smtClean="0"/>
          </a:p>
          <a:p>
            <a:endParaRPr lang="en-US" dirty="0"/>
          </a:p>
        </p:txBody>
      </p:sp>
    </p:spTree>
    <p:extLst>
      <p:ext uri="{BB962C8B-B14F-4D97-AF65-F5344CB8AC3E}">
        <p14:creationId xmlns:p14="http://schemas.microsoft.com/office/powerpoint/2010/main" val="3367728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934" y="3400058"/>
            <a:ext cx="10172132" cy="1325563"/>
          </a:xfrm>
        </p:spPr>
        <p:txBody>
          <a:bodyPr>
            <a:noAutofit/>
          </a:bodyPr>
          <a:lstStyle/>
          <a:p>
            <a:pPr algn="ctr"/>
            <a:r>
              <a:rPr lang="en-US" sz="4000" b="1" dirty="0" smtClean="0"/>
              <a:t>Exercise </a:t>
            </a:r>
            <a:r>
              <a:rPr lang="en-US" sz="4000" b="1" dirty="0"/>
              <a:t>3</a:t>
            </a:r>
            <a:r>
              <a:rPr lang="en-US" sz="4000" dirty="0" smtClean="0"/>
              <a:t/>
            </a:r>
            <a:br>
              <a:rPr lang="en-US" sz="4000" dirty="0" smtClean="0"/>
            </a:br>
            <a:r>
              <a:rPr lang="en-US" sz="2000" dirty="0"/>
              <a:t/>
            </a:r>
            <a:br>
              <a:rPr lang="en-US" sz="2000" dirty="0"/>
            </a:br>
            <a:r>
              <a:rPr lang="en-US" sz="3200" b="1" dirty="0" smtClean="0"/>
              <a:t>On your own, </a:t>
            </a:r>
            <a:r>
              <a:rPr lang="en-US" sz="3200" b="1" u="sng" dirty="0" smtClean="0"/>
              <a:t>develop </a:t>
            </a:r>
            <a:r>
              <a:rPr lang="en-US" sz="3200" b="1" u="sng" dirty="0"/>
              <a:t>a series of </a:t>
            </a:r>
            <a:r>
              <a:rPr lang="en-US" sz="3200" b="1" u="sng" dirty="0" smtClean="0"/>
              <a:t>key questions </a:t>
            </a:r>
            <a:r>
              <a:rPr lang="en-US" sz="3200" b="1" u="sng" dirty="0"/>
              <a:t>that would form the core of an interview protocol</a:t>
            </a:r>
            <a:r>
              <a:rPr lang="en-US" sz="3200" b="1" dirty="0" smtClean="0"/>
              <a:t>. (For now, don’t worry about the introduction or the conclusion.)  </a:t>
            </a:r>
            <a:br>
              <a:rPr lang="en-US" sz="3200" b="1" dirty="0" smtClean="0"/>
            </a:br>
            <a:r>
              <a:rPr lang="en-US" sz="3200" b="1" dirty="0"/>
              <a:t/>
            </a:r>
            <a:br>
              <a:rPr lang="en-US" sz="3200" b="1" dirty="0"/>
            </a:br>
            <a:r>
              <a:rPr lang="en-US" sz="3200" dirty="0"/>
              <a:t>The </a:t>
            </a:r>
            <a:r>
              <a:rPr lang="en-US" sz="3200" dirty="0" smtClean="0"/>
              <a:t>interview goal is </a:t>
            </a:r>
            <a:r>
              <a:rPr lang="en-US" sz="3200" dirty="0"/>
              <a:t>to </a:t>
            </a:r>
            <a:r>
              <a:rPr lang="en-US" sz="3200" dirty="0" smtClean="0"/>
              <a:t>understand instances when the interviewee (the person being interviewed) had difficulty figuring out how to use a website or a smartphone app, and how they responded to those instances. </a:t>
            </a:r>
            <a:br>
              <a:rPr lang="en-US" sz="3200" dirty="0" smtClean="0"/>
            </a:br>
            <a:r>
              <a:rPr lang="en-US" sz="3200" b="1" dirty="0"/>
              <a:t/>
            </a:r>
            <a:br>
              <a:rPr lang="en-US" sz="3200" b="1" dirty="0"/>
            </a:br>
            <a:r>
              <a:rPr lang="en-US" sz="3200" dirty="0" smtClean="0">
                <a:solidFill>
                  <a:srgbClr val="FF0000"/>
                </a:solidFill>
              </a:rPr>
              <a:t>Do this silently and on your own. You have 5 minutes.</a:t>
            </a:r>
            <a:r>
              <a:rPr lang="en-US" sz="3200" b="1" dirty="0"/>
              <a:t/>
            </a:r>
            <a:br>
              <a:rPr lang="en-US" sz="3200" b="1" dirty="0"/>
            </a:br>
            <a:r>
              <a:rPr lang="en-US" sz="3600" dirty="0"/>
              <a:t/>
            </a:r>
            <a:br>
              <a:rPr lang="en-US" sz="3600" dirty="0"/>
            </a:br>
            <a:r>
              <a:rPr lang="en-US" sz="2000" dirty="0" smtClean="0"/>
              <a:t/>
            </a:r>
            <a:br>
              <a:rPr lang="en-US" sz="2000" dirty="0" smtClean="0"/>
            </a:br>
            <a:r>
              <a:rPr lang="en-US" sz="3600" dirty="0" smtClean="0"/>
              <a:t/>
            </a:r>
            <a:br>
              <a:rPr lang="en-US" sz="3600" dirty="0" smtClean="0"/>
            </a:br>
            <a:endParaRPr lang="en-US" sz="3600" i="1" dirty="0"/>
          </a:p>
        </p:txBody>
      </p:sp>
      <p:sp>
        <p:nvSpPr>
          <p:cNvPr id="3" name="TextBox 2"/>
          <p:cNvSpPr txBox="1"/>
          <p:nvPr/>
        </p:nvSpPr>
        <p:spPr>
          <a:xfrm>
            <a:off x="517724" y="972024"/>
            <a:ext cx="11244508" cy="369332"/>
          </a:xfrm>
          <a:prstGeom prst="rect">
            <a:avLst/>
          </a:prstGeom>
          <a:noFill/>
        </p:spPr>
        <p:txBody>
          <a:bodyPr wrap="square" rtlCol="0">
            <a:spAutoFit/>
          </a:bodyPr>
          <a:lstStyle/>
          <a:p>
            <a:pPr algn="ctr"/>
            <a:r>
              <a:rPr lang="en-US" dirty="0" smtClean="0">
                <a:solidFill>
                  <a:srgbClr val="FF0000"/>
                </a:solidFill>
              </a:rPr>
              <a:t>(Online students: Take </a:t>
            </a:r>
            <a:r>
              <a:rPr lang="en-US" dirty="0" smtClean="0">
                <a:solidFill>
                  <a:srgbClr val="FF0000"/>
                </a:solidFill>
              </a:rPr>
              <a:t>a screen shot of this slide, so you have it when we go to breakout rooms.)</a:t>
            </a:r>
            <a:endParaRPr lang="en-US" dirty="0">
              <a:solidFill>
                <a:srgbClr val="FF0000"/>
              </a:solidFill>
            </a:endParaRPr>
          </a:p>
        </p:txBody>
      </p:sp>
    </p:spTree>
    <p:extLst>
      <p:ext uri="{BB962C8B-B14F-4D97-AF65-F5344CB8AC3E}">
        <p14:creationId xmlns:p14="http://schemas.microsoft.com/office/powerpoint/2010/main" val="48243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555263"/>
            <a:ext cx="10515600" cy="132556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Discussion</a:t>
            </a:r>
          </a:p>
          <a:p>
            <a:pPr algn="ctr"/>
            <a:endParaRPr lang="en-US" sz="2400" b="1" dirty="0" smtClean="0"/>
          </a:p>
          <a:p>
            <a:pPr algn="ctr"/>
            <a:endParaRPr lang="en-US" sz="2400" b="1" dirty="0"/>
          </a:p>
          <a:p>
            <a:pPr algn="ctr"/>
            <a:endParaRPr lang="en-US" sz="2400" b="1" dirty="0"/>
          </a:p>
          <a:p>
            <a:pPr algn="ctr"/>
            <a:r>
              <a:rPr lang="en-US" sz="2800" dirty="0" smtClean="0"/>
              <a:t>What questions did you include?</a:t>
            </a:r>
          </a:p>
          <a:p>
            <a:pPr algn="ctr"/>
            <a:endParaRPr lang="en-US" sz="2800" dirty="0"/>
          </a:p>
          <a:p>
            <a:pPr algn="ctr"/>
            <a:r>
              <a:rPr lang="en-US" sz="2800" dirty="0" smtClean="0"/>
              <a:t>What kinds of responses do you think they would elicit?</a:t>
            </a:r>
          </a:p>
          <a:p>
            <a:pPr algn="ctr"/>
            <a:endParaRPr lang="en-US" sz="2800" dirty="0"/>
          </a:p>
          <a:p>
            <a:pPr algn="ctr"/>
            <a:r>
              <a:rPr lang="en-US" sz="2800" dirty="0" smtClean="0"/>
              <a:t>Did you think about how the questions should be worded so as to encourage more revealing or interesting responses? </a:t>
            </a:r>
          </a:p>
          <a:p>
            <a:pPr algn="ctr"/>
            <a:endParaRPr lang="en-US" sz="2800" dirty="0"/>
          </a:p>
          <a:p>
            <a:pPr algn="ctr"/>
            <a:r>
              <a:rPr lang="en-US" sz="2800" dirty="0" smtClean="0"/>
              <a:t>Did you think about the ordering of the questions and if so, </a:t>
            </a:r>
          </a:p>
          <a:p>
            <a:pPr algn="ctr"/>
            <a:r>
              <a:rPr lang="en-US" sz="2800" dirty="0" smtClean="0"/>
              <a:t>how did you organize them?</a:t>
            </a:r>
          </a:p>
          <a:p>
            <a:pPr algn="ctr"/>
            <a:endParaRPr lang="en-US" sz="2400" dirty="0"/>
          </a:p>
          <a:p>
            <a:pPr algn="ctr"/>
            <a:endParaRPr lang="en-US" sz="2400" dirty="0" smtClean="0"/>
          </a:p>
          <a:p>
            <a:pPr algn="ctr"/>
            <a:endParaRPr lang="en-US" sz="2400" dirty="0"/>
          </a:p>
          <a:p>
            <a:pPr algn="ctr"/>
            <a:endParaRPr lang="en-US" sz="2400" dirty="0"/>
          </a:p>
        </p:txBody>
      </p:sp>
    </p:spTree>
    <p:extLst>
      <p:ext uri="{BB962C8B-B14F-4D97-AF65-F5344CB8AC3E}">
        <p14:creationId xmlns:p14="http://schemas.microsoft.com/office/powerpoint/2010/main" val="1365332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157"/>
            <a:ext cx="10515600" cy="1325563"/>
          </a:xfrm>
        </p:spPr>
        <p:txBody>
          <a:bodyPr/>
          <a:lstStyle/>
          <a:p>
            <a:r>
              <a:rPr lang="en-US" b="1" dirty="0" smtClean="0"/>
              <a:t>Interview Protocol Guidelines</a:t>
            </a:r>
            <a:endParaRPr lang="en-US" b="1" dirty="0"/>
          </a:p>
        </p:txBody>
      </p:sp>
      <p:sp>
        <p:nvSpPr>
          <p:cNvPr id="3" name="Content Placeholder 2"/>
          <p:cNvSpPr>
            <a:spLocks noGrp="1"/>
          </p:cNvSpPr>
          <p:nvPr>
            <p:ph sz="half" idx="1"/>
          </p:nvPr>
        </p:nvSpPr>
        <p:spPr>
          <a:xfrm>
            <a:off x="838200" y="1563330"/>
            <a:ext cx="5181600" cy="4613633"/>
          </a:xfrm>
        </p:spPr>
        <p:txBody>
          <a:bodyPr>
            <a:normAutofit fontScale="85000" lnSpcReduction="20000"/>
          </a:bodyPr>
          <a:lstStyle/>
          <a:p>
            <a:r>
              <a:rPr lang="en-US" dirty="0" smtClean="0"/>
              <a:t>Have an overarching question in mind. Write it out explicitly.</a:t>
            </a:r>
          </a:p>
          <a:p>
            <a:r>
              <a:rPr lang="en-US" dirty="0" smtClean="0"/>
              <a:t>Create </a:t>
            </a:r>
            <a:r>
              <a:rPr lang="en-US" dirty="0"/>
              <a:t>a list of </a:t>
            </a:r>
            <a:r>
              <a:rPr lang="en-US" i="1" dirty="0" smtClean="0"/>
              <a:t>key questions</a:t>
            </a:r>
            <a:r>
              <a:rPr lang="en-US" dirty="0"/>
              <a:t>. </a:t>
            </a:r>
            <a:endParaRPr lang="en-US" dirty="0" smtClean="0"/>
          </a:p>
          <a:p>
            <a:r>
              <a:rPr lang="en-US" dirty="0" smtClean="0"/>
              <a:t>Cluster </a:t>
            </a:r>
            <a:r>
              <a:rPr lang="en-US" dirty="0"/>
              <a:t>them by theme. </a:t>
            </a:r>
            <a:endParaRPr lang="en-US" dirty="0" smtClean="0"/>
          </a:p>
          <a:p>
            <a:r>
              <a:rPr lang="en-US" dirty="0" smtClean="0"/>
              <a:t>Think </a:t>
            </a:r>
            <a:r>
              <a:rPr lang="en-US" dirty="0"/>
              <a:t>through the ordering of themes and the ordering of questions within themes. </a:t>
            </a:r>
            <a:endParaRPr lang="en-US" dirty="0" smtClean="0"/>
          </a:p>
          <a:p>
            <a:r>
              <a:rPr lang="en-US" dirty="0" smtClean="0"/>
              <a:t>Include </a:t>
            </a:r>
            <a:r>
              <a:rPr lang="en-US" i="1" dirty="0"/>
              <a:t>follow-up questions </a:t>
            </a:r>
            <a:r>
              <a:rPr lang="en-US" dirty="0" smtClean="0"/>
              <a:t>for each key question, to </a:t>
            </a:r>
            <a:r>
              <a:rPr lang="en-US" dirty="0"/>
              <a:t>dig </a:t>
            </a:r>
            <a:r>
              <a:rPr lang="en-US" dirty="0" smtClean="0"/>
              <a:t>deeper, or to ensure that you get the responses you need. </a:t>
            </a:r>
          </a:p>
          <a:p>
            <a:r>
              <a:rPr lang="en-US" dirty="0" smtClean="0"/>
              <a:t>Consider </a:t>
            </a:r>
            <a:r>
              <a:rPr lang="en-US" dirty="0"/>
              <a:t>how best to ask the participant to </a:t>
            </a:r>
            <a:r>
              <a:rPr lang="en-US" dirty="0" smtClean="0"/>
              <a:t>re-enact an experience from </a:t>
            </a:r>
            <a:r>
              <a:rPr lang="en-US" dirty="0"/>
              <a:t>the past.</a:t>
            </a:r>
          </a:p>
        </p:txBody>
      </p:sp>
      <p:sp>
        <p:nvSpPr>
          <p:cNvPr id="4" name="Content Placeholder 3"/>
          <p:cNvSpPr>
            <a:spLocks noGrp="1"/>
          </p:cNvSpPr>
          <p:nvPr>
            <p:ph sz="half" idx="2"/>
          </p:nvPr>
        </p:nvSpPr>
        <p:spPr>
          <a:xfrm>
            <a:off x="6172200" y="1563330"/>
            <a:ext cx="5181600" cy="4984954"/>
          </a:xfrm>
        </p:spPr>
        <p:txBody>
          <a:bodyPr>
            <a:normAutofit fontScale="85000" lnSpcReduction="20000"/>
          </a:bodyPr>
          <a:lstStyle/>
          <a:p>
            <a:r>
              <a:rPr lang="en-US" dirty="0" smtClean="0"/>
              <a:t>Most questions should…</a:t>
            </a:r>
            <a:endParaRPr lang="en-US" dirty="0"/>
          </a:p>
          <a:p>
            <a:pPr lvl="1" fontAlgn="base"/>
            <a:r>
              <a:rPr lang="en-US" sz="2800" dirty="0" smtClean="0"/>
              <a:t>Be relevant for answering the main question;</a:t>
            </a:r>
          </a:p>
          <a:p>
            <a:pPr lvl="1" fontAlgn="base"/>
            <a:r>
              <a:rPr lang="en-US" sz="2800" dirty="0" smtClean="0"/>
              <a:t>Be </a:t>
            </a:r>
            <a:r>
              <a:rPr lang="en-US" sz="2800" dirty="0"/>
              <a:t>mostly open-ended;</a:t>
            </a:r>
          </a:p>
          <a:p>
            <a:pPr lvl="1" fontAlgn="base"/>
            <a:r>
              <a:rPr lang="en-US" sz="2800" dirty="0"/>
              <a:t>Be non-judgmental;</a:t>
            </a:r>
          </a:p>
          <a:p>
            <a:pPr lvl="1" fontAlgn="base"/>
            <a:r>
              <a:rPr lang="en-US" sz="2800" dirty="0"/>
              <a:t>Be phrased to avoid sounding like they are attacking or evaluating the </a:t>
            </a:r>
            <a:r>
              <a:rPr lang="en-US" sz="2800" dirty="0" smtClean="0"/>
              <a:t>participant; </a:t>
            </a:r>
            <a:endParaRPr lang="en-US" sz="2800" dirty="0"/>
          </a:p>
          <a:p>
            <a:pPr lvl="1" fontAlgn="base"/>
            <a:r>
              <a:rPr lang="en-US" sz="2800" dirty="0"/>
              <a:t>Elicit concrete responses, and not abstract </a:t>
            </a:r>
            <a:r>
              <a:rPr lang="en-US" sz="2800" dirty="0" smtClean="0"/>
              <a:t>generalizations (e.g., “Could you tell me about the last time when…?”);</a:t>
            </a:r>
            <a:endParaRPr lang="en-US" sz="2800" dirty="0"/>
          </a:p>
          <a:p>
            <a:pPr lvl="1" fontAlgn="base"/>
            <a:r>
              <a:rPr lang="en-US" sz="2800" dirty="0" smtClean="0"/>
              <a:t>Avoid </a:t>
            </a:r>
            <a:r>
              <a:rPr lang="en-US" sz="2800" dirty="0"/>
              <a:t>leading the participant into thinking that you are looking for a particular answer; </a:t>
            </a:r>
          </a:p>
          <a:p>
            <a:pPr lvl="1"/>
            <a:r>
              <a:rPr lang="en-US" sz="2800" dirty="0"/>
              <a:t>Show that you are adopting the stance of a learner / apprentice. </a:t>
            </a:r>
            <a:endParaRPr lang="en-US" dirty="0"/>
          </a:p>
        </p:txBody>
      </p:sp>
    </p:spTree>
    <p:extLst>
      <p:ext uri="{BB962C8B-B14F-4D97-AF65-F5344CB8AC3E}">
        <p14:creationId xmlns:p14="http://schemas.microsoft.com/office/powerpoint/2010/main" val="979046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0"/>
            <a:ext cx="10515600" cy="1325563"/>
          </a:xfrm>
        </p:spPr>
        <p:txBody>
          <a:bodyPr/>
          <a:lstStyle/>
          <a:p>
            <a:pPr algn="ctr"/>
            <a:r>
              <a:rPr lang="en-US" b="1" dirty="0" smtClean="0">
                <a:solidFill>
                  <a:srgbClr val="FF0000"/>
                </a:solidFill>
              </a:rPr>
              <a:t>The First Rule of Strategic Thinking</a:t>
            </a:r>
            <a:endParaRPr lang="en-US" b="1" dirty="0">
              <a:solidFill>
                <a:srgbClr val="FF0000"/>
              </a:solidFill>
            </a:endParaRPr>
          </a:p>
        </p:txBody>
      </p:sp>
      <p:sp>
        <p:nvSpPr>
          <p:cNvPr id="3" name="Content Placeholder 2"/>
          <p:cNvSpPr>
            <a:spLocks noGrp="1"/>
          </p:cNvSpPr>
          <p:nvPr>
            <p:ph idx="1"/>
          </p:nvPr>
        </p:nvSpPr>
        <p:spPr>
          <a:xfrm>
            <a:off x="838200" y="1184364"/>
            <a:ext cx="10515600" cy="5638800"/>
          </a:xfrm>
        </p:spPr>
        <p:txBody>
          <a:bodyPr>
            <a:normAutofit/>
          </a:bodyPr>
          <a:lstStyle/>
          <a:p>
            <a:pPr marL="0" indent="0">
              <a:buNone/>
            </a:pPr>
            <a:r>
              <a:rPr lang="en-US" i="1" dirty="0" smtClean="0"/>
              <a:t>Whatever </a:t>
            </a:r>
            <a:r>
              <a:rPr lang="en-US" dirty="0" smtClean="0"/>
              <a:t>it is that you’re doing, be clear about the </a:t>
            </a:r>
            <a:r>
              <a:rPr lang="en-US" b="1" i="1" dirty="0" smtClean="0"/>
              <a:t>main goal </a:t>
            </a:r>
            <a:r>
              <a:rPr lang="en-US" dirty="0" smtClean="0"/>
              <a:t>of the activity. </a:t>
            </a:r>
          </a:p>
          <a:p>
            <a:pPr lvl="1"/>
            <a:r>
              <a:rPr lang="en-US" dirty="0" smtClean="0"/>
              <a:t>If unsure of main goal, take time to figure it out. </a:t>
            </a:r>
          </a:p>
          <a:p>
            <a:pPr lvl="1"/>
            <a:r>
              <a:rPr lang="en-US" dirty="0" smtClean="0"/>
              <a:t>Without a main goal, any further effort might not be worth it. </a:t>
            </a:r>
          </a:p>
          <a:p>
            <a:pPr lvl="1"/>
            <a:r>
              <a:rPr lang="en-US" dirty="0" smtClean="0"/>
              <a:t>You can only have one main goal. </a:t>
            </a:r>
          </a:p>
          <a:p>
            <a:pPr lvl="2"/>
            <a:r>
              <a:rPr lang="en-US" dirty="0"/>
              <a:t>If you think you have two or more goals, ask yourself which one is the </a:t>
            </a:r>
            <a:r>
              <a:rPr lang="en-US" i="1" dirty="0"/>
              <a:t>most</a:t>
            </a:r>
            <a:r>
              <a:rPr lang="en-US" dirty="0"/>
              <a:t> important to you. </a:t>
            </a:r>
            <a:r>
              <a:rPr lang="en-US" dirty="0" smtClean="0"/>
              <a:t>Sometimes</a:t>
            </a:r>
            <a:r>
              <a:rPr lang="en-US" dirty="0"/>
              <a:t>, two or more goals can be merged </a:t>
            </a:r>
            <a:r>
              <a:rPr lang="en-US" dirty="0" smtClean="0"/>
              <a:t>and restated as a single, larger goal.</a:t>
            </a:r>
          </a:p>
          <a:p>
            <a:pPr lvl="1"/>
            <a:r>
              <a:rPr lang="en-US" dirty="0" smtClean="0"/>
              <a:t>Main goals can nest within one another (</a:t>
            </a:r>
            <a:r>
              <a:rPr lang="en-US" i="1" dirty="0" smtClean="0"/>
              <a:t>i.e.</a:t>
            </a:r>
            <a:r>
              <a:rPr lang="en-US" dirty="0" smtClean="0"/>
              <a:t>, goals can have </a:t>
            </a:r>
            <a:r>
              <a:rPr lang="en-US" dirty="0" err="1" smtClean="0"/>
              <a:t>subgoals</a:t>
            </a:r>
            <a:r>
              <a:rPr lang="en-US" dirty="0" smtClean="0"/>
              <a:t>). In such a situation, choose the right level goal to focus on. </a:t>
            </a:r>
          </a:p>
          <a:p>
            <a:pPr lvl="1"/>
            <a:r>
              <a:rPr lang="en-US" dirty="0" smtClean="0"/>
              <a:t>Make decisions based on your main goal. Use your main goal to </a:t>
            </a:r>
            <a:r>
              <a:rPr lang="en-US" i="1" dirty="0" smtClean="0"/>
              <a:t>prioritize.</a:t>
            </a:r>
            <a:endParaRPr lang="en-US" dirty="0" smtClean="0"/>
          </a:p>
          <a:p>
            <a:pPr lvl="1"/>
            <a:r>
              <a:rPr lang="en-US" dirty="0" smtClean="0"/>
              <a:t>In </a:t>
            </a:r>
            <a:r>
              <a:rPr lang="en-US" dirty="0" smtClean="0"/>
              <a:t>some cases, you may have hard constraints (e.g., ethical or legal) that take precedence over your main goal.</a:t>
            </a:r>
          </a:p>
          <a:p>
            <a:pPr lvl="1"/>
            <a:r>
              <a:rPr lang="en-US" dirty="0" smtClean="0"/>
              <a:t>You can have (non-hard-constraint) secondary goals. But, whenever your main goal and any secondary goals are in competition, choose in favor of your main goal. </a:t>
            </a:r>
          </a:p>
          <a:p>
            <a:pPr lvl="1"/>
            <a:endParaRPr lang="en-US" dirty="0"/>
          </a:p>
        </p:txBody>
      </p:sp>
    </p:spTree>
    <p:extLst>
      <p:ext uri="{BB962C8B-B14F-4D97-AF65-F5344CB8AC3E}">
        <p14:creationId xmlns:p14="http://schemas.microsoft.com/office/powerpoint/2010/main" val="40240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157"/>
            <a:ext cx="10515600" cy="1325563"/>
          </a:xfrm>
        </p:spPr>
        <p:txBody>
          <a:bodyPr/>
          <a:lstStyle/>
          <a:p>
            <a:r>
              <a:rPr lang="en-US" b="1" dirty="0" smtClean="0"/>
              <a:t>Interview Protocol Guidelines</a:t>
            </a:r>
            <a:endParaRPr lang="en-US" b="1" dirty="0"/>
          </a:p>
        </p:txBody>
      </p:sp>
      <p:sp>
        <p:nvSpPr>
          <p:cNvPr id="3" name="Content Placeholder 2"/>
          <p:cNvSpPr>
            <a:spLocks noGrp="1"/>
          </p:cNvSpPr>
          <p:nvPr>
            <p:ph sz="half" idx="1"/>
          </p:nvPr>
        </p:nvSpPr>
        <p:spPr>
          <a:xfrm>
            <a:off x="838200" y="1563330"/>
            <a:ext cx="5181600" cy="4613633"/>
          </a:xfrm>
        </p:spPr>
        <p:txBody>
          <a:bodyPr>
            <a:normAutofit fontScale="85000" lnSpcReduction="20000"/>
          </a:bodyPr>
          <a:lstStyle/>
          <a:p>
            <a:r>
              <a:rPr lang="en-US" dirty="0" smtClean="0"/>
              <a:t>Have an overarching question in mind. Write it out explicitly.</a:t>
            </a:r>
          </a:p>
          <a:p>
            <a:r>
              <a:rPr lang="en-US" dirty="0" smtClean="0">
                <a:solidFill>
                  <a:schemeClr val="bg1">
                    <a:lumMod val="75000"/>
                  </a:schemeClr>
                </a:solidFill>
              </a:rPr>
              <a:t>Create </a:t>
            </a:r>
            <a:r>
              <a:rPr lang="en-US" dirty="0">
                <a:solidFill>
                  <a:schemeClr val="bg1">
                    <a:lumMod val="75000"/>
                  </a:schemeClr>
                </a:solidFill>
              </a:rPr>
              <a:t>a list of </a:t>
            </a:r>
            <a:r>
              <a:rPr lang="en-US" i="1" dirty="0" smtClean="0">
                <a:solidFill>
                  <a:schemeClr val="bg1">
                    <a:lumMod val="75000"/>
                  </a:schemeClr>
                </a:solidFill>
              </a:rPr>
              <a:t>key questions</a:t>
            </a:r>
            <a:r>
              <a:rPr lang="en-US" dirty="0">
                <a:solidFill>
                  <a:schemeClr val="bg1">
                    <a:lumMod val="75000"/>
                  </a:schemeClr>
                </a:solidFill>
              </a:rPr>
              <a:t>. </a:t>
            </a:r>
            <a:endParaRPr lang="en-US" dirty="0" smtClean="0">
              <a:solidFill>
                <a:schemeClr val="bg1">
                  <a:lumMod val="75000"/>
                </a:schemeClr>
              </a:solidFill>
            </a:endParaRPr>
          </a:p>
          <a:p>
            <a:r>
              <a:rPr lang="en-US" dirty="0" smtClean="0">
                <a:solidFill>
                  <a:schemeClr val="bg1">
                    <a:lumMod val="75000"/>
                  </a:schemeClr>
                </a:solidFill>
              </a:rPr>
              <a:t>Cluster </a:t>
            </a:r>
            <a:r>
              <a:rPr lang="en-US" dirty="0">
                <a:solidFill>
                  <a:schemeClr val="bg1">
                    <a:lumMod val="75000"/>
                  </a:schemeClr>
                </a:solidFill>
              </a:rPr>
              <a:t>them by theme. </a:t>
            </a:r>
            <a:endParaRPr lang="en-US" dirty="0" smtClean="0">
              <a:solidFill>
                <a:schemeClr val="bg1">
                  <a:lumMod val="75000"/>
                </a:schemeClr>
              </a:solidFill>
            </a:endParaRPr>
          </a:p>
          <a:p>
            <a:r>
              <a:rPr lang="en-US" dirty="0" smtClean="0">
                <a:solidFill>
                  <a:schemeClr val="bg1">
                    <a:lumMod val="75000"/>
                  </a:schemeClr>
                </a:solidFill>
              </a:rPr>
              <a:t>Think </a:t>
            </a:r>
            <a:r>
              <a:rPr lang="en-US" dirty="0">
                <a:solidFill>
                  <a:schemeClr val="bg1">
                    <a:lumMod val="75000"/>
                  </a:schemeClr>
                </a:solidFill>
              </a:rPr>
              <a:t>through the ordering of themes and the ordering of questions within themes. </a:t>
            </a:r>
            <a:endParaRPr lang="en-US" dirty="0" smtClean="0">
              <a:solidFill>
                <a:schemeClr val="bg1">
                  <a:lumMod val="75000"/>
                </a:schemeClr>
              </a:solidFill>
            </a:endParaRPr>
          </a:p>
          <a:p>
            <a:r>
              <a:rPr lang="en-US" dirty="0" smtClean="0">
                <a:solidFill>
                  <a:schemeClr val="bg1">
                    <a:lumMod val="75000"/>
                  </a:schemeClr>
                </a:solidFill>
              </a:rPr>
              <a:t>Include </a:t>
            </a:r>
            <a:r>
              <a:rPr lang="en-US" i="1" dirty="0">
                <a:solidFill>
                  <a:schemeClr val="bg1">
                    <a:lumMod val="75000"/>
                  </a:schemeClr>
                </a:solidFill>
              </a:rPr>
              <a:t>follow-up questions </a:t>
            </a:r>
            <a:r>
              <a:rPr lang="en-US" dirty="0" smtClean="0">
                <a:solidFill>
                  <a:schemeClr val="bg1">
                    <a:lumMod val="75000"/>
                  </a:schemeClr>
                </a:solidFill>
              </a:rPr>
              <a:t>for each key question, to </a:t>
            </a:r>
            <a:r>
              <a:rPr lang="en-US" dirty="0">
                <a:solidFill>
                  <a:schemeClr val="bg1">
                    <a:lumMod val="75000"/>
                  </a:schemeClr>
                </a:solidFill>
              </a:rPr>
              <a:t>dig </a:t>
            </a:r>
            <a:r>
              <a:rPr lang="en-US" dirty="0" smtClean="0">
                <a:solidFill>
                  <a:schemeClr val="bg1">
                    <a:lumMod val="75000"/>
                  </a:schemeClr>
                </a:solidFill>
              </a:rPr>
              <a:t>deeper, or to ensure that you get the responses you need. </a:t>
            </a:r>
          </a:p>
          <a:p>
            <a:r>
              <a:rPr lang="en-US" dirty="0" smtClean="0">
                <a:solidFill>
                  <a:schemeClr val="bg1">
                    <a:lumMod val="75000"/>
                  </a:schemeClr>
                </a:solidFill>
              </a:rPr>
              <a:t>Consider </a:t>
            </a:r>
            <a:r>
              <a:rPr lang="en-US" dirty="0">
                <a:solidFill>
                  <a:schemeClr val="bg1">
                    <a:lumMod val="75000"/>
                  </a:schemeClr>
                </a:solidFill>
              </a:rPr>
              <a:t>how best to ask the participant to </a:t>
            </a:r>
            <a:r>
              <a:rPr lang="en-US" dirty="0" smtClean="0">
                <a:solidFill>
                  <a:schemeClr val="bg1">
                    <a:lumMod val="75000"/>
                  </a:schemeClr>
                </a:solidFill>
              </a:rPr>
              <a:t>re-enact an experience from </a:t>
            </a:r>
            <a:r>
              <a:rPr lang="en-US" dirty="0">
                <a:solidFill>
                  <a:schemeClr val="bg1">
                    <a:lumMod val="75000"/>
                  </a:schemeClr>
                </a:solidFill>
              </a:rPr>
              <a:t>the past.</a:t>
            </a:r>
          </a:p>
        </p:txBody>
      </p:sp>
      <p:sp>
        <p:nvSpPr>
          <p:cNvPr id="4" name="Content Placeholder 3"/>
          <p:cNvSpPr>
            <a:spLocks noGrp="1"/>
          </p:cNvSpPr>
          <p:nvPr>
            <p:ph sz="half" idx="2"/>
          </p:nvPr>
        </p:nvSpPr>
        <p:spPr>
          <a:xfrm>
            <a:off x="6172200" y="1563330"/>
            <a:ext cx="5181600" cy="4984954"/>
          </a:xfrm>
        </p:spPr>
        <p:txBody>
          <a:bodyPr>
            <a:normAutofit fontScale="85000" lnSpcReduction="20000"/>
          </a:bodyPr>
          <a:lstStyle/>
          <a:p>
            <a:r>
              <a:rPr lang="en-US" dirty="0" smtClean="0">
                <a:solidFill>
                  <a:schemeClr val="bg1">
                    <a:lumMod val="75000"/>
                  </a:schemeClr>
                </a:solidFill>
              </a:rPr>
              <a:t>Most questions should…</a:t>
            </a:r>
            <a:endParaRPr lang="en-US" dirty="0">
              <a:solidFill>
                <a:schemeClr val="bg1">
                  <a:lumMod val="75000"/>
                </a:schemeClr>
              </a:solidFill>
            </a:endParaRPr>
          </a:p>
          <a:p>
            <a:pPr lvl="1" fontAlgn="base"/>
            <a:r>
              <a:rPr lang="en-US" sz="2800" dirty="0" smtClean="0">
                <a:solidFill>
                  <a:schemeClr val="bg1">
                    <a:lumMod val="75000"/>
                  </a:schemeClr>
                </a:solidFill>
              </a:rPr>
              <a:t>Be relevant for answering the main question;</a:t>
            </a:r>
          </a:p>
          <a:p>
            <a:pPr lvl="1" fontAlgn="base"/>
            <a:r>
              <a:rPr lang="en-US" sz="2800" dirty="0" smtClean="0">
                <a:solidFill>
                  <a:schemeClr val="bg1">
                    <a:lumMod val="75000"/>
                  </a:schemeClr>
                </a:solidFill>
              </a:rPr>
              <a:t>Be </a:t>
            </a:r>
            <a:r>
              <a:rPr lang="en-US" sz="2800" dirty="0">
                <a:solidFill>
                  <a:schemeClr val="bg1">
                    <a:lumMod val="75000"/>
                  </a:schemeClr>
                </a:solidFill>
              </a:rPr>
              <a:t>mostly open-ended;</a:t>
            </a:r>
          </a:p>
          <a:p>
            <a:pPr lvl="1" fontAlgn="base"/>
            <a:r>
              <a:rPr lang="en-US" sz="2800" dirty="0">
                <a:solidFill>
                  <a:schemeClr val="bg1">
                    <a:lumMod val="75000"/>
                  </a:schemeClr>
                </a:solidFill>
              </a:rPr>
              <a:t>Be non-judgmental;</a:t>
            </a:r>
          </a:p>
          <a:p>
            <a:pPr lvl="1" fontAlgn="base"/>
            <a:r>
              <a:rPr lang="en-US" sz="2800" dirty="0">
                <a:solidFill>
                  <a:schemeClr val="bg1">
                    <a:lumMod val="75000"/>
                  </a:schemeClr>
                </a:solidFill>
              </a:rPr>
              <a:t>Be phrased to avoid sounding like they are attacking or evaluating the </a:t>
            </a:r>
            <a:r>
              <a:rPr lang="en-US" sz="2800" dirty="0" smtClean="0">
                <a:solidFill>
                  <a:schemeClr val="bg1">
                    <a:lumMod val="75000"/>
                  </a:schemeClr>
                </a:solidFill>
              </a:rPr>
              <a:t>participant; </a:t>
            </a:r>
            <a:endParaRPr lang="en-US" sz="2800" dirty="0">
              <a:solidFill>
                <a:schemeClr val="bg1">
                  <a:lumMod val="75000"/>
                </a:schemeClr>
              </a:solidFill>
            </a:endParaRPr>
          </a:p>
          <a:p>
            <a:pPr lvl="1" fontAlgn="base"/>
            <a:r>
              <a:rPr lang="en-US" sz="2800" dirty="0">
                <a:solidFill>
                  <a:schemeClr val="bg1">
                    <a:lumMod val="75000"/>
                  </a:schemeClr>
                </a:solidFill>
              </a:rPr>
              <a:t>Elicit concrete responses, and not abstract </a:t>
            </a:r>
            <a:r>
              <a:rPr lang="en-US" sz="2800" dirty="0" smtClean="0">
                <a:solidFill>
                  <a:schemeClr val="bg1">
                    <a:lumMod val="75000"/>
                  </a:schemeClr>
                </a:solidFill>
              </a:rPr>
              <a:t>generalizations (e.g., “Could you tell me about the last time when…?”);</a:t>
            </a:r>
            <a:endParaRPr lang="en-US" sz="2800" dirty="0">
              <a:solidFill>
                <a:schemeClr val="bg1">
                  <a:lumMod val="75000"/>
                </a:schemeClr>
              </a:solidFill>
            </a:endParaRPr>
          </a:p>
          <a:p>
            <a:pPr lvl="1" fontAlgn="base"/>
            <a:r>
              <a:rPr lang="en-US" sz="2800" dirty="0" smtClean="0">
                <a:solidFill>
                  <a:schemeClr val="bg1">
                    <a:lumMod val="75000"/>
                  </a:schemeClr>
                </a:solidFill>
              </a:rPr>
              <a:t>Avoid </a:t>
            </a:r>
            <a:r>
              <a:rPr lang="en-US" sz="2800" dirty="0">
                <a:solidFill>
                  <a:schemeClr val="bg1">
                    <a:lumMod val="75000"/>
                  </a:schemeClr>
                </a:solidFill>
              </a:rPr>
              <a:t>leading the participant into thinking that you are looking for a particular answer; </a:t>
            </a:r>
          </a:p>
          <a:p>
            <a:pPr lvl="1"/>
            <a:r>
              <a:rPr lang="en-US" sz="2800" dirty="0">
                <a:solidFill>
                  <a:schemeClr val="bg1">
                    <a:lumMod val="75000"/>
                  </a:schemeClr>
                </a:solidFill>
              </a:rPr>
              <a:t>Show that you are adopting the stance of a learner / apprentice. </a:t>
            </a:r>
            <a:endParaRPr lang="en-US" dirty="0">
              <a:solidFill>
                <a:schemeClr val="bg1">
                  <a:lumMod val="75000"/>
                </a:schemeClr>
              </a:solidFill>
            </a:endParaRPr>
          </a:p>
        </p:txBody>
      </p:sp>
    </p:spTree>
    <p:extLst>
      <p:ext uri="{BB962C8B-B14F-4D97-AF65-F5344CB8AC3E}">
        <p14:creationId xmlns:p14="http://schemas.microsoft.com/office/powerpoint/2010/main" val="12078882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157"/>
            <a:ext cx="10515600" cy="1325563"/>
          </a:xfrm>
        </p:spPr>
        <p:txBody>
          <a:bodyPr/>
          <a:lstStyle/>
          <a:p>
            <a:r>
              <a:rPr lang="en-US" b="1" dirty="0" smtClean="0"/>
              <a:t>Interview Protocol Guidelines</a:t>
            </a:r>
            <a:endParaRPr lang="en-US" b="1" dirty="0"/>
          </a:p>
        </p:txBody>
      </p:sp>
      <p:sp>
        <p:nvSpPr>
          <p:cNvPr id="3" name="Content Placeholder 2"/>
          <p:cNvSpPr>
            <a:spLocks noGrp="1"/>
          </p:cNvSpPr>
          <p:nvPr>
            <p:ph sz="half" idx="1"/>
          </p:nvPr>
        </p:nvSpPr>
        <p:spPr>
          <a:xfrm>
            <a:off x="838200" y="1563330"/>
            <a:ext cx="5181600" cy="4613633"/>
          </a:xfrm>
        </p:spPr>
        <p:txBody>
          <a:bodyPr>
            <a:normAutofit fontScale="85000" lnSpcReduction="20000"/>
          </a:bodyPr>
          <a:lstStyle/>
          <a:p>
            <a:r>
              <a:rPr lang="en-US" dirty="0" smtClean="0">
                <a:solidFill>
                  <a:schemeClr val="bg1">
                    <a:lumMod val="75000"/>
                  </a:schemeClr>
                </a:solidFill>
              </a:rPr>
              <a:t>Have an overarching question in mind. Write it out explicitly.</a:t>
            </a:r>
          </a:p>
          <a:p>
            <a:r>
              <a:rPr lang="en-US" dirty="0" smtClean="0"/>
              <a:t>Create </a:t>
            </a:r>
            <a:r>
              <a:rPr lang="en-US" dirty="0"/>
              <a:t>a list of </a:t>
            </a:r>
            <a:r>
              <a:rPr lang="en-US" i="1" dirty="0" smtClean="0"/>
              <a:t>key questions</a:t>
            </a:r>
            <a:r>
              <a:rPr lang="en-US" dirty="0"/>
              <a:t>. </a:t>
            </a:r>
            <a:endParaRPr lang="en-US" dirty="0" smtClean="0"/>
          </a:p>
          <a:p>
            <a:r>
              <a:rPr lang="en-US" dirty="0" smtClean="0">
                <a:solidFill>
                  <a:schemeClr val="bg1">
                    <a:lumMod val="75000"/>
                  </a:schemeClr>
                </a:solidFill>
              </a:rPr>
              <a:t>Cluster </a:t>
            </a:r>
            <a:r>
              <a:rPr lang="en-US" dirty="0">
                <a:solidFill>
                  <a:schemeClr val="bg1">
                    <a:lumMod val="75000"/>
                  </a:schemeClr>
                </a:solidFill>
              </a:rPr>
              <a:t>them by theme. </a:t>
            </a:r>
            <a:endParaRPr lang="en-US" dirty="0" smtClean="0">
              <a:solidFill>
                <a:schemeClr val="bg1">
                  <a:lumMod val="75000"/>
                </a:schemeClr>
              </a:solidFill>
            </a:endParaRPr>
          </a:p>
          <a:p>
            <a:r>
              <a:rPr lang="en-US" dirty="0" smtClean="0">
                <a:solidFill>
                  <a:schemeClr val="bg1">
                    <a:lumMod val="75000"/>
                  </a:schemeClr>
                </a:solidFill>
              </a:rPr>
              <a:t>Think </a:t>
            </a:r>
            <a:r>
              <a:rPr lang="en-US" dirty="0">
                <a:solidFill>
                  <a:schemeClr val="bg1">
                    <a:lumMod val="75000"/>
                  </a:schemeClr>
                </a:solidFill>
              </a:rPr>
              <a:t>through the ordering of themes and the ordering of questions within themes. </a:t>
            </a:r>
            <a:endParaRPr lang="en-US" dirty="0" smtClean="0">
              <a:solidFill>
                <a:schemeClr val="bg1">
                  <a:lumMod val="75000"/>
                </a:schemeClr>
              </a:solidFill>
            </a:endParaRPr>
          </a:p>
          <a:p>
            <a:r>
              <a:rPr lang="en-US" dirty="0" smtClean="0">
                <a:solidFill>
                  <a:schemeClr val="bg1">
                    <a:lumMod val="75000"/>
                  </a:schemeClr>
                </a:solidFill>
              </a:rPr>
              <a:t>Include </a:t>
            </a:r>
            <a:r>
              <a:rPr lang="en-US" i="1" dirty="0">
                <a:solidFill>
                  <a:schemeClr val="bg1">
                    <a:lumMod val="75000"/>
                  </a:schemeClr>
                </a:solidFill>
              </a:rPr>
              <a:t>follow-up questions </a:t>
            </a:r>
            <a:r>
              <a:rPr lang="en-US" dirty="0" smtClean="0">
                <a:solidFill>
                  <a:schemeClr val="bg1">
                    <a:lumMod val="75000"/>
                  </a:schemeClr>
                </a:solidFill>
              </a:rPr>
              <a:t>for each key question, to </a:t>
            </a:r>
            <a:r>
              <a:rPr lang="en-US" dirty="0">
                <a:solidFill>
                  <a:schemeClr val="bg1">
                    <a:lumMod val="75000"/>
                  </a:schemeClr>
                </a:solidFill>
              </a:rPr>
              <a:t>dig </a:t>
            </a:r>
            <a:r>
              <a:rPr lang="en-US" dirty="0" smtClean="0">
                <a:solidFill>
                  <a:schemeClr val="bg1">
                    <a:lumMod val="75000"/>
                  </a:schemeClr>
                </a:solidFill>
              </a:rPr>
              <a:t>deeper, or to ensure that you get the responses you need. </a:t>
            </a:r>
          </a:p>
          <a:p>
            <a:r>
              <a:rPr lang="en-US" dirty="0" smtClean="0">
                <a:solidFill>
                  <a:srgbClr val="FF0000"/>
                </a:solidFill>
              </a:rPr>
              <a:t>Consider </a:t>
            </a:r>
            <a:r>
              <a:rPr lang="en-US" dirty="0">
                <a:solidFill>
                  <a:srgbClr val="FF0000"/>
                </a:solidFill>
              </a:rPr>
              <a:t>how best to ask the participant to </a:t>
            </a:r>
            <a:r>
              <a:rPr lang="en-US" dirty="0" smtClean="0">
                <a:solidFill>
                  <a:srgbClr val="FF0000"/>
                </a:solidFill>
              </a:rPr>
              <a:t>re-enact an experience from </a:t>
            </a:r>
            <a:r>
              <a:rPr lang="en-US" dirty="0">
                <a:solidFill>
                  <a:srgbClr val="FF0000"/>
                </a:solidFill>
              </a:rPr>
              <a:t>the past.</a:t>
            </a:r>
          </a:p>
        </p:txBody>
      </p:sp>
      <p:sp>
        <p:nvSpPr>
          <p:cNvPr id="4" name="Content Placeholder 3"/>
          <p:cNvSpPr>
            <a:spLocks noGrp="1"/>
          </p:cNvSpPr>
          <p:nvPr>
            <p:ph sz="half" idx="2"/>
          </p:nvPr>
        </p:nvSpPr>
        <p:spPr>
          <a:xfrm>
            <a:off x="6172200" y="1563330"/>
            <a:ext cx="5181600" cy="4984954"/>
          </a:xfrm>
        </p:spPr>
        <p:txBody>
          <a:bodyPr>
            <a:normAutofit fontScale="85000" lnSpcReduction="20000"/>
          </a:bodyPr>
          <a:lstStyle/>
          <a:p>
            <a:r>
              <a:rPr lang="en-US" dirty="0" smtClean="0"/>
              <a:t>Most questions should…</a:t>
            </a:r>
            <a:endParaRPr lang="en-US" dirty="0"/>
          </a:p>
          <a:p>
            <a:pPr lvl="1" fontAlgn="base"/>
            <a:r>
              <a:rPr lang="en-US" sz="2800" dirty="0" smtClean="0"/>
              <a:t>Be relevant for answering the main question;</a:t>
            </a:r>
          </a:p>
          <a:p>
            <a:pPr lvl="1" fontAlgn="base"/>
            <a:r>
              <a:rPr lang="en-US" sz="2800" dirty="0" smtClean="0"/>
              <a:t>Be </a:t>
            </a:r>
            <a:r>
              <a:rPr lang="en-US" sz="2800" dirty="0"/>
              <a:t>mostly open-ended;</a:t>
            </a:r>
          </a:p>
          <a:p>
            <a:pPr lvl="1" fontAlgn="base"/>
            <a:r>
              <a:rPr lang="en-US" sz="2800" dirty="0"/>
              <a:t>Be non-judgmental;</a:t>
            </a:r>
          </a:p>
          <a:p>
            <a:pPr lvl="1" fontAlgn="base"/>
            <a:r>
              <a:rPr lang="en-US" sz="2800" dirty="0"/>
              <a:t>Be phrased to avoid sounding like they are attacking or evaluating the </a:t>
            </a:r>
            <a:r>
              <a:rPr lang="en-US" sz="2800" dirty="0" smtClean="0"/>
              <a:t>participant; </a:t>
            </a:r>
            <a:endParaRPr lang="en-US" sz="2800" dirty="0"/>
          </a:p>
          <a:p>
            <a:pPr lvl="1" fontAlgn="base"/>
            <a:r>
              <a:rPr lang="en-US" sz="2800" dirty="0">
                <a:solidFill>
                  <a:srgbClr val="FF0000"/>
                </a:solidFill>
              </a:rPr>
              <a:t>Elicit concrete responses, and not abstract </a:t>
            </a:r>
            <a:r>
              <a:rPr lang="en-US" sz="2800" dirty="0" smtClean="0">
                <a:solidFill>
                  <a:srgbClr val="FF0000"/>
                </a:solidFill>
              </a:rPr>
              <a:t>generalizations (e.g., “Could you tell me about the last time when…?”);</a:t>
            </a:r>
            <a:endParaRPr lang="en-US" sz="2800" dirty="0">
              <a:solidFill>
                <a:srgbClr val="FF0000"/>
              </a:solidFill>
            </a:endParaRPr>
          </a:p>
          <a:p>
            <a:pPr lvl="1" fontAlgn="base"/>
            <a:r>
              <a:rPr lang="en-US" sz="2800" dirty="0" smtClean="0"/>
              <a:t>Avoid </a:t>
            </a:r>
            <a:r>
              <a:rPr lang="en-US" sz="2800" dirty="0"/>
              <a:t>leading the participant into thinking that you are looking for a particular answer; </a:t>
            </a:r>
          </a:p>
          <a:p>
            <a:pPr lvl="1"/>
            <a:r>
              <a:rPr lang="en-US" sz="2800" dirty="0"/>
              <a:t>Show that you are adopting the stance of a learner / apprentice. </a:t>
            </a:r>
            <a:endParaRPr lang="en-US" dirty="0"/>
          </a:p>
        </p:txBody>
      </p:sp>
    </p:spTree>
    <p:extLst>
      <p:ext uri="{BB962C8B-B14F-4D97-AF65-F5344CB8AC3E}">
        <p14:creationId xmlns:p14="http://schemas.microsoft.com/office/powerpoint/2010/main" val="3172935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157"/>
            <a:ext cx="10515600" cy="1325563"/>
          </a:xfrm>
        </p:spPr>
        <p:txBody>
          <a:bodyPr/>
          <a:lstStyle/>
          <a:p>
            <a:r>
              <a:rPr lang="en-US" b="1" dirty="0" smtClean="0"/>
              <a:t>Interview Protocol Guidelines</a:t>
            </a:r>
            <a:endParaRPr lang="en-US" b="1" dirty="0"/>
          </a:p>
        </p:txBody>
      </p:sp>
      <p:sp>
        <p:nvSpPr>
          <p:cNvPr id="3" name="Content Placeholder 2"/>
          <p:cNvSpPr>
            <a:spLocks noGrp="1"/>
          </p:cNvSpPr>
          <p:nvPr>
            <p:ph sz="half" idx="1"/>
          </p:nvPr>
        </p:nvSpPr>
        <p:spPr>
          <a:xfrm>
            <a:off x="838200" y="1563330"/>
            <a:ext cx="5181600" cy="4613633"/>
          </a:xfrm>
        </p:spPr>
        <p:txBody>
          <a:bodyPr>
            <a:normAutofit fontScale="85000" lnSpcReduction="20000"/>
          </a:bodyPr>
          <a:lstStyle/>
          <a:p>
            <a:r>
              <a:rPr lang="en-US" dirty="0" smtClean="0">
                <a:solidFill>
                  <a:schemeClr val="bg1">
                    <a:lumMod val="75000"/>
                  </a:schemeClr>
                </a:solidFill>
              </a:rPr>
              <a:t>Have an overarching question in mind. Write it out explicitly.</a:t>
            </a:r>
          </a:p>
          <a:p>
            <a:r>
              <a:rPr lang="en-US" dirty="0" smtClean="0">
                <a:solidFill>
                  <a:schemeClr val="bg1">
                    <a:lumMod val="75000"/>
                  </a:schemeClr>
                </a:solidFill>
              </a:rPr>
              <a:t>Create </a:t>
            </a:r>
            <a:r>
              <a:rPr lang="en-US" dirty="0">
                <a:solidFill>
                  <a:schemeClr val="bg1">
                    <a:lumMod val="75000"/>
                  </a:schemeClr>
                </a:solidFill>
              </a:rPr>
              <a:t>a list of </a:t>
            </a:r>
            <a:r>
              <a:rPr lang="en-US" i="1" dirty="0" smtClean="0">
                <a:solidFill>
                  <a:schemeClr val="bg1">
                    <a:lumMod val="75000"/>
                  </a:schemeClr>
                </a:solidFill>
              </a:rPr>
              <a:t>key questions</a:t>
            </a:r>
            <a:r>
              <a:rPr lang="en-US" dirty="0">
                <a:solidFill>
                  <a:schemeClr val="bg1">
                    <a:lumMod val="75000"/>
                  </a:schemeClr>
                </a:solidFill>
              </a:rPr>
              <a:t>. </a:t>
            </a:r>
            <a:endParaRPr lang="en-US" dirty="0" smtClean="0">
              <a:solidFill>
                <a:schemeClr val="bg1">
                  <a:lumMod val="75000"/>
                </a:schemeClr>
              </a:solidFill>
            </a:endParaRPr>
          </a:p>
          <a:p>
            <a:r>
              <a:rPr lang="en-US" dirty="0" smtClean="0"/>
              <a:t>Cluster </a:t>
            </a:r>
            <a:r>
              <a:rPr lang="en-US" dirty="0"/>
              <a:t>them by theme. </a:t>
            </a:r>
            <a:endParaRPr lang="en-US" dirty="0" smtClean="0"/>
          </a:p>
          <a:p>
            <a:r>
              <a:rPr lang="en-US" dirty="0" smtClean="0"/>
              <a:t>Think </a:t>
            </a:r>
            <a:r>
              <a:rPr lang="en-US" dirty="0"/>
              <a:t>through the ordering of themes and the ordering of questions within themes. </a:t>
            </a:r>
            <a:endParaRPr lang="en-US" dirty="0" smtClean="0"/>
          </a:p>
          <a:p>
            <a:r>
              <a:rPr lang="en-US" dirty="0" smtClean="0"/>
              <a:t>Include </a:t>
            </a:r>
            <a:r>
              <a:rPr lang="en-US" i="1" dirty="0"/>
              <a:t>follow-up questions </a:t>
            </a:r>
            <a:r>
              <a:rPr lang="en-US" dirty="0" smtClean="0"/>
              <a:t>for each key question, to </a:t>
            </a:r>
            <a:r>
              <a:rPr lang="en-US" dirty="0"/>
              <a:t>dig </a:t>
            </a:r>
            <a:r>
              <a:rPr lang="en-US" dirty="0" smtClean="0"/>
              <a:t>deeper, or to ensure that you get the responses you need. </a:t>
            </a:r>
          </a:p>
          <a:p>
            <a:r>
              <a:rPr lang="en-US" dirty="0" smtClean="0">
                <a:solidFill>
                  <a:schemeClr val="bg1">
                    <a:lumMod val="75000"/>
                  </a:schemeClr>
                </a:solidFill>
              </a:rPr>
              <a:t>Consider </a:t>
            </a:r>
            <a:r>
              <a:rPr lang="en-US" dirty="0">
                <a:solidFill>
                  <a:schemeClr val="bg1">
                    <a:lumMod val="75000"/>
                  </a:schemeClr>
                </a:solidFill>
              </a:rPr>
              <a:t>how best to ask the participant to </a:t>
            </a:r>
            <a:r>
              <a:rPr lang="en-US" dirty="0" smtClean="0">
                <a:solidFill>
                  <a:schemeClr val="bg1">
                    <a:lumMod val="75000"/>
                  </a:schemeClr>
                </a:solidFill>
              </a:rPr>
              <a:t>re-enact an experience from </a:t>
            </a:r>
            <a:r>
              <a:rPr lang="en-US" dirty="0">
                <a:solidFill>
                  <a:schemeClr val="bg1">
                    <a:lumMod val="75000"/>
                  </a:schemeClr>
                </a:solidFill>
              </a:rPr>
              <a:t>the past.</a:t>
            </a:r>
          </a:p>
        </p:txBody>
      </p:sp>
      <p:sp>
        <p:nvSpPr>
          <p:cNvPr id="4" name="Content Placeholder 3"/>
          <p:cNvSpPr>
            <a:spLocks noGrp="1"/>
          </p:cNvSpPr>
          <p:nvPr>
            <p:ph sz="half" idx="2"/>
          </p:nvPr>
        </p:nvSpPr>
        <p:spPr>
          <a:xfrm>
            <a:off x="6172200" y="1563330"/>
            <a:ext cx="5181600" cy="4984954"/>
          </a:xfrm>
        </p:spPr>
        <p:txBody>
          <a:bodyPr>
            <a:normAutofit fontScale="85000" lnSpcReduction="20000"/>
          </a:bodyPr>
          <a:lstStyle/>
          <a:p>
            <a:r>
              <a:rPr lang="en-US" dirty="0" smtClean="0">
                <a:solidFill>
                  <a:schemeClr val="bg1">
                    <a:lumMod val="75000"/>
                  </a:schemeClr>
                </a:solidFill>
              </a:rPr>
              <a:t>Most questions should…</a:t>
            </a:r>
            <a:endParaRPr lang="en-US" dirty="0">
              <a:solidFill>
                <a:schemeClr val="bg1">
                  <a:lumMod val="75000"/>
                </a:schemeClr>
              </a:solidFill>
            </a:endParaRPr>
          </a:p>
          <a:p>
            <a:pPr lvl="1" fontAlgn="base"/>
            <a:r>
              <a:rPr lang="en-US" sz="2800" dirty="0" smtClean="0">
                <a:solidFill>
                  <a:schemeClr val="bg1">
                    <a:lumMod val="75000"/>
                  </a:schemeClr>
                </a:solidFill>
              </a:rPr>
              <a:t>Be relevant for answering the main question;</a:t>
            </a:r>
          </a:p>
          <a:p>
            <a:pPr lvl="1" fontAlgn="base"/>
            <a:r>
              <a:rPr lang="en-US" sz="2800" dirty="0" smtClean="0">
                <a:solidFill>
                  <a:schemeClr val="bg1">
                    <a:lumMod val="75000"/>
                  </a:schemeClr>
                </a:solidFill>
              </a:rPr>
              <a:t>Be </a:t>
            </a:r>
            <a:r>
              <a:rPr lang="en-US" sz="2800" dirty="0">
                <a:solidFill>
                  <a:schemeClr val="bg1">
                    <a:lumMod val="75000"/>
                  </a:schemeClr>
                </a:solidFill>
              </a:rPr>
              <a:t>mostly open-ended;</a:t>
            </a:r>
          </a:p>
          <a:p>
            <a:pPr lvl="1" fontAlgn="base"/>
            <a:r>
              <a:rPr lang="en-US" sz="2800" dirty="0">
                <a:solidFill>
                  <a:schemeClr val="bg1">
                    <a:lumMod val="75000"/>
                  </a:schemeClr>
                </a:solidFill>
              </a:rPr>
              <a:t>Be non-judgmental;</a:t>
            </a:r>
          </a:p>
          <a:p>
            <a:pPr lvl="1" fontAlgn="base"/>
            <a:r>
              <a:rPr lang="en-US" sz="2800" dirty="0">
                <a:solidFill>
                  <a:schemeClr val="bg1">
                    <a:lumMod val="75000"/>
                  </a:schemeClr>
                </a:solidFill>
              </a:rPr>
              <a:t>Be phrased to avoid sounding like they are attacking or evaluating the </a:t>
            </a:r>
            <a:r>
              <a:rPr lang="en-US" sz="2800" dirty="0" smtClean="0">
                <a:solidFill>
                  <a:schemeClr val="bg1">
                    <a:lumMod val="75000"/>
                  </a:schemeClr>
                </a:solidFill>
              </a:rPr>
              <a:t>participant; </a:t>
            </a:r>
            <a:endParaRPr lang="en-US" sz="2800" dirty="0">
              <a:solidFill>
                <a:schemeClr val="bg1">
                  <a:lumMod val="75000"/>
                </a:schemeClr>
              </a:solidFill>
            </a:endParaRPr>
          </a:p>
          <a:p>
            <a:pPr lvl="1" fontAlgn="base"/>
            <a:r>
              <a:rPr lang="en-US" sz="2800" dirty="0">
                <a:solidFill>
                  <a:schemeClr val="bg1">
                    <a:lumMod val="75000"/>
                  </a:schemeClr>
                </a:solidFill>
              </a:rPr>
              <a:t>Elicit concrete responses, and not abstract </a:t>
            </a:r>
            <a:r>
              <a:rPr lang="en-US" sz="2800" dirty="0" smtClean="0">
                <a:solidFill>
                  <a:schemeClr val="bg1">
                    <a:lumMod val="75000"/>
                  </a:schemeClr>
                </a:solidFill>
              </a:rPr>
              <a:t>generalizations (e.g., “Could you tell me about the last time when…?”);</a:t>
            </a:r>
            <a:endParaRPr lang="en-US" sz="2800" dirty="0">
              <a:solidFill>
                <a:schemeClr val="bg1">
                  <a:lumMod val="75000"/>
                </a:schemeClr>
              </a:solidFill>
            </a:endParaRPr>
          </a:p>
          <a:p>
            <a:pPr lvl="1" fontAlgn="base"/>
            <a:r>
              <a:rPr lang="en-US" sz="2800" dirty="0" smtClean="0">
                <a:solidFill>
                  <a:schemeClr val="bg1">
                    <a:lumMod val="75000"/>
                  </a:schemeClr>
                </a:solidFill>
              </a:rPr>
              <a:t>Avoid </a:t>
            </a:r>
            <a:r>
              <a:rPr lang="en-US" sz="2800" dirty="0">
                <a:solidFill>
                  <a:schemeClr val="bg1">
                    <a:lumMod val="75000"/>
                  </a:schemeClr>
                </a:solidFill>
              </a:rPr>
              <a:t>leading the participant into thinking that you are looking for a particular answer; </a:t>
            </a:r>
          </a:p>
          <a:p>
            <a:pPr lvl="1"/>
            <a:r>
              <a:rPr lang="en-US" sz="2800" dirty="0">
                <a:solidFill>
                  <a:schemeClr val="bg1">
                    <a:lumMod val="75000"/>
                  </a:schemeClr>
                </a:solidFill>
              </a:rPr>
              <a:t>Show that you are adopting the stance of a learner / apprentice. </a:t>
            </a:r>
            <a:endParaRPr lang="en-US" dirty="0">
              <a:solidFill>
                <a:schemeClr val="bg1">
                  <a:lumMod val="75000"/>
                </a:schemeClr>
              </a:solidFill>
            </a:endParaRPr>
          </a:p>
        </p:txBody>
      </p:sp>
    </p:spTree>
    <p:extLst>
      <p:ext uri="{BB962C8B-B14F-4D97-AF65-F5344CB8AC3E}">
        <p14:creationId xmlns:p14="http://schemas.microsoft.com/office/powerpoint/2010/main" val="2790063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181100" y="798081"/>
            <a:ext cx="9829800" cy="5819775"/>
          </a:xfrm>
          <a:prstGeom prst="rect">
            <a:avLst/>
          </a:prstGeom>
        </p:spPr>
      </p:pic>
      <p:sp>
        <p:nvSpPr>
          <p:cNvPr id="10" name="Title 3"/>
          <p:cNvSpPr>
            <a:spLocks noGrp="1"/>
          </p:cNvSpPr>
          <p:nvPr>
            <p:ph type="title"/>
          </p:nvPr>
        </p:nvSpPr>
        <p:spPr>
          <a:xfrm>
            <a:off x="838200" y="-251736"/>
            <a:ext cx="10515600" cy="1325563"/>
          </a:xfrm>
        </p:spPr>
        <p:txBody>
          <a:bodyPr/>
          <a:lstStyle/>
          <a:p>
            <a:pPr algn="ctr"/>
            <a:r>
              <a:rPr lang="en-US" dirty="0" smtClean="0"/>
              <a:t>Course Overview</a:t>
            </a:r>
            <a:endParaRPr lang="en-US" dirty="0"/>
          </a:p>
        </p:txBody>
      </p:sp>
      <p:sp>
        <p:nvSpPr>
          <p:cNvPr id="11" name="Rectangle 10"/>
          <p:cNvSpPr/>
          <p:nvPr/>
        </p:nvSpPr>
        <p:spPr>
          <a:xfrm>
            <a:off x="944880" y="780891"/>
            <a:ext cx="10287000" cy="214519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36320" y="3561806"/>
            <a:ext cx="9971204" cy="326918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2530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774" y="3400058"/>
            <a:ext cx="5546517" cy="1325563"/>
          </a:xfrm>
        </p:spPr>
        <p:txBody>
          <a:bodyPr>
            <a:noAutofit/>
          </a:bodyPr>
          <a:lstStyle/>
          <a:p>
            <a:pPr algn="ctr"/>
            <a:r>
              <a:rPr lang="en-US" sz="4000" b="1" dirty="0" smtClean="0"/>
              <a:t>Exercise 4</a:t>
            </a:r>
            <a:br>
              <a:rPr lang="en-US" sz="4000" b="1" dirty="0" smtClean="0"/>
            </a:br>
            <a:r>
              <a:rPr lang="en-US" sz="4000" dirty="0" smtClean="0"/>
              <a:t/>
            </a:r>
            <a:br>
              <a:rPr lang="en-US" sz="4000" dirty="0" smtClean="0"/>
            </a:br>
            <a:r>
              <a:rPr lang="en-US" sz="2000" b="1" dirty="0"/>
              <a:t/>
            </a:r>
            <a:br>
              <a:rPr lang="en-US" sz="2000" b="1" dirty="0"/>
            </a:br>
            <a:r>
              <a:rPr lang="en-US" sz="2800" b="1" dirty="0" smtClean="0"/>
              <a:t>Revise and re-organize your series </a:t>
            </a:r>
            <a:r>
              <a:rPr lang="en-US" sz="2800" b="1" dirty="0"/>
              <a:t>of questions </a:t>
            </a:r>
            <a:r>
              <a:rPr lang="en-US" sz="2800" b="1" dirty="0" smtClean="0"/>
              <a:t>from the previous exercise </a:t>
            </a:r>
            <a:r>
              <a:rPr lang="en-US" sz="2800" b="1" dirty="0" smtClean="0">
                <a:solidFill>
                  <a:srgbClr val="FF0000"/>
                </a:solidFill>
              </a:rPr>
              <a:t>with your </a:t>
            </a:r>
            <a:r>
              <a:rPr lang="en-US" sz="2800" b="1" dirty="0" smtClean="0">
                <a:solidFill>
                  <a:srgbClr val="FF0000"/>
                </a:solidFill>
              </a:rPr>
              <a:t>group</a:t>
            </a:r>
            <a:r>
              <a:rPr lang="en-US" sz="2800" b="1" dirty="0" smtClean="0"/>
              <a:t>. Make sure you have a good overarching question. You’ll have ~</a:t>
            </a:r>
            <a:r>
              <a:rPr lang="en-US" sz="2800" b="1" dirty="0"/>
              <a:t>7</a:t>
            </a:r>
            <a:r>
              <a:rPr lang="en-US" sz="2800" b="1" dirty="0" smtClean="0"/>
              <a:t> minutes. </a:t>
            </a:r>
            <a:br>
              <a:rPr lang="en-US" sz="2800" b="1" dirty="0" smtClean="0"/>
            </a:br>
            <a:r>
              <a:rPr lang="en-US" sz="2800" b="1" dirty="0"/>
              <a:t/>
            </a:r>
            <a:br>
              <a:rPr lang="en-US" sz="2800" b="1" dirty="0"/>
            </a:br>
            <a:r>
              <a:rPr lang="en-US" sz="2800" dirty="0" smtClean="0"/>
              <a:t>Again: </a:t>
            </a:r>
            <a:r>
              <a:rPr lang="en-US" sz="2800" dirty="0"/>
              <a:t>The interview goal is to understand </a:t>
            </a:r>
            <a:r>
              <a:rPr lang="en-US" sz="2800" dirty="0" smtClean="0"/>
              <a:t>specific instances </a:t>
            </a:r>
            <a:r>
              <a:rPr lang="en-US" sz="2800" dirty="0"/>
              <a:t>when the interviewee (the person being interviewed) had difficulty figuring out how to use a website or a smartphone app, and how they responded to those instances.</a:t>
            </a:r>
            <a:r>
              <a:rPr lang="en-US" sz="3200" b="1" dirty="0" smtClean="0"/>
              <a:t/>
            </a:r>
            <a:br>
              <a:rPr lang="en-US" sz="3200" b="1" dirty="0" smtClean="0"/>
            </a:br>
            <a:r>
              <a:rPr lang="en-US" sz="2000" dirty="0" smtClean="0"/>
              <a:t/>
            </a:r>
            <a:br>
              <a:rPr lang="en-US" sz="2000" dirty="0" smtClean="0"/>
            </a:br>
            <a:r>
              <a:rPr lang="en-US" sz="3600" dirty="0" smtClean="0"/>
              <a:t/>
            </a:r>
            <a:br>
              <a:rPr lang="en-US" sz="3600" dirty="0" smtClean="0"/>
            </a:br>
            <a:endParaRPr lang="en-US" sz="3600" i="1" dirty="0"/>
          </a:p>
        </p:txBody>
      </p:sp>
      <p:sp>
        <p:nvSpPr>
          <p:cNvPr id="3" name="Content Placeholder 3"/>
          <p:cNvSpPr txBox="1">
            <a:spLocks/>
          </p:cNvSpPr>
          <p:nvPr/>
        </p:nvSpPr>
        <p:spPr>
          <a:xfrm>
            <a:off x="6625046" y="121920"/>
            <a:ext cx="5181600" cy="7123612"/>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smtClean="0"/>
              <a:t>Guidelines:</a:t>
            </a:r>
            <a:r>
              <a:rPr lang="en-US" sz="600" dirty="0" smtClean="0"/>
              <a:t/>
            </a:r>
            <a:br>
              <a:rPr lang="en-US" sz="600" dirty="0" smtClean="0"/>
            </a:br>
            <a:r>
              <a:rPr lang="en-US" sz="600" dirty="0" smtClean="0"/>
              <a:t>	</a:t>
            </a:r>
            <a:r>
              <a:rPr lang="en-US" sz="100" dirty="0" smtClean="0"/>
              <a:t>	</a:t>
            </a:r>
            <a:endParaRPr lang="en-US" sz="600" dirty="0" smtClean="0"/>
          </a:p>
          <a:p>
            <a:r>
              <a:rPr lang="en-US" dirty="0" smtClean="0"/>
              <a:t>Write out an overarching question explicitly.</a:t>
            </a:r>
          </a:p>
          <a:p>
            <a:r>
              <a:rPr lang="en-US" dirty="0" smtClean="0"/>
              <a:t>List the key questions. These should…</a:t>
            </a:r>
          </a:p>
          <a:p>
            <a:pPr lvl="1" fontAlgn="base"/>
            <a:r>
              <a:rPr lang="en-US" dirty="0" smtClean="0"/>
              <a:t>Be relevant for answering the main question;</a:t>
            </a:r>
          </a:p>
          <a:p>
            <a:pPr lvl="1" fontAlgn="base"/>
            <a:r>
              <a:rPr lang="en-US" dirty="0" smtClean="0"/>
              <a:t>Be mostly open-ended;</a:t>
            </a:r>
          </a:p>
          <a:p>
            <a:pPr lvl="1" fontAlgn="base"/>
            <a:r>
              <a:rPr lang="en-US" dirty="0" smtClean="0"/>
              <a:t>Be non-judgmental;</a:t>
            </a:r>
          </a:p>
          <a:p>
            <a:pPr lvl="1" fontAlgn="base"/>
            <a:r>
              <a:rPr lang="en-US" dirty="0" smtClean="0"/>
              <a:t>Be phrased to avoid sounding like they are attacking or evaluating the participant; </a:t>
            </a:r>
          </a:p>
          <a:p>
            <a:pPr lvl="1" fontAlgn="base"/>
            <a:r>
              <a:rPr lang="en-US" dirty="0" smtClean="0">
                <a:solidFill>
                  <a:srgbClr val="FF0000"/>
                </a:solidFill>
              </a:rPr>
              <a:t>Elicit concrete responses, and not abstract generalizations (e.g., “Could you tell me about the last time when…?”);</a:t>
            </a:r>
          </a:p>
          <a:p>
            <a:pPr lvl="1" fontAlgn="base"/>
            <a:r>
              <a:rPr lang="en-US" dirty="0" smtClean="0"/>
              <a:t>Avoid leading the participant into thinking that you are looking for a particular answer; </a:t>
            </a:r>
          </a:p>
          <a:p>
            <a:pPr lvl="1"/>
            <a:r>
              <a:rPr lang="en-US" dirty="0" smtClean="0"/>
              <a:t>Show that you are adopting the stance of a learner / apprentice. </a:t>
            </a:r>
          </a:p>
          <a:p>
            <a:r>
              <a:rPr lang="en-US" dirty="0" smtClean="0"/>
              <a:t>Add follow-up questions. (These can bend the guidelines above somewhat.)</a:t>
            </a:r>
          </a:p>
          <a:p>
            <a:r>
              <a:rPr lang="en-US" dirty="0" smtClean="0"/>
              <a:t>Cluster and organize the key questions in some logical order. </a:t>
            </a:r>
            <a:br>
              <a:rPr lang="en-US" dirty="0" smtClean="0"/>
            </a:br>
            <a:endParaRPr lang="en-US" dirty="0"/>
          </a:p>
        </p:txBody>
      </p:sp>
      <p:sp>
        <p:nvSpPr>
          <p:cNvPr id="4" name="TextBox 3"/>
          <p:cNvSpPr txBox="1"/>
          <p:nvPr/>
        </p:nvSpPr>
        <p:spPr>
          <a:xfrm>
            <a:off x="805979" y="731034"/>
            <a:ext cx="4970416" cy="646331"/>
          </a:xfrm>
          <a:prstGeom prst="rect">
            <a:avLst/>
          </a:prstGeom>
          <a:noFill/>
        </p:spPr>
        <p:txBody>
          <a:bodyPr wrap="square" rtlCol="0">
            <a:spAutoFit/>
          </a:bodyPr>
          <a:lstStyle/>
          <a:p>
            <a:pPr algn="ctr"/>
            <a:r>
              <a:rPr lang="en-US" dirty="0" smtClean="0">
                <a:solidFill>
                  <a:srgbClr val="FF0000"/>
                </a:solidFill>
              </a:rPr>
              <a:t>(Online students: Take </a:t>
            </a:r>
            <a:r>
              <a:rPr lang="en-US" dirty="0" smtClean="0">
                <a:solidFill>
                  <a:srgbClr val="FF0000"/>
                </a:solidFill>
              </a:rPr>
              <a:t>a screen shot of this slide, so you have it when we go to breakout rooms.)</a:t>
            </a:r>
            <a:endParaRPr lang="en-US" dirty="0">
              <a:solidFill>
                <a:srgbClr val="FF0000"/>
              </a:solidFill>
            </a:endParaRPr>
          </a:p>
        </p:txBody>
      </p:sp>
    </p:spTree>
    <p:extLst>
      <p:ext uri="{BB962C8B-B14F-4D97-AF65-F5344CB8AC3E}">
        <p14:creationId xmlns:p14="http://schemas.microsoft.com/office/powerpoint/2010/main" val="385666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555263"/>
            <a:ext cx="10515600" cy="132556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Discussion</a:t>
            </a:r>
          </a:p>
          <a:p>
            <a:pPr algn="ctr"/>
            <a:endParaRPr lang="en-US" b="1" dirty="0" smtClean="0"/>
          </a:p>
          <a:p>
            <a:pPr algn="ctr"/>
            <a:endParaRPr lang="en-US" sz="2400" b="1" dirty="0"/>
          </a:p>
          <a:p>
            <a:pPr algn="ctr"/>
            <a:r>
              <a:rPr lang="en-US" sz="2800" dirty="0" smtClean="0"/>
              <a:t>What kinds of changes did you make?</a:t>
            </a:r>
          </a:p>
          <a:p>
            <a:pPr algn="ctr"/>
            <a:endParaRPr lang="en-US" sz="2800" dirty="0"/>
          </a:p>
          <a:p>
            <a:pPr algn="ctr"/>
            <a:r>
              <a:rPr lang="en-US" sz="2800" dirty="0" smtClean="0"/>
              <a:t>What kinds of changes were difficult to make, if any?</a:t>
            </a:r>
          </a:p>
          <a:p>
            <a:pPr algn="ctr"/>
            <a:endParaRPr lang="en-US" sz="2800" dirty="0"/>
          </a:p>
          <a:p>
            <a:pPr algn="ctr"/>
            <a:r>
              <a:rPr lang="en-US" sz="2800" dirty="0" smtClean="0"/>
              <a:t>Any questions about generating good questions for an interview protocol?</a:t>
            </a:r>
          </a:p>
          <a:p>
            <a:pPr algn="ctr"/>
            <a:endParaRPr lang="en-US" sz="2400" dirty="0"/>
          </a:p>
          <a:p>
            <a:pPr algn="ctr"/>
            <a:endParaRPr lang="en-US" sz="2400" dirty="0" smtClean="0"/>
          </a:p>
          <a:p>
            <a:pPr algn="ctr"/>
            <a:endParaRPr lang="en-US" sz="2400" dirty="0"/>
          </a:p>
          <a:p>
            <a:pPr algn="ctr"/>
            <a:endParaRPr lang="en-US" sz="2400" dirty="0"/>
          </a:p>
        </p:txBody>
      </p:sp>
    </p:spTree>
    <p:extLst>
      <p:ext uri="{BB962C8B-B14F-4D97-AF65-F5344CB8AC3E}">
        <p14:creationId xmlns:p14="http://schemas.microsoft.com/office/powerpoint/2010/main" val="10880607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3072"/>
            <a:ext cx="10515600" cy="1325563"/>
          </a:xfrm>
        </p:spPr>
        <p:txBody>
          <a:bodyPr>
            <a:noAutofit/>
          </a:bodyPr>
          <a:lstStyle/>
          <a:p>
            <a:pPr algn="ctr"/>
            <a:r>
              <a:rPr lang="en-US" sz="4000" b="1" dirty="0" smtClean="0"/>
              <a:t>Exercise </a:t>
            </a:r>
            <a:r>
              <a:rPr lang="en-US" sz="4000" b="1" dirty="0"/>
              <a:t>5</a:t>
            </a:r>
            <a:r>
              <a:rPr lang="en-US" sz="4000" dirty="0" smtClean="0"/>
              <a:t/>
            </a:r>
            <a:br>
              <a:rPr lang="en-US" sz="4000" dirty="0" smtClean="0"/>
            </a:br>
            <a:r>
              <a:rPr lang="en-US" sz="4000" dirty="0" smtClean="0"/>
              <a:t/>
            </a:r>
            <a:br>
              <a:rPr lang="en-US" sz="4000" dirty="0" smtClean="0"/>
            </a:br>
            <a:r>
              <a:rPr lang="en-US" sz="3200" dirty="0" smtClean="0"/>
              <a:t>Breakout rooms again. Pick someone to be interviewer; another person to be interviewee; others will be note-takers.</a:t>
            </a:r>
            <a:br>
              <a:rPr lang="en-US" sz="3200" dirty="0" smtClean="0"/>
            </a:br>
            <a:r>
              <a:rPr lang="en-US" sz="3600" dirty="0"/>
              <a:t/>
            </a:r>
            <a:br>
              <a:rPr lang="en-US" sz="3600" dirty="0"/>
            </a:br>
            <a:r>
              <a:rPr lang="en-US" sz="3200" dirty="0" smtClean="0"/>
              <a:t>Conduct an interview, using the protocol questions as a guideline. You have 7 minutes.</a:t>
            </a:r>
            <a:br>
              <a:rPr lang="en-US" sz="3200" dirty="0" smtClean="0"/>
            </a:br>
            <a:r>
              <a:rPr lang="en-US" sz="3200" dirty="0"/>
              <a:t/>
            </a:r>
            <a:br>
              <a:rPr lang="en-US" sz="3200" dirty="0"/>
            </a:br>
            <a:r>
              <a:rPr lang="en-US" sz="3200" b="1" dirty="0"/>
              <a:t>Note-takers: </a:t>
            </a:r>
            <a:r>
              <a:rPr lang="en-US" sz="3200" dirty="0"/>
              <a:t>You will need to share your notes with everyone else in the breakout room after these exercises are over. Please make sure you have emails of all group members, and that you take good notes!</a:t>
            </a:r>
            <a:r>
              <a:rPr lang="en-US" sz="2000" dirty="0"/>
              <a:t/>
            </a:r>
            <a:br>
              <a:rPr lang="en-US" sz="2000" dirty="0"/>
            </a:br>
            <a:r>
              <a:rPr lang="en-US" sz="3200" dirty="0" smtClean="0"/>
              <a:t/>
            </a:r>
            <a:br>
              <a:rPr lang="en-US" sz="3200" dirty="0" smtClean="0"/>
            </a:br>
            <a:r>
              <a:rPr lang="en-US" sz="3600" dirty="0" smtClean="0"/>
              <a:t/>
            </a:r>
            <a:br>
              <a:rPr lang="en-US" sz="3600" dirty="0" smtClean="0"/>
            </a:br>
            <a:endParaRPr lang="en-US" sz="3600" i="1" dirty="0"/>
          </a:p>
        </p:txBody>
      </p:sp>
      <p:sp>
        <p:nvSpPr>
          <p:cNvPr id="3" name="TextBox 2"/>
          <p:cNvSpPr txBox="1"/>
          <p:nvPr/>
        </p:nvSpPr>
        <p:spPr>
          <a:xfrm>
            <a:off x="621792" y="1106346"/>
            <a:ext cx="11061628" cy="369332"/>
          </a:xfrm>
          <a:prstGeom prst="rect">
            <a:avLst/>
          </a:prstGeom>
          <a:noFill/>
        </p:spPr>
        <p:txBody>
          <a:bodyPr wrap="square" rtlCol="0">
            <a:spAutoFit/>
          </a:bodyPr>
          <a:lstStyle/>
          <a:p>
            <a:pPr algn="ctr"/>
            <a:r>
              <a:rPr lang="en-US" dirty="0" smtClean="0">
                <a:solidFill>
                  <a:srgbClr val="FF0000"/>
                </a:solidFill>
              </a:rPr>
              <a:t>(Online students: Take </a:t>
            </a:r>
            <a:r>
              <a:rPr lang="en-US" dirty="0" smtClean="0">
                <a:solidFill>
                  <a:srgbClr val="FF0000"/>
                </a:solidFill>
              </a:rPr>
              <a:t>a screen shot of this slide, so you have it when we go to breakout rooms.)</a:t>
            </a:r>
            <a:endParaRPr lang="en-US" dirty="0">
              <a:solidFill>
                <a:srgbClr val="FF0000"/>
              </a:solidFill>
            </a:endParaRPr>
          </a:p>
        </p:txBody>
      </p:sp>
    </p:spTree>
    <p:extLst>
      <p:ext uri="{BB962C8B-B14F-4D97-AF65-F5344CB8AC3E}">
        <p14:creationId xmlns:p14="http://schemas.microsoft.com/office/powerpoint/2010/main" val="3804752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555263"/>
            <a:ext cx="10515600" cy="132556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Discussion</a:t>
            </a:r>
          </a:p>
          <a:p>
            <a:pPr algn="ctr"/>
            <a:endParaRPr lang="en-US" sz="2400" b="1" dirty="0" smtClean="0"/>
          </a:p>
          <a:p>
            <a:pPr algn="ctr"/>
            <a:endParaRPr lang="en-US" sz="2400" b="1" dirty="0"/>
          </a:p>
          <a:p>
            <a:pPr algn="ctr"/>
            <a:r>
              <a:rPr lang="en-US" sz="2800" dirty="0" smtClean="0"/>
              <a:t>How did the interviews go?</a:t>
            </a:r>
          </a:p>
          <a:p>
            <a:pPr algn="ctr"/>
            <a:endParaRPr lang="en-US" sz="2800" dirty="0"/>
          </a:p>
          <a:p>
            <a:pPr algn="ctr"/>
            <a:r>
              <a:rPr lang="en-US" sz="2800" dirty="0" smtClean="0"/>
              <a:t>How did having an interview protocol affect your interview, </a:t>
            </a:r>
          </a:p>
          <a:p>
            <a:pPr algn="ctr"/>
            <a:r>
              <a:rPr lang="en-US" sz="2800" dirty="0" smtClean="0"/>
              <a:t>especially compared with the first interviews you did today?</a:t>
            </a:r>
          </a:p>
          <a:p>
            <a:pPr algn="ctr"/>
            <a:endParaRPr lang="en-US" sz="2800" dirty="0"/>
          </a:p>
          <a:p>
            <a:pPr algn="ctr"/>
            <a:r>
              <a:rPr lang="en-US" sz="2800" dirty="0" smtClean="0"/>
              <a:t>What kind of challenges did you face in the interview? </a:t>
            </a:r>
          </a:p>
          <a:p>
            <a:pPr algn="ctr"/>
            <a:endParaRPr lang="en-US" sz="2800" dirty="0"/>
          </a:p>
          <a:p>
            <a:pPr algn="ctr"/>
            <a:r>
              <a:rPr lang="en-US" sz="2800" dirty="0" smtClean="0"/>
              <a:t>Were you able to get satisfactory answers to the overarching question?</a:t>
            </a:r>
          </a:p>
          <a:p>
            <a:pPr algn="ctr"/>
            <a:endParaRPr lang="en-US" sz="2400" dirty="0"/>
          </a:p>
          <a:p>
            <a:pPr algn="ctr"/>
            <a:endParaRPr lang="en-US" sz="2400" dirty="0" smtClean="0"/>
          </a:p>
          <a:p>
            <a:pPr algn="ctr"/>
            <a:endParaRPr lang="en-US" sz="2400" dirty="0"/>
          </a:p>
          <a:p>
            <a:pPr algn="ctr"/>
            <a:endParaRPr lang="en-US" sz="2400" dirty="0"/>
          </a:p>
        </p:txBody>
      </p:sp>
    </p:spTree>
    <p:extLst>
      <p:ext uri="{BB962C8B-B14F-4D97-AF65-F5344CB8AC3E}">
        <p14:creationId xmlns:p14="http://schemas.microsoft.com/office/powerpoint/2010/main" val="4075263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6439"/>
            <a:ext cx="10515600" cy="1325563"/>
          </a:xfrm>
        </p:spPr>
        <p:txBody>
          <a:bodyPr>
            <a:noAutofit/>
          </a:bodyPr>
          <a:lstStyle/>
          <a:p>
            <a:pPr algn="ctr"/>
            <a:r>
              <a:rPr lang="en-US" sz="4000" b="1" dirty="0" smtClean="0"/>
              <a:t>Exercise </a:t>
            </a:r>
            <a:r>
              <a:rPr lang="en-US" sz="4000" b="1" dirty="0" smtClean="0"/>
              <a:t>6</a:t>
            </a:r>
            <a:r>
              <a:rPr lang="en-US" sz="4000" dirty="0" smtClean="0"/>
              <a:t/>
            </a:r>
            <a:br>
              <a:rPr lang="en-US" sz="4000" dirty="0" smtClean="0"/>
            </a:br>
            <a:r>
              <a:rPr lang="en-US" sz="2000" dirty="0"/>
              <a:t/>
            </a:r>
            <a:br>
              <a:rPr lang="en-US" sz="2000" dirty="0"/>
            </a:br>
            <a:r>
              <a:rPr lang="en-US" sz="3200" dirty="0" smtClean="0"/>
              <a:t>Find a new partner who is </a:t>
            </a:r>
            <a:r>
              <a:rPr lang="en-US" sz="3200" i="1" dirty="0" smtClean="0"/>
              <a:t>not</a:t>
            </a:r>
            <a:r>
              <a:rPr lang="en-US" sz="3200" dirty="0" smtClean="0"/>
              <a:t> in your team. </a:t>
            </a:r>
            <a:br>
              <a:rPr lang="en-US" sz="3200" dirty="0" smtClean="0"/>
            </a:br>
            <a:r>
              <a:rPr lang="en-US" sz="3200" dirty="0" smtClean="0"/>
              <a:t>(Or, form a group of 3.)</a:t>
            </a:r>
            <a:r>
              <a:rPr lang="en-US" sz="3200" dirty="0" smtClean="0"/>
              <a:t/>
            </a:r>
            <a:br>
              <a:rPr lang="en-US" sz="3200" dirty="0" smtClean="0"/>
            </a:br>
            <a:r>
              <a:rPr lang="en-US" sz="3600" dirty="0" smtClean="0"/>
              <a:t/>
            </a:r>
            <a:br>
              <a:rPr lang="en-US" sz="3600" dirty="0" smtClean="0"/>
            </a:br>
            <a:endParaRPr lang="en-US" sz="3600" i="1" dirty="0"/>
          </a:p>
        </p:txBody>
      </p:sp>
      <p:sp>
        <p:nvSpPr>
          <p:cNvPr id="3" name="Title 1"/>
          <p:cNvSpPr txBox="1">
            <a:spLocks/>
          </p:cNvSpPr>
          <p:nvPr/>
        </p:nvSpPr>
        <p:spPr>
          <a:xfrm>
            <a:off x="748957" y="4265839"/>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smtClean="0"/>
              <a:t/>
            </a:r>
            <a:br>
              <a:rPr lang="en-US" sz="2000" dirty="0" smtClean="0"/>
            </a:br>
            <a:r>
              <a:rPr lang="en-US" sz="3200" b="1" dirty="0" smtClean="0"/>
              <a:t>Decide which of you will </a:t>
            </a:r>
            <a:r>
              <a:rPr lang="en-US" sz="3200" b="1" dirty="0" smtClean="0">
                <a:solidFill>
                  <a:srgbClr val="FF0000"/>
                </a:solidFill>
              </a:rPr>
              <a:t>observe </a:t>
            </a:r>
            <a:r>
              <a:rPr lang="en-US" sz="3200" b="1" dirty="0" smtClean="0"/>
              <a:t>the other. </a:t>
            </a:r>
            <a:br>
              <a:rPr lang="en-US" sz="3200" b="1" dirty="0" smtClean="0"/>
            </a:br>
            <a:r>
              <a:rPr lang="en-US" sz="3200" b="1" dirty="0" smtClean="0"/>
              <a:t>The person being observed should work on an assignment they have to do for another class. </a:t>
            </a:r>
            <a:endParaRPr lang="en-US" sz="3200" b="1" dirty="0" smtClean="0"/>
          </a:p>
          <a:p>
            <a:pPr algn="ctr"/>
            <a:r>
              <a:rPr lang="en-US" sz="3200" b="1" dirty="0" smtClean="0"/>
              <a:t>(Online students: Do this on Shared Screen.)</a:t>
            </a:r>
            <a:r>
              <a:rPr lang="en-US" sz="3200" b="1" dirty="0" smtClean="0"/>
              <a:t/>
            </a:r>
            <a:br>
              <a:rPr lang="en-US" sz="3200" b="1" dirty="0" smtClean="0"/>
            </a:br>
            <a:r>
              <a:rPr lang="en-US" sz="2400" b="1" dirty="0" smtClean="0"/>
              <a:t/>
            </a:r>
            <a:br>
              <a:rPr lang="en-US" sz="2400" b="1" dirty="0" smtClean="0"/>
            </a:br>
            <a:r>
              <a:rPr lang="en-US" sz="3200" b="1" dirty="0" smtClean="0"/>
              <a:t>The observer should </a:t>
            </a:r>
            <a:r>
              <a:rPr lang="en-US" sz="3200" b="1" dirty="0" smtClean="0">
                <a:solidFill>
                  <a:srgbClr val="FF0000"/>
                </a:solidFill>
              </a:rPr>
              <a:t>silently </a:t>
            </a:r>
            <a:r>
              <a:rPr lang="en-US" sz="3200" b="1" dirty="0" smtClean="0"/>
              <a:t>take notes, trying to capture the way the observed person goes about their work.</a:t>
            </a:r>
            <a:br>
              <a:rPr lang="en-US" sz="3200" b="1" dirty="0" smtClean="0"/>
            </a:br>
            <a:r>
              <a:rPr lang="en-US" sz="2000" dirty="0" smtClean="0"/>
              <a:t/>
            </a:r>
            <a:br>
              <a:rPr lang="en-US" sz="2000" dirty="0" smtClean="0"/>
            </a:br>
            <a:r>
              <a:rPr lang="en-US" sz="3200" i="1" dirty="0" smtClean="0"/>
              <a:t>No further instructions!</a:t>
            </a:r>
            <a:r>
              <a:rPr lang="en-US" sz="3200" dirty="0" smtClean="0"/>
              <a:t/>
            </a:r>
            <a:br>
              <a:rPr lang="en-US" sz="3200" dirty="0" smtClean="0"/>
            </a:br>
            <a:r>
              <a:rPr lang="en-US" sz="3600" dirty="0" smtClean="0"/>
              <a:t/>
            </a:r>
            <a:br>
              <a:rPr lang="en-US" sz="3600" dirty="0" smtClean="0"/>
            </a:br>
            <a:endParaRPr lang="en-US" sz="3600" i="1" dirty="0"/>
          </a:p>
        </p:txBody>
      </p:sp>
      <p:sp>
        <p:nvSpPr>
          <p:cNvPr id="4" name="TextBox 3"/>
          <p:cNvSpPr txBox="1"/>
          <p:nvPr/>
        </p:nvSpPr>
        <p:spPr>
          <a:xfrm>
            <a:off x="621792" y="1170354"/>
            <a:ext cx="11061628" cy="369332"/>
          </a:xfrm>
          <a:prstGeom prst="rect">
            <a:avLst/>
          </a:prstGeom>
          <a:noFill/>
        </p:spPr>
        <p:txBody>
          <a:bodyPr wrap="square" rtlCol="0">
            <a:spAutoFit/>
          </a:bodyPr>
          <a:lstStyle/>
          <a:p>
            <a:pPr algn="ctr"/>
            <a:r>
              <a:rPr lang="en-US" dirty="0" smtClean="0">
                <a:solidFill>
                  <a:srgbClr val="FF0000"/>
                </a:solidFill>
              </a:rPr>
              <a:t>(Online students: Take </a:t>
            </a:r>
            <a:r>
              <a:rPr lang="en-US" dirty="0" smtClean="0">
                <a:solidFill>
                  <a:srgbClr val="FF0000"/>
                </a:solidFill>
              </a:rPr>
              <a:t>a screen shot of this slide, so you have it when we go to breakout rooms.)</a:t>
            </a:r>
            <a:endParaRPr lang="en-US" dirty="0">
              <a:solidFill>
                <a:srgbClr val="FF0000"/>
              </a:solidFill>
            </a:endParaRPr>
          </a:p>
        </p:txBody>
      </p:sp>
    </p:spTree>
    <p:extLst>
      <p:ext uri="{BB962C8B-B14F-4D97-AF65-F5344CB8AC3E}">
        <p14:creationId xmlns:p14="http://schemas.microsoft.com/office/powerpoint/2010/main" val="49672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563972"/>
            <a:ext cx="10515600" cy="132556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Discussion</a:t>
            </a:r>
          </a:p>
          <a:p>
            <a:pPr algn="ctr"/>
            <a:endParaRPr lang="en-US" sz="2400" b="1" dirty="0"/>
          </a:p>
          <a:p>
            <a:pPr algn="ctr"/>
            <a:r>
              <a:rPr lang="en-US" sz="2800" b="1" dirty="0"/>
              <a:t>How did it feel as the </a:t>
            </a:r>
            <a:r>
              <a:rPr lang="en-US" sz="2800" b="1" dirty="0" smtClean="0"/>
              <a:t>observer? </a:t>
            </a:r>
            <a:endParaRPr lang="en-US" sz="2800" b="1" dirty="0"/>
          </a:p>
          <a:p>
            <a:pPr algn="ctr"/>
            <a:endParaRPr lang="en-US" sz="2800" b="1" dirty="0"/>
          </a:p>
          <a:p>
            <a:pPr algn="ctr"/>
            <a:r>
              <a:rPr lang="en-US" sz="2800" b="1" dirty="0"/>
              <a:t>As the </a:t>
            </a:r>
            <a:r>
              <a:rPr lang="en-US" sz="2800" b="1" dirty="0" smtClean="0"/>
              <a:t>observed person?</a:t>
            </a:r>
            <a:endParaRPr lang="en-US" sz="2800" b="1" dirty="0"/>
          </a:p>
          <a:p>
            <a:pPr algn="ctr"/>
            <a:endParaRPr lang="en-US" sz="2800" b="1" dirty="0"/>
          </a:p>
          <a:p>
            <a:pPr algn="ctr"/>
            <a:r>
              <a:rPr lang="en-US" sz="2800" b="1" dirty="0"/>
              <a:t>If you were the </a:t>
            </a:r>
            <a:r>
              <a:rPr lang="en-US" sz="2800" b="1" dirty="0" smtClean="0"/>
              <a:t>observer, </a:t>
            </a:r>
            <a:r>
              <a:rPr lang="en-US" sz="2800" b="1" dirty="0"/>
              <a:t>what kind of notes did you take?</a:t>
            </a:r>
          </a:p>
          <a:p>
            <a:pPr algn="ctr"/>
            <a:endParaRPr lang="en-US" sz="2800" b="1" dirty="0"/>
          </a:p>
          <a:p>
            <a:pPr algn="ctr"/>
            <a:r>
              <a:rPr lang="en-US" sz="2800" b="1" dirty="0"/>
              <a:t>What, if anything, felt strange or bad about the </a:t>
            </a:r>
            <a:r>
              <a:rPr lang="en-US" sz="2800" b="1" dirty="0" smtClean="0"/>
              <a:t>observation?</a:t>
            </a:r>
            <a:endParaRPr lang="en-US" sz="2800" b="1" dirty="0"/>
          </a:p>
          <a:p>
            <a:pPr algn="ctr"/>
            <a:endParaRPr lang="en-US" sz="2800" b="1" dirty="0"/>
          </a:p>
          <a:p>
            <a:pPr algn="ctr"/>
            <a:r>
              <a:rPr lang="en-US" sz="2800" b="1" dirty="0"/>
              <a:t>What could you do differently? </a:t>
            </a:r>
          </a:p>
          <a:p>
            <a:pPr algn="ctr"/>
            <a:endParaRPr lang="en-US" sz="2400" dirty="0"/>
          </a:p>
        </p:txBody>
      </p:sp>
    </p:spTree>
    <p:extLst>
      <p:ext uri="{BB962C8B-B14F-4D97-AF65-F5344CB8AC3E}">
        <p14:creationId xmlns:p14="http://schemas.microsoft.com/office/powerpoint/2010/main" val="3204214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98890"/>
            <a:ext cx="10515600" cy="1325563"/>
          </a:xfrm>
        </p:spPr>
        <p:txBody>
          <a:bodyPr>
            <a:noAutofit/>
          </a:bodyPr>
          <a:lstStyle/>
          <a:p>
            <a:pPr algn="ctr"/>
            <a:r>
              <a:rPr lang="en-US" sz="4000" b="1" dirty="0" smtClean="0"/>
              <a:t>Exercise </a:t>
            </a:r>
            <a:r>
              <a:rPr lang="en-US" sz="4000" b="1" dirty="0" smtClean="0"/>
              <a:t>7</a:t>
            </a:r>
            <a:r>
              <a:rPr lang="en-US" sz="4000" dirty="0" smtClean="0"/>
              <a:t/>
            </a:r>
            <a:br>
              <a:rPr lang="en-US" sz="4000" dirty="0" smtClean="0"/>
            </a:br>
            <a:r>
              <a:rPr lang="en-US" sz="2000" dirty="0"/>
              <a:t/>
            </a:r>
            <a:br>
              <a:rPr lang="en-US" sz="2000" dirty="0"/>
            </a:br>
            <a:r>
              <a:rPr lang="en-US" sz="3200" dirty="0" smtClean="0"/>
              <a:t>Swap / rotate </a:t>
            </a:r>
            <a:r>
              <a:rPr lang="en-US" sz="3200" dirty="0" smtClean="0"/>
              <a:t>roles. </a:t>
            </a:r>
            <a:br>
              <a:rPr lang="en-US" sz="3200" dirty="0" smtClean="0"/>
            </a:br>
            <a:r>
              <a:rPr lang="en-US" sz="2000" dirty="0"/>
              <a:t/>
            </a:r>
            <a:br>
              <a:rPr lang="en-US" sz="2000" dirty="0"/>
            </a:br>
            <a:r>
              <a:rPr lang="en-US" sz="3200" b="1" dirty="0" smtClean="0"/>
              <a:t>The person being observed should work on an assignment they have to do for another class, but </a:t>
            </a:r>
            <a:r>
              <a:rPr lang="en-US" sz="3200" b="1" dirty="0" smtClean="0"/>
              <a:t>this time, </a:t>
            </a:r>
            <a:r>
              <a:rPr lang="en-US" sz="3200" b="1" dirty="0" smtClean="0">
                <a:solidFill>
                  <a:srgbClr val="FF0000"/>
                </a:solidFill>
              </a:rPr>
              <a:t>talk </a:t>
            </a:r>
            <a:r>
              <a:rPr lang="en-US" sz="3200" b="1" dirty="0" smtClean="0">
                <a:solidFill>
                  <a:srgbClr val="FF0000"/>
                </a:solidFill>
              </a:rPr>
              <a:t>through what they are doing as they are doing it</a:t>
            </a:r>
            <a:r>
              <a:rPr lang="en-US" sz="3200" b="1" dirty="0" smtClean="0"/>
              <a:t>.  </a:t>
            </a:r>
            <a:br>
              <a:rPr lang="en-US" sz="3200" b="1" dirty="0" smtClean="0"/>
            </a:br>
            <a:r>
              <a:rPr lang="en-US" sz="2400" b="1" dirty="0" smtClean="0"/>
              <a:t/>
            </a:r>
            <a:br>
              <a:rPr lang="en-US" sz="2400" b="1" dirty="0" smtClean="0"/>
            </a:br>
            <a:r>
              <a:rPr lang="en-US" sz="3200" b="1" dirty="0" smtClean="0"/>
              <a:t>The observer should take notes, but this time, the observer should feel free to ask questions during the observation, to better understand what the observed person is doing, and why they are doing it.</a:t>
            </a:r>
            <a:br>
              <a:rPr lang="en-US" sz="3200" b="1" dirty="0" smtClean="0"/>
            </a:br>
            <a:r>
              <a:rPr lang="en-US" sz="2000" dirty="0" smtClean="0"/>
              <a:t/>
            </a:r>
            <a:br>
              <a:rPr lang="en-US" sz="2000" dirty="0" smtClean="0"/>
            </a:br>
            <a:r>
              <a:rPr lang="en-US" sz="3600" dirty="0" smtClean="0"/>
              <a:t/>
            </a:r>
            <a:br>
              <a:rPr lang="en-US" sz="3600" dirty="0" smtClean="0"/>
            </a:br>
            <a:endParaRPr lang="en-US" sz="3600" i="1" dirty="0"/>
          </a:p>
        </p:txBody>
      </p:sp>
      <p:sp>
        <p:nvSpPr>
          <p:cNvPr id="3" name="TextBox 2"/>
          <p:cNvSpPr txBox="1"/>
          <p:nvPr/>
        </p:nvSpPr>
        <p:spPr>
          <a:xfrm>
            <a:off x="621792" y="1170354"/>
            <a:ext cx="11061628" cy="369332"/>
          </a:xfrm>
          <a:prstGeom prst="rect">
            <a:avLst/>
          </a:prstGeom>
          <a:noFill/>
        </p:spPr>
        <p:txBody>
          <a:bodyPr wrap="square" rtlCol="0">
            <a:spAutoFit/>
          </a:bodyPr>
          <a:lstStyle/>
          <a:p>
            <a:pPr algn="ctr"/>
            <a:r>
              <a:rPr lang="en-US" dirty="0" smtClean="0">
                <a:solidFill>
                  <a:srgbClr val="FF0000"/>
                </a:solidFill>
              </a:rPr>
              <a:t>(Online students: Take </a:t>
            </a:r>
            <a:r>
              <a:rPr lang="en-US" dirty="0" smtClean="0">
                <a:solidFill>
                  <a:srgbClr val="FF0000"/>
                </a:solidFill>
              </a:rPr>
              <a:t>a screen shot of this slide, so you have it when we go to breakout rooms.)</a:t>
            </a:r>
            <a:endParaRPr lang="en-US" dirty="0">
              <a:solidFill>
                <a:srgbClr val="FF0000"/>
              </a:solidFill>
            </a:endParaRPr>
          </a:p>
        </p:txBody>
      </p:sp>
    </p:spTree>
    <p:extLst>
      <p:ext uri="{BB962C8B-B14F-4D97-AF65-F5344CB8AC3E}">
        <p14:creationId xmlns:p14="http://schemas.microsoft.com/office/powerpoint/2010/main" val="430614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563972"/>
            <a:ext cx="10515600" cy="132556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Discussion</a:t>
            </a:r>
          </a:p>
          <a:p>
            <a:pPr algn="ctr"/>
            <a:endParaRPr lang="en-US" sz="2400" b="1" dirty="0"/>
          </a:p>
          <a:p>
            <a:pPr algn="ctr"/>
            <a:endParaRPr lang="en-US" sz="2400" b="1" dirty="0"/>
          </a:p>
          <a:p>
            <a:pPr algn="ctr"/>
            <a:r>
              <a:rPr lang="en-US" sz="2800" b="1" dirty="0" smtClean="0"/>
              <a:t>How did this feel in comparison to the previous observation exercise? </a:t>
            </a:r>
            <a:endParaRPr lang="en-US" sz="2800" b="1" dirty="0"/>
          </a:p>
          <a:p>
            <a:pPr algn="ctr"/>
            <a:endParaRPr lang="en-US" sz="2800" b="1" dirty="0"/>
          </a:p>
          <a:p>
            <a:pPr algn="ctr"/>
            <a:r>
              <a:rPr lang="en-US" sz="2800" b="1" dirty="0"/>
              <a:t>What was worse?</a:t>
            </a:r>
          </a:p>
          <a:p>
            <a:pPr algn="ctr"/>
            <a:endParaRPr lang="en-US" sz="2800" b="1" dirty="0"/>
          </a:p>
          <a:p>
            <a:pPr algn="ctr"/>
            <a:r>
              <a:rPr lang="en-US" sz="2800" b="1" dirty="0" smtClean="0"/>
              <a:t>What was better?</a:t>
            </a:r>
          </a:p>
          <a:p>
            <a:pPr algn="ctr"/>
            <a:endParaRPr lang="en-US" sz="2800" b="1" dirty="0"/>
          </a:p>
          <a:p>
            <a:pPr algn="ctr"/>
            <a:r>
              <a:rPr lang="en-US" sz="2800" b="1" dirty="0" smtClean="0"/>
              <a:t>What </a:t>
            </a:r>
            <a:r>
              <a:rPr lang="en-US" sz="2800" b="1" dirty="0"/>
              <a:t>could you do differently? </a:t>
            </a:r>
            <a:endParaRPr lang="en-US" sz="2800" dirty="0"/>
          </a:p>
        </p:txBody>
      </p:sp>
    </p:spTree>
    <p:extLst>
      <p:ext uri="{BB962C8B-B14F-4D97-AF65-F5344CB8AC3E}">
        <p14:creationId xmlns:p14="http://schemas.microsoft.com/office/powerpoint/2010/main" val="13630716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week (Oct. </a:t>
            </a:r>
            <a:r>
              <a:rPr lang="en-US" dirty="0"/>
              <a:t>4</a:t>
            </a:r>
            <a:r>
              <a:rPr lang="en-US" dirty="0" smtClean="0"/>
              <a:t>)</a:t>
            </a:r>
            <a:endParaRPr lang="en-US" dirty="0"/>
          </a:p>
        </p:txBody>
      </p:sp>
      <p:sp>
        <p:nvSpPr>
          <p:cNvPr id="3" name="Content Placeholder 2"/>
          <p:cNvSpPr>
            <a:spLocks noGrp="1"/>
          </p:cNvSpPr>
          <p:nvPr>
            <p:ph idx="1"/>
          </p:nvPr>
        </p:nvSpPr>
        <p:spPr>
          <a:xfrm>
            <a:off x="838200" y="1673226"/>
            <a:ext cx="10515600" cy="5149606"/>
          </a:xfrm>
        </p:spPr>
        <p:txBody>
          <a:bodyPr>
            <a:normAutofit fontScale="77500" lnSpcReduction="20000"/>
          </a:bodyPr>
          <a:lstStyle/>
          <a:p>
            <a:pPr marL="0" indent="0">
              <a:buNone/>
            </a:pPr>
            <a:r>
              <a:rPr lang="en-US" b="1" dirty="0" smtClean="0"/>
              <a:t>Interview protocol assignments due! </a:t>
            </a:r>
            <a:r>
              <a:rPr lang="en-US" dirty="0" smtClean="0"/>
              <a:t>Carefully read the assignment and sample protocol in Canvas. There are components to a complete interview protocol that were not practiced explicitly in class. </a:t>
            </a:r>
            <a:endParaRPr lang="en-US" dirty="0"/>
          </a:p>
          <a:p>
            <a:pPr marL="0" indent="0">
              <a:buNone/>
            </a:pPr>
            <a:endParaRPr lang="en-US" dirty="0" smtClean="0"/>
          </a:p>
          <a:p>
            <a:pPr marL="0" indent="0">
              <a:buNone/>
            </a:pPr>
            <a:r>
              <a:rPr lang="en-US" dirty="0" smtClean="0"/>
              <a:t>Submit any work you have done </a:t>
            </a:r>
            <a:r>
              <a:rPr lang="en-US" b="1" dirty="0" smtClean="0"/>
              <a:t>toward your Background Research Report</a:t>
            </a:r>
            <a:r>
              <a:rPr lang="en-US" dirty="0" smtClean="0"/>
              <a:t>. Recommendation is to </a:t>
            </a:r>
            <a:r>
              <a:rPr lang="en-US" dirty="0" smtClean="0"/>
              <a:t>add </a:t>
            </a:r>
            <a:r>
              <a:rPr lang="en-US" i="1" dirty="0" smtClean="0"/>
              <a:t>an </a:t>
            </a:r>
            <a:r>
              <a:rPr lang="en-US" i="1" dirty="0" smtClean="0"/>
              <a:t>outline and/or </a:t>
            </a:r>
            <a:r>
              <a:rPr lang="en-US" i="1" dirty="0" smtClean="0"/>
              <a:t>a few hundred words</a:t>
            </a:r>
            <a:r>
              <a:rPr lang="en-US" dirty="0" smtClean="0"/>
              <a:t>.</a:t>
            </a:r>
            <a:endParaRPr lang="en-US" dirty="0"/>
          </a:p>
          <a:p>
            <a:pPr marL="0" indent="0">
              <a:buNone/>
            </a:pPr>
            <a:endParaRPr lang="en-US" dirty="0"/>
          </a:p>
          <a:p>
            <a:pPr marL="0" indent="0">
              <a:buNone/>
            </a:pPr>
            <a:r>
              <a:rPr lang="en-US" dirty="0"/>
              <a:t>Carry on with </a:t>
            </a:r>
            <a:r>
              <a:rPr lang="en-US" b="1" dirty="0"/>
              <a:t>client meetings</a:t>
            </a:r>
            <a:r>
              <a:rPr lang="en-US" dirty="0"/>
              <a:t>, set up interviews and observations if possible. </a:t>
            </a:r>
            <a:r>
              <a:rPr lang="en-US" b="1" dirty="0">
                <a:solidFill>
                  <a:srgbClr val="FF0000"/>
                </a:solidFill>
              </a:rPr>
              <a:t>Best time for interviews is Oct. </a:t>
            </a:r>
            <a:r>
              <a:rPr lang="en-US" b="1" dirty="0" smtClean="0">
                <a:solidFill>
                  <a:srgbClr val="FF0000"/>
                </a:solidFill>
              </a:rPr>
              <a:t>11 </a:t>
            </a:r>
            <a:r>
              <a:rPr lang="en-US" b="1" dirty="0">
                <a:solidFill>
                  <a:srgbClr val="FF0000"/>
                </a:solidFill>
              </a:rPr>
              <a:t>– </a:t>
            </a:r>
            <a:r>
              <a:rPr lang="en-US" b="1" dirty="0" smtClean="0">
                <a:solidFill>
                  <a:srgbClr val="FF0000"/>
                </a:solidFill>
              </a:rPr>
              <a:t>Oct. </a:t>
            </a:r>
            <a:r>
              <a:rPr lang="en-US" b="1" dirty="0" smtClean="0">
                <a:solidFill>
                  <a:srgbClr val="FF0000"/>
                </a:solidFill>
              </a:rPr>
              <a:t>29</a:t>
            </a:r>
            <a:r>
              <a:rPr lang="en-US" b="1" dirty="0" smtClean="0"/>
              <a:t>, </a:t>
            </a:r>
            <a:r>
              <a:rPr lang="en-US" dirty="0"/>
              <a:t>but as early as Oct. 5</a:t>
            </a:r>
            <a:r>
              <a:rPr lang="en-US" dirty="0" smtClean="0"/>
              <a:t> </a:t>
            </a:r>
            <a:r>
              <a:rPr lang="en-US" dirty="0"/>
              <a:t>or as late as Nov. </a:t>
            </a:r>
            <a:r>
              <a:rPr lang="en-US" dirty="0"/>
              <a:t>5</a:t>
            </a:r>
            <a:r>
              <a:rPr lang="en-US" dirty="0" smtClean="0"/>
              <a:t> </a:t>
            </a:r>
            <a:r>
              <a:rPr lang="en-US" dirty="0"/>
              <a:t>is OK. </a:t>
            </a:r>
          </a:p>
          <a:p>
            <a:pPr marL="0" indent="0">
              <a:buNone/>
            </a:pPr>
            <a:endParaRPr lang="en-US" dirty="0" smtClean="0"/>
          </a:p>
          <a:p>
            <a:pPr marL="0" indent="0">
              <a:buNone/>
            </a:pPr>
            <a:r>
              <a:rPr lang="en-US" dirty="0" smtClean="0"/>
              <a:t>No readings for next week; that also means no quiz. </a:t>
            </a:r>
            <a:r>
              <a:rPr lang="en-US" i="1" dirty="0" smtClean="0"/>
              <a:t>Yay! </a:t>
            </a:r>
          </a:p>
          <a:p>
            <a:pPr marL="0" indent="0">
              <a:buNone/>
            </a:pPr>
            <a:endParaRPr lang="en-US" dirty="0"/>
          </a:p>
          <a:p>
            <a:pPr marL="0" indent="0">
              <a:buNone/>
            </a:pPr>
            <a:r>
              <a:rPr lang="en-US" dirty="0" smtClean="0">
                <a:solidFill>
                  <a:srgbClr val="FF0000"/>
                </a:solidFill>
              </a:rPr>
              <a:t>Please come to next week’s class with all of your interview notes from today; everyone in each group should have the notes taken during in their group (even if someone else took the notes).</a:t>
            </a:r>
          </a:p>
          <a:p>
            <a:pPr marL="0" indent="0">
              <a:buNone/>
            </a:pPr>
            <a:endParaRPr lang="en-US" dirty="0"/>
          </a:p>
        </p:txBody>
      </p:sp>
      <p:sp>
        <p:nvSpPr>
          <p:cNvPr id="4" name="Rectangle 3"/>
          <p:cNvSpPr/>
          <p:nvPr/>
        </p:nvSpPr>
        <p:spPr>
          <a:xfrm>
            <a:off x="5977217" y="3244334"/>
            <a:ext cx="237566" cy="369332"/>
          </a:xfrm>
          <a:prstGeom prst="rect">
            <a:avLst/>
          </a:prstGeom>
        </p:spPr>
        <p:txBody>
          <a:bodyPr wrap="none">
            <a:spAutoFit/>
          </a:bodyPr>
          <a:lstStyle/>
          <a:p>
            <a:r>
              <a:rPr lang="en-US" dirty="0"/>
              <a:t> </a:t>
            </a:r>
          </a:p>
        </p:txBody>
      </p:sp>
      <p:sp>
        <p:nvSpPr>
          <p:cNvPr id="5" name="Rectangle 4"/>
          <p:cNvSpPr/>
          <p:nvPr/>
        </p:nvSpPr>
        <p:spPr>
          <a:xfrm>
            <a:off x="5977217" y="3244334"/>
            <a:ext cx="237566" cy="369332"/>
          </a:xfrm>
          <a:prstGeom prst="rect">
            <a:avLst/>
          </a:prstGeom>
        </p:spPr>
        <p:txBody>
          <a:bodyPr wrap="none">
            <a:spAutoFit/>
          </a:bodyPr>
          <a:lstStyle/>
          <a:p>
            <a:r>
              <a:rPr lang="en-US" dirty="0"/>
              <a:t> </a:t>
            </a:r>
          </a:p>
        </p:txBody>
      </p:sp>
      <p:sp>
        <p:nvSpPr>
          <p:cNvPr id="6" name="Rectangle 5"/>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4723698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Discussion Section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Ask your GSI, if you have </a:t>
            </a:r>
            <a:r>
              <a:rPr lang="en-US" i="1" dirty="0" smtClean="0"/>
              <a:t>any</a:t>
            </a:r>
            <a:r>
              <a:rPr lang="en-US" dirty="0" smtClean="0"/>
              <a:t> questions about client meetings, Background Research Report, or interview protocols.</a:t>
            </a:r>
          </a:p>
          <a:p>
            <a:pPr marL="0" indent="0">
              <a:buNone/>
            </a:pPr>
            <a:endParaRPr lang="en-US" dirty="0"/>
          </a:p>
          <a:p>
            <a:pPr marL="0" indent="0">
              <a:buNone/>
            </a:pPr>
            <a:r>
              <a:rPr lang="en-US" dirty="0" smtClean="0"/>
              <a:t>Start working on your </a:t>
            </a:r>
            <a:r>
              <a:rPr lang="en-US" b="1" dirty="0" smtClean="0"/>
              <a:t>interview protocols</a:t>
            </a:r>
            <a:r>
              <a:rPr lang="en-US" dirty="0" smtClean="0"/>
              <a:t>. Read the Interview Protocol Assignment instructions carefully. Discuss with your team. </a:t>
            </a:r>
            <a:endParaRPr lang="en-US" dirty="0"/>
          </a:p>
        </p:txBody>
      </p:sp>
    </p:spTree>
    <p:extLst>
      <p:ext uri="{BB962C8B-B14F-4D97-AF65-F5344CB8AC3E}">
        <p14:creationId xmlns:p14="http://schemas.microsoft.com/office/powerpoint/2010/main" val="4045344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41"/>
            <a:ext cx="10515600" cy="1325563"/>
          </a:xfrm>
        </p:spPr>
        <p:txBody>
          <a:bodyPr/>
          <a:lstStyle/>
          <a:p>
            <a:pPr algn="ctr"/>
            <a:r>
              <a:rPr lang="en-US" dirty="0" smtClean="0"/>
              <a:t>Discussion</a:t>
            </a:r>
            <a:endParaRPr lang="en-US" dirty="0"/>
          </a:p>
        </p:txBody>
      </p:sp>
      <p:sp>
        <p:nvSpPr>
          <p:cNvPr id="3" name="Content Placeholder 2"/>
          <p:cNvSpPr>
            <a:spLocks noGrp="1"/>
          </p:cNvSpPr>
          <p:nvPr>
            <p:ph idx="1"/>
          </p:nvPr>
        </p:nvSpPr>
        <p:spPr>
          <a:xfrm>
            <a:off x="838200" y="1307622"/>
            <a:ext cx="10515600" cy="4869341"/>
          </a:xfrm>
        </p:spPr>
        <p:txBody>
          <a:bodyPr>
            <a:normAutofit lnSpcReduction="10000"/>
          </a:bodyPr>
          <a:lstStyle/>
          <a:p>
            <a:r>
              <a:rPr lang="en-US" dirty="0" smtClean="0"/>
              <a:t>How long should you plan for an interview and observation? </a:t>
            </a:r>
          </a:p>
          <a:p>
            <a:endParaRPr lang="en-US" dirty="0" smtClean="0">
              <a:solidFill>
                <a:srgbClr val="FF0000"/>
              </a:solidFill>
            </a:endParaRPr>
          </a:p>
          <a:p>
            <a:r>
              <a:rPr lang="en-US" dirty="0" smtClean="0"/>
              <a:t>What attitude should you adopt when you conduct an interview?</a:t>
            </a:r>
          </a:p>
          <a:p>
            <a:r>
              <a:rPr lang="en-US" dirty="0" smtClean="0"/>
              <a:t>What </a:t>
            </a:r>
            <a:r>
              <a:rPr lang="en-US" dirty="0"/>
              <a:t>kind of responses do you want from your interviewees? How do you increase the likelihood of getting them?</a:t>
            </a:r>
          </a:p>
          <a:p>
            <a:r>
              <a:rPr lang="en-US" dirty="0"/>
              <a:t>How can you phrase questions when you’re asking about past events?</a:t>
            </a:r>
          </a:p>
          <a:p>
            <a:r>
              <a:rPr lang="en-US" dirty="0" smtClean="0"/>
              <a:t>What does Weiss (1995) mean by a “marker”? </a:t>
            </a:r>
          </a:p>
          <a:p>
            <a:r>
              <a:rPr lang="en-US" dirty="0" smtClean="0"/>
              <a:t>What </a:t>
            </a:r>
            <a:r>
              <a:rPr lang="en-US" dirty="0"/>
              <a:t>challenges might you experience when conducting an interview? What can you do when an interview is going badly</a:t>
            </a:r>
            <a:r>
              <a:rPr lang="en-US" dirty="0" smtClean="0"/>
              <a:t>?</a:t>
            </a:r>
            <a:endParaRPr lang="en-US" dirty="0"/>
          </a:p>
          <a:p>
            <a:r>
              <a:rPr lang="en-US" dirty="0" smtClean="0"/>
              <a:t>What ethical obligations do you have to the interviewee? </a:t>
            </a:r>
          </a:p>
          <a:p>
            <a:r>
              <a:rPr lang="en-US" dirty="0" smtClean="0"/>
              <a:t>What </a:t>
            </a:r>
            <a:r>
              <a:rPr lang="en-US" dirty="0"/>
              <a:t>did you find in </a:t>
            </a:r>
            <a:r>
              <a:rPr lang="en-US" dirty="0" smtClean="0"/>
              <a:t>the readings that </a:t>
            </a:r>
            <a:r>
              <a:rPr lang="en-US" dirty="0"/>
              <a:t>was surprising or unexpected</a:t>
            </a:r>
            <a:r>
              <a:rPr lang="en-US" dirty="0" smtClean="0"/>
              <a:t>?</a:t>
            </a:r>
          </a:p>
          <a:p>
            <a:endParaRPr lang="en-US" dirty="0" smtClean="0"/>
          </a:p>
          <a:p>
            <a:endParaRPr lang="en-US" dirty="0" smtClean="0"/>
          </a:p>
          <a:p>
            <a:endParaRPr lang="en-US" dirty="0" smtClean="0"/>
          </a:p>
        </p:txBody>
      </p:sp>
      <p:sp>
        <p:nvSpPr>
          <p:cNvPr id="4" name="Rectangle 3"/>
          <p:cNvSpPr/>
          <p:nvPr/>
        </p:nvSpPr>
        <p:spPr>
          <a:xfrm>
            <a:off x="1065407" y="1654684"/>
            <a:ext cx="7091172" cy="523220"/>
          </a:xfrm>
          <a:prstGeom prst="rect">
            <a:avLst/>
          </a:prstGeom>
        </p:spPr>
        <p:txBody>
          <a:bodyPr wrap="none">
            <a:spAutoFit/>
          </a:bodyPr>
          <a:lstStyle/>
          <a:p>
            <a:r>
              <a:rPr lang="en-US" sz="2800" dirty="0" smtClean="0">
                <a:solidFill>
                  <a:srgbClr val="FF0000"/>
                </a:solidFill>
              </a:rPr>
              <a:t>For this course, </a:t>
            </a:r>
            <a:r>
              <a:rPr lang="en-US" sz="2800" dirty="0">
                <a:solidFill>
                  <a:srgbClr val="FF0000"/>
                </a:solidFill>
              </a:rPr>
              <a:t>you will aim for 60-90 minutes. </a:t>
            </a:r>
            <a:endParaRPr lang="en-US" sz="2800" dirty="0"/>
          </a:p>
        </p:txBody>
      </p:sp>
    </p:spTree>
    <p:extLst>
      <p:ext uri="{BB962C8B-B14F-4D97-AF65-F5344CB8AC3E}">
        <p14:creationId xmlns:p14="http://schemas.microsoft.com/office/powerpoint/2010/main" val="357492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68183"/>
            <a:ext cx="10515600" cy="1325563"/>
          </a:xfrm>
        </p:spPr>
        <p:txBody>
          <a:bodyPr/>
          <a:lstStyle/>
          <a:p>
            <a:r>
              <a:rPr lang="en-US" dirty="0" smtClean="0"/>
              <a:t>Differences Between Readings and SI 501</a:t>
            </a:r>
            <a:endParaRPr lang="en-US" dirty="0"/>
          </a:p>
        </p:txBody>
      </p:sp>
      <p:sp>
        <p:nvSpPr>
          <p:cNvPr id="6" name="Text Placeholder 5"/>
          <p:cNvSpPr>
            <a:spLocks noGrp="1"/>
          </p:cNvSpPr>
          <p:nvPr>
            <p:ph type="body" idx="1"/>
          </p:nvPr>
        </p:nvSpPr>
        <p:spPr>
          <a:xfrm>
            <a:off x="839788" y="1484221"/>
            <a:ext cx="5157787" cy="457124"/>
          </a:xfrm>
        </p:spPr>
        <p:txBody>
          <a:bodyPr/>
          <a:lstStyle/>
          <a:p>
            <a:pPr algn="ctr"/>
            <a:r>
              <a:rPr lang="en-US" dirty="0" smtClean="0"/>
              <a:t>Readings</a:t>
            </a:r>
            <a:endParaRPr lang="en-US" dirty="0"/>
          </a:p>
        </p:txBody>
      </p:sp>
      <p:sp>
        <p:nvSpPr>
          <p:cNvPr id="7" name="Content Placeholder 6"/>
          <p:cNvSpPr>
            <a:spLocks noGrp="1"/>
          </p:cNvSpPr>
          <p:nvPr>
            <p:ph sz="half" idx="2"/>
          </p:nvPr>
        </p:nvSpPr>
        <p:spPr>
          <a:xfrm>
            <a:off x="839788" y="2124225"/>
            <a:ext cx="5157787" cy="4388998"/>
          </a:xfrm>
        </p:spPr>
        <p:txBody>
          <a:bodyPr/>
          <a:lstStyle/>
          <a:p>
            <a:r>
              <a:rPr lang="en-US" dirty="0" smtClean="0"/>
              <a:t>Give an </a:t>
            </a:r>
            <a:r>
              <a:rPr lang="en-US" b="1" dirty="0" smtClean="0"/>
              <a:t>introductory group talk</a:t>
            </a:r>
            <a:r>
              <a:rPr lang="en-US" dirty="0" smtClean="0"/>
              <a:t>.</a:t>
            </a:r>
          </a:p>
          <a:p>
            <a:r>
              <a:rPr lang="en-US" dirty="0" smtClean="0"/>
              <a:t>Length of interview &amp; observation: </a:t>
            </a:r>
            <a:r>
              <a:rPr lang="en-US" b="1" dirty="0" smtClean="0"/>
              <a:t>2 hours</a:t>
            </a:r>
          </a:p>
          <a:p>
            <a:r>
              <a:rPr lang="en-US" dirty="0" smtClean="0"/>
              <a:t>Interviews are conducted by </a:t>
            </a:r>
            <a:r>
              <a:rPr lang="en-US" b="1" dirty="0" smtClean="0"/>
              <a:t>one person </a:t>
            </a:r>
            <a:r>
              <a:rPr lang="en-US" dirty="0" smtClean="0"/>
              <a:t>doing interview and taking notes.</a:t>
            </a:r>
          </a:p>
          <a:p>
            <a:r>
              <a:rPr lang="en-US" dirty="0" smtClean="0"/>
              <a:t>Give the interview participant </a:t>
            </a:r>
            <a:r>
              <a:rPr lang="en-US" b="1" dirty="0" smtClean="0"/>
              <a:t>a small gift</a:t>
            </a:r>
            <a:r>
              <a:rPr lang="en-US" dirty="0" smtClean="0"/>
              <a:t>.</a:t>
            </a:r>
            <a:endParaRPr lang="en-US" dirty="0"/>
          </a:p>
        </p:txBody>
      </p:sp>
      <p:sp>
        <p:nvSpPr>
          <p:cNvPr id="8" name="Text Placeholder 7"/>
          <p:cNvSpPr>
            <a:spLocks noGrp="1"/>
          </p:cNvSpPr>
          <p:nvPr>
            <p:ph type="body" sz="quarter" idx="3"/>
          </p:nvPr>
        </p:nvSpPr>
        <p:spPr>
          <a:xfrm>
            <a:off x="6172200" y="1484221"/>
            <a:ext cx="5183188" cy="457124"/>
          </a:xfrm>
        </p:spPr>
        <p:txBody>
          <a:bodyPr/>
          <a:lstStyle/>
          <a:p>
            <a:pPr algn="ctr"/>
            <a:r>
              <a:rPr lang="en-US" dirty="0" smtClean="0"/>
              <a:t>SI 501</a:t>
            </a:r>
            <a:endParaRPr lang="en-US" dirty="0"/>
          </a:p>
        </p:txBody>
      </p:sp>
      <p:sp>
        <p:nvSpPr>
          <p:cNvPr id="9" name="Content Placeholder 8"/>
          <p:cNvSpPr>
            <a:spLocks noGrp="1"/>
          </p:cNvSpPr>
          <p:nvPr>
            <p:ph sz="quarter" idx="4"/>
          </p:nvPr>
        </p:nvSpPr>
        <p:spPr>
          <a:xfrm>
            <a:off x="6172199" y="2124225"/>
            <a:ext cx="5405511" cy="4388998"/>
          </a:xfrm>
        </p:spPr>
        <p:txBody>
          <a:bodyPr/>
          <a:lstStyle/>
          <a:p>
            <a:r>
              <a:rPr lang="en-US" b="1" dirty="0" smtClean="0"/>
              <a:t>No group talk</a:t>
            </a:r>
            <a:r>
              <a:rPr lang="en-US" dirty="0" smtClean="0"/>
              <a:t>.</a:t>
            </a:r>
          </a:p>
          <a:p>
            <a:r>
              <a:rPr lang="en-US" dirty="0" smtClean="0"/>
              <a:t>Length of interview &amp; observation: </a:t>
            </a:r>
            <a:r>
              <a:rPr lang="en-US" b="1" dirty="0" smtClean="0"/>
              <a:t>60-90 minutes</a:t>
            </a:r>
          </a:p>
          <a:p>
            <a:r>
              <a:rPr lang="en-US" dirty="0" smtClean="0"/>
              <a:t>Interviews are conducted by </a:t>
            </a:r>
            <a:r>
              <a:rPr lang="en-US" b="1" dirty="0" smtClean="0"/>
              <a:t>two people</a:t>
            </a:r>
            <a:r>
              <a:rPr lang="en-US" dirty="0" smtClean="0"/>
              <a:t>, with one doing interview and the other taking notes.</a:t>
            </a:r>
          </a:p>
          <a:p>
            <a:r>
              <a:rPr lang="en-US" b="1" dirty="0" smtClean="0"/>
              <a:t>No gifts!</a:t>
            </a:r>
            <a:endParaRPr lang="en-US" b="1" dirty="0"/>
          </a:p>
        </p:txBody>
      </p:sp>
    </p:spTree>
    <p:extLst>
      <p:ext uri="{BB962C8B-B14F-4D97-AF65-F5344CB8AC3E}">
        <p14:creationId xmlns:p14="http://schemas.microsoft.com/office/powerpoint/2010/main" val="2918365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68183"/>
            <a:ext cx="10515600" cy="1325563"/>
          </a:xfrm>
        </p:spPr>
        <p:txBody>
          <a:bodyPr/>
          <a:lstStyle/>
          <a:p>
            <a:r>
              <a:rPr lang="en-US" dirty="0" smtClean="0"/>
              <a:t>Differences Between In-Person and All-Virtual</a:t>
            </a:r>
            <a:endParaRPr lang="en-US" dirty="0"/>
          </a:p>
        </p:txBody>
      </p:sp>
      <p:sp>
        <p:nvSpPr>
          <p:cNvPr id="6" name="Text Placeholder 5"/>
          <p:cNvSpPr>
            <a:spLocks noGrp="1"/>
          </p:cNvSpPr>
          <p:nvPr>
            <p:ph type="body" idx="1"/>
          </p:nvPr>
        </p:nvSpPr>
        <p:spPr>
          <a:xfrm>
            <a:off x="839788" y="1484221"/>
            <a:ext cx="5157787" cy="457124"/>
          </a:xfrm>
        </p:spPr>
        <p:txBody>
          <a:bodyPr/>
          <a:lstStyle/>
          <a:p>
            <a:pPr algn="ctr"/>
            <a:r>
              <a:rPr lang="en-US" dirty="0" smtClean="0"/>
              <a:t>In Person</a:t>
            </a:r>
            <a:endParaRPr lang="en-US" dirty="0"/>
          </a:p>
        </p:txBody>
      </p:sp>
      <p:sp>
        <p:nvSpPr>
          <p:cNvPr id="7" name="Content Placeholder 6"/>
          <p:cNvSpPr>
            <a:spLocks noGrp="1"/>
          </p:cNvSpPr>
          <p:nvPr>
            <p:ph sz="half" idx="2"/>
          </p:nvPr>
        </p:nvSpPr>
        <p:spPr>
          <a:xfrm>
            <a:off x="839788" y="2124225"/>
            <a:ext cx="5157787" cy="4388998"/>
          </a:xfrm>
        </p:spPr>
        <p:txBody>
          <a:bodyPr>
            <a:normAutofit/>
          </a:bodyPr>
          <a:lstStyle/>
          <a:p>
            <a:r>
              <a:rPr lang="en-US" dirty="0" smtClean="0"/>
              <a:t>Interviews happen </a:t>
            </a:r>
            <a:r>
              <a:rPr lang="en-US" b="1" dirty="0" smtClean="0"/>
              <a:t>in person</a:t>
            </a:r>
            <a:r>
              <a:rPr lang="en-US" dirty="0" smtClean="0"/>
              <a:t>, at the interviewee’s normal place of work.</a:t>
            </a:r>
          </a:p>
          <a:p>
            <a:r>
              <a:rPr lang="en-US" dirty="0" smtClean="0"/>
              <a:t>Part of the interview involves an </a:t>
            </a:r>
            <a:r>
              <a:rPr lang="en-US" b="1" dirty="0" smtClean="0"/>
              <a:t>observation </a:t>
            </a:r>
            <a:r>
              <a:rPr lang="en-US" dirty="0" smtClean="0"/>
              <a:t>of the work as it happens. </a:t>
            </a:r>
          </a:p>
          <a:p>
            <a:r>
              <a:rPr lang="en-US" b="1" dirty="0" smtClean="0"/>
              <a:t>Pen-and-pencil note-taking </a:t>
            </a:r>
            <a:r>
              <a:rPr lang="en-US" dirty="0" smtClean="0"/>
              <a:t>is encouraged, because screen can create a barrier with interviewee.</a:t>
            </a:r>
          </a:p>
          <a:p>
            <a:endParaRPr lang="en-US" dirty="0"/>
          </a:p>
        </p:txBody>
      </p:sp>
      <p:sp>
        <p:nvSpPr>
          <p:cNvPr id="8" name="Text Placeholder 7"/>
          <p:cNvSpPr>
            <a:spLocks noGrp="1"/>
          </p:cNvSpPr>
          <p:nvPr>
            <p:ph type="body" sz="quarter" idx="3"/>
          </p:nvPr>
        </p:nvSpPr>
        <p:spPr>
          <a:xfrm>
            <a:off x="6172200" y="1484221"/>
            <a:ext cx="5183188" cy="457124"/>
          </a:xfrm>
        </p:spPr>
        <p:txBody>
          <a:bodyPr/>
          <a:lstStyle/>
          <a:p>
            <a:pPr algn="ctr"/>
            <a:r>
              <a:rPr lang="en-US" dirty="0" smtClean="0"/>
              <a:t>All Virtual</a:t>
            </a:r>
            <a:endParaRPr lang="en-US" dirty="0"/>
          </a:p>
        </p:txBody>
      </p:sp>
      <p:sp>
        <p:nvSpPr>
          <p:cNvPr id="9" name="Content Placeholder 8"/>
          <p:cNvSpPr>
            <a:spLocks noGrp="1"/>
          </p:cNvSpPr>
          <p:nvPr>
            <p:ph sz="quarter" idx="4"/>
          </p:nvPr>
        </p:nvSpPr>
        <p:spPr>
          <a:xfrm>
            <a:off x="6172199" y="2124225"/>
            <a:ext cx="5405511" cy="4388998"/>
          </a:xfrm>
        </p:spPr>
        <p:txBody>
          <a:bodyPr/>
          <a:lstStyle/>
          <a:p>
            <a:r>
              <a:rPr lang="en-US" dirty="0" smtClean="0"/>
              <a:t>Interviews happen </a:t>
            </a:r>
            <a:r>
              <a:rPr lang="en-US" b="1" dirty="0" smtClean="0"/>
              <a:t>online </a:t>
            </a:r>
            <a:r>
              <a:rPr lang="en-US" dirty="0" smtClean="0"/>
              <a:t>(e.g., Zoom).</a:t>
            </a:r>
          </a:p>
          <a:p>
            <a:r>
              <a:rPr lang="en-US" dirty="0" smtClean="0"/>
              <a:t>Conduct observation online </a:t>
            </a:r>
            <a:r>
              <a:rPr lang="en-US" b="1" dirty="0" smtClean="0"/>
              <a:t>if possible </a:t>
            </a:r>
            <a:r>
              <a:rPr lang="en-US" dirty="0" smtClean="0"/>
              <a:t>with shared screen. </a:t>
            </a:r>
          </a:p>
          <a:p>
            <a:r>
              <a:rPr lang="en-US" b="1" dirty="0" smtClean="0"/>
              <a:t>Note-taking on laptop OK</a:t>
            </a:r>
            <a:r>
              <a:rPr lang="en-US" dirty="0" smtClean="0"/>
              <a:t>, though be careful to maintain eye contact as much as possible. (Pen-and-pencil still worth trying, though.) Note-taker should mute themselves most of the time.</a:t>
            </a:r>
          </a:p>
        </p:txBody>
      </p:sp>
    </p:spTree>
    <p:extLst>
      <p:ext uri="{BB962C8B-B14F-4D97-AF65-F5344CB8AC3E}">
        <p14:creationId xmlns:p14="http://schemas.microsoft.com/office/powerpoint/2010/main" val="129401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309" y="2620645"/>
            <a:ext cx="10955382" cy="1325563"/>
          </a:xfrm>
        </p:spPr>
        <p:txBody>
          <a:bodyPr>
            <a:normAutofit fontScale="90000"/>
          </a:bodyPr>
          <a:lstStyle/>
          <a:p>
            <a:pPr algn="ctr"/>
            <a:r>
              <a:rPr lang="en-US" dirty="0" smtClean="0"/>
              <a:t>How are client meetings going? </a:t>
            </a:r>
            <a:br>
              <a:rPr lang="en-US" dirty="0" smtClean="0"/>
            </a:br>
            <a:r>
              <a:rPr lang="en-US" dirty="0"/>
              <a:t/>
            </a:r>
            <a:br>
              <a:rPr lang="en-US" dirty="0"/>
            </a:br>
            <a:r>
              <a:rPr lang="en-US" dirty="0" smtClean="0"/>
              <a:t>Questions about Background Research Report?</a:t>
            </a:r>
            <a:br>
              <a:rPr lang="en-US" dirty="0" smtClean="0"/>
            </a:br>
            <a:r>
              <a:rPr lang="en-US" dirty="0" smtClean="0"/>
              <a:t/>
            </a:r>
            <a:br>
              <a:rPr lang="en-US" dirty="0" smtClean="0"/>
            </a:br>
            <a:r>
              <a:rPr lang="en-US" dirty="0" smtClean="0"/>
              <a:t>Any other questions?</a:t>
            </a:r>
            <a:endParaRPr lang="en-US" dirty="0"/>
          </a:p>
        </p:txBody>
      </p:sp>
    </p:spTree>
    <p:extLst>
      <p:ext uri="{BB962C8B-B14F-4D97-AF65-F5344CB8AC3E}">
        <p14:creationId xmlns:p14="http://schemas.microsoft.com/office/powerpoint/2010/main" val="2717728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672"/>
            <a:ext cx="10515600" cy="1325563"/>
          </a:xfrm>
        </p:spPr>
        <p:txBody>
          <a:bodyPr>
            <a:noAutofit/>
          </a:bodyPr>
          <a:lstStyle/>
          <a:p>
            <a:pPr algn="ctr"/>
            <a:r>
              <a:rPr lang="en-US" b="1" dirty="0" smtClean="0"/>
              <a:t>Whom should you interview? When?</a:t>
            </a:r>
            <a:endParaRPr lang="en-US" sz="3600" i="1" dirty="0"/>
          </a:p>
        </p:txBody>
      </p:sp>
      <p:sp>
        <p:nvSpPr>
          <p:cNvPr id="3" name="Rectangle 2"/>
          <p:cNvSpPr/>
          <p:nvPr/>
        </p:nvSpPr>
        <p:spPr>
          <a:xfrm>
            <a:off x="1145177" y="1623643"/>
            <a:ext cx="9901646" cy="4401205"/>
          </a:xfrm>
          <a:prstGeom prst="rect">
            <a:avLst/>
          </a:prstGeom>
        </p:spPr>
        <p:txBody>
          <a:bodyPr wrap="square">
            <a:spAutoFit/>
          </a:bodyPr>
          <a:lstStyle/>
          <a:p>
            <a:r>
              <a:rPr lang="en-US" sz="2800" dirty="0"/>
              <a:t>People involved directly with the </a:t>
            </a:r>
            <a:r>
              <a:rPr lang="en-US" sz="2800" dirty="0" smtClean="0"/>
              <a:t>problem or process in </a:t>
            </a:r>
            <a:r>
              <a:rPr lang="en-US" sz="2800" dirty="0"/>
              <a:t>question.</a:t>
            </a:r>
            <a:br>
              <a:rPr lang="en-US" sz="2800" dirty="0"/>
            </a:br>
            <a:r>
              <a:rPr lang="en-US" sz="2800" dirty="0"/>
              <a:t/>
            </a:r>
            <a:br>
              <a:rPr lang="en-US" sz="2800" dirty="0"/>
            </a:br>
            <a:r>
              <a:rPr lang="en-US" sz="2800" dirty="0"/>
              <a:t>People who play </a:t>
            </a:r>
            <a:r>
              <a:rPr lang="en-US" sz="2800" dirty="0" smtClean="0"/>
              <a:t>3 </a:t>
            </a:r>
            <a:r>
              <a:rPr lang="en-US" sz="2800" i="1" dirty="0" smtClean="0"/>
              <a:t>different</a:t>
            </a:r>
            <a:r>
              <a:rPr lang="en-US" sz="2800" dirty="0" smtClean="0"/>
              <a:t> </a:t>
            </a:r>
            <a:r>
              <a:rPr lang="en-US" sz="2800" dirty="0" smtClean="0"/>
              <a:t>job roles </a:t>
            </a:r>
            <a:r>
              <a:rPr lang="en-US" sz="2800" dirty="0" smtClean="0"/>
              <a:t>with respect to the problem. People who have a say with respect to the issue, as well as people affected by the issue.</a:t>
            </a:r>
            <a:r>
              <a:rPr lang="en-US" sz="2800" dirty="0"/>
              <a:t/>
            </a:r>
            <a:br>
              <a:rPr lang="en-US" sz="2800" dirty="0"/>
            </a:br>
            <a:r>
              <a:rPr lang="en-US" sz="2800" dirty="0"/>
              <a:t/>
            </a:r>
            <a:br>
              <a:rPr lang="en-US" sz="2800" dirty="0"/>
            </a:br>
            <a:r>
              <a:rPr lang="en-US" sz="2800" b="1" dirty="0" smtClean="0">
                <a:solidFill>
                  <a:srgbClr val="FF0000"/>
                </a:solidFill>
              </a:rPr>
              <a:t>Best </a:t>
            </a:r>
            <a:r>
              <a:rPr lang="en-US" sz="2800" b="1" dirty="0">
                <a:solidFill>
                  <a:srgbClr val="FF0000"/>
                </a:solidFill>
              </a:rPr>
              <a:t>time for interviews is </a:t>
            </a:r>
            <a:r>
              <a:rPr lang="en-US" sz="2800" b="1" dirty="0" smtClean="0">
                <a:solidFill>
                  <a:srgbClr val="FF0000"/>
                </a:solidFill>
              </a:rPr>
              <a:t>Oct. </a:t>
            </a:r>
            <a:r>
              <a:rPr lang="en-US" sz="2800" b="1" dirty="0" smtClean="0">
                <a:solidFill>
                  <a:srgbClr val="FF0000"/>
                </a:solidFill>
              </a:rPr>
              <a:t>11 </a:t>
            </a:r>
            <a:r>
              <a:rPr lang="en-US" sz="2800" b="1" dirty="0">
                <a:solidFill>
                  <a:srgbClr val="FF0000"/>
                </a:solidFill>
              </a:rPr>
              <a:t>– </a:t>
            </a:r>
            <a:r>
              <a:rPr lang="en-US" sz="2800" b="1" dirty="0" smtClean="0">
                <a:solidFill>
                  <a:srgbClr val="FF0000"/>
                </a:solidFill>
              </a:rPr>
              <a:t>Oct. </a:t>
            </a:r>
            <a:r>
              <a:rPr lang="en-US" sz="2800" b="1" dirty="0" smtClean="0">
                <a:solidFill>
                  <a:srgbClr val="FF0000"/>
                </a:solidFill>
              </a:rPr>
              <a:t>29</a:t>
            </a:r>
            <a:r>
              <a:rPr lang="en-US" sz="2800" dirty="0" smtClean="0"/>
              <a:t>, </a:t>
            </a:r>
            <a:r>
              <a:rPr lang="en-US" sz="2800" dirty="0"/>
              <a:t>but as early as </a:t>
            </a:r>
            <a:r>
              <a:rPr lang="en-US" sz="2800" dirty="0" smtClean="0"/>
              <a:t>Oct. </a:t>
            </a:r>
            <a:r>
              <a:rPr lang="en-US" sz="2800" dirty="0"/>
              <a:t>5</a:t>
            </a:r>
            <a:r>
              <a:rPr lang="en-US" sz="2800" dirty="0" smtClean="0"/>
              <a:t> or </a:t>
            </a:r>
            <a:r>
              <a:rPr lang="en-US" sz="2800" dirty="0"/>
              <a:t>as late as </a:t>
            </a:r>
            <a:r>
              <a:rPr lang="en-US" sz="2800" dirty="0" smtClean="0"/>
              <a:t>Nov. </a:t>
            </a:r>
            <a:r>
              <a:rPr lang="en-US" sz="2800" dirty="0"/>
              <a:t>5</a:t>
            </a:r>
            <a:r>
              <a:rPr lang="en-US" sz="2800" dirty="0" smtClean="0"/>
              <a:t> </a:t>
            </a:r>
            <a:r>
              <a:rPr lang="en-US" sz="2800" dirty="0"/>
              <a:t>is OK</a:t>
            </a:r>
            <a:r>
              <a:rPr lang="en-US" sz="2800" dirty="0" smtClean="0"/>
              <a:t>. This is because you want to have your interview protocol ready and also have time to do interpretations before we begin analysis with </a:t>
            </a:r>
            <a:r>
              <a:rPr lang="en-US" sz="2800" dirty="0" smtClean="0"/>
              <a:t>affinity </a:t>
            </a:r>
            <a:r>
              <a:rPr lang="en-US" sz="2800" dirty="0"/>
              <a:t>w</a:t>
            </a:r>
            <a:r>
              <a:rPr lang="en-US" sz="2800" dirty="0" smtClean="0"/>
              <a:t>alls</a:t>
            </a:r>
            <a:r>
              <a:rPr lang="en-US" sz="2800" dirty="0" smtClean="0"/>
              <a:t>.</a:t>
            </a:r>
            <a:endParaRPr lang="en-US" sz="2800" dirty="0"/>
          </a:p>
        </p:txBody>
      </p:sp>
    </p:spTree>
    <p:extLst>
      <p:ext uri="{BB962C8B-B14F-4D97-AF65-F5344CB8AC3E}">
        <p14:creationId xmlns:p14="http://schemas.microsoft.com/office/powerpoint/2010/main" val="378408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151" y="2360579"/>
            <a:ext cx="11211698" cy="1325563"/>
          </a:xfrm>
        </p:spPr>
        <p:txBody>
          <a:bodyPr>
            <a:noAutofit/>
          </a:bodyPr>
          <a:lstStyle/>
          <a:p>
            <a:pPr algn="ctr"/>
            <a:r>
              <a:rPr lang="en-US" b="1" dirty="0" smtClean="0"/>
              <a:t>Exercise 1</a:t>
            </a:r>
            <a:r>
              <a:rPr lang="en-US" dirty="0" smtClean="0"/>
              <a:t/>
            </a:r>
            <a:br>
              <a:rPr lang="en-US" dirty="0" smtClean="0"/>
            </a:br>
            <a:r>
              <a:rPr lang="en-US" sz="2400" dirty="0"/>
              <a:t/>
            </a:r>
            <a:br>
              <a:rPr lang="en-US" sz="2400" dirty="0"/>
            </a:br>
            <a:r>
              <a:rPr lang="en-US" sz="3600" dirty="0" smtClean="0"/>
              <a:t>Form a group of 3-4 people – avoid team members. </a:t>
            </a:r>
            <a:br>
              <a:rPr lang="en-US" sz="3600" dirty="0" smtClean="0"/>
            </a:br>
            <a:r>
              <a:rPr lang="en-US" sz="3600" dirty="0" smtClean="0"/>
              <a:t>(Online people </a:t>
            </a:r>
            <a:r>
              <a:rPr lang="en-US" sz="3600" dirty="0" smtClean="0"/>
              <a:t>will </a:t>
            </a:r>
            <a:r>
              <a:rPr lang="en-US" sz="3600" dirty="0" smtClean="0"/>
              <a:t>be put into breakout </a:t>
            </a:r>
            <a:r>
              <a:rPr lang="en-US" sz="3600" dirty="0" smtClean="0"/>
              <a:t>rooms.) </a:t>
            </a:r>
            <a:r>
              <a:rPr lang="en-US" sz="3600" dirty="0"/>
              <a:t/>
            </a:r>
            <a:br>
              <a:rPr lang="en-US" sz="3600" dirty="0"/>
            </a:br>
            <a:r>
              <a:rPr lang="en-US" sz="1200" dirty="0"/>
              <a:t/>
            </a:r>
            <a:br>
              <a:rPr lang="en-US" sz="1200" dirty="0"/>
            </a:br>
            <a:r>
              <a:rPr lang="en-US" sz="3600" dirty="0"/>
              <a:t>Introduce yourselves to each other before you start.</a:t>
            </a:r>
            <a:br>
              <a:rPr lang="en-US" sz="3600" dirty="0"/>
            </a:br>
            <a:r>
              <a:rPr lang="en-US" sz="3600" dirty="0"/>
              <a:t>Choose </a:t>
            </a:r>
            <a:r>
              <a:rPr lang="en-US" sz="3600" dirty="0" smtClean="0"/>
              <a:t>one person to be the interview</a:t>
            </a:r>
            <a:r>
              <a:rPr lang="en-US" sz="3600" i="1" u="sng" dirty="0" smtClean="0"/>
              <a:t>er</a:t>
            </a:r>
            <a:r>
              <a:rPr lang="en-US" sz="3600" i="1" dirty="0" smtClean="0"/>
              <a:t>. </a:t>
            </a:r>
            <a:br>
              <a:rPr lang="en-US" sz="3600" i="1" dirty="0" smtClean="0"/>
            </a:br>
            <a:r>
              <a:rPr lang="en-US" sz="3600" dirty="0" smtClean="0"/>
              <a:t>Choose another person to be the interview</a:t>
            </a:r>
            <a:r>
              <a:rPr lang="en-US" sz="3600" i="1" u="sng" dirty="0" smtClean="0"/>
              <a:t>ee</a:t>
            </a:r>
            <a:r>
              <a:rPr lang="en-US" sz="3600" dirty="0" smtClean="0"/>
              <a:t>.</a:t>
            </a:r>
            <a:br>
              <a:rPr lang="en-US" sz="3600" dirty="0" smtClean="0"/>
            </a:br>
            <a:r>
              <a:rPr lang="en-US" sz="3600" dirty="0" smtClean="0"/>
              <a:t>The other people in the room should observe </a:t>
            </a:r>
            <a:br>
              <a:rPr lang="en-US" sz="3600" dirty="0" smtClean="0"/>
            </a:br>
            <a:r>
              <a:rPr lang="en-US" sz="3600" dirty="0" smtClean="0"/>
              <a:t>and take notes.</a:t>
            </a:r>
            <a:br>
              <a:rPr lang="en-US" sz="3600" dirty="0" smtClean="0"/>
            </a:br>
            <a:r>
              <a:rPr lang="en-US" sz="3600" dirty="0" smtClean="0"/>
              <a:t> </a:t>
            </a:r>
            <a:br>
              <a:rPr lang="en-US" sz="3600" dirty="0" smtClean="0"/>
            </a:br>
            <a:r>
              <a:rPr lang="en-US" sz="2400" dirty="0"/>
              <a:t/>
            </a:r>
            <a:br>
              <a:rPr lang="en-US" sz="2400" dirty="0"/>
            </a:br>
            <a:endParaRPr lang="en-US" sz="3600" i="1" dirty="0"/>
          </a:p>
        </p:txBody>
      </p:sp>
      <p:sp>
        <p:nvSpPr>
          <p:cNvPr id="3" name="Rectangle 2"/>
          <p:cNvSpPr/>
          <p:nvPr/>
        </p:nvSpPr>
        <p:spPr>
          <a:xfrm>
            <a:off x="838200" y="4699947"/>
            <a:ext cx="10515600" cy="2062103"/>
          </a:xfrm>
          <a:prstGeom prst="rect">
            <a:avLst/>
          </a:prstGeom>
        </p:spPr>
        <p:txBody>
          <a:bodyPr wrap="square">
            <a:spAutoFit/>
          </a:bodyPr>
          <a:lstStyle/>
          <a:p>
            <a:pPr algn="ctr"/>
            <a:r>
              <a:rPr lang="en-US" sz="3600" b="1" dirty="0" smtClean="0">
                <a:latin typeface="+mj-lt"/>
              </a:rPr>
              <a:t>The interviewer should conduct </a:t>
            </a:r>
            <a:r>
              <a:rPr lang="en-US" sz="3600" b="1" dirty="0">
                <a:latin typeface="+mj-lt"/>
              </a:rPr>
              <a:t>an interview </a:t>
            </a:r>
            <a:r>
              <a:rPr lang="en-US" sz="3600" b="1" dirty="0" smtClean="0">
                <a:latin typeface="+mj-lt"/>
              </a:rPr>
              <a:t>with the interviewee for 5 </a:t>
            </a:r>
            <a:r>
              <a:rPr lang="en-US" sz="3600" b="1" dirty="0">
                <a:latin typeface="+mj-lt"/>
              </a:rPr>
              <a:t>minutes. </a:t>
            </a:r>
            <a:r>
              <a:rPr lang="en-US" sz="3600" dirty="0">
                <a:latin typeface="+mj-lt"/>
              </a:rPr>
              <a:t/>
            </a:r>
            <a:br>
              <a:rPr lang="en-US" sz="3600" dirty="0">
                <a:latin typeface="+mj-lt"/>
              </a:rPr>
            </a:br>
            <a:r>
              <a:rPr lang="en-US" sz="2000" dirty="0">
                <a:latin typeface="+mj-lt"/>
              </a:rPr>
              <a:t/>
            </a:r>
            <a:br>
              <a:rPr lang="en-US" sz="2000" dirty="0">
                <a:latin typeface="+mj-lt"/>
              </a:rPr>
            </a:br>
            <a:r>
              <a:rPr lang="en-US" sz="3600" b="1" i="1" dirty="0" smtClean="0">
                <a:solidFill>
                  <a:srgbClr val="FF0000"/>
                </a:solidFill>
                <a:latin typeface="+mj-lt"/>
              </a:rPr>
              <a:t>No </a:t>
            </a:r>
            <a:r>
              <a:rPr lang="en-US" sz="3600" b="1" i="1" dirty="0">
                <a:solidFill>
                  <a:srgbClr val="FF0000"/>
                </a:solidFill>
                <a:latin typeface="+mj-lt"/>
              </a:rPr>
              <a:t>further </a:t>
            </a:r>
            <a:r>
              <a:rPr lang="en-US" sz="3600" b="1" i="1" dirty="0" smtClean="0">
                <a:solidFill>
                  <a:srgbClr val="FF0000"/>
                </a:solidFill>
                <a:latin typeface="+mj-lt"/>
              </a:rPr>
              <a:t>instructions</a:t>
            </a:r>
            <a:r>
              <a:rPr lang="en-US" sz="3600" b="1" i="1" dirty="0">
                <a:solidFill>
                  <a:srgbClr val="FF0000"/>
                </a:solidFill>
                <a:latin typeface="+mj-lt"/>
              </a:rPr>
              <a:t>!</a:t>
            </a:r>
            <a:endParaRPr lang="en-US" sz="3600" b="1" dirty="0">
              <a:solidFill>
                <a:srgbClr val="FF0000"/>
              </a:solidFill>
              <a:latin typeface="+mj-lt"/>
            </a:endParaRPr>
          </a:p>
        </p:txBody>
      </p:sp>
      <p:sp>
        <p:nvSpPr>
          <p:cNvPr id="6" name="TextBox 5"/>
          <p:cNvSpPr txBox="1"/>
          <p:nvPr/>
        </p:nvSpPr>
        <p:spPr>
          <a:xfrm>
            <a:off x="838200" y="670875"/>
            <a:ext cx="10938836" cy="369332"/>
          </a:xfrm>
          <a:prstGeom prst="rect">
            <a:avLst/>
          </a:prstGeom>
          <a:noFill/>
        </p:spPr>
        <p:txBody>
          <a:bodyPr wrap="square" rtlCol="0">
            <a:spAutoFit/>
          </a:bodyPr>
          <a:lstStyle/>
          <a:p>
            <a:pPr algn="ctr"/>
            <a:r>
              <a:rPr lang="en-US" dirty="0" smtClean="0">
                <a:solidFill>
                  <a:srgbClr val="FF0000"/>
                </a:solidFill>
              </a:rPr>
              <a:t>(Online students: Take </a:t>
            </a:r>
            <a:r>
              <a:rPr lang="en-US" dirty="0" smtClean="0">
                <a:solidFill>
                  <a:srgbClr val="FF0000"/>
                </a:solidFill>
              </a:rPr>
              <a:t>a screen shot of this slide, so you have it when </a:t>
            </a:r>
            <a:r>
              <a:rPr lang="en-US" dirty="0" smtClean="0">
                <a:solidFill>
                  <a:srgbClr val="FF0000"/>
                </a:solidFill>
              </a:rPr>
              <a:t>you go </a:t>
            </a:r>
            <a:r>
              <a:rPr lang="en-US" dirty="0" smtClean="0">
                <a:solidFill>
                  <a:srgbClr val="FF0000"/>
                </a:solidFill>
              </a:rPr>
              <a:t>to breakout rooms.)</a:t>
            </a:r>
            <a:endParaRPr lang="en-US" dirty="0">
              <a:solidFill>
                <a:srgbClr val="FF0000"/>
              </a:solidFill>
            </a:endParaRPr>
          </a:p>
        </p:txBody>
      </p:sp>
    </p:spTree>
    <p:extLst>
      <p:ext uri="{BB962C8B-B14F-4D97-AF65-F5344CB8AC3E}">
        <p14:creationId xmlns:p14="http://schemas.microsoft.com/office/powerpoint/2010/main" val="398448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598806"/>
            <a:ext cx="10515600" cy="132556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Discussion</a:t>
            </a:r>
          </a:p>
          <a:p>
            <a:pPr algn="ctr"/>
            <a:endParaRPr lang="en-US" sz="2400" b="1" dirty="0" smtClean="0"/>
          </a:p>
          <a:p>
            <a:pPr algn="ctr"/>
            <a:endParaRPr lang="en-US" sz="2400" b="1" dirty="0" smtClean="0"/>
          </a:p>
          <a:p>
            <a:pPr algn="ctr"/>
            <a:r>
              <a:rPr lang="en-US" sz="3200" b="1" dirty="0" smtClean="0"/>
              <a:t>How did it feel as the interviewer? </a:t>
            </a:r>
          </a:p>
          <a:p>
            <a:pPr algn="ctr"/>
            <a:endParaRPr lang="en-US" sz="3200" b="1" dirty="0"/>
          </a:p>
          <a:p>
            <a:pPr algn="ctr"/>
            <a:r>
              <a:rPr lang="en-US" sz="3200" b="1" dirty="0" smtClean="0"/>
              <a:t>As the interviewee?</a:t>
            </a:r>
          </a:p>
          <a:p>
            <a:pPr algn="ctr"/>
            <a:endParaRPr lang="en-US" sz="3200" b="1" dirty="0"/>
          </a:p>
          <a:p>
            <a:pPr algn="ctr"/>
            <a:r>
              <a:rPr lang="en-US" sz="3200" b="1" dirty="0" smtClean="0"/>
              <a:t>What did observers observe?</a:t>
            </a:r>
          </a:p>
          <a:p>
            <a:pPr algn="ctr"/>
            <a:endParaRPr lang="en-US" sz="3200" b="1" dirty="0"/>
          </a:p>
          <a:p>
            <a:pPr algn="ctr"/>
            <a:r>
              <a:rPr lang="en-US" sz="3200" b="1" dirty="0" smtClean="0"/>
              <a:t>What, if anything, felt strange or uncomfortable about the interview?</a:t>
            </a:r>
          </a:p>
          <a:p>
            <a:pPr algn="ctr"/>
            <a:endParaRPr lang="en-US" sz="3200" b="1" dirty="0"/>
          </a:p>
          <a:p>
            <a:pPr algn="ctr"/>
            <a:r>
              <a:rPr lang="en-US" sz="3200" b="1" dirty="0" smtClean="0"/>
              <a:t>What could be done differently? </a:t>
            </a:r>
          </a:p>
          <a:p>
            <a:pPr algn="ctr"/>
            <a:endParaRPr lang="en-US" sz="2400" b="1" dirty="0"/>
          </a:p>
          <a:p>
            <a:pPr algn="ctr"/>
            <a:endParaRPr lang="en-US" sz="2400" dirty="0"/>
          </a:p>
        </p:txBody>
      </p:sp>
    </p:spTree>
    <p:extLst>
      <p:ext uri="{BB962C8B-B14F-4D97-AF65-F5344CB8AC3E}">
        <p14:creationId xmlns:p14="http://schemas.microsoft.com/office/powerpoint/2010/main" val="2561702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11341</TotalTime>
  <Words>2890</Words>
  <Application>Microsoft Office PowerPoint</Application>
  <PresentationFormat>Widescreen</PresentationFormat>
  <Paragraphs>253</Paragraphs>
  <Slides>29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MS PGothic</vt:lpstr>
      <vt:lpstr>Arial</vt:lpstr>
      <vt:lpstr>Calibri</vt:lpstr>
      <vt:lpstr>Calibri Light</vt:lpstr>
      <vt:lpstr>Office Theme</vt:lpstr>
      <vt:lpstr>Custom Design</vt:lpstr>
      <vt:lpstr>SI 501 F21: Week 4   Agenda</vt:lpstr>
      <vt:lpstr>Course Overview</vt:lpstr>
      <vt:lpstr>Discussion</vt:lpstr>
      <vt:lpstr>Differences Between Readings and SI 501</vt:lpstr>
      <vt:lpstr>Differences Between In-Person and All-Virtual</vt:lpstr>
      <vt:lpstr>How are client meetings going?   Questions about Background Research Report?  Any other questions?</vt:lpstr>
      <vt:lpstr>Whom should you interview? When?</vt:lpstr>
      <vt:lpstr>Exercise 1  Form a group of 3-4 people – avoid team members.  (Online people will be put into breakout rooms.)   Introduce yourselves to each other before you start. Choose one person to be the interviewer.  Choose another person to be the interviewee. The other people in the room should observe  and take notes.    </vt:lpstr>
      <vt:lpstr>PowerPoint Presentation</vt:lpstr>
      <vt:lpstr>Exercise 2  Stay with the same group.   Choose a different person to be the interviewer.  Choose a different person to be the interviewee.  Conduct another interview for 5 minutes.  Take notes on pen and paper.  Pick one of the topics below: </vt:lpstr>
      <vt:lpstr>PowerPoint Presentation</vt:lpstr>
      <vt:lpstr>Interview Protocols</vt:lpstr>
      <vt:lpstr>Exercise 3  On your own, develop a series of key questions that would form the core of an interview protocol. (For now, don’t worry about the introduction or the conclusion.)    The interview goal is to understand instances when the interviewee (the person being interviewed) had difficulty figuring out how to use a website or a smartphone app, and how they responded to those instances.   Do this silently and on your own. You have 5 minutes.    </vt:lpstr>
      <vt:lpstr>PowerPoint Presentation</vt:lpstr>
      <vt:lpstr>Interview Protocol Guidelines</vt:lpstr>
      <vt:lpstr>The First Rule of Strategic Thinking</vt:lpstr>
      <vt:lpstr>Interview Protocol Guidelines</vt:lpstr>
      <vt:lpstr>Interview Protocol Guidelines</vt:lpstr>
      <vt:lpstr>Interview Protocol Guidelines</vt:lpstr>
      <vt:lpstr>Exercise 4   Revise and re-organize your series of questions from the previous exercise with your group. Make sure you have a good overarching question. You’ll have ~7 minutes.   Again: The interview goal is to understand specific instances when the interviewee (the person being interviewed) had difficulty figuring out how to use a website or a smartphone app, and how they responded to those instances.   </vt:lpstr>
      <vt:lpstr>PowerPoint Presentation</vt:lpstr>
      <vt:lpstr>Exercise 5  Breakout rooms again. Pick someone to be interviewer; another person to be interviewee; others will be note-takers.  Conduct an interview, using the protocol questions as a guideline. You have 7 minutes.  Note-takers: You will need to share your notes with everyone else in the breakout room after these exercises are over. Please make sure you have emails of all group members, and that you take good notes!   </vt:lpstr>
      <vt:lpstr>PowerPoint Presentation</vt:lpstr>
      <vt:lpstr>Exercise 6  Find a new partner who is not in your team.  (Or, form a group of 3.)  </vt:lpstr>
      <vt:lpstr>PowerPoint Presentation</vt:lpstr>
      <vt:lpstr>Exercise 7  Swap / rotate roles.   The person being observed should work on an assignment they have to do for another class, but this time, talk through what they are doing as they are doing it.    The observer should take notes, but this time, the observer should feel free to ask questions during the observation, to better understand what the observed person is doing, and why they are doing it.   </vt:lpstr>
      <vt:lpstr>PowerPoint Presentation</vt:lpstr>
      <vt:lpstr>For next week (Oct. 4)</vt:lpstr>
      <vt:lpstr>In Discussion Section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Contextual Inquiry  and  User Needs Assessment</dc:title>
  <dc:creator>Jasmit Kaur</dc:creator>
  <cp:lastModifiedBy>Kentaro Toyama</cp:lastModifiedBy>
  <cp:revision>639</cp:revision>
  <dcterms:created xsi:type="dcterms:W3CDTF">2016-01-08T03:32:31Z</dcterms:created>
  <dcterms:modified xsi:type="dcterms:W3CDTF">2021-09-26T16:20:37Z</dcterms:modified>
</cp:coreProperties>
</file>