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20"/>
  </p:notesMasterIdLst>
  <p:sldIdLst>
    <p:sldId id="355" r:id="rId3"/>
    <p:sldId id="341" r:id="rId4"/>
    <p:sldId id="331" r:id="rId5"/>
    <p:sldId id="338" r:id="rId6"/>
    <p:sldId id="347" r:id="rId7"/>
    <p:sldId id="348" r:id="rId8"/>
    <p:sldId id="357" r:id="rId9"/>
    <p:sldId id="363" r:id="rId10"/>
    <p:sldId id="345" r:id="rId11"/>
    <p:sldId id="364" r:id="rId12"/>
    <p:sldId id="359" r:id="rId13"/>
    <p:sldId id="362" r:id="rId14"/>
    <p:sldId id="273" r:id="rId15"/>
    <p:sldId id="371" r:id="rId16"/>
    <p:sldId id="369" r:id="rId17"/>
    <p:sldId id="370" r:id="rId18"/>
    <p:sldId id="3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94681"/>
  </p:normalViewPr>
  <p:slideViewPr>
    <p:cSldViewPr snapToGrid="0" snapToObjects="1">
      <p:cViewPr varScale="1">
        <p:scale>
          <a:sx n="105" d="100"/>
          <a:sy n="105" d="100"/>
        </p:scale>
        <p:origin x="9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7E417-2312-6A46-B628-D8E795B93DCC}" type="datetimeFigureOut">
              <a:rPr lang="en-US" smtClean="0"/>
              <a:t>10/1/2021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4D0D4-B192-344F-B9AF-1CB152C32F53}" type="slidenum">
              <a:rPr lang="en-US" smtClean="0"/>
              <a:t>‹#›</a:t>
            </a:fld>
            <a:endParaRPr lang="en-US"/>
          </a:p>
        </p:txBody>
      </p:sp>
    </p:spTree>
    <p:extLst>
      <p:ext uri="{BB962C8B-B14F-4D97-AF65-F5344CB8AC3E}">
        <p14:creationId xmlns:p14="http://schemas.microsoft.com/office/powerpoint/2010/main" val="1458728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4D0D4-B192-344F-B9AF-1CB152C32F53}" type="slidenum">
              <a:rPr lang="en-US" smtClean="0"/>
              <a:t>3</a:t>
            </a:fld>
            <a:endParaRPr lang="en-US"/>
          </a:p>
        </p:txBody>
      </p:sp>
    </p:spTree>
    <p:extLst>
      <p:ext uri="{BB962C8B-B14F-4D97-AF65-F5344CB8AC3E}">
        <p14:creationId xmlns:p14="http://schemas.microsoft.com/office/powerpoint/2010/main" val="3723044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0844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1079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18743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9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7"/>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BE0A54E4-F2C8-472E-8E3C-C1C9FB6413A9}" type="datetimeFigureOut">
              <a:rPr lang="en-US" smtClean="0">
                <a:solidFill>
                  <a:prstClr val="black"/>
                </a:solidFill>
              </a:rPr>
              <a:pPr/>
              <a:t>10/1/2021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14C3D11-D261-43EC-A27B-DA630336539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7705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25596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05097-1AE3-E640-8F20-09DF58A24AF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88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C05097-1AE3-E640-8F20-09DF58A24AF5}"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95176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C05097-1AE3-E640-8F20-09DF58A24AF5}"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4212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C05097-1AE3-E640-8F20-09DF58A24AF5}"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8378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05097-1AE3-E640-8F20-09DF58A24AF5}"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5609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9139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8817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05097-1AE3-E640-8F20-09DF58A24AF5}" type="datetimeFigureOut">
              <a:rPr lang="en-US" smtClean="0"/>
              <a:t>10/1/2021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7CA30-F86F-9448-A6C6-E91E2A985E68}" type="slidenum">
              <a:rPr lang="en-US" smtClean="0"/>
              <a:t>‹#›</a:t>
            </a:fld>
            <a:endParaRPr lang="en-US"/>
          </a:p>
        </p:txBody>
      </p:sp>
    </p:spTree>
    <p:extLst>
      <p:ext uri="{BB962C8B-B14F-4D97-AF65-F5344CB8AC3E}">
        <p14:creationId xmlns:p14="http://schemas.microsoft.com/office/powerpoint/2010/main" val="148126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093887"/>
            <a:ext cx="12192000" cy="764116"/>
          </a:xfrm>
          <a:prstGeom prst="rect">
            <a:avLst/>
          </a:prstGeom>
          <a:solidFill>
            <a:srgbClr val="10253F"/>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defRPr/>
            </a:pPr>
            <a:endParaRPr lang="en-US" sz="2400">
              <a:solidFill>
                <a:prstClr val="white"/>
              </a:solidFill>
              <a:ea typeface="MS PGothic" pitchFamily="34" charset="-128"/>
            </a:endParaRPr>
          </a:p>
        </p:txBody>
      </p:sp>
      <p:pic>
        <p:nvPicPr>
          <p:cNvPr id="2051" name="Picture 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173884" y="6252636"/>
            <a:ext cx="643467" cy="459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674884"/>
      </p:ext>
    </p:extLst>
  </p:cSld>
  <p:clrMap bg1="lt1" tx1="dk1" bg2="lt2" tx2="dk2" accent1="accent1" accent2="accent2" accent3="accent3" accent4="accent4" accent5="accent5" accent6="accent6" hlink="hlink" folHlink="folHlink"/>
  <p:sldLayoutIdLst>
    <p:sldLayoutId id="2147483663" r:id="rId1"/>
    <p:sldLayoutId id="2147483665" r:id="rId2"/>
  </p:sldLayoutIdLst>
  <p:txStyles>
    <p:titleStyle>
      <a:lvl1pPr algn="ctr" defTabSz="609585" rtl="0" fontAlgn="base">
        <a:spcBef>
          <a:spcPct val="0"/>
        </a:spcBef>
        <a:spcAft>
          <a:spcPct val="0"/>
        </a:spcAft>
        <a:defRPr sz="5867" kern="1200">
          <a:solidFill>
            <a:schemeClr val="tx1"/>
          </a:solidFill>
          <a:latin typeface="+mj-lt"/>
          <a:ea typeface="MS PGothic" pitchFamily="34" charset="-128"/>
          <a:cs typeface="+mj-cs"/>
        </a:defRPr>
      </a:lvl1pPr>
      <a:lvl2pPr algn="ctr" defTabSz="609585" rtl="0" fontAlgn="base">
        <a:spcBef>
          <a:spcPct val="0"/>
        </a:spcBef>
        <a:spcAft>
          <a:spcPct val="0"/>
        </a:spcAft>
        <a:defRPr sz="5867">
          <a:solidFill>
            <a:schemeClr val="tx1"/>
          </a:solidFill>
          <a:latin typeface="Calibri" pitchFamily="34" charset="0"/>
          <a:ea typeface="MS PGothic" pitchFamily="34" charset="-128"/>
        </a:defRPr>
      </a:lvl2pPr>
      <a:lvl3pPr algn="ctr" defTabSz="609585" rtl="0" fontAlgn="base">
        <a:spcBef>
          <a:spcPct val="0"/>
        </a:spcBef>
        <a:spcAft>
          <a:spcPct val="0"/>
        </a:spcAft>
        <a:defRPr sz="5867">
          <a:solidFill>
            <a:schemeClr val="tx1"/>
          </a:solidFill>
          <a:latin typeface="Calibri" pitchFamily="34" charset="0"/>
          <a:ea typeface="MS PGothic" pitchFamily="34" charset="-128"/>
        </a:defRPr>
      </a:lvl3pPr>
      <a:lvl4pPr algn="ctr" defTabSz="609585" rtl="0" fontAlgn="base">
        <a:spcBef>
          <a:spcPct val="0"/>
        </a:spcBef>
        <a:spcAft>
          <a:spcPct val="0"/>
        </a:spcAft>
        <a:defRPr sz="5867">
          <a:solidFill>
            <a:schemeClr val="tx1"/>
          </a:solidFill>
          <a:latin typeface="Calibri" pitchFamily="34" charset="0"/>
          <a:ea typeface="MS PGothic" pitchFamily="34" charset="-128"/>
        </a:defRPr>
      </a:lvl4pPr>
      <a:lvl5pPr algn="ctr" defTabSz="609585" rtl="0" fontAlgn="base">
        <a:spcBef>
          <a:spcPct val="0"/>
        </a:spcBef>
        <a:spcAft>
          <a:spcPct val="0"/>
        </a:spcAft>
        <a:defRPr sz="5867">
          <a:solidFill>
            <a:schemeClr val="tx1"/>
          </a:solidFill>
          <a:latin typeface="Calibri" pitchFamily="34" charset="0"/>
          <a:ea typeface="MS PGothic" pitchFamily="34" charset="-128"/>
        </a:defRPr>
      </a:lvl5pPr>
      <a:lvl6pPr marL="609585" algn="ctr" defTabSz="609585" rtl="0" fontAlgn="base">
        <a:spcBef>
          <a:spcPct val="0"/>
        </a:spcBef>
        <a:spcAft>
          <a:spcPct val="0"/>
        </a:spcAft>
        <a:defRPr sz="5867">
          <a:solidFill>
            <a:schemeClr val="tx1"/>
          </a:solidFill>
          <a:latin typeface="Calibri" pitchFamily="34" charset="0"/>
          <a:ea typeface="MS PGothic" pitchFamily="34" charset="-128"/>
        </a:defRPr>
      </a:lvl6pPr>
      <a:lvl7pPr marL="1219170" algn="ctr" defTabSz="609585" rtl="0" fontAlgn="base">
        <a:spcBef>
          <a:spcPct val="0"/>
        </a:spcBef>
        <a:spcAft>
          <a:spcPct val="0"/>
        </a:spcAft>
        <a:defRPr sz="5867">
          <a:solidFill>
            <a:schemeClr val="tx1"/>
          </a:solidFill>
          <a:latin typeface="Calibri" pitchFamily="34" charset="0"/>
          <a:ea typeface="MS PGothic" pitchFamily="34" charset="-128"/>
        </a:defRPr>
      </a:lvl7pPr>
      <a:lvl8pPr marL="1828754" algn="ctr" defTabSz="609585" rtl="0" fontAlgn="base">
        <a:spcBef>
          <a:spcPct val="0"/>
        </a:spcBef>
        <a:spcAft>
          <a:spcPct val="0"/>
        </a:spcAft>
        <a:defRPr sz="5867">
          <a:solidFill>
            <a:schemeClr val="tx1"/>
          </a:solidFill>
          <a:latin typeface="Calibri" pitchFamily="34" charset="0"/>
          <a:ea typeface="MS PGothic" pitchFamily="34" charset="-128"/>
        </a:defRPr>
      </a:lvl8pPr>
      <a:lvl9pPr marL="2438339" algn="ctr" defTabSz="609585" rtl="0" fontAlgn="base">
        <a:spcBef>
          <a:spcPct val="0"/>
        </a:spcBef>
        <a:spcAft>
          <a:spcPct val="0"/>
        </a:spcAft>
        <a:defRPr sz="5867">
          <a:solidFill>
            <a:schemeClr val="tx1"/>
          </a:solidFill>
          <a:latin typeface="Calibri" pitchFamily="34" charset="0"/>
          <a:ea typeface="MS PGothic" pitchFamily="34" charset="-128"/>
        </a:defRPr>
      </a:lvl9pPr>
    </p:titleStyle>
    <p:bodyStyle>
      <a:lvl1pPr marL="457189" indent="-457189" algn="l" defTabSz="609585" rtl="0" fontAlgn="base">
        <a:spcBef>
          <a:spcPct val="20000"/>
        </a:spcBef>
        <a:spcAft>
          <a:spcPct val="0"/>
        </a:spcAft>
        <a:buFont typeface="Arial" pitchFamily="34" charset="0"/>
        <a:buChar char="•"/>
        <a:defRPr sz="4267" kern="1200">
          <a:solidFill>
            <a:schemeClr val="tx1"/>
          </a:solidFill>
          <a:latin typeface="+mn-lt"/>
          <a:ea typeface="MS PGothic" pitchFamily="34" charset="-128"/>
          <a:cs typeface="+mn-cs"/>
        </a:defRPr>
      </a:lvl1pPr>
      <a:lvl2pPr marL="990575" indent="-380990" algn="l" defTabSz="609585" rtl="0" fontAlgn="base">
        <a:spcBef>
          <a:spcPct val="20000"/>
        </a:spcBef>
        <a:spcAft>
          <a:spcPct val="0"/>
        </a:spcAft>
        <a:buFont typeface="Arial" pitchFamily="34" charset="0"/>
        <a:buChar char="–"/>
        <a:defRPr sz="3733" kern="1200">
          <a:solidFill>
            <a:schemeClr val="tx1"/>
          </a:solidFill>
          <a:latin typeface="+mn-lt"/>
          <a:ea typeface="MS PGothic" pitchFamily="34" charset="-128"/>
          <a:cs typeface="+mn-cs"/>
        </a:defRPr>
      </a:lvl2pPr>
      <a:lvl3pPr marL="1523962" indent="-304792" algn="l" defTabSz="609585" rtl="0" fontAlgn="base">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3pPr>
      <a:lvl4pPr marL="2133547" indent="-304792" algn="l" defTabSz="609585" rtl="0" fontAlgn="base">
        <a:spcBef>
          <a:spcPct val="20000"/>
        </a:spcBef>
        <a:spcAft>
          <a:spcPct val="0"/>
        </a:spcAft>
        <a:buFont typeface="Arial" pitchFamily="34" charset="0"/>
        <a:buChar char="–"/>
        <a:defRPr sz="2667" kern="1200">
          <a:solidFill>
            <a:schemeClr val="tx1"/>
          </a:solidFill>
          <a:latin typeface="+mn-lt"/>
          <a:ea typeface="MS PGothic" pitchFamily="34" charset="-128"/>
          <a:cs typeface="+mn-cs"/>
        </a:defRPr>
      </a:lvl4pPr>
      <a:lvl5pPr marL="2743131" indent="-304792" algn="l" defTabSz="609585" rtl="0" fontAlgn="base">
        <a:spcBef>
          <a:spcPct val="20000"/>
        </a:spcBef>
        <a:spcAft>
          <a:spcPct val="0"/>
        </a:spcAft>
        <a:buFont typeface="Arial" pitchFamily="34" charset="0"/>
        <a:buChar char="»"/>
        <a:defRPr sz="2667" kern="1200">
          <a:solidFill>
            <a:schemeClr val="tx1"/>
          </a:solidFill>
          <a:latin typeface="+mn-lt"/>
          <a:ea typeface="MS PGothic" pitchFamily="34" charset="-128"/>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it.ly/si501f21swap"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mp/si501f21qf" TargetMode="External"/><Relationship Id="rId2" Type="http://schemas.openxmlformats.org/officeDocument/2006/relationships/hyperlink" Target="https://j.mp/si501f21t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j.mp/si501f21qf" TargetMode="External"/><Relationship Id="rId2" Type="http://schemas.openxmlformats.org/officeDocument/2006/relationships/hyperlink" Target="https://j.mp/si501f21t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it.ly/si501f21swap"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bit.ly/si501f21qf" TargetMode="External"/><Relationship Id="rId2" Type="http://schemas.openxmlformats.org/officeDocument/2006/relationships/hyperlink" Target="https://j.mp/si501f21t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it.ly/si501f21swap"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9784"/>
            <a:ext cx="10515600" cy="2884867"/>
          </a:xfrm>
        </p:spPr>
        <p:txBody>
          <a:bodyPr>
            <a:normAutofit/>
          </a:bodyPr>
          <a:lstStyle/>
          <a:p>
            <a:pPr algn="ctr"/>
            <a:r>
              <a:rPr lang="en-US" sz="5400" dirty="0" smtClean="0"/>
              <a:t>SI 501 </a:t>
            </a:r>
            <a:r>
              <a:rPr lang="en-US" sz="5400" dirty="0" smtClean="0"/>
              <a:t>F21</a:t>
            </a:r>
            <a:r>
              <a:rPr lang="en-US" sz="5400" dirty="0" smtClean="0"/>
              <a:t>: Week 5</a:t>
            </a:r>
            <a:br>
              <a:rPr lang="en-US" sz="5400" dirty="0" smtClean="0"/>
            </a:br>
            <a:r>
              <a:rPr lang="en-US" sz="3100" dirty="0"/>
              <a:t/>
            </a:r>
            <a:br>
              <a:rPr lang="en-US" sz="3100" dirty="0"/>
            </a:br>
            <a:r>
              <a:rPr lang="en-US" sz="3100" dirty="0" smtClean="0"/>
              <a:t>Agenda</a:t>
            </a:r>
            <a:br>
              <a:rPr lang="en-US" sz="3100" dirty="0" smtClean="0"/>
            </a:br>
            <a:endParaRPr lang="en-US" sz="5400" dirty="0"/>
          </a:p>
        </p:txBody>
      </p:sp>
      <p:sp>
        <p:nvSpPr>
          <p:cNvPr id="5" name="Content Placeholder 4"/>
          <p:cNvSpPr>
            <a:spLocks noGrp="1"/>
          </p:cNvSpPr>
          <p:nvPr>
            <p:ph idx="1"/>
          </p:nvPr>
        </p:nvSpPr>
        <p:spPr>
          <a:xfrm>
            <a:off x="2356830" y="2850267"/>
            <a:ext cx="7388061" cy="2216070"/>
          </a:xfrm>
        </p:spPr>
        <p:txBody>
          <a:bodyPr>
            <a:normAutofit/>
          </a:bodyPr>
          <a:lstStyle/>
          <a:p>
            <a:r>
              <a:rPr lang="en-US" dirty="0" smtClean="0"/>
              <a:t>Sample </a:t>
            </a:r>
            <a:r>
              <a:rPr lang="en-US" dirty="0" smtClean="0"/>
              <a:t>interview </a:t>
            </a:r>
          </a:p>
          <a:p>
            <a:r>
              <a:rPr lang="en-US" dirty="0"/>
              <a:t>Interpretation sessions</a:t>
            </a:r>
          </a:p>
          <a:p>
            <a:r>
              <a:rPr lang="en-US" dirty="0" smtClean="0"/>
              <a:t>Interview protocol exchange</a:t>
            </a:r>
          </a:p>
          <a:p>
            <a:endParaRPr lang="en-US" dirty="0"/>
          </a:p>
        </p:txBody>
      </p:sp>
      <p:sp>
        <p:nvSpPr>
          <p:cNvPr id="3" name="TextBox 2"/>
          <p:cNvSpPr txBox="1"/>
          <p:nvPr/>
        </p:nvSpPr>
        <p:spPr>
          <a:xfrm>
            <a:off x="203431" y="5161132"/>
            <a:ext cx="11515818" cy="1569660"/>
          </a:xfrm>
          <a:prstGeom prst="rect">
            <a:avLst/>
          </a:prstGeom>
          <a:noFill/>
        </p:spPr>
        <p:txBody>
          <a:bodyPr wrap="square" rtlCol="0">
            <a:spAutoFit/>
          </a:bodyPr>
          <a:lstStyle/>
          <a:p>
            <a:pPr algn="ctr"/>
            <a:r>
              <a:rPr lang="en-US" sz="3200" i="1" dirty="0" smtClean="0">
                <a:solidFill>
                  <a:srgbClr val="FF0000"/>
                </a:solidFill>
              </a:rPr>
              <a:t>These slides are available in Canvas / Files. </a:t>
            </a:r>
          </a:p>
          <a:p>
            <a:pPr algn="ctr"/>
            <a:r>
              <a:rPr lang="en-US" sz="3200" i="1" dirty="0" smtClean="0">
                <a:solidFill>
                  <a:srgbClr val="FF0000"/>
                </a:solidFill>
              </a:rPr>
              <a:t>There are links in these slides that will be helpful during this Lecture, </a:t>
            </a:r>
          </a:p>
          <a:p>
            <a:pPr algn="ctr"/>
            <a:r>
              <a:rPr lang="en-US" sz="3200" i="1" dirty="0" smtClean="0">
                <a:solidFill>
                  <a:srgbClr val="FF0000"/>
                </a:solidFill>
              </a:rPr>
              <a:t>so please download a copy now.</a:t>
            </a:r>
            <a:endParaRPr lang="en-US" sz="3200" i="1" dirty="0">
              <a:solidFill>
                <a:srgbClr val="FF0000"/>
              </a:solidFill>
            </a:endParaRPr>
          </a:p>
        </p:txBody>
      </p:sp>
    </p:spTree>
    <p:extLst>
      <p:ext uri="{BB962C8B-B14F-4D97-AF65-F5344CB8AC3E}">
        <p14:creationId xmlns:p14="http://schemas.microsoft.com/office/powerpoint/2010/main" val="3107600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248" y="2995068"/>
            <a:ext cx="11443504" cy="1325563"/>
          </a:xfrm>
        </p:spPr>
        <p:txBody>
          <a:bodyPr>
            <a:noAutofit/>
          </a:bodyPr>
          <a:lstStyle/>
          <a:p>
            <a:pPr algn="ctr"/>
            <a:r>
              <a:rPr lang="en-US" b="1" dirty="0" smtClean="0"/>
              <a:t>Interview Protocols Peer Feedback</a:t>
            </a:r>
            <a:r>
              <a:rPr lang="en-US" dirty="0" smtClean="0"/>
              <a:t/>
            </a:r>
            <a:br>
              <a:rPr lang="en-US" dirty="0" smtClean="0"/>
            </a:br>
            <a:r>
              <a:rPr lang="en-US" sz="1400" dirty="0"/>
              <a:t/>
            </a:r>
            <a:br>
              <a:rPr lang="en-US" sz="1400" dirty="0"/>
            </a:br>
            <a:r>
              <a:rPr lang="en-US" sz="2800" dirty="0" smtClean="0"/>
              <a:t>As a team, you will provide feedback for another team’s Interview Protocol. </a:t>
            </a:r>
            <a:br>
              <a:rPr lang="en-US" sz="2800" dirty="0" smtClean="0"/>
            </a:br>
            <a:r>
              <a:rPr lang="en-US" sz="1600" dirty="0" smtClean="0"/>
              <a:t/>
            </a:r>
            <a:br>
              <a:rPr lang="en-US" sz="1600" dirty="0" smtClean="0"/>
            </a:br>
            <a:r>
              <a:rPr lang="en-US" sz="2800" dirty="0" smtClean="0"/>
              <a:t>Go </a:t>
            </a:r>
            <a:r>
              <a:rPr lang="en-US" sz="2800" dirty="0"/>
              <a:t>to </a:t>
            </a:r>
            <a:r>
              <a:rPr lang="en-US" sz="2800" dirty="0">
                <a:hlinkClick r:id="rId2"/>
              </a:rPr>
              <a:t>https://</a:t>
            </a:r>
            <a:r>
              <a:rPr lang="en-US" sz="2800" dirty="0" smtClean="0">
                <a:hlinkClick r:id="rId2"/>
              </a:rPr>
              <a:t>bit.ly/si501f21swap</a:t>
            </a:r>
            <a:r>
              <a:rPr lang="en-US" sz="2800" dirty="0" smtClean="0"/>
              <a:t> </a:t>
            </a:r>
            <a:r>
              <a:rPr lang="en-US" sz="2800" dirty="0" smtClean="0"/>
              <a:t>to see team </a:t>
            </a:r>
            <a:r>
              <a:rPr lang="en-US" sz="2800" dirty="0" smtClean="0"/>
              <a:t>pairings. </a:t>
            </a:r>
            <a:r>
              <a:rPr lang="en-US" sz="2800" dirty="0" smtClean="0"/>
              <a:t/>
            </a:r>
            <a:br>
              <a:rPr lang="en-US" sz="2800" dirty="0" smtClean="0"/>
            </a:br>
            <a:r>
              <a:rPr lang="en-US" sz="2800" dirty="0" smtClean="0"/>
              <a:t>Have one team member email </a:t>
            </a:r>
            <a:r>
              <a:rPr lang="en-US" sz="2800" dirty="0" smtClean="0"/>
              <a:t>to </a:t>
            </a:r>
            <a:r>
              <a:rPr lang="en-US" sz="2800" i="1" dirty="0" smtClean="0"/>
              <a:t>all </a:t>
            </a:r>
            <a:r>
              <a:rPr lang="en-US" sz="2800" i="1" dirty="0" smtClean="0"/>
              <a:t>members </a:t>
            </a:r>
            <a:r>
              <a:rPr lang="en-US" sz="2800" dirty="0" smtClean="0"/>
              <a:t>of the </a:t>
            </a:r>
            <a:r>
              <a:rPr lang="en-US" sz="2800" dirty="0" smtClean="0"/>
              <a:t>other team</a:t>
            </a:r>
            <a:r>
              <a:rPr lang="en-US" sz="2800" dirty="0" smtClean="0"/>
              <a:t>, </a:t>
            </a:r>
            <a:br>
              <a:rPr lang="en-US" sz="2800" dirty="0" smtClean="0"/>
            </a:br>
            <a:r>
              <a:rPr lang="en-US" sz="2800" dirty="0" smtClean="0"/>
              <a:t>the Interview Protocol that </a:t>
            </a:r>
            <a:r>
              <a:rPr lang="en-US" sz="2800" i="1" dirty="0" smtClean="0"/>
              <a:t>your </a:t>
            </a:r>
            <a:r>
              <a:rPr lang="en-US" sz="2800" dirty="0" smtClean="0"/>
              <a:t>team submitted for today. </a:t>
            </a:r>
            <a:br>
              <a:rPr lang="en-US" sz="2800" dirty="0" smtClean="0"/>
            </a:br>
            <a:r>
              <a:rPr lang="en-US" sz="2800" dirty="0" smtClean="0"/>
              <a:t>Include </a:t>
            </a:r>
            <a:r>
              <a:rPr lang="en-US" sz="2800" dirty="0" smtClean="0"/>
              <a:t>a brief description of the client and their </a:t>
            </a:r>
            <a:r>
              <a:rPr lang="en-US" sz="2800" dirty="0" smtClean="0"/>
              <a:t>problem in the email.</a:t>
            </a:r>
            <a:r>
              <a:rPr lang="en-US" sz="2800" dirty="0" smtClean="0"/>
              <a:t/>
            </a:r>
            <a:br>
              <a:rPr lang="en-US" sz="2800" dirty="0" smtClean="0"/>
            </a:br>
            <a:r>
              <a:rPr lang="en-US" sz="1600" dirty="0" smtClean="0"/>
              <a:t/>
            </a:r>
            <a:br>
              <a:rPr lang="en-US" sz="1600" dirty="0" smtClean="0"/>
            </a:br>
            <a:r>
              <a:rPr lang="en-US" sz="2800" b="1" i="1" dirty="0" smtClean="0"/>
              <a:t>As a team</a:t>
            </a:r>
            <a:r>
              <a:rPr lang="en-US" sz="2800" b="1" dirty="0" smtClean="0"/>
              <a:t>, work to provide a thorough critique of </a:t>
            </a:r>
            <a:r>
              <a:rPr lang="en-US" sz="2800" b="1" i="1" dirty="0" smtClean="0"/>
              <a:t>at least </a:t>
            </a:r>
            <a:r>
              <a:rPr lang="en-US" sz="2800" b="1" dirty="0" smtClean="0"/>
              <a:t>one of the </a:t>
            </a:r>
            <a:r>
              <a:rPr lang="en-US" sz="2800" b="1" dirty="0" smtClean="0"/>
              <a:t>other teams’ protocols (i.e</a:t>
            </a:r>
            <a:r>
              <a:rPr lang="en-US" sz="2800" b="1" dirty="0" smtClean="0"/>
              <a:t>., </a:t>
            </a:r>
            <a:r>
              <a:rPr lang="en-US" sz="2800" b="1" dirty="0" smtClean="0"/>
              <a:t>at least for </a:t>
            </a:r>
            <a:r>
              <a:rPr lang="en-US" sz="2800" b="1" dirty="0" smtClean="0"/>
              <a:t>one job role). </a:t>
            </a:r>
            <a:br>
              <a:rPr lang="en-US" sz="2800" b="1" dirty="0" smtClean="0"/>
            </a:br>
            <a:r>
              <a:rPr lang="en-US" sz="1600" b="1" dirty="0"/>
              <a:t/>
            </a:r>
            <a:br>
              <a:rPr lang="en-US" sz="1600" b="1" dirty="0"/>
            </a:br>
            <a:r>
              <a:rPr lang="en-US" sz="2800" dirty="0"/>
              <a:t>Provide feedback about what is done well and what could be improved. </a:t>
            </a:r>
            <a:r>
              <a:rPr lang="en-US" sz="2800" dirty="0" smtClean="0"/>
              <a:t/>
            </a:r>
            <a:br>
              <a:rPr lang="en-US" sz="2800" dirty="0" smtClean="0"/>
            </a:br>
            <a:r>
              <a:rPr lang="en-US" sz="2800" dirty="0" smtClean="0"/>
              <a:t>Try </a:t>
            </a:r>
            <a:r>
              <a:rPr lang="en-US" sz="2800" dirty="0"/>
              <a:t>to find things that can be improved!</a:t>
            </a:r>
            <a:br>
              <a:rPr lang="en-US" sz="2800" dirty="0"/>
            </a:br>
            <a:r>
              <a:rPr lang="en-US" sz="1600" dirty="0" smtClean="0"/>
              <a:t/>
            </a:r>
            <a:br>
              <a:rPr lang="en-US" sz="1600" dirty="0" smtClean="0"/>
            </a:br>
            <a:r>
              <a:rPr lang="en-US" sz="2800" dirty="0" smtClean="0"/>
              <a:t>Consolidate all comments into a single file, send it back to the other team, </a:t>
            </a:r>
            <a:br>
              <a:rPr lang="en-US" sz="2800" dirty="0" smtClean="0"/>
            </a:br>
            <a:r>
              <a:rPr lang="en-US" sz="2800" dirty="0" smtClean="0"/>
              <a:t>and also submit on Canvas before the end of your Discussion </a:t>
            </a:r>
            <a:r>
              <a:rPr lang="en-US" sz="2800" dirty="0" smtClean="0"/>
              <a:t>section.</a:t>
            </a:r>
            <a:br>
              <a:rPr lang="en-US" sz="2800" dirty="0" smtClean="0"/>
            </a:br>
            <a:r>
              <a:rPr lang="en-US" sz="1600" dirty="0"/>
              <a:t/>
            </a:r>
            <a:br>
              <a:rPr lang="en-US" sz="1600" dirty="0"/>
            </a:br>
            <a:r>
              <a:rPr lang="en-US" sz="2800" b="1" i="1" dirty="0" smtClean="0">
                <a:solidFill>
                  <a:srgbClr val="FF0000"/>
                </a:solidFill>
              </a:rPr>
              <a:t>Lecture resumes </a:t>
            </a:r>
            <a:r>
              <a:rPr lang="en-US" sz="2800" b="1" i="1" dirty="0">
                <a:solidFill>
                  <a:srgbClr val="FF0000"/>
                </a:solidFill>
              </a:rPr>
              <a:t>at 10:35am </a:t>
            </a:r>
            <a:r>
              <a:rPr lang="en-US" sz="2800" b="1" i="1" dirty="0" smtClean="0">
                <a:solidFill>
                  <a:srgbClr val="FF0000"/>
                </a:solidFill>
              </a:rPr>
              <a:t>ET.</a:t>
            </a:r>
            <a:r>
              <a:rPr lang="en-US" sz="3200" b="1" dirty="0"/>
              <a:t/>
            </a:r>
            <a:br>
              <a:rPr lang="en-US" sz="3200" b="1" dirty="0"/>
            </a:br>
            <a:r>
              <a:rPr lang="en-US" sz="2800" dirty="0" smtClean="0"/>
              <a:t>  </a:t>
            </a:r>
            <a:endParaRPr lang="en-US" sz="3200" i="1" dirty="0"/>
          </a:p>
        </p:txBody>
      </p:sp>
    </p:spTree>
    <p:extLst>
      <p:ext uri="{BB962C8B-B14F-4D97-AF65-F5344CB8AC3E}">
        <p14:creationId xmlns:p14="http://schemas.microsoft.com/office/powerpoint/2010/main" val="3404392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a:t>
            </a:r>
            <a:endParaRPr lang="en-US" dirty="0"/>
          </a:p>
        </p:txBody>
      </p:sp>
      <p:sp>
        <p:nvSpPr>
          <p:cNvPr id="3" name="Content Placeholder 2"/>
          <p:cNvSpPr>
            <a:spLocks noGrp="1"/>
          </p:cNvSpPr>
          <p:nvPr>
            <p:ph idx="1"/>
          </p:nvPr>
        </p:nvSpPr>
        <p:spPr>
          <a:xfrm>
            <a:off x="547868" y="2577661"/>
            <a:ext cx="11096264" cy="3599301"/>
          </a:xfrm>
        </p:spPr>
        <p:txBody>
          <a:bodyPr>
            <a:normAutofit/>
          </a:bodyPr>
          <a:lstStyle/>
          <a:p>
            <a:pPr marL="0" indent="0" algn="ctr">
              <a:buNone/>
            </a:pPr>
            <a:r>
              <a:rPr lang="en-US" dirty="0" smtClean="0"/>
              <a:t>What did you see your partner team do well in their protocol?</a:t>
            </a:r>
          </a:p>
          <a:p>
            <a:pPr marL="0" indent="0" algn="ctr">
              <a:buNone/>
            </a:pPr>
            <a:endParaRPr lang="en-US" dirty="0"/>
          </a:p>
          <a:p>
            <a:pPr marL="0" indent="0" algn="ctr">
              <a:buNone/>
            </a:pPr>
            <a:r>
              <a:rPr lang="en-US" dirty="0" smtClean="0"/>
              <a:t>What were some ways in which protocols could be improved?</a:t>
            </a:r>
          </a:p>
          <a:p>
            <a:pPr marL="0" indent="0" algn="ctr">
              <a:buNone/>
            </a:pPr>
            <a:endParaRPr lang="en-US" dirty="0"/>
          </a:p>
          <a:p>
            <a:pPr marL="0" indent="0" algn="ctr">
              <a:buNone/>
            </a:pPr>
            <a:r>
              <a:rPr lang="en-US" dirty="0" smtClean="0"/>
              <a:t>Any questions?</a:t>
            </a:r>
            <a:endParaRPr lang="en-US" dirty="0"/>
          </a:p>
        </p:txBody>
      </p:sp>
    </p:spTree>
    <p:extLst>
      <p:ext uri="{BB962C8B-B14F-4D97-AF65-F5344CB8AC3E}">
        <p14:creationId xmlns:p14="http://schemas.microsoft.com/office/powerpoint/2010/main" val="319898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35"/>
            <a:ext cx="10515600" cy="1325563"/>
          </a:xfrm>
        </p:spPr>
        <p:txBody>
          <a:bodyPr/>
          <a:lstStyle/>
          <a:p>
            <a:pPr algn="ctr"/>
            <a:r>
              <a:rPr lang="en-US" b="1" dirty="0" smtClean="0"/>
              <a:t>Tips for Writing Resumes</a:t>
            </a:r>
            <a:endParaRPr lang="en-US" b="1" dirty="0"/>
          </a:p>
        </p:txBody>
      </p:sp>
      <p:sp>
        <p:nvSpPr>
          <p:cNvPr id="3" name="Content Placeholder 2"/>
          <p:cNvSpPr>
            <a:spLocks noGrp="1"/>
          </p:cNvSpPr>
          <p:nvPr>
            <p:ph idx="1"/>
          </p:nvPr>
        </p:nvSpPr>
        <p:spPr>
          <a:xfrm>
            <a:off x="838200" y="1207476"/>
            <a:ext cx="10515600" cy="5650523"/>
          </a:xfrm>
        </p:spPr>
        <p:txBody>
          <a:bodyPr>
            <a:normAutofit fontScale="85000" lnSpcReduction="10000"/>
          </a:bodyPr>
          <a:lstStyle/>
          <a:p>
            <a:r>
              <a:rPr lang="en-US" b="1" i="1" dirty="0" smtClean="0">
                <a:solidFill>
                  <a:srgbClr val="00B050"/>
                </a:solidFill>
              </a:rPr>
              <a:t>Emphasize</a:t>
            </a:r>
            <a:r>
              <a:rPr lang="en-US" dirty="0" smtClean="0"/>
              <a:t> the things that make you </a:t>
            </a:r>
            <a:r>
              <a:rPr lang="en-US" b="1" i="1" dirty="0" smtClean="0">
                <a:solidFill>
                  <a:srgbClr val="7030A0"/>
                </a:solidFill>
              </a:rPr>
              <a:t>unique</a:t>
            </a:r>
            <a:r>
              <a:rPr lang="en-US" i="1" dirty="0" smtClean="0"/>
              <a:t> </a:t>
            </a:r>
            <a:r>
              <a:rPr lang="en-US" dirty="0" smtClean="0"/>
              <a:t>and </a:t>
            </a:r>
            <a:r>
              <a:rPr lang="en-US" b="1" i="1" dirty="0" smtClean="0">
                <a:solidFill>
                  <a:srgbClr val="0070C0"/>
                </a:solidFill>
              </a:rPr>
              <a:t>desirable </a:t>
            </a:r>
            <a:r>
              <a:rPr lang="en-US" dirty="0" smtClean="0"/>
              <a:t>for the </a:t>
            </a:r>
            <a:r>
              <a:rPr lang="en-US" b="1" i="1" dirty="0" smtClean="0">
                <a:solidFill>
                  <a:srgbClr val="C00000"/>
                </a:solidFill>
              </a:rPr>
              <a:t>specific job</a:t>
            </a:r>
            <a:r>
              <a:rPr lang="en-US" i="1" dirty="0" smtClean="0"/>
              <a:t>. </a:t>
            </a:r>
          </a:p>
          <a:p>
            <a:pPr lvl="1"/>
            <a:r>
              <a:rPr lang="en-US" dirty="0" smtClean="0"/>
              <a:t>“Emphasize” means that </a:t>
            </a:r>
            <a:r>
              <a:rPr lang="en-US" dirty="0" smtClean="0"/>
              <a:t>it is noticeable to </a:t>
            </a:r>
            <a:r>
              <a:rPr lang="en-US" dirty="0" smtClean="0"/>
              <a:t>someone within the first 5-10 seconds. It </a:t>
            </a:r>
            <a:r>
              <a:rPr lang="en-US" dirty="0" smtClean="0"/>
              <a:t>should be at the </a:t>
            </a:r>
            <a:r>
              <a:rPr lang="en-US" dirty="0" smtClean="0"/>
              <a:t>top; </a:t>
            </a:r>
            <a:r>
              <a:rPr lang="en-US" dirty="0" smtClean="0"/>
              <a:t>it </a:t>
            </a:r>
            <a:r>
              <a:rPr lang="en-US" dirty="0"/>
              <a:t>c</a:t>
            </a:r>
            <a:r>
              <a:rPr lang="en-US" dirty="0" smtClean="0"/>
              <a:t>ould be in a more prominent </a:t>
            </a:r>
            <a:r>
              <a:rPr lang="en-US" dirty="0" smtClean="0"/>
              <a:t>font; </a:t>
            </a:r>
            <a:r>
              <a:rPr lang="en-US" dirty="0" smtClean="0"/>
              <a:t>it should not be buried in the third bullet under something else, etc.</a:t>
            </a:r>
          </a:p>
          <a:p>
            <a:pPr lvl="1"/>
            <a:r>
              <a:rPr lang="en-US" dirty="0" smtClean="0"/>
              <a:t>In any bulleted list, put the most important items at the top (except for your professional experience, which is usually in reverse chronological order).</a:t>
            </a:r>
          </a:p>
          <a:p>
            <a:pPr lvl="1"/>
            <a:r>
              <a:rPr lang="en-US" dirty="0" smtClean="0"/>
              <a:t>What makes you unique might be due to a combination of things. E.g., an Environmental Studies bachelors degree + MSI w/LIS focus looks great for a </a:t>
            </a:r>
            <a:r>
              <a:rPr lang="en-US" dirty="0"/>
              <a:t>e</a:t>
            </a:r>
            <a:r>
              <a:rPr lang="en-US" dirty="0" smtClean="0"/>
              <a:t>cological archives job.</a:t>
            </a:r>
            <a:endParaRPr lang="en-US" dirty="0" smtClean="0"/>
          </a:p>
          <a:p>
            <a:pPr lvl="1"/>
            <a:r>
              <a:rPr lang="en-US" dirty="0" smtClean="0"/>
              <a:t>Stick to </a:t>
            </a:r>
            <a:r>
              <a:rPr lang="en-US" i="1" dirty="0" smtClean="0"/>
              <a:t>concrete </a:t>
            </a:r>
            <a:r>
              <a:rPr lang="en-US" dirty="0" smtClean="0"/>
              <a:t>accomplishments. If something about your personality is worth highlighting, </a:t>
            </a:r>
            <a:r>
              <a:rPr lang="en-US" dirty="0" smtClean="0"/>
              <a:t>demonstrate it </a:t>
            </a:r>
            <a:r>
              <a:rPr lang="en-US" dirty="0" smtClean="0"/>
              <a:t>through an example of </a:t>
            </a:r>
            <a:r>
              <a:rPr lang="en-US" dirty="0" smtClean="0"/>
              <a:t>what it enabled – </a:t>
            </a:r>
            <a:r>
              <a:rPr lang="en-US" dirty="0" smtClean="0"/>
              <a:t>e.g., if you are </a:t>
            </a:r>
            <a:r>
              <a:rPr lang="en-US" dirty="0" smtClean="0"/>
              <a:t>persevering, mention that you’ve run two marathons. </a:t>
            </a:r>
          </a:p>
          <a:p>
            <a:r>
              <a:rPr lang="en-US" i="1" dirty="0" smtClean="0"/>
              <a:t>De-emphasize</a:t>
            </a:r>
            <a:r>
              <a:rPr lang="en-US" dirty="0" smtClean="0"/>
              <a:t> things that </a:t>
            </a:r>
            <a:r>
              <a:rPr lang="en-US" i="1" dirty="0" smtClean="0"/>
              <a:t>everyone else</a:t>
            </a:r>
            <a:r>
              <a:rPr lang="en-US" dirty="0" smtClean="0"/>
              <a:t> applying for the job might say.</a:t>
            </a:r>
          </a:p>
          <a:p>
            <a:pPr lvl="1"/>
            <a:r>
              <a:rPr lang="en-US" dirty="0" smtClean="0"/>
              <a:t>“</a:t>
            </a:r>
            <a:r>
              <a:rPr lang="en-US" dirty="0" smtClean="0"/>
              <a:t>De-emphasize” doesn’t necessarily mean you should leave it out, but don’t highlight </a:t>
            </a:r>
            <a:r>
              <a:rPr lang="en-US" dirty="0" smtClean="0"/>
              <a:t>it or </a:t>
            </a:r>
            <a:r>
              <a:rPr lang="en-US" dirty="0" smtClean="0"/>
              <a:t>put in a prominent location. </a:t>
            </a:r>
          </a:p>
          <a:p>
            <a:r>
              <a:rPr lang="en-US" dirty="0" smtClean="0"/>
              <a:t>You may need to have several versions of your resume for different job types.</a:t>
            </a:r>
          </a:p>
          <a:p>
            <a:endParaRPr lang="en-US" dirty="0"/>
          </a:p>
          <a:p>
            <a:r>
              <a:rPr lang="en-US" dirty="0"/>
              <a:t>Seek additional help from the Career Development Office (CDO).</a:t>
            </a:r>
          </a:p>
          <a:p>
            <a:endParaRPr lang="en-US" dirty="0"/>
          </a:p>
        </p:txBody>
      </p:sp>
    </p:spTree>
    <p:extLst>
      <p:ext uri="{BB962C8B-B14F-4D97-AF65-F5344CB8AC3E}">
        <p14:creationId xmlns:p14="http://schemas.microsoft.com/office/powerpoint/2010/main" val="4039654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Coming up…</a:t>
            </a:r>
            <a:endParaRPr lang="en-US" dirty="0"/>
          </a:p>
        </p:txBody>
      </p:sp>
      <p:sp>
        <p:nvSpPr>
          <p:cNvPr id="3" name="Content Placeholder 2"/>
          <p:cNvSpPr>
            <a:spLocks noGrp="1"/>
          </p:cNvSpPr>
          <p:nvPr>
            <p:ph idx="1"/>
          </p:nvPr>
        </p:nvSpPr>
        <p:spPr>
          <a:xfrm>
            <a:off x="838200" y="1191341"/>
            <a:ext cx="10515600" cy="4351338"/>
          </a:xfrm>
        </p:spPr>
        <p:txBody>
          <a:bodyPr>
            <a:noAutofit/>
          </a:bodyPr>
          <a:lstStyle/>
          <a:p>
            <a:pPr marL="0" indent="0">
              <a:buNone/>
            </a:pPr>
            <a:r>
              <a:rPr lang="en-US" sz="2400" b="1" dirty="0" smtClean="0"/>
              <a:t>Discussion section:</a:t>
            </a:r>
          </a:p>
          <a:p>
            <a:pPr lvl="1"/>
            <a:r>
              <a:rPr lang="en-US" sz="2000" dirty="0" smtClean="0"/>
              <a:t>Complete Interview Protocol peer </a:t>
            </a:r>
            <a:r>
              <a:rPr lang="en-US" sz="2000" dirty="0" smtClean="0"/>
              <a:t>feedback. </a:t>
            </a:r>
            <a:r>
              <a:rPr lang="en-US" sz="2000" dirty="0" smtClean="0"/>
              <a:t>Return to other team </a:t>
            </a:r>
            <a:r>
              <a:rPr lang="en-US" sz="2000" i="1" dirty="0" smtClean="0"/>
              <a:t>and</a:t>
            </a:r>
            <a:r>
              <a:rPr lang="en-US" sz="2000" dirty="0" smtClean="0"/>
              <a:t> </a:t>
            </a:r>
            <a:r>
              <a:rPr lang="en-US" sz="2000" dirty="0" smtClean="0"/>
              <a:t>submit on Canvas</a:t>
            </a:r>
            <a:r>
              <a:rPr lang="en-US" sz="2000" dirty="0" smtClean="0"/>
              <a:t>.</a:t>
            </a:r>
          </a:p>
          <a:p>
            <a:pPr lvl="1"/>
            <a:r>
              <a:rPr lang="en-US" sz="2000" dirty="0" smtClean="0"/>
              <a:t>Complete team feedback. </a:t>
            </a:r>
            <a:r>
              <a:rPr lang="en-US" sz="2000" dirty="0" smtClean="0">
                <a:hlinkClick r:id="rId2"/>
              </a:rPr>
              <a:t>https://j.mp/si501f21tf</a:t>
            </a:r>
            <a:r>
              <a:rPr lang="en-US" sz="2000" dirty="0" smtClean="0"/>
              <a:t> </a:t>
            </a:r>
          </a:p>
          <a:p>
            <a:pPr lvl="1"/>
            <a:r>
              <a:rPr lang="en-US" sz="2000" dirty="0" smtClean="0"/>
              <a:t>Complete course feedback. </a:t>
            </a:r>
            <a:r>
              <a:rPr lang="en-US" sz="2000" dirty="0">
                <a:hlinkClick r:id="rId3"/>
              </a:rPr>
              <a:t>https://</a:t>
            </a:r>
            <a:r>
              <a:rPr lang="en-US" sz="2000" dirty="0" smtClean="0">
                <a:hlinkClick r:id="rId3"/>
              </a:rPr>
              <a:t>j.mp/si501f21qf</a:t>
            </a:r>
            <a:r>
              <a:rPr lang="en-US" sz="2000" dirty="0" smtClean="0"/>
              <a:t> </a:t>
            </a:r>
            <a:endParaRPr lang="en-US" sz="2000" b="1" dirty="0" smtClean="0"/>
          </a:p>
          <a:p>
            <a:pPr marL="0" indent="0">
              <a:buNone/>
            </a:pPr>
            <a:endParaRPr lang="en-US" sz="1400" b="1" dirty="0"/>
          </a:p>
          <a:p>
            <a:pPr marL="0" indent="0">
              <a:buNone/>
            </a:pPr>
            <a:r>
              <a:rPr lang="en-US" sz="2400" b="1" dirty="0" smtClean="0"/>
              <a:t>Background </a:t>
            </a:r>
            <a:r>
              <a:rPr lang="en-US" sz="2400" b="1" dirty="0"/>
              <a:t>Research </a:t>
            </a:r>
            <a:r>
              <a:rPr lang="en-US" sz="2400" b="1" dirty="0" smtClean="0"/>
              <a:t>Report due next week </a:t>
            </a:r>
            <a:r>
              <a:rPr lang="en-US" sz="2400" b="1" dirty="0" smtClean="0"/>
              <a:t>(Oct. 11)</a:t>
            </a:r>
            <a:r>
              <a:rPr lang="en-US" sz="2400" dirty="0" smtClean="0"/>
              <a:t>, </a:t>
            </a:r>
            <a:r>
              <a:rPr lang="en-US" sz="2400" dirty="0" smtClean="0"/>
              <a:t>before Lecture. </a:t>
            </a:r>
            <a:endParaRPr lang="en-US" sz="2400" dirty="0"/>
          </a:p>
          <a:p>
            <a:pPr marL="0" indent="0">
              <a:buNone/>
            </a:pPr>
            <a:endParaRPr lang="en-US" sz="1400" dirty="0" smtClean="0"/>
          </a:p>
          <a:p>
            <a:pPr marL="0" indent="0">
              <a:buNone/>
            </a:pPr>
            <a:r>
              <a:rPr lang="en-US" sz="2400" dirty="0" smtClean="0"/>
              <a:t>Read </a:t>
            </a:r>
            <a:r>
              <a:rPr lang="en-US" sz="2400" b="1" dirty="0" smtClean="0"/>
              <a:t>Beyer &amp; Holtzblatt (Chap. 6) on Work Models </a:t>
            </a:r>
            <a:r>
              <a:rPr lang="en-US" sz="2400" dirty="0" smtClean="0"/>
              <a:t>and </a:t>
            </a:r>
            <a:r>
              <a:rPr lang="en-US" sz="2400" b="1" dirty="0"/>
              <a:t>Interpretation Sessions </a:t>
            </a:r>
            <a:r>
              <a:rPr lang="en-US" sz="2400" b="1" dirty="0" smtClean="0"/>
              <a:t>guidelines by Oct. 11. </a:t>
            </a:r>
            <a:r>
              <a:rPr lang="en-US" sz="2400" dirty="0" smtClean="0"/>
              <a:t>There will be a </a:t>
            </a:r>
            <a:r>
              <a:rPr lang="en-US" sz="2400" dirty="0" smtClean="0"/>
              <a:t>quiz, </a:t>
            </a:r>
            <a:r>
              <a:rPr lang="en-US" sz="2400" dirty="0" smtClean="0"/>
              <a:t>but </a:t>
            </a:r>
            <a:r>
              <a:rPr lang="en-US" sz="2400" dirty="0" smtClean="0"/>
              <a:t>it will be due Oct. 18.</a:t>
            </a:r>
            <a:endParaRPr lang="en-US" sz="2400" dirty="0" smtClean="0"/>
          </a:p>
          <a:p>
            <a:pPr marL="0" indent="0">
              <a:buNone/>
            </a:pPr>
            <a:endParaRPr lang="en-US" sz="1100" dirty="0"/>
          </a:p>
          <a:p>
            <a:pPr marL="0" indent="0">
              <a:buNone/>
            </a:pPr>
            <a:r>
              <a:rPr lang="en-US" sz="2400" b="1" dirty="0" smtClean="0"/>
              <a:t>Start scheduling interviews, if you haven’t! </a:t>
            </a:r>
            <a:r>
              <a:rPr lang="en-US" sz="2400" dirty="0" smtClean="0"/>
              <a:t>Best time for interviews is </a:t>
            </a:r>
            <a:r>
              <a:rPr lang="en-US" sz="2400" b="1" dirty="0" smtClean="0"/>
              <a:t>Oct. 11 </a:t>
            </a:r>
            <a:r>
              <a:rPr lang="en-US" sz="2400" b="1" dirty="0" smtClean="0"/>
              <a:t>– </a:t>
            </a:r>
            <a:r>
              <a:rPr lang="en-US" sz="2400" b="1" dirty="0" smtClean="0"/>
              <a:t>Oct. 29</a:t>
            </a:r>
            <a:r>
              <a:rPr lang="en-US" sz="2400" dirty="0" smtClean="0"/>
              <a:t>, </a:t>
            </a:r>
            <a:r>
              <a:rPr lang="en-US" sz="2400" dirty="0" smtClean="0"/>
              <a:t>but you can start this week and go through </a:t>
            </a:r>
            <a:r>
              <a:rPr lang="en-US" sz="2400" dirty="0" smtClean="0"/>
              <a:t>Nov. </a:t>
            </a:r>
            <a:r>
              <a:rPr lang="en-US" sz="2400" dirty="0"/>
              <a:t>5</a:t>
            </a:r>
            <a:r>
              <a:rPr lang="en-US" sz="2400" dirty="0" smtClean="0"/>
              <a:t>, </a:t>
            </a:r>
            <a:r>
              <a:rPr lang="en-US" sz="2400" dirty="0" smtClean="0"/>
              <a:t>if necessary. </a:t>
            </a:r>
          </a:p>
          <a:p>
            <a:pPr marL="0" indent="0">
              <a:buNone/>
            </a:pPr>
            <a:endParaRPr lang="en-US" sz="1100" dirty="0"/>
          </a:p>
          <a:p>
            <a:pPr marL="0" indent="0">
              <a:buNone/>
            </a:pPr>
            <a:r>
              <a:rPr lang="en-US" sz="2400" dirty="0" smtClean="0"/>
              <a:t>Optional: Interview protocols </a:t>
            </a:r>
            <a:r>
              <a:rPr lang="en-US" sz="2400" i="1" dirty="0" smtClean="0"/>
              <a:t>revision</a:t>
            </a:r>
            <a:r>
              <a:rPr lang="en-US" sz="2400" dirty="0" smtClean="0"/>
              <a:t> due </a:t>
            </a:r>
            <a:r>
              <a:rPr lang="en-US" sz="2400" dirty="0" smtClean="0"/>
              <a:t>Oct. 25. </a:t>
            </a:r>
            <a:endParaRPr lang="en-US" sz="2000" dirty="0" smtClean="0"/>
          </a:p>
        </p:txBody>
      </p:sp>
    </p:spTree>
    <p:extLst>
      <p:ext uri="{BB962C8B-B14F-4D97-AF65-F5344CB8AC3E}">
        <p14:creationId xmlns:p14="http://schemas.microsoft.com/office/powerpoint/2010/main" val="472369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4277"/>
            <a:ext cx="10515600" cy="1325563"/>
          </a:xfrm>
        </p:spPr>
        <p:txBody>
          <a:bodyPr/>
          <a:lstStyle/>
          <a:p>
            <a:pPr algn="ctr"/>
            <a:r>
              <a:rPr lang="en-US" dirty="0" smtClean="0"/>
              <a:t>Discussion Section</a:t>
            </a:r>
            <a:endParaRPr lang="en-US" dirty="0"/>
          </a:p>
        </p:txBody>
      </p:sp>
    </p:spTree>
    <p:extLst>
      <p:ext uri="{BB962C8B-B14F-4D97-AF65-F5344CB8AC3E}">
        <p14:creationId xmlns:p14="http://schemas.microsoft.com/office/powerpoint/2010/main" val="96417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Coming up…</a:t>
            </a:r>
            <a:endParaRPr lang="en-US" dirty="0"/>
          </a:p>
        </p:txBody>
      </p:sp>
      <p:sp>
        <p:nvSpPr>
          <p:cNvPr id="3" name="Content Placeholder 2"/>
          <p:cNvSpPr>
            <a:spLocks noGrp="1"/>
          </p:cNvSpPr>
          <p:nvPr>
            <p:ph idx="1"/>
          </p:nvPr>
        </p:nvSpPr>
        <p:spPr>
          <a:xfrm>
            <a:off x="838200" y="1191341"/>
            <a:ext cx="10515600" cy="4351338"/>
          </a:xfrm>
        </p:spPr>
        <p:txBody>
          <a:bodyPr>
            <a:noAutofit/>
          </a:bodyPr>
          <a:lstStyle/>
          <a:p>
            <a:pPr marL="0" indent="0">
              <a:buNone/>
            </a:pPr>
            <a:r>
              <a:rPr lang="en-US" sz="2400" b="1" dirty="0" smtClean="0"/>
              <a:t>Discussion section:</a:t>
            </a:r>
          </a:p>
          <a:p>
            <a:pPr lvl="1"/>
            <a:r>
              <a:rPr lang="en-US" sz="2000" dirty="0" smtClean="0"/>
              <a:t>Complete Interview Protocol peer feedback and submit by end of day on </a:t>
            </a:r>
            <a:r>
              <a:rPr lang="en-US" sz="2000" dirty="0" smtClean="0"/>
              <a:t>Oct. 5 (Tues). </a:t>
            </a:r>
            <a:r>
              <a:rPr lang="en-US" sz="2000" dirty="0" smtClean="0"/>
              <a:t>Return to other team </a:t>
            </a:r>
            <a:r>
              <a:rPr lang="en-US" sz="2000" i="1" dirty="0" smtClean="0"/>
              <a:t>and</a:t>
            </a:r>
            <a:r>
              <a:rPr lang="en-US" sz="2000" dirty="0" smtClean="0"/>
              <a:t> </a:t>
            </a:r>
            <a:r>
              <a:rPr lang="en-US" sz="2000" dirty="0" smtClean="0"/>
              <a:t>submit on Canvas</a:t>
            </a:r>
            <a:r>
              <a:rPr lang="en-US" sz="2000" dirty="0" smtClean="0"/>
              <a:t>.</a:t>
            </a:r>
          </a:p>
          <a:p>
            <a:pPr lvl="1"/>
            <a:r>
              <a:rPr lang="en-US" sz="2000" dirty="0" smtClean="0"/>
              <a:t>Complete team feedback. </a:t>
            </a:r>
            <a:r>
              <a:rPr lang="en-US" sz="2000" dirty="0" smtClean="0">
                <a:hlinkClick r:id="rId2"/>
              </a:rPr>
              <a:t>https://j.mp/si501f21tf</a:t>
            </a:r>
            <a:r>
              <a:rPr lang="en-US" sz="2000" dirty="0" smtClean="0"/>
              <a:t> </a:t>
            </a:r>
          </a:p>
          <a:p>
            <a:pPr lvl="1"/>
            <a:r>
              <a:rPr lang="en-US" sz="2000" dirty="0" smtClean="0"/>
              <a:t>Complete course feedback. </a:t>
            </a:r>
            <a:r>
              <a:rPr lang="en-US" sz="2000" dirty="0">
                <a:hlinkClick r:id="rId3"/>
              </a:rPr>
              <a:t>https://</a:t>
            </a:r>
            <a:r>
              <a:rPr lang="en-US" sz="2000" dirty="0" smtClean="0">
                <a:hlinkClick r:id="rId3"/>
              </a:rPr>
              <a:t>j.mp/si501f21qf</a:t>
            </a:r>
            <a:r>
              <a:rPr lang="en-US" sz="2000" dirty="0" smtClean="0"/>
              <a:t> </a:t>
            </a:r>
            <a:endParaRPr lang="en-US" sz="2000" b="1" dirty="0" smtClean="0"/>
          </a:p>
          <a:p>
            <a:pPr marL="0" indent="0">
              <a:buNone/>
            </a:pPr>
            <a:endParaRPr lang="en-US" sz="1400" b="1" dirty="0"/>
          </a:p>
          <a:p>
            <a:pPr marL="0" indent="0">
              <a:buNone/>
            </a:pPr>
            <a:r>
              <a:rPr lang="en-US" sz="2400" b="1" dirty="0" smtClean="0"/>
              <a:t>Background </a:t>
            </a:r>
            <a:r>
              <a:rPr lang="en-US" sz="2400" b="1" dirty="0"/>
              <a:t>Research </a:t>
            </a:r>
            <a:r>
              <a:rPr lang="en-US" sz="2400" b="1" dirty="0" smtClean="0"/>
              <a:t>Report due next week </a:t>
            </a:r>
            <a:r>
              <a:rPr lang="en-US" sz="2400" b="1" dirty="0" smtClean="0"/>
              <a:t>(Oct. 11)</a:t>
            </a:r>
            <a:r>
              <a:rPr lang="en-US" sz="2400" dirty="0" smtClean="0"/>
              <a:t>, </a:t>
            </a:r>
            <a:r>
              <a:rPr lang="en-US" sz="2400" dirty="0" smtClean="0"/>
              <a:t>before Lecture. </a:t>
            </a:r>
            <a:endParaRPr lang="en-US" sz="2400" dirty="0"/>
          </a:p>
          <a:p>
            <a:pPr marL="0" indent="0">
              <a:buNone/>
            </a:pPr>
            <a:endParaRPr lang="en-US" sz="1400" dirty="0" smtClean="0"/>
          </a:p>
          <a:p>
            <a:pPr marL="0" indent="0">
              <a:buNone/>
            </a:pPr>
            <a:r>
              <a:rPr lang="en-US" sz="2400" dirty="0" smtClean="0"/>
              <a:t>Read </a:t>
            </a:r>
            <a:r>
              <a:rPr lang="en-US" sz="2400" b="1" dirty="0" smtClean="0"/>
              <a:t>Beyer &amp; Holtzblatt (Chap. 6) on Work Models </a:t>
            </a:r>
            <a:r>
              <a:rPr lang="en-US" sz="2400" dirty="0" smtClean="0"/>
              <a:t>and </a:t>
            </a:r>
            <a:r>
              <a:rPr lang="en-US" sz="2400" b="1" dirty="0"/>
              <a:t>Interpretation Sessions </a:t>
            </a:r>
            <a:r>
              <a:rPr lang="en-US" sz="2400" b="1" dirty="0" smtClean="0"/>
              <a:t>guidelines by Oct. 11. </a:t>
            </a:r>
            <a:r>
              <a:rPr lang="en-US" sz="2400" dirty="0" smtClean="0"/>
              <a:t>There will be a </a:t>
            </a:r>
            <a:r>
              <a:rPr lang="en-US" sz="2400" dirty="0" smtClean="0"/>
              <a:t>quiz, </a:t>
            </a:r>
            <a:r>
              <a:rPr lang="en-US" sz="2400" dirty="0" smtClean="0"/>
              <a:t>but </a:t>
            </a:r>
            <a:r>
              <a:rPr lang="en-US" sz="2400" dirty="0" smtClean="0"/>
              <a:t>it will be due Oct. 18.</a:t>
            </a:r>
            <a:endParaRPr lang="en-US" sz="2400" dirty="0" smtClean="0"/>
          </a:p>
          <a:p>
            <a:pPr marL="0" indent="0">
              <a:buNone/>
            </a:pPr>
            <a:endParaRPr lang="en-US" sz="1100" dirty="0"/>
          </a:p>
          <a:p>
            <a:pPr marL="0" indent="0">
              <a:buNone/>
            </a:pPr>
            <a:r>
              <a:rPr lang="en-US" sz="2400" b="1" dirty="0" smtClean="0"/>
              <a:t>Start scheduling interviews, if you haven’t! </a:t>
            </a:r>
            <a:r>
              <a:rPr lang="en-US" sz="2400" dirty="0" smtClean="0"/>
              <a:t>Best time for interviews is </a:t>
            </a:r>
            <a:r>
              <a:rPr lang="en-US" sz="2400" b="1" dirty="0" smtClean="0"/>
              <a:t>Oct. 11 </a:t>
            </a:r>
            <a:r>
              <a:rPr lang="en-US" sz="2400" b="1" dirty="0" smtClean="0"/>
              <a:t>– </a:t>
            </a:r>
            <a:r>
              <a:rPr lang="en-US" sz="2400" b="1" dirty="0" smtClean="0"/>
              <a:t>Oct. 29</a:t>
            </a:r>
            <a:r>
              <a:rPr lang="en-US" sz="2400" dirty="0" smtClean="0"/>
              <a:t>, </a:t>
            </a:r>
            <a:r>
              <a:rPr lang="en-US" sz="2400" dirty="0" smtClean="0"/>
              <a:t>but you can start this week and go through </a:t>
            </a:r>
            <a:r>
              <a:rPr lang="en-US" sz="2400" dirty="0" smtClean="0"/>
              <a:t>Nov. </a:t>
            </a:r>
            <a:r>
              <a:rPr lang="en-US" sz="2400" dirty="0"/>
              <a:t>5</a:t>
            </a:r>
            <a:r>
              <a:rPr lang="en-US" sz="2400" dirty="0" smtClean="0"/>
              <a:t>, </a:t>
            </a:r>
            <a:r>
              <a:rPr lang="en-US" sz="2400" dirty="0" smtClean="0"/>
              <a:t>if necessary. </a:t>
            </a:r>
          </a:p>
          <a:p>
            <a:pPr marL="0" indent="0">
              <a:buNone/>
            </a:pPr>
            <a:endParaRPr lang="en-US" sz="1100" dirty="0"/>
          </a:p>
          <a:p>
            <a:pPr marL="0" indent="0">
              <a:buNone/>
            </a:pPr>
            <a:r>
              <a:rPr lang="en-US" sz="2400" dirty="0" smtClean="0"/>
              <a:t>Optional: Interview protocols </a:t>
            </a:r>
            <a:r>
              <a:rPr lang="en-US" sz="2400" i="1" dirty="0" smtClean="0"/>
              <a:t>revision</a:t>
            </a:r>
            <a:r>
              <a:rPr lang="en-US" sz="2400" dirty="0" smtClean="0"/>
              <a:t> due </a:t>
            </a:r>
            <a:r>
              <a:rPr lang="en-US" sz="2400" dirty="0" smtClean="0"/>
              <a:t>Oct. 25. </a:t>
            </a:r>
            <a:endParaRPr lang="en-US" sz="2000" dirty="0" smtClean="0"/>
          </a:p>
        </p:txBody>
      </p:sp>
    </p:spTree>
    <p:extLst>
      <p:ext uri="{BB962C8B-B14F-4D97-AF65-F5344CB8AC3E}">
        <p14:creationId xmlns:p14="http://schemas.microsoft.com/office/powerpoint/2010/main" val="2282369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248" y="2995068"/>
            <a:ext cx="11443504" cy="1325563"/>
          </a:xfrm>
        </p:spPr>
        <p:txBody>
          <a:bodyPr>
            <a:noAutofit/>
          </a:bodyPr>
          <a:lstStyle/>
          <a:p>
            <a:pPr algn="ctr"/>
            <a:r>
              <a:rPr lang="en-US" b="1" dirty="0" smtClean="0"/>
              <a:t>Interview Protocols Peer Feedback</a:t>
            </a:r>
            <a:r>
              <a:rPr lang="en-US" dirty="0" smtClean="0"/>
              <a:t/>
            </a:r>
            <a:br>
              <a:rPr lang="en-US" dirty="0" smtClean="0"/>
            </a:br>
            <a:r>
              <a:rPr lang="en-US" sz="1400" dirty="0"/>
              <a:t/>
            </a:r>
            <a:br>
              <a:rPr lang="en-US" sz="1400" dirty="0"/>
            </a:br>
            <a:r>
              <a:rPr lang="en-US" sz="2800" dirty="0" smtClean="0"/>
              <a:t>As a team, you will provide feedback for another team’s Interview Protocol. </a:t>
            </a:r>
            <a:br>
              <a:rPr lang="en-US" sz="2800" dirty="0" smtClean="0"/>
            </a:br>
            <a:r>
              <a:rPr lang="en-US" sz="1600" dirty="0" smtClean="0"/>
              <a:t/>
            </a:r>
            <a:br>
              <a:rPr lang="en-US" sz="1600" dirty="0" smtClean="0"/>
            </a:br>
            <a:r>
              <a:rPr lang="en-US" sz="2800" dirty="0" smtClean="0"/>
              <a:t>Go </a:t>
            </a:r>
            <a:r>
              <a:rPr lang="en-US" sz="2800" dirty="0"/>
              <a:t>to </a:t>
            </a:r>
            <a:r>
              <a:rPr lang="en-US" sz="2800" dirty="0">
                <a:hlinkClick r:id="rId2"/>
              </a:rPr>
              <a:t>https://</a:t>
            </a:r>
            <a:r>
              <a:rPr lang="en-US" sz="2800" dirty="0" smtClean="0">
                <a:hlinkClick r:id="rId2"/>
              </a:rPr>
              <a:t>bit.ly/si501f21swap</a:t>
            </a:r>
            <a:r>
              <a:rPr lang="en-US" sz="2800" dirty="0" smtClean="0"/>
              <a:t> </a:t>
            </a:r>
            <a:r>
              <a:rPr lang="en-US" sz="2800" dirty="0" smtClean="0"/>
              <a:t>to see team </a:t>
            </a:r>
            <a:r>
              <a:rPr lang="en-US" sz="2800" dirty="0" smtClean="0"/>
              <a:t>pairings. </a:t>
            </a:r>
            <a:r>
              <a:rPr lang="en-US" sz="2800" dirty="0" smtClean="0"/>
              <a:t/>
            </a:r>
            <a:br>
              <a:rPr lang="en-US" sz="2800" dirty="0" smtClean="0"/>
            </a:br>
            <a:r>
              <a:rPr lang="en-US" sz="2800" dirty="0" smtClean="0"/>
              <a:t>Have one team member email </a:t>
            </a:r>
            <a:r>
              <a:rPr lang="en-US" sz="2800" dirty="0" smtClean="0"/>
              <a:t>to </a:t>
            </a:r>
            <a:r>
              <a:rPr lang="en-US" sz="2800" i="1" dirty="0" smtClean="0"/>
              <a:t>all </a:t>
            </a:r>
            <a:r>
              <a:rPr lang="en-US" sz="2800" i="1" dirty="0" smtClean="0"/>
              <a:t>members </a:t>
            </a:r>
            <a:r>
              <a:rPr lang="en-US" sz="2800" dirty="0" smtClean="0"/>
              <a:t>of the </a:t>
            </a:r>
            <a:r>
              <a:rPr lang="en-US" sz="2800" dirty="0" smtClean="0"/>
              <a:t>other team</a:t>
            </a:r>
            <a:r>
              <a:rPr lang="en-US" sz="2800" dirty="0" smtClean="0"/>
              <a:t>, </a:t>
            </a:r>
            <a:br>
              <a:rPr lang="en-US" sz="2800" dirty="0" smtClean="0"/>
            </a:br>
            <a:r>
              <a:rPr lang="en-US" sz="2800" dirty="0" smtClean="0"/>
              <a:t>the Interview Protocol that </a:t>
            </a:r>
            <a:r>
              <a:rPr lang="en-US" sz="2800" i="1" dirty="0" smtClean="0"/>
              <a:t>your </a:t>
            </a:r>
            <a:r>
              <a:rPr lang="en-US" sz="2800" dirty="0" smtClean="0"/>
              <a:t>team submitted for today. </a:t>
            </a:r>
            <a:br>
              <a:rPr lang="en-US" sz="2800" dirty="0" smtClean="0"/>
            </a:br>
            <a:r>
              <a:rPr lang="en-US" sz="2800" dirty="0" smtClean="0"/>
              <a:t>Include </a:t>
            </a:r>
            <a:r>
              <a:rPr lang="en-US" sz="2800" dirty="0" smtClean="0"/>
              <a:t>a brief description of the client and their </a:t>
            </a:r>
            <a:r>
              <a:rPr lang="en-US" sz="2800" dirty="0" smtClean="0"/>
              <a:t>problem in the email.</a:t>
            </a:r>
            <a:r>
              <a:rPr lang="en-US" sz="2800" dirty="0" smtClean="0"/>
              <a:t/>
            </a:r>
            <a:br>
              <a:rPr lang="en-US" sz="2800" dirty="0" smtClean="0"/>
            </a:br>
            <a:r>
              <a:rPr lang="en-US" sz="1600" dirty="0" smtClean="0"/>
              <a:t/>
            </a:r>
            <a:br>
              <a:rPr lang="en-US" sz="1600" dirty="0" smtClean="0"/>
            </a:br>
            <a:r>
              <a:rPr lang="en-US" sz="2800" b="1" i="1" dirty="0" smtClean="0"/>
              <a:t>As a team</a:t>
            </a:r>
            <a:r>
              <a:rPr lang="en-US" sz="2800" b="1" dirty="0" smtClean="0"/>
              <a:t>, work to provide a thorough critique of </a:t>
            </a:r>
            <a:r>
              <a:rPr lang="en-US" sz="2800" b="1" i="1" dirty="0" smtClean="0"/>
              <a:t>at least </a:t>
            </a:r>
            <a:r>
              <a:rPr lang="en-US" sz="2800" b="1" dirty="0" smtClean="0"/>
              <a:t>one of the </a:t>
            </a:r>
            <a:r>
              <a:rPr lang="en-US" sz="2800" b="1" dirty="0" smtClean="0"/>
              <a:t>other teams’ protocols (i.e</a:t>
            </a:r>
            <a:r>
              <a:rPr lang="en-US" sz="2800" b="1" dirty="0" smtClean="0"/>
              <a:t>., </a:t>
            </a:r>
            <a:r>
              <a:rPr lang="en-US" sz="2800" b="1" dirty="0" smtClean="0"/>
              <a:t>at least for </a:t>
            </a:r>
            <a:r>
              <a:rPr lang="en-US" sz="2800" b="1" dirty="0" smtClean="0"/>
              <a:t>one job role). </a:t>
            </a:r>
            <a:br>
              <a:rPr lang="en-US" sz="2800" b="1" dirty="0" smtClean="0"/>
            </a:br>
            <a:r>
              <a:rPr lang="en-US" sz="1600" b="1" dirty="0"/>
              <a:t/>
            </a:r>
            <a:br>
              <a:rPr lang="en-US" sz="1600" b="1" dirty="0"/>
            </a:br>
            <a:r>
              <a:rPr lang="en-US" sz="2800" dirty="0"/>
              <a:t>Provide feedback about what is done well and what could be improved. </a:t>
            </a:r>
            <a:r>
              <a:rPr lang="en-US" sz="2800" dirty="0" smtClean="0"/>
              <a:t/>
            </a:r>
            <a:br>
              <a:rPr lang="en-US" sz="2800" dirty="0" smtClean="0"/>
            </a:br>
            <a:r>
              <a:rPr lang="en-US" sz="2800" dirty="0" smtClean="0"/>
              <a:t>Try </a:t>
            </a:r>
            <a:r>
              <a:rPr lang="en-US" sz="2800" dirty="0"/>
              <a:t>to find things that can be improved!</a:t>
            </a:r>
            <a:br>
              <a:rPr lang="en-US" sz="2800" dirty="0"/>
            </a:br>
            <a:r>
              <a:rPr lang="en-US" sz="1600" dirty="0" smtClean="0"/>
              <a:t/>
            </a:r>
            <a:br>
              <a:rPr lang="en-US" sz="1600" dirty="0" smtClean="0"/>
            </a:br>
            <a:r>
              <a:rPr lang="en-US" sz="2800" dirty="0" smtClean="0"/>
              <a:t>Consolidate all comments into a single file, send it back to the other team, </a:t>
            </a:r>
            <a:br>
              <a:rPr lang="en-US" sz="2800" dirty="0" smtClean="0"/>
            </a:br>
            <a:r>
              <a:rPr lang="en-US" sz="2800" dirty="0" smtClean="0"/>
              <a:t>and also submit on Canvas before the end of your Discussion </a:t>
            </a:r>
            <a:r>
              <a:rPr lang="en-US" sz="2800" dirty="0" smtClean="0"/>
              <a:t>section.</a:t>
            </a:r>
            <a:br>
              <a:rPr lang="en-US" sz="2800" dirty="0" smtClean="0"/>
            </a:br>
            <a:r>
              <a:rPr lang="en-US" sz="1600" dirty="0"/>
              <a:t/>
            </a:r>
            <a:br>
              <a:rPr lang="en-US" sz="1600" dirty="0"/>
            </a:br>
            <a:r>
              <a:rPr lang="en-US" sz="2800" b="1" i="1" dirty="0" smtClean="0">
                <a:solidFill>
                  <a:srgbClr val="FF0000"/>
                </a:solidFill>
              </a:rPr>
              <a:t>Lecture resumes </a:t>
            </a:r>
            <a:r>
              <a:rPr lang="en-US" sz="2800" b="1" i="1" dirty="0">
                <a:solidFill>
                  <a:srgbClr val="FF0000"/>
                </a:solidFill>
              </a:rPr>
              <a:t>at 10:35am </a:t>
            </a:r>
            <a:r>
              <a:rPr lang="en-US" sz="2800" b="1" i="1" dirty="0" smtClean="0">
                <a:solidFill>
                  <a:srgbClr val="FF0000"/>
                </a:solidFill>
              </a:rPr>
              <a:t>ET.</a:t>
            </a:r>
            <a:r>
              <a:rPr lang="en-US" sz="3200" b="1" dirty="0"/>
              <a:t/>
            </a:r>
            <a:br>
              <a:rPr lang="en-US" sz="3200" b="1" dirty="0"/>
            </a:br>
            <a:r>
              <a:rPr lang="en-US" sz="2800" dirty="0" smtClean="0"/>
              <a:t>  </a:t>
            </a:r>
            <a:endParaRPr lang="en-US" sz="3200" i="1" dirty="0"/>
          </a:p>
        </p:txBody>
      </p:sp>
    </p:spTree>
    <p:extLst>
      <p:ext uri="{BB962C8B-B14F-4D97-AF65-F5344CB8AC3E}">
        <p14:creationId xmlns:p14="http://schemas.microsoft.com/office/powerpoint/2010/main" val="4214278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complete these two feedback forms: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US" b="1" dirty="0" smtClean="0"/>
              <a:t>Team feedback</a:t>
            </a:r>
            <a:r>
              <a:rPr lang="en-US" dirty="0" smtClean="0"/>
              <a:t>: </a:t>
            </a:r>
            <a:r>
              <a:rPr lang="en-US" dirty="0" smtClean="0">
                <a:hlinkClick r:id="rId2"/>
              </a:rPr>
              <a:t>https://j.mp/si501f21tf</a:t>
            </a:r>
            <a:r>
              <a:rPr lang="en-US" dirty="0" smtClean="0"/>
              <a:t>  </a:t>
            </a:r>
            <a:endParaRPr lang="en-US" dirty="0"/>
          </a:p>
          <a:p>
            <a:pPr lvl="1"/>
            <a:r>
              <a:rPr lang="en-US" dirty="0" smtClean="0"/>
              <a:t>Be </a:t>
            </a:r>
            <a:r>
              <a:rPr lang="en-US" dirty="0"/>
              <a:t>constructive, </a:t>
            </a:r>
            <a:r>
              <a:rPr lang="en-US" dirty="0" smtClean="0"/>
              <a:t>professional</a:t>
            </a:r>
            <a:r>
              <a:rPr lang="en-US" dirty="0"/>
              <a:t>, and kind. </a:t>
            </a:r>
          </a:p>
          <a:p>
            <a:pPr lvl="1"/>
            <a:r>
              <a:rPr lang="en-US" dirty="0"/>
              <a:t>Comments will be shared </a:t>
            </a:r>
            <a:r>
              <a:rPr lang="en-US" dirty="0" smtClean="0"/>
              <a:t>verbatim but anonymously </a:t>
            </a:r>
            <a:r>
              <a:rPr lang="en-US" dirty="0"/>
              <a:t>with teammates</a:t>
            </a:r>
            <a:r>
              <a:rPr lang="en-US" dirty="0" smtClean="0"/>
              <a:t>. (I.e., they will be aggregated and mixed up with other team members’ comments.)</a:t>
            </a:r>
            <a:endParaRPr lang="en-US" dirty="0"/>
          </a:p>
          <a:p>
            <a:pPr lvl="1"/>
            <a:r>
              <a:rPr lang="en-US" i="1" dirty="0"/>
              <a:t>Your comments will have no direct impact on anyone’s grade.</a:t>
            </a:r>
          </a:p>
          <a:p>
            <a:pPr lvl="1"/>
            <a:r>
              <a:rPr lang="en-US" b="1" dirty="0" smtClean="0">
                <a:solidFill>
                  <a:srgbClr val="FF0000"/>
                </a:solidFill>
              </a:rPr>
              <a:t>PLEASE BE SURE TO SPELL YOUR TEAMMATES’ UNIQNAMEs CORRECTLY!</a:t>
            </a:r>
            <a:r>
              <a:rPr lang="en-US" dirty="0" smtClean="0">
                <a:solidFill>
                  <a:srgbClr val="FF0000"/>
                </a:solidFill>
              </a:rPr>
              <a:t> </a:t>
            </a:r>
          </a:p>
          <a:p>
            <a:pPr marL="457200" lvl="1" indent="0">
              <a:buNone/>
            </a:pPr>
            <a:r>
              <a:rPr lang="en-US" dirty="0" smtClean="0">
                <a:solidFill>
                  <a:srgbClr val="FF0000"/>
                </a:solidFill>
              </a:rPr>
              <a:t>And, do </a:t>
            </a:r>
            <a:r>
              <a:rPr lang="en-US" u="sng" dirty="0" smtClean="0">
                <a:solidFill>
                  <a:srgbClr val="FF0000"/>
                </a:solidFill>
              </a:rPr>
              <a:t>NOT</a:t>
            </a:r>
            <a:r>
              <a:rPr lang="en-US" dirty="0" smtClean="0">
                <a:solidFill>
                  <a:srgbClr val="FF0000"/>
                </a:solidFill>
              </a:rPr>
              <a:t> include “@umich.edu”.</a:t>
            </a:r>
            <a:endParaRPr lang="en-US" dirty="0">
              <a:solidFill>
                <a:srgbClr val="FF0000"/>
              </a:solidFill>
            </a:endParaRPr>
          </a:p>
          <a:p>
            <a:pPr lvl="1"/>
            <a:endParaRPr lang="en-US" dirty="0" smtClean="0"/>
          </a:p>
          <a:p>
            <a:pPr marL="0" indent="0">
              <a:buNone/>
            </a:pPr>
            <a:r>
              <a:rPr lang="en-US" dirty="0" smtClean="0"/>
              <a:t>Quarter-term </a:t>
            </a:r>
            <a:r>
              <a:rPr lang="en-US" b="1" dirty="0" smtClean="0"/>
              <a:t>course feedback</a:t>
            </a:r>
            <a:r>
              <a:rPr lang="en-US" dirty="0" smtClean="0"/>
              <a:t>: </a:t>
            </a:r>
            <a:r>
              <a:rPr lang="en-US" dirty="0">
                <a:hlinkClick r:id="rId3"/>
              </a:rPr>
              <a:t>https://</a:t>
            </a:r>
            <a:r>
              <a:rPr lang="en-US" dirty="0" smtClean="0">
                <a:hlinkClick r:id="rId3"/>
              </a:rPr>
              <a:t>bit.ly/si501f21qf</a:t>
            </a:r>
            <a:r>
              <a:rPr lang="en-US" dirty="0" smtClean="0"/>
              <a:t>   </a:t>
            </a:r>
            <a:endParaRPr lang="en-US" dirty="0"/>
          </a:p>
        </p:txBody>
      </p:sp>
    </p:spTree>
    <p:extLst>
      <p:ext uri="{BB962C8B-B14F-4D97-AF65-F5344CB8AC3E}">
        <p14:creationId xmlns:p14="http://schemas.microsoft.com/office/powerpoint/2010/main" val="2496376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181100" y="798081"/>
            <a:ext cx="9829800" cy="5819775"/>
          </a:xfrm>
          <a:prstGeom prst="rect">
            <a:avLst/>
          </a:prstGeom>
        </p:spPr>
      </p:pic>
      <p:sp>
        <p:nvSpPr>
          <p:cNvPr id="10" name="Title 3"/>
          <p:cNvSpPr>
            <a:spLocks noGrp="1"/>
          </p:cNvSpPr>
          <p:nvPr>
            <p:ph type="title"/>
          </p:nvPr>
        </p:nvSpPr>
        <p:spPr>
          <a:xfrm>
            <a:off x="838200" y="-251736"/>
            <a:ext cx="10515600" cy="1325563"/>
          </a:xfrm>
        </p:spPr>
        <p:txBody>
          <a:bodyPr/>
          <a:lstStyle/>
          <a:p>
            <a:pPr algn="ctr"/>
            <a:r>
              <a:rPr lang="en-US" dirty="0" smtClean="0"/>
              <a:t>Course Overview</a:t>
            </a:r>
            <a:endParaRPr lang="en-US" dirty="0"/>
          </a:p>
        </p:txBody>
      </p:sp>
      <p:sp>
        <p:nvSpPr>
          <p:cNvPr id="11" name="Rectangle 10"/>
          <p:cNvSpPr/>
          <p:nvPr/>
        </p:nvSpPr>
        <p:spPr>
          <a:xfrm>
            <a:off x="944880" y="780891"/>
            <a:ext cx="10287000" cy="214519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36320" y="3863083"/>
            <a:ext cx="9971204" cy="296790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271997"/>
            <a:ext cx="10287000" cy="22866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07720" y="2926082"/>
            <a:ext cx="1627632" cy="41757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107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5762"/>
            <a:ext cx="10515600" cy="814746"/>
          </a:xfrm>
        </p:spPr>
        <p:txBody>
          <a:bodyPr/>
          <a:lstStyle/>
          <a:p>
            <a:pPr algn="ctr"/>
            <a:r>
              <a:rPr lang="en-US" b="1" dirty="0" smtClean="0"/>
              <a:t>Example Interview</a:t>
            </a:r>
            <a:endParaRPr lang="en-US" b="1" dirty="0"/>
          </a:p>
        </p:txBody>
      </p:sp>
      <p:sp>
        <p:nvSpPr>
          <p:cNvPr id="5" name="Content Placeholder 4"/>
          <p:cNvSpPr>
            <a:spLocks noGrp="1"/>
          </p:cNvSpPr>
          <p:nvPr>
            <p:ph sz="half" idx="1"/>
          </p:nvPr>
        </p:nvSpPr>
        <p:spPr>
          <a:xfrm>
            <a:off x="838200" y="1746504"/>
            <a:ext cx="5181600" cy="5111496"/>
          </a:xfrm>
        </p:spPr>
        <p:txBody>
          <a:bodyPr>
            <a:normAutofit fontScale="62500" lnSpcReduction="20000"/>
          </a:bodyPr>
          <a:lstStyle/>
          <a:p>
            <a:pPr marL="0" indent="0">
              <a:buNone/>
            </a:pPr>
            <a:r>
              <a:rPr lang="en-US" b="1" dirty="0"/>
              <a:t>[Warm up]</a:t>
            </a:r>
            <a:endParaRPr lang="en-US" dirty="0"/>
          </a:p>
          <a:p>
            <a:r>
              <a:rPr lang="en-US" dirty="0"/>
              <a:t>How many quizzes have you taken so far in SI 501?</a:t>
            </a:r>
          </a:p>
          <a:p>
            <a:r>
              <a:rPr lang="en-US" dirty="0"/>
              <a:t>How do you like the quizzes so far? </a:t>
            </a:r>
          </a:p>
          <a:p>
            <a:r>
              <a:rPr lang="en-US" dirty="0"/>
              <a:t>How do they work? I understand you do readings to prepare for them. Is that right?</a:t>
            </a:r>
          </a:p>
          <a:p>
            <a:pPr marL="0" indent="0">
              <a:buNone/>
            </a:pPr>
            <a:r>
              <a:rPr lang="en-US" b="1" dirty="0"/>
              <a:t>[Prepping for quiz]</a:t>
            </a:r>
            <a:endParaRPr lang="en-US" dirty="0"/>
          </a:p>
          <a:p>
            <a:r>
              <a:rPr lang="en-US" dirty="0"/>
              <a:t>I’d like you to think back to the most recent quiz you took, and actually to your preparation for them. Can you tell me how you prepared for the most recent quiz?</a:t>
            </a:r>
          </a:p>
          <a:p>
            <a:pPr lvl="1"/>
            <a:r>
              <a:rPr lang="en-US" dirty="0" smtClean="0"/>
              <a:t>[</a:t>
            </a:r>
            <a:r>
              <a:rPr lang="en-US" dirty="0"/>
              <a:t>Follow up, if they don’t include in their response]</a:t>
            </a:r>
          </a:p>
          <a:p>
            <a:pPr lvl="1"/>
            <a:r>
              <a:rPr lang="en-US" dirty="0" smtClean="0"/>
              <a:t>(</a:t>
            </a:r>
            <a:r>
              <a:rPr lang="en-US" dirty="0"/>
              <a:t>I understand that most students are very busy.) When did you start your readings?</a:t>
            </a:r>
          </a:p>
          <a:p>
            <a:pPr lvl="1"/>
            <a:r>
              <a:rPr lang="en-US" dirty="0" smtClean="0"/>
              <a:t>Where </a:t>
            </a:r>
            <a:r>
              <a:rPr lang="en-US" dirty="0"/>
              <a:t>did you do your readings? At home? At the library? Somewhere else?</a:t>
            </a:r>
          </a:p>
          <a:p>
            <a:pPr lvl="1"/>
            <a:r>
              <a:rPr lang="en-US" dirty="0" smtClean="0"/>
              <a:t>Did </a:t>
            </a:r>
            <a:r>
              <a:rPr lang="en-US" dirty="0"/>
              <a:t>you take notes, and if so what kind of notes did you take?</a:t>
            </a:r>
          </a:p>
          <a:p>
            <a:pPr lvl="1"/>
            <a:r>
              <a:rPr lang="en-US" dirty="0" smtClean="0"/>
              <a:t>Wow</a:t>
            </a:r>
            <a:r>
              <a:rPr lang="en-US" dirty="0"/>
              <a:t>, you actually did X? Why / how do you do that? </a:t>
            </a:r>
          </a:p>
          <a:p>
            <a:pPr lvl="1"/>
            <a:r>
              <a:rPr lang="en-US" dirty="0" smtClean="0"/>
              <a:t>Did </a:t>
            </a:r>
            <a:r>
              <a:rPr lang="en-US" dirty="0"/>
              <a:t>you work with a classmate? Did you quiz each other?</a:t>
            </a:r>
          </a:p>
          <a:p>
            <a:pPr lvl="1"/>
            <a:r>
              <a:rPr lang="en-US" dirty="0"/>
              <a:t>Would you say that what you told me applies more generally to how you prepared for the other quizzes</a:t>
            </a:r>
            <a:r>
              <a:rPr lang="en-US" dirty="0" smtClean="0"/>
              <a:t>?</a:t>
            </a:r>
            <a:endParaRPr lang="en-US" dirty="0"/>
          </a:p>
        </p:txBody>
      </p:sp>
      <p:sp>
        <p:nvSpPr>
          <p:cNvPr id="6" name="Content Placeholder 5"/>
          <p:cNvSpPr>
            <a:spLocks noGrp="1"/>
          </p:cNvSpPr>
          <p:nvPr>
            <p:ph sz="half" idx="2"/>
          </p:nvPr>
        </p:nvSpPr>
        <p:spPr>
          <a:xfrm>
            <a:off x="6172200" y="1746503"/>
            <a:ext cx="5181600" cy="5111497"/>
          </a:xfrm>
        </p:spPr>
        <p:txBody>
          <a:bodyPr>
            <a:normAutofit fontScale="62500" lnSpcReduction="20000"/>
          </a:bodyPr>
          <a:lstStyle/>
          <a:p>
            <a:pPr marL="0" indent="0">
              <a:buNone/>
            </a:pPr>
            <a:r>
              <a:rPr lang="en-US" b="1" dirty="0"/>
              <a:t>[Quiz time]</a:t>
            </a:r>
            <a:endParaRPr lang="en-US" dirty="0"/>
          </a:p>
          <a:p>
            <a:r>
              <a:rPr lang="en-US" dirty="0"/>
              <a:t>Again, thinking back to the most recent quiz, how did you feel when you actually took the quiz?</a:t>
            </a:r>
          </a:p>
          <a:p>
            <a:pPr lvl="1"/>
            <a:r>
              <a:rPr lang="en-US" dirty="0" smtClean="0"/>
              <a:t>If </a:t>
            </a:r>
            <a:r>
              <a:rPr lang="en-US" dirty="0"/>
              <a:t>it was hard, what made it hard?</a:t>
            </a:r>
          </a:p>
          <a:p>
            <a:pPr lvl="1"/>
            <a:r>
              <a:rPr lang="en-US" dirty="0" smtClean="0"/>
              <a:t>What </a:t>
            </a:r>
            <a:r>
              <a:rPr lang="en-US" dirty="0"/>
              <a:t>do you think of the multiple-choice nature of the quiz? </a:t>
            </a:r>
            <a:endParaRPr lang="en-US" dirty="0" smtClean="0"/>
          </a:p>
          <a:p>
            <a:pPr lvl="1"/>
            <a:r>
              <a:rPr lang="en-US" dirty="0"/>
              <a:t>Do you think the questions are fair overall? </a:t>
            </a:r>
          </a:p>
          <a:p>
            <a:pPr marL="0" indent="0">
              <a:buNone/>
            </a:pPr>
            <a:r>
              <a:rPr lang="en-US" b="1" dirty="0" smtClean="0"/>
              <a:t>[Observation prompt] </a:t>
            </a:r>
            <a:r>
              <a:rPr lang="en-US" dirty="0" smtClean="0"/>
              <a:t>(not demonstrating in class)</a:t>
            </a:r>
          </a:p>
          <a:p>
            <a:pPr marL="0" indent="0">
              <a:buNone/>
            </a:pPr>
            <a:r>
              <a:rPr lang="en-US" b="1" dirty="0" smtClean="0"/>
              <a:t>[</a:t>
            </a:r>
            <a:r>
              <a:rPr lang="en-US" b="1" dirty="0"/>
              <a:t>How to improve]</a:t>
            </a:r>
            <a:endParaRPr lang="en-US" dirty="0"/>
          </a:p>
          <a:p>
            <a:r>
              <a:rPr lang="en-US" dirty="0"/>
              <a:t>Why do you think the instructor has you take the quizzes?</a:t>
            </a:r>
          </a:p>
          <a:p>
            <a:r>
              <a:rPr lang="en-US" dirty="0"/>
              <a:t>Could you think of a few ways in which you would improve the situation?</a:t>
            </a:r>
          </a:p>
          <a:p>
            <a:pPr marL="0" indent="0">
              <a:buNone/>
            </a:pPr>
            <a:r>
              <a:rPr lang="en-US" b="1" dirty="0" smtClean="0"/>
              <a:t>[Last questions]</a:t>
            </a:r>
          </a:p>
          <a:p>
            <a:r>
              <a:rPr lang="en-US" dirty="0" smtClean="0"/>
              <a:t>What </a:t>
            </a:r>
            <a:r>
              <a:rPr lang="en-US" dirty="0"/>
              <a:t>else can you tell me that is related to the readings or the quizzes?</a:t>
            </a:r>
          </a:p>
          <a:p>
            <a:r>
              <a:rPr lang="en-US" dirty="0"/>
              <a:t>Is there anything else you’d like to let me know?</a:t>
            </a:r>
          </a:p>
        </p:txBody>
      </p:sp>
      <p:sp>
        <p:nvSpPr>
          <p:cNvPr id="2" name="TextBox 1"/>
          <p:cNvSpPr txBox="1"/>
          <p:nvPr/>
        </p:nvSpPr>
        <p:spPr>
          <a:xfrm>
            <a:off x="467774" y="799316"/>
            <a:ext cx="11256451" cy="1200329"/>
          </a:xfrm>
          <a:prstGeom prst="rect">
            <a:avLst/>
          </a:prstGeom>
          <a:noFill/>
        </p:spPr>
        <p:txBody>
          <a:bodyPr wrap="square" rtlCol="0">
            <a:spAutoFit/>
          </a:bodyPr>
          <a:lstStyle/>
          <a:p>
            <a:r>
              <a:rPr lang="en-US" sz="2400" i="1" dirty="0" smtClean="0"/>
              <a:t>Overarching question: </a:t>
            </a:r>
            <a:r>
              <a:rPr lang="en-US" sz="2400" i="1" dirty="0"/>
              <a:t>How do SI 501 students feel about the reading quizzes, and do they think there are ways that the goals of the quizzes could be accomplished in a better way? </a:t>
            </a:r>
          </a:p>
          <a:p>
            <a:endParaRPr lang="en-US" sz="2400" i="1" dirty="0"/>
          </a:p>
        </p:txBody>
      </p:sp>
    </p:spTree>
    <p:extLst>
      <p:ext uri="{BB962C8B-B14F-4D97-AF65-F5344CB8AC3E}">
        <p14:creationId xmlns:p14="http://schemas.microsoft.com/office/powerpoint/2010/main" val="229995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a:t>
            </a:r>
            <a:endParaRPr lang="en-US" dirty="0"/>
          </a:p>
        </p:txBody>
      </p:sp>
      <p:sp>
        <p:nvSpPr>
          <p:cNvPr id="3" name="Content Placeholder 2"/>
          <p:cNvSpPr>
            <a:spLocks noGrp="1"/>
          </p:cNvSpPr>
          <p:nvPr>
            <p:ph idx="1"/>
          </p:nvPr>
        </p:nvSpPr>
        <p:spPr>
          <a:xfrm>
            <a:off x="547868" y="1825625"/>
            <a:ext cx="11096264" cy="4351338"/>
          </a:xfrm>
        </p:spPr>
        <p:txBody>
          <a:bodyPr/>
          <a:lstStyle/>
          <a:p>
            <a:pPr marL="0" indent="0" algn="ctr">
              <a:buNone/>
            </a:pPr>
            <a:r>
              <a:rPr lang="en-US" dirty="0" smtClean="0"/>
              <a:t>What went well?</a:t>
            </a:r>
          </a:p>
          <a:p>
            <a:pPr marL="0" indent="0" algn="ctr">
              <a:buNone/>
            </a:pPr>
            <a:endParaRPr lang="en-US" dirty="0"/>
          </a:p>
          <a:p>
            <a:pPr marL="0" indent="0" algn="ctr">
              <a:buNone/>
            </a:pPr>
            <a:r>
              <a:rPr lang="en-US" dirty="0" smtClean="0"/>
              <a:t>What could have been done better?</a:t>
            </a:r>
          </a:p>
          <a:p>
            <a:pPr marL="0" indent="0" algn="ctr">
              <a:buNone/>
            </a:pPr>
            <a:endParaRPr lang="en-US" dirty="0"/>
          </a:p>
          <a:p>
            <a:pPr marL="0" indent="0" algn="ctr">
              <a:buNone/>
            </a:pPr>
            <a:r>
              <a:rPr lang="en-US" dirty="0" smtClean="0"/>
              <a:t>How was the relationship between the interviewer and interviewee?</a:t>
            </a:r>
          </a:p>
          <a:p>
            <a:pPr marL="0" indent="0" algn="ctr">
              <a:buNone/>
            </a:pPr>
            <a:endParaRPr lang="en-US" dirty="0"/>
          </a:p>
          <a:p>
            <a:pPr marL="0" indent="0" algn="ctr">
              <a:buNone/>
            </a:pPr>
            <a:r>
              <a:rPr lang="en-US" dirty="0" smtClean="0"/>
              <a:t>What else did you notice?</a:t>
            </a:r>
            <a:endParaRPr lang="en-US" dirty="0"/>
          </a:p>
        </p:txBody>
      </p:sp>
    </p:spTree>
    <p:extLst>
      <p:ext uri="{BB962C8B-B14F-4D97-AF65-F5344CB8AC3E}">
        <p14:creationId xmlns:p14="http://schemas.microsoft.com/office/powerpoint/2010/main" val="2619834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271"/>
            <a:ext cx="10515600" cy="1325563"/>
          </a:xfrm>
        </p:spPr>
        <p:txBody>
          <a:bodyPr/>
          <a:lstStyle/>
          <a:p>
            <a:r>
              <a:rPr lang="en-US" b="1" dirty="0" smtClean="0"/>
              <a:t>Interpretation Session</a:t>
            </a:r>
            <a:endParaRPr lang="en-US" b="1" dirty="0"/>
          </a:p>
        </p:txBody>
      </p:sp>
      <p:sp>
        <p:nvSpPr>
          <p:cNvPr id="3" name="Content Placeholder 2"/>
          <p:cNvSpPr>
            <a:spLocks noGrp="1"/>
          </p:cNvSpPr>
          <p:nvPr>
            <p:ph sz="half" idx="1"/>
          </p:nvPr>
        </p:nvSpPr>
        <p:spPr>
          <a:xfrm>
            <a:off x="838200" y="1788241"/>
            <a:ext cx="10515600" cy="4351338"/>
          </a:xfrm>
        </p:spPr>
        <p:txBody>
          <a:bodyPr>
            <a:normAutofit lnSpcReduction="10000"/>
          </a:bodyPr>
          <a:lstStyle/>
          <a:p>
            <a:pPr marL="0" indent="0">
              <a:buNone/>
            </a:pPr>
            <a:r>
              <a:rPr lang="en-US" dirty="0" smtClean="0"/>
              <a:t>Debrief with your team after each interview, as soon as you can…</a:t>
            </a:r>
          </a:p>
          <a:p>
            <a:pPr lvl="1"/>
            <a:r>
              <a:rPr lang="en-US" dirty="0" smtClean="0"/>
              <a:t>Ideally, within 48 hours. You can schedule these in advance, as soon as the interview is scheduled.</a:t>
            </a:r>
          </a:p>
          <a:p>
            <a:pPr lvl="1"/>
            <a:r>
              <a:rPr lang="en-US" dirty="0" smtClean="0"/>
              <a:t>During the session, write down </a:t>
            </a:r>
            <a:r>
              <a:rPr lang="en-US" b="1" i="1" dirty="0" smtClean="0"/>
              <a:t>affinity notes</a:t>
            </a:r>
            <a:r>
              <a:rPr lang="en-US" dirty="0" smtClean="0"/>
              <a:t>:</a:t>
            </a:r>
          </a:p>
          <a:p>
            <a:pPr lvl="2"/>
            <a:r>
              <a:rPr lang="en-US" dirty="0" smtClean="0"/>
              <a:t>Facts from the interview</a:t>
            </a:r>
          </a:p>
          <a:p>
            <a:pPr lvl="2"/>
            <a:r>
              <a:rPr lang="en-US" dirty="0" smtClean="0"/>
              <a:t>Interviewee quotations</a:t>
            </a:r>
          </a:p>
          <a:p>
            <a:pPr lvl="2"/>
            <a:r>
              <a:rPr lang="en-US" dirty="0" smtClean="0"/>
              <a:t>Insights based on the interview</a:t>
            </a:r>
            <a:endParaRPr lang="en-US" dirty="0"/>
          </a:p>
          <a:p>
            <a:pPr lvl="1"/>
            <a:r>
              <a:rPr lang="en-US" dirty="0" smtClean="0">
                <a:solidFill>
                  <a:srgbClr val="FF0000"/>
                </a:solidFill>
              </a:rPr>
              <a:t>Each affinity note should be one or two full sentences – most should make clear </a:t>
            </a:r>
            <a:r>
              <a:rPr lang="en-US" i="1" dirty="0" smtClean="0">
                <a:solidFill>
                  <a:srgbClr val="FF0000"/>
                </a:solidFill>
              </a:rPr>
              <a:t>assertions</a:t>
            </a:r>
            <a:r>
              <a:rPr lang="en-US" dirty="0" smtClean="0">
                <a:solidFill>
                  <a:srgbClr val="FF0000"/>
                </a:solidFill>
              </a:rPr>
              <a:t>.</a:t>
            </a:r>
          </a:p>
          <a:p>
            <a:pPr lvl="1"/>
            <a:r>
              <a:rPr lang="en-US" dirty="0" smtClean="0"/>
              <a:t>Each affinity note should make sense on its own. </a:t>
            </a:r>
          </a:p>
          <a:p>
            <a:pPr lvl="1"/>
            <a:r>
              <a:rPr lang="en-US" dirty="0" smtClean="0"/>
              <a:t>Use codes (P01, P02, etc.) instead of names of  people / organizations.</a:t>
            </a:r>
          </a:p>
          <a:p>
            <a:pPr lvl="1"/>
            <a:r>
              <a:rPr lang="en-US" dirty="0" smtClean="0"/>
              <a:t>Guideline: about one note </a:t>
            </a:r>
            <a:r>
              <a:rPr lang="en-US" dirty="0" smtClean="0"/>
              <a:t>for every 1-3 minutes </a:t>
            </a:r>
            <a:r>
              <a:rPr lang="en-US" dirty="0" smtClean="0"/>
              <a:t>of interview.</a:t>
            </a:r>
          </a:p>
        </p:txBody>
      </p:sp>
    </p:spTree>
    <p:extLst>
      <p:ext uri="{BB962C8B-B14F-4D97-AF65-F5344CB8AC3E}">
        <p14:creationId xmlns:p14="http://schemas.microsoft.com/office/powerpoint/2010/main" val="738613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 y="2916878"/>
            <a:ext cx="11990832" cy="1325563"/>
          </a:xfrm>
        </p:spPr>
        <p:txBody>
          <a:bodyPr>
            <a:noAutofit/>
          </a:bodyPr>
          <a:lstStyle/>
          <a:p>
            <a:pPr algn="ctr"/>
            <a:r>
              <a:rPr lang="en-US" b="1" dirty="0" smtClean="0"/>
              <a:t>Interpretation Session Exercise</a:t>
            </a:r>
            <a:r>
              <a:rPr lang="en-US" sz="2400" dirty="0"/>
              <a:t/>
            </a:r>
            <a:br>
              <a:rPr lang="en-US" sz="2400" dirty="0"/>
            </a:br>
            <a:r>
              <a:rPr lang="en-US" sz="3200" dirty="0" smtClean="0"/>
              <a:t>Work with your </a:t>
            </a:r>
            <a:r>
              <a:rPr lang="en-US" sz="3200" dirty="0" smtClean="0"/>
              <a:t>regular team.</a:t>
            </a:r>
            <a:r>
              <a:rPr lang="en-US" sz="3200" dirty="0" smtClean="0"/>
              <a:t/>
            </a:r>
            <a:br>
              <a:rPr lang="en-US" sz="3200" dirty="0" smtClean="0"/>
            </a:br>
            <a:r>
              <a:rPr lang="en-US" sz="2800" dirty="0" smtClean="0"/>
              <a:t/>
            </a:r>
            <a:br>
              <a:rPr lang="en-US" sz="2800" dirty="0" smtClean="0"/>
            </a:br>
            <a:r>
              <a:rPr lang="en-US" sz="2800" b="1" dirty="0" smtClean="0"/>
              <a:t>Spend 5-7 minutes doing an interpretation session for </a:t>
            </a:r>
            <a:r>
              <a:rPr lang="en-US" sz="2800" b="1" i="1" dirty="0" smtClean="0"/>
              <a:t>each </a:t>
            </a:r>
            <a:r>
              <a:rPr lang="en-US" sz="2800" b="1" dirty="0" smtClean="0"/>
              <a:t>teammate’s interview from last week about website/app problems. (Total 20-25 minutes.) </a:t>
            </a:r>
            <a:br>
              <a:rPr lang="en-US" sz="2800" b="1" dirty="0" smtClean="0"/>
            </a:br>
            <a:r>
              <a:rPr lang="en-US" sz="2800" b="1" dirty="0" smtClean="0"/>
              <a:t/>
            </a:r>
            <a:br>
              <a:rPr lang="en-US" sz="2800" b="1" dirty="0" smtClean="0"/>
            </a:br>
            <a:r>
              <a:rPr lang="en-US" sz="2800" b="1" i="1" dirty="0" smtClean="0"/>
              <a:t>Each </a:t>
            </a:r>
            <a:r>
              <a:rPr lang="en-US" sz="2800" b="1" dirty="0" smtClean="0"/>
              <a:t>team member should do the following: </a:t>
            </a:r>
            <a:r>
              <a:rPr lang="en-US" sz="2800" b="1" dirty="0" smtClean="0"/>
              <a:t>Acting </a:t>
            </a:r>
            <a:r>
              <a:rPr lang="en-US" sz="2800" b="1" dirty="0" smtClean="0"/>
              <a:t>as interviewer, use your memory and refer to notes from the last class </a:t>
            </a:r>
            <a:r>
              <a:rPr lang="en-US" sz="2800" b="1" dirty="0" smtClean="0"/>
              <a:t>and explain </a:t>
            </a:r>
            <a:r>
              <a:rPr lang="en-US" sz="2800" b="1" dirty="0" smtClean="0"/>
              <a:t>what you heard during the </a:t>
            </a:r>
            <a:r>
              <a:rPr lang="en-US" sz="2800" b="1" dirty="0" smtClean="0"/>
              <a:t>interview. Other </a:t>
            </a:r>
            <a:r>
              <a:rPr lang="en-US" sz="2800" b="1" dirty="0" smtClean="0"/>
              <a:t>teammates should capture affinity notes in a shared Google Sheet and/or ask questions. </a:t>
            </a:r>
            <a:r>
              <a:rPr lang="en-US" sz="2800" b="1" dirty="0" smtClean="0"/>
              <a:t>Make </a:t>
            </a:r>
            <a:r>
              <a:rPr lang="en-US" sz="2800" b="1" dirty="0" smtClean="0"/>
              <a:t>sure to try to make </a:t>
            </a:r>
            <a:r>
              <a:rPr lang="en-US" sz="2800" b="1" i="1" dirty="0" smtClean="0"/>
              <a:t>assertions</a:t>
            </a:r>
            <a:r>
              <a:rPr lang="en-US" sz="2800" b="1" dirty="0"/>
              <a:t>. Take turns. </a:t>
            </a:r>
            <a:r>
              <a:rPr lang="en-US" sz="2800" b="1" dirty="0" smtClean="0"/>
              <a:t/>
            </a:r>
            <a:br>
              <a:rPr lang="en-US" sz="2800" b="1" dirty="0" smtClean="0"/>
            </a:br>
            <a:r>
              <a:rPr lang="en-US" sz="2800" b="1" dirty="0" smtClean="0"/>
              <a:t/>
            </a:r>
            <a:br>
              <a:rPr lang="en-US" sz="2800" b="1" dirty="0" smtClean="0"/>
            </a:br>
            <a:r>
              <a:rPr lang="en-US" sz="2800" b="1" dirty="0" smtClean="0"/>
              <a:t>If you have two or more team members without notes from last week, have them conduct one interview with each other on website/app problems (~5 minutes), and then do an interpretation session for that interview.</a:t>
            </a:r>
            <a:br>
              <a:rPr lang="en-US" sz="2800" b="1" dirty="0" smtClean="0"/>
            </a:br>
            <a:r>
              <a:rPr lang="en-US" sz="2800" b="1" dirty="0"/>
              <a:t/>
            </a:r>
            <a:br>
              <a:rPr lang="en-US" sz="2800" b="1" dirty="0"/>
            </a:br>
            <a:r>
              <a:rPr lang="en-US" sz="2800" b="1" i="1" dirty="0" smtClean="0">
                <a:solidFill>
                  <a:srgbClr val="FF0000"/>
                </a:solidFill>
              </a:rPr>
              <a:t>Lecture resumes at 9:55am ET.</a:t>
            </a:r>
            <a:br>
              <a:rPr lang="en-US" sz="2800" b="1" i="1" dirty="0" smtClean="0">
                <a:solidFill>
                  <a:srgbClr val="FF0000"/>
                </a:solidFill>
              </a:rPr>
            </a:br>
            <a:r>
              <a:rPr lang="en-US" sz="3200" dirty="0" smtClean="0"/>
              <a:t> </a:t>
            </a:r>
            <a:endParaRPr lang="en-US" sz="3600" i="1" dirty="0"/>
          </a:p>
        </p:txBody>
      </p:sp>
    </p:spTree>
    <p:extLst>
      <p:ext uri="{BB962C8B-B14F-4D97-AF65-F5344CB8AC3E}">
        <p14:creationId xmlns:p14="http://schemas.microsoft.com/office/powerpoint/2010/main" val="661367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a:t>
            </a:r>
            <a:endParaRPr lang="en-US" dirty="0"/>
          </a:p>
        </p:txBody>
      </p:sp>
      <p:sp>
        <p:nvSpPr>
          <p:cNvPr id="3" name="Content Placeholder 2"/>
          <p:cNvSpPr>
            <a:spLocks noGrp="1"/>
          </p:cNvSpPr>
          <p:nvPr>
            <p:ph idx="1"/>
          </p:nvPr>
        </p:nvSpPr>
        <p:spPr>
          <a:xfrm>
            <a:off x="547868" y="1825625"/>
            <a:ext cx="11096264" cy="4351338"/>
          </a:xfrm>
        </p:spPr>
        <p:txBody>
          <a:bodyPr/>
          <a:lstStyle/>
          <a:p>
            <a:pPr marL="0" indent="0" algn="ctr">
              <a:buNone/>
            </a:pPr>
            <a:r>
              <a:rPr lang="en-US" dirty="0" smtClean="0"/>
              <a:t>How did you decide what would make a good affinity note?</a:t>
            </a:r>
          </a:p>
          <a:p>
            <a:pPr marL="0" indent="0" algn="ctr">
              <a:buNone/>
            </a:pPr>
            <a:endParaRPr lang="en-US" dirty="0"/>
          </a:p>
          <a:p>
            <a:pPr marL="0" indent="0" algn="ctr">
              <a:buNone/>
            </a:pPr>
            <a:r>
              <a:rPr lang="en-US" dirty="0" smtClean="0"/>
              <a:t>How often did you have affinity notes that were not strictly from your interview notes?</a:t>
            </a:r>
          </a:p>
          <a:p>
            <a:pPr marL="0" indent="0" algn="ctr">
              <a:buNone/>
            </a:pPr>
            <a:endParaRPr lang="en-US" dirty="0"/>
          </a:p>
          <a:p>
            <a:pPr marL="0" indent="0" algn="ctr">
              <a:buNone/>
            </a:pPr>
            <a:r>
              <a:rPr lang="en-US" dirty="0" smtClean="0"/>
              <a:t>How was the interaction between the person who conducted the interview and the rest of the team?</a:t>
            </a:r>
          </a:p>
          <a:p>
            <a:pPr marL="0" indent="0" algn="ctr">
              <a:buNone/>
            </a:pPr>
            <a:endParaRPr lang="en-US" dirty="0"/>
          </a:p>
          <a:p>
            <a:pPr marL="0" indent="0" algn="ctr">
              <a:buNone/>
            </a:pPr>
            <a:r>
              <a:rPr lang="en-US" dirty="0" smtClean="0"/>
              <a:t>Any questions?</a:t>
            </a:r>
            <a:endParaRPr lang="en-US" dirty="0"/>
          </a:p>
        </p:txBody>
      </p:sp>
    </p:spTree>
    <p:extLst>
      <p:ext uri="{BB962C8B-B14F-4D97-AF65-F5344CB8AC3E}">
        <p14:creationId xmlns:p14="http://schemas.microsoft.com/office/powerpoint/2010/main" val="897005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248" y="2894484"/>
            <a:ext cx="11443504" cy="1325563"/>
          </a:xfrm>
        </p:spPr>
        <p:txBody>
          <a:bodyPr>
            <a:noAutofit/>
          </a:bodyPr>
          <a:lstStyle/>
          <a:p>
            <a:pPr algn="ctr"/>
            <a:r>
              <a:rPr lang="en-US" b="1" dirty="0" smtClean="0"/>
              <a:t>Interview Protocols Peer Feedback</a:t>
            </a:r>
            <a:r>
              <a:rPr lang="en-US" dirty="0" smtClean="0"/>
              <a:t/>
            </a:r>
            <a:br>
              <a:rPr lang="en-US" dirty="0" smtClean="0"/>
            </a:br>
            <a:r>
              <a:rPr lang="en-US" sz="1400" dirty="0"/>
              <a:t/>
            </a:r>
            <a:br>
              <a:rPr lang="en-US" sz="1400" dirty="0"/>
            </a:br>
            <a:r>
              <a:rPr lang="en-US" sz="2800" dirty="0" smtClean="0"/>
              <a:t>As a team, you will provide feedback for another team’s Interview Protocol. </a:t>
            </a:r>
            <a:br>
              <a:rPr lang="en-US" sz="2800" dirty="0" smtClean="0"/>
            </a:br>
            <a:r>
              <a:rPr lang="en-US" sz="1600" dirty="0" smtClean="0"/>
              <a:t/>
            </a:r>
            <a:br>
              <a:rPr lang="en-US" sz="1600" dirty="0" smtClean="0"/>
            </a:br>
            <a:r>
              <a:rPr lang="en-US" sz="2800" dirty="0" smtClean="0"/>
              <a:t>Go </a:t>
            </a:r>
            <a:r>
              <a:rPr lang="en-US" sz="2800" dirty="0"/>
              <a:t>to </a:t>
            </a:r>
            <a:r>
              <a:rPr lang="en-US" sz="2800" dirty="0">
                <a:hlinkClick r:id="rId2"/>
              </a:rPr>
              <a:t>https://</a:t>
            </a:r>
            <a:r>
              <a:rPr lang="en-US" sz="2800" dirty="0" smtClean="0">
                <a:hlinkClick r:id="rId2"/>
              </a:rPr>
              <a:t>bit.ly/si501f21swap</a:t>
            </a:r>
            <a:r>
              <a:rPr lang="en-US" sz="2800" dirty="0" smtClean="0"/>
              <a:t> </a:t>
            </a:r>
            <a:r>
              <a:rPr lang="en-US" sz="2800" dirty="0" smtClean="0"/>
              <a:t>to see team </a:t>
            </a:r>
            <a:r>
              <a:rPr lang="en-US" sz="2800" dirty="0" smtClean="0"/>
              <a:t>pairings. </a:t>
            </a:r>
            <a:r>
              <a:rPr lang="en-US" sz="2800" dirty="0" smtClean="0"/>
              <a:t/>
            </a:r>
            <a:br>
              <a:rPr lang="en-US" sz="2800" dirty="0" smtClean="0"/>
            </a:br>
            <a:r>
              <a:rPr lang="en-US" sz="2800" dirty="0" smtClean="0"/>
              <a:t>Have one team member email </a:t>
            </a:r>
            <a:r>
              <a:rPr lang="en-US" sz="2800" dirty="0" smtClean="0"/>
              <a:t>to </a:t>
            </a:r>
            <a:r>
              <a:rPr lang="en-US" sz="2800" i="1" dirty="0" smtClean="0"/>
              <a:t>all </a:t>
            </a:r>
            <a:r>
              <a:rPr lang="en-US" sz="2800" i="1" dirty="0" smtClean="0"/>
              <a:t>members </a:t>
            </a:r>
            <a:r>
              <a:rPr lang="en-US" sz="2800" dirty="0" smtClean="0"/>
              <a:t>of the </a:t>
            </a:r>
            <a:r>
              <a:rPr lang="en-US" sz="2800" dirty="0" smtClean="0"/>
              <a:t>other team</a:t>
            </a:r>
            <a:r>
              <a:rPr lang="en-US" sz="2800" dirty="0" smtClean="0"/>
              <a:t>, </a:t>
            </a:r>
            <a:br>
              <a:rPr lang="en-US" sz="2800" dirty="0" smtClean="0"/>
            </a:br>
            <a:r>
              <a:rPr lang="en-US" sz="2800" dirty="0" smtClean="0"/>
              <a:t>the Interview Protocol that </a:t>
            </a:r>
            <a:r>
              <a:rPr lang="en-US" sz="2800" i="1" dirty="0" smtClean="0"/>
              <a:t>your </a:t>
            </a:r>
            <a:r>
              <a:rPr lang="en-US" sz="2800" dirty="0" smtClean="0"/>
              <a:t>team submitted for today. </a:t>
            </a:r>
            <a:br>
              <a:rPr lang="en-US" sz="2800" dirty="0" smtClean="0"/>
            </a:br>
            <a:r>
              <a:rPr lang="en-US" sz="2800" dirty="0" smtClean="0"/>
              <a:t>Include </a:t>
            </a:r>
            <a:r>
              <a:rPr lang="en-US" sz="2800" dirty="0" smtClean="0"/>
              <a:t>a brief description of the client and their </a:t>
            </a:r>
            <a:r>
              <a:rPr lang="en-US" sz="2800" dirty="0" smtClean="0"/>
              <a:t>problem in the email.</a:t>
            </a:r>
            <a:r>
              <a:rPr lang="en-US" sz="2800" dirty="0" smtClean="0"/>
              <a:t/>
            </a:r>
            <a:br>
              <a:rPr lang="en-US" sz="2800" dirty="0" smtClean="0"/>
            </a:br>
            <a:r>
              <a:rPr lang="en-US" sz="1600" dirty="0" smtClean="0"/>
              <a:t/>
            </a:r>
            <a:br>
              <a:rPr lang="en-US" sz="1600" dirty="0" smtClean="0"/>
            </a:br>
            <a:r>
              <a:rPr lang="en-US" sz="2800" b="1" i="1" dirty="0" smtClean="0"/>
              <a:t>As a team</a:t>
            </a:r>
            <a:r>
              <a:rPr lang="en-US" sz="2800" b="1" dirty="0" smtClean="0"/>
              <a:t>, work to provide a thorough critique of </a:t>
            </a:r>
            <a:r>
              <a:rPr lang="en-US" sz="2800" b="1" i="1" dirty="0" smtClean="0"/>
              <a:t>at least </a:t>
            </a:r>
            <a:r>
              <a:rPr lang="en-US" sz="2800" b="1" dirty="0" smtClean="0"/>
              <a:t>one of the </a:t>
            </a:r>
            <a:r>
              <a:rPr lang="en-US" sz="2800" b="1" dirty="0" smtClean="0"/>
              <a:t>protocols (i.e</a:t>
            </a:r>
            <a:r>
              <a:rPr lang="en-US" sz="2800" b="1" dirty="0" smtClean="0"/>
              <a:t>., </a:t>
            </a:r>
            <a:r>
              <a:rPr lang="en-US" sz="2800" b="1" dirty="0" smtClean="0"/>
              <a:t>at least for </a:t>
            </a:r>
            <a:r>
              <a:rPr lang="en-US" sz="2800" b="1" dirty="0" smtClean="0"/>
              <a:t>one job role</a:t>
            </a:r>
            <a:r>
              <a:rPr lang="en-US" sz="2800" b="1" dirty="0" smtClean="0"/>
              <a:t>) of the team who sent yo</a:t>
            </a:r>
            <a:r>
              <a:rPr lang="en-US" sz="2800" b="1" dirty="0" smtClean="0"/>
              <a:t>u theirs</a:t>
            </a:r>
            <a:r>
              <a:rPr lang="en-US" sz="2800" b="1" dirty="0" smtClean="0"/>
              <a:t>. </a:t>
            </a:r>
            <a:r>
              <a:rPr lang="en-US" sz="2800" b="1" dirty="0" smtClean="0"/>
              <a:t/>
            </a:r>
            <a:br>
              <a:rPr lang="en-US" sz="2800" b="1" dirty="0" smtClean="0"/>
            </a:br>
            <a:r>
              <a:rPr lang="en-US" sz="1600" b="1" dirty="0"/>
              <a:t/>
            </a:r>
            <a:br>
              <a:rPr lang="en-US" sz="1600" b="1" dirty="0"/>
            </a:br>
            <a:r>
              <a:rPr lang="en-US" sz="2800" dirty="0"/>
              <a:t>Provide feedback about what is done well and what could be improved. </a:t>
            </a:r>
            <a:r>
              <a:rPr lang="en-US" sz="2800" dirty="0" smtClean="0"/>
              <a:t/>
            </a:r>
            <a:br>
              <a:rPr lang="en-US" sz="2800" dirty="0" smtClean="0"/>
            </a:br>
            <a:r>
              <a:rPr lang="en-US" sz="2800" dirty="0" smtClean="0"/>
              <a:t>Try </a:t>
            </a:r>
            <a:r>
              <a:rPr lang="en-US" sz="2800" dirty="0"/>
              <a:t>to find things that can be improved!</a:t>
            </a:r>
            <a:br>
              <a:rPr lang="en-US" sz="2800" dirty="0"/>
            </a:br>
            <a:r>
              <a:rPr lang="en-US" sz="1600" dirty="0" smtClean="0"/>
              <a:t/>
            </a:r>
            <a:br>
              <a:rPr lang="en-US" sz="1600" dirty="0" smtClean="0"/>
            </a:br>
            <a:r>
              <a:rPr lang="en-US" sz="2800" dirty="0" smtClean="0"/>
              <a:t>Consolidate all comments into a single file, send it back to the other team, </a:t>
            </a:r>
            <a:br>
              <a:rPr lang="en-US" sz="2800" dirty="0" smtClean="0"/>
            </a:br>
            <a:r>
              <a:rPr lang="en-US" sz="2800" dirty="0" smtClean="0"/>
              <a:t>and also submit on Canvas before the end of your Discussion section.</a:t>
            </a:r>
            <a:br>
              <a:rPr lang="en-US" sz="2800" dirty="0" smtClean="0"/>
            </a:br>
            <a:r>
              <a:rPr lang="en-US" sz="1600" dirty="0"/>
              <a:t/>
            </a:r>
            <a:br>
              <a:rPr lang="en-US" sz="1600" dirty="0"/>
            </a:br>
            <a:r>
              <a:rPr lang="en-US" sz="2800" b="1" i="1" dirty="0">
                <a:solidFill>
                  <a:schemeClr val="bg1"/>
                </a:solidFill>
              </a:rPr>
              <a:t>Come back to the </a:t>
            </a:r>
            <a:r>
              <a:rPr lang="en-US" sz="2800" b="1" i="1" dirty="0" smtClean="0">
                <a:solidFill>
                  <a:schemeClr val="bg1"/>
                </a:solidFill>
              </a:rPr>
              <a:t>main Zoom room at 2:40pm ET.</a:t>
            </a:r>
            <a:r>
              <a:rPr lang="en-US" sz="3200" b="1" dirty="0"/>
              <a:t/>
            </a:r>
            <a:br>
              <a:rPr lang="en-US" sz="3200" b="1" dirty="0"/>
            </a:br>
            <a:r>
              <a:rPr lang="en-US" sz="2800" dirty="0" smtClean="0"/>
              <a:t>  </a:t>
            </a:r>
            <a:endParaRPr lang="en-US" sz="3200" i="1" dirty="0"/>
          </a:p>
        </p:txBody>
      </p:sp>
    </p:spTree>
    <p:extLst>
      <p:ext uri="{BB962C8B-B14F-4D97-AF65-F5344CB8AC3E}">
        <p14:creationId xmlns:p14="http://schemas.microsoft.com/office/powerpoint/2010/main" val="2869052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875"/>
            <a:ext cx="10515600" cy="1325563"/>
          </a:xfrm>
        </p:spPr>
        <p:txBody>
          <a:bodyPr/>
          <a:lstStyle/>
          <a:p>
            <a:r>
              <a:rPr lang="en-US" b="1" dirty="0" smtClean="0"/>
              <a:t>Interview Protocol Guidelines</a:t>
            </a:r>
            <a:endParaRPr lang="en-US" b="1" dirty="0"/>
          </a:p>
        </p:txBody>
      </p:sp>
      <p:sp>
        <p:nvSpPr>
          <p:cNvPr id="3" name="Content Placeholder 2"/>
          <p:cNvSpPr>
            <a:spLocks noGrp="1"/>
          </p:cNvSpPr>
          <p:nvPr>
            <p:ph sz="half" idx="1"/>
          </p:nvPr>
        </p:nvSpPr>
        <p:spPr>
          <a:xfrm>
            <a:off x="838200" y="1317624"/>
            <a:ext cx="5181600" cy="5668392"/>
          </a:xfrm>
        </p:spPr>
        <p:txBody>
          <a:bodyPr>
            <a:normAutofit lnSpcReduction="10000"/>
          </a:bodyPr>
          <a:lstStyle/>
          <a:p>
            <a:r>
              <a:rPr lang="en-US" dirty="0" smtClean="0"/>
              <a:t>Identify an overarching question.</a:t>
            </a:r>
          </a:p>
          <a:p>
            <a:r>
              <a:rPr lang="en-US" dirty="0" smtClean="0"/>
              <a:t>Create </a:t>
            </a:r>
            <a:r>
              <a:rPr lang="en-US" dirty="0"/>
              <a:t>a list of </a:t>
            </a:r>
            <a:r>
              <a:rPr lang="en-US" dirty="0" smtClean="0"/>
              <a:t>key questions</a:t>
            </a:r>
            <a:r>
              <a:rPr lang="en-US" dirty="0"/>
              <a:t>. </a:t>
            </a:r>
            <a:endParaRPr lang="en-US" dirty="0" smtClean="0"/>
          </a:p>
          <a:p>
            <a:r>
              <a:rPr lang="en-US" dirty="0" smtClean="0"/>
              <a:t>Cluster </a:t>
            </a:r>
            <a:r>
              <a:rPr lang="en-US" dirty="0"/>
              <a:t>them by theme. </a:t>
            </a:r>
            <a:endParaRPr lang="en-US" dirty="0" smtClean="0"/>
          </a:p>
          <a:p>
            <a:r>
              <a:rPr lang="en-US" dirty="0" smtClean="0"/>
              <a:t>Think </a:t>
            </a:r>
            <a:r>
              <a:rPr lang="en-US" dirty="0"/>
              <a:t>through the ordering of themes and the ordering of questions within themes. </a:t>
            </a:r>
            <a:endParaRPr lang="en-US" dirty="0" smtClean="0"/>
          </a:p>
          <a:p>
            <a:r>
              <a:rPr lang="en-US" dirty="0" smtClean="0"/>
              <a:t>Include </a:t>
            </a:r>
            <a:r>
              <a:rPr lang="en-US" dirty="0"/>
              <a:t>follow-up questions where you want to dig into a particular issue. </a:t>
            </a:r>
            <a:endParaRPr lang="en-US" dirty="0" smtClean="0"/>
          </a:p>
          <a:p>
            <a:r>
              <a:rPr lang="en-US" dirty="0" smtClean="0">
                <a:solidFill>
                  <a:srgbClr val="FF0000"/>
                </a:solidFill>
              </a:rPr>
              <a:t>Consider </a:t>
            </a:r>
            <a:r>
              <a:rPr lang="en-US" dirty="0">
                <a:solidFill>
                  <a:srgbClr val="FF0000"/>
                </a:solidFill>
              </a:rPr>
              <a:t>how best to ask the participant to </a:t>
            </a:r>
            <a:r>
              <a:rPr lang="en-US" dirty="0" smtClean="0">
                <a:solidFill>
                  <a:srgbClr val="FF0000"/>
                </a:solidFill>
              </a:rPr>
              <a:t>re-enact an experience from </a:t>
            </a:r>
            <a:r>
              <a:rPr lang="en-US" dirty="0">
                <a:solidFill>
                  <a:srgbClr val="FF0000"/>
                </a:solidFill>
              </a:rPr>
              <a:t>the past.</a:t>
            </a:r>
          </a:p>
        </p:txBody>
      </p:sp>
      <p:sp>
        <p:nvSpPr>
          <p:cNvPr id="4" name="Content Placeholder 3"/>
          <p:cNvSpPr>
            <a:spLocks noGrp="1"/>
          </p:cNvSpPr>
          <p:nvPr>
            <p:ph sz="half" idx="2"/>
          </p:nvPr>
        </p:nvSpPr>
        <p:spPr>
          <a:xfrm>
            <a:off x="6172200" y="1317624"/>
            <a:ext cx="5181600" cy="5668392"/>
          </a:xfrm>
        </p:spPr>
        <p:txBody>
          <a:bodyPr>
            <a:normAutofit lnSpcReduction="10000"/>
          </a:bodyPr>
          <a:lstStyle/>
          <a:p>
            <a:r>
              <a:rPr lang="en-US" dirty="0" smtClean="0"/>
              <a:t>Questions should…</a:t>
            </a:r>
            <a:endParaRPr lang="en-US" dirty="0"/>
          </a:p>
          <a:p>
            <a:pPr lvl="1" fontAlgn="base"/>
            <a:r>
              <a:rPr lang="en-US" dirty="0" smtClean="0"/>
              <a:t>Be relevant to the overarching question;</a:t>
            </a:r>
          </a:p>
          <a:p>
            <a:pPr lvl="1" fontAlgn="base"/>
            <a:r>
              <a:rPr lang="en-US" dirty="0" smtClean="0"/>
              <a:t>Be </a:t>
            </a:r>
            <a:r>
              <a:rPr lang="en-US" dirty="0"/>
              <a:t>mostly open-ended;</a:t>
            </a:r>
          </a:p>
          <a:p>
            <a:pPr lvl="1" fontAlgn="base"/>
            <a:r>
              <a:rPr lang="en-US" dirty="0"/>
              <a:t>Be non-judgmental;</a:t>
            </a:r>
          </a:p>
          <a:p>
            <a:pPr lvl="1" fontAlgn="base"/>
            <a:r>
              <a:rPr lang="en-US" dirty="0"/>
              <a:t>Be phrased to avoid sounding like they are attacking or evaluating the </a:t>
            </a:r>
            <a:r>
              <a:rPr lang="en-US" dirty="0" smtClean="0"/>
              <a:t>participant; </a:t>
            </a:r>
            <a:endParaRPr lang="en-US" dirty="0"/>
          </a:p>
          <a:p>
            <a:pPr lvl="1" fontAlgn="base"/>
            <a:r>
              <a:rPr lang="en-US" dirty="0">
                <a:solidFill>
                  <a:srgbClr val="FF0000"/>
                </a:solidFill>
              </a:rPr>
              <a:t>Elicit concrete responses, and not abstract generalizations;</a:t>
            </a:r>
          </a:p>
          <a:p>
            <a:pPr lvl="1" fontAlgn="base"/>
            <a:r>
              <a:rPr lang="en-US" dirty="0" smtClean="0"/>
              <a:t>Avoid </a:t>
            </a:r>
            <a:r>
              <a:rPr lang="en-US" dirty="0"/>
              <a:t>leading the participant into thinking that you are looking for a particular answer; </a:t>
            </a:r>
          </a:p>
          <a:p>
            <a:pPr lvl="1"/>
            <a:r>
              <a:rPr lang="en-US" dirty="0"/>
              <a:t>Show that you are adopting the stance of a learner / apprentice. </a:t>
            </a:r>
            <a:br>
              <a:rPr lang="en-US" dirty="0"/>
            </a:br>
            <a:endParaRPr lang="en-US" dirty="0"/>
          </a:p>
        </p:txBody>
      </p:sp>
      <p:sp>
        <p:nvSpPr>
          <p:cNvPr id="8" name="TextBox 7"/>
          <p:cNvSpPr txBox="1"/>
          <p:nvPr/>
        </p:nvSpPr>
        <p:spPr>
          <a:xfrm rot="1167902">
            <a:off x="7917033" y="813499"/>
            <a:ext cx="4310988" cy="523220"/>
          </a:xfrm>
          <a:prstGeom prst="rect">
            <a:avLst/>
          </a:prstGeom>
          <a:noFill/>
        </p:spPr>
        <p:txBody>
          <a:bodyPr wrap="none" rtlCol="0">
            <a:spAutoFit/>
          </a:bodyPr>
          <a:lstStyle/>
          <a:p>
            <a:r>
              <a:rPr lang="en-US" sz="2800" dirty="0" smtClean="0">
                <a:solidFill>
                  <a:srgbClr val="FF0000"/>
                </a:solidFill>
              </a:rPr>
              <a:t>Pay special attention to this!</a:t>
            </a:r>
            <a:endParaRPr lang="en-US" sz="2800" dirty="0">
              <a:solidFill>
                <a:srgbClr val="FF0000"/>
              </a:solidFill>
            </a:endParaRPr>
          </a:p>
        </p:txBody>
      </p:sp>
      <p:sp>
        <p:nvSpPr>
          <p:cNvPr id="9" name="Arc 8"/>
          <p:cNvSpPr/>
          <p:nvPr/>
        </p:nvSpPr>
        <p:spPr>
          <a:xfrm rot="21179984" flipV="1">
            <a:off x="10050643" y="-86146"/>
            <a:ext cx="1808764" cy="4318118"/>
          </a:xfrm>
          <a:prstGeom prst="arc">
            <a:avLst/>
          </a:prstGeom>
          <a:ln w="38100">
            <a:solidFill>
              <a:srgbClr val="FF0000"/>
            </a:solidFill>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rot="368642" flipV="1">
            <a:off x="146049" y="-3132544"/>
            <a:ext cx="11609881" cy="8771783"/>
          </a:xfrm>
          <a:prstGeom prst="arc">
            <a:avLst/>
          </a:prstGeom>
          <a:ln w="38100">
            <a:solidFill>
              <a:srgbClr val="FF0000"/>
            </a:solidFill>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57133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16705</TotalTime>
  <Words>2022</Words>
  <Application>Microsoft Office PowerPoint</Application>
  <PresentationFormat>Widescreen</PresentationFormat>
  <Paragraphs>136</Paragraphs>
  <Slides>17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MS PGothic</vt:lpstr>
      <vt:lpstr>Arial</vt:lpstr>
      <vt:lpstr>Calibri</vt:lpstr>
      <vt:lpstr>Calibri Light</vt:lpstr>
      <vt:lpstr>Office Theme</vt:lpstr>
      <vt:lpstr>Custom Design</vt:lpstr>
      <vt:lpstr>SI 501 F21: Week 5  Agenda </vt:lpstr>
      <vt:lpstr>Course Overview</vt:lpstr>
      <vt:lpstr>Example Interview</vt:lpstr>
      <vt:lpstr>Discussion</vt:lpstr>
      <vt:lpstr>Interpretation Session</vt:lpstr>
      <vt:lpstr>Interpretation Session Exercise Work with your regular team.  Spend 5-7 minutes doing an interpretation session for each teammate’s interview from last week about website/app problems. (Total 20-25 minutes.)   Each team member should do the following: Acting as interviewer, use your memory and refer to notes from the last class and explain what you heard during the interview. Other teammates should capture affinity notes in a shared Google Sheet and/or ask questions. Make sure to try to make assertions. Take turns.   If you have two or more team members without notes from last week, have them conduct one interview with each other on website/app problems (~5 minutes), and then do an interpretation session for that interview.  Lecture resumes at 9:55am ET.  </vt:lpstr>
      <vt:lpstr>Discussion</vt:lpstr>
      <vt:lpstr>Interview Protocols Peer Feedback  As a team, you will provide feedback for another team’s Interview Protocol.   Go to https://bit.ly/si501f21swap to see team pairings.  Have one team member email to all members of the other team,  the Interview Protocol that your team submitted for today.  Include a brief description of the client and their problem in the email.  As a team, work to provide a thorough critique of at least one of the protocols (i.e., at least for one job role) of the team who sent you theirs.   Provide feedback about what is done well and what could be improved.  Try to find things that can be improved!  Consolidate all comments into a single file, send it back to the other team,  and also submit on Canvas before the end of your Discussion section.  Come back to the main Zoom room at 2:40pm ET.   </vt:lpstr>
      <vt:lpstr>Interview Protocol Guidelines</vt:lpstr>
      <vt:lpstr>Interview Protocols Peer Feedback  As a team, you will provide feedback for another team’s Interview Protocol.   Go to https://bit.ly/si501f21swap to see team pairings.  Have one team member email to all members of the other team,  the Interview Protocol that your team submitted for today.  Include a brief description of the client and their problem in the email.  As a team, work to provide a thorough critique of at least one of the other teams’ protocols (i.e., at least for one job role).   Provide feedback about what is done well and what could be improved.  Try to find things that can be improved!  Consolidate all comments into a single file, send it back to the other team,  and also submit on Canvas before the end of your Discussion section.  Lecture resumes at 10:35am ET.   </vt:lpstr>
      <vt:lpstr>Discussion</vt:lpstr>
      <vt:lpstr>Tips for Writing Resumes</vt:lpstr>
      <vt:lpstr>Coming up…</vt:lpstr>
      <vt:lpstr>Discussion Section</vt:lpstr>
      <vt:lpstr>Coming up…</vt:lpstr>
      <vt:lpstr>Interview Protocols Peer Feedback  As a team, you will provide feedback for another team’s Interview Protocol.   Go to https://bit.ly/si501f21swap to see team pairings.  Have one team member email to all members of the other team,  the Interview Protocol that your team submitted for today.  Include a brief description of the client and their problem in the email.  As a team, work to provide a thorough critique of at least one of the other teams’ protocols (i.e., at least for one job role).   Provide feedback about what is done well and what could be improved.  Try to find things that can be improved!  Consolidate all comments into a single file, send it back to the other team,  and also submit on Canvas before the end of your Discussion section.  Lecture resumes at 10:35am ET.   </vt:lpstr>
      <vt:lpstr>Please complete these two feedback forms: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Contextual Inquiry  and  User Needs Assessment</dc:title>
  <dc:creator>Jasmit Kaur</dc:creator>
  <cp:lastModifiedBy>Kentaro Toyama</cp:lastModifiedBy>
  <cp:revision>990</cp:revision>
  <dcterms:created xsi:type="dcterms:W3CDTF">2016-01-08T03:32:31Z</dcterms:created>
  <dcterms:modified xsi:type="dcterms:W3CDTF">2021-10-01T23:45:22Z</dcterms:modified>
</cp:coreProperties>
</file>