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1"/>
  </p:notesMasterIdLst>
  <p:sldIdLst>
    <p:sldId id="283" r:id="rId3"/>
    <p:sldId id="379" r:id="rId4"/>
    <p:sldId id="380" r:id="rId5"/>
    <p:sldId id="381" r:id="rId6"/>
    <p:sldId id="396" r:id="rId7"/>
    <p:sldId id="395" r:id="rId8"/>
    <p:sldId id="384" r:id="rId9"/>
    <p:sldId id="385" r:id="rId10"/>
    <p:sldId id="349" r:id="rId11"/>
    <p:sldId id="386" r:id="rId12"/>
    <p:sldId id="361" r:id="rId13"/>
    <p:sldId id="362" r:id="rId14"/>
    <p:sldId id="363" r:id="rId15"/>
    <p:sldId id="365" r:id="rId16"/>
    <p:sldId id="364" r:id="rId17"/>
    <p:sldId id="367" r:id="rId18"/>
    <p:sldId id="366" r:id="rId19"/>
    <p:sldId id="374" r:id="rId20"/>
    <p:sldId id="390" r:id="rId21"/>
    <p:sldId id="392" r:id="rId22"/>
    <p:sldId id="393" r:id="rId23"/>
    <p:sldId id="391" r:id="rId24"/>
    <p:sldId id="376" r:id="rId25"/>
    <p:sldId id="377" r:id="rId26"/>
    <p:sldId id="389" r:id="rId27"/>
    <p:sldId id="352" r:id="rId28"/>
    <p:sldId id="397" r:id="rId29"/>
    <p:sldId id="3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2" autoAdjust="0"/>
    <p:restoredTop sz="94681"/>
  </p:normalViewPr>
  <p:slideViewPr>
    <p:cSldViewPr snapToGrid="0" snapToObjects="1">
      <p:cViewPr varScale="1">
        <p:scale>
          <a:sx n="105" d="100"/>
          <a:sy n="105" d="100"/>
        </p:scale>
        <p:origin x="9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7E417-2312-6A46-B628-D8E795B93DCC}"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D0D4-B192-344F-B9AF-1CB152C32F53}" type="slidenum">
              <a:rPr lang="en-US" smtClean="0"/>
              <a:t>‹#›</a:t>
            </a:fld>
            <a:endParaRPr lang="en-US"/>
          </a:p>
        </p:txBody>
      </p:sp>
    </p:spTree>
    <p:extLst>
      <p:ext uri="{BB962C8B-B14F-4D97-AF65-F5344CB8AC3E}">
        <p14:creationId xmlns:p14="http://schemas.microsoft.com/office/powerpoint/2010/main" val="145872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7"/>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BE0A54E4-F2C8-472E-8E3C-C1C9FB6413A9}" type="datetimeFigureOut">
              <a:rPr lang="en-US" smtClean="0">
                <a:solidFill>
                  <a:prstClr val="black"/>
                </a:solidFill>
              </a:rPr>
              <a:pPr/>
              <a:t>10/11/2021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14C3D11-D261-43EC-A27B-DA630336539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705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093887"/>
            <a:ext cx="12192000" cy="764116"/>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09585">
              <a:defRPr/>
            </a:pPr>
            <a:endParaRPr lang="en-US" sz="2400">
              <a:solidFill>
                <a:prstClr val="white"/>
              </a:solidFill>
              <a:ea typeface="MS PGothic" pitchFamily="34" charset="-128"/>
            </a:endParaRPr>
          </a:p>
        </p:txBody>
      </p:sp>
      <p:pic>
        <p:nvPicPr>
          <p:cNvPr id="2051"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73884" y="6252636"/>
            <a:ext cx="643467" cy="45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74884"/>
      </p:ext>
    </p:extLst>
  </p:cSld>
  <p:clrMap bg1="lt1" tx1="dk1" bg2="lt2" tx2="dk2" accent1="accent1" accent2="accent2" accent3="accent3" accent4="accent4" accent5="accent5" accent6="accent6" hlink="hlink" folHlink="folHlink"/>
  <p:sldLayoutIdLst>
    <p:sldLayoutId id="2147483663" r:id="rId1"/>
    <p:sldLayoutId id="2147483665" r:id="rId2"/>
  </p:sldLayoutIdLst>
  <p:txStyles>
    <p:titleStyle>
      <a:lvl1pPr algn="ctr" defTabSz="609585" rtl="0" fontAlgn="base">
        <a:spcBef>
          <a:spcPct val="0"/>
        </a:spcBef>
        <a:spcAft>
          <a:spcPct val="0"/>
        </a:spcAft>
        <a:defRPr sz="5867" kern="1200">
          <a:solidFill>
            <a:schemeClr val="tx1"/>
          </a:solidFill>
          <a:latin typeface="+mj-lt"/>
          <a:ea typeface="MS PGothic" pitchFamily="34" charset="-128"/>
          <a:cs typeface="+mj-cs"/>
        </a:defRPr>
      </a:lvl1pPr>
      <a:lvl2pPr algn="ctr" defTabSz="609585" rtl="0" fontAlgn="base">
        <a:spcBef>
          <a:spcPct val="0"/>
        </a:spcBef>
        <a:spcAft>
          <a:spcPct val="0"/>
        </a:spcAft>
        <a:defRPr sz="5867">
          <a:solidFill>
            <a:schemeClr val="tx1"/>
          </a:solidFill>
          <a:latin typeface="Calibri" pitchFamily="34" charset="0"/>
          <a:ea typeface="MS PGothic" pitchFamily="34" charset="-128"/>
        </a:defRPr>
      </a:lvl2pPr>
      <a:lvl3pPr algn="ctr" defTabSz="609585" rtl="0" fontAlgn="base">
        <a:spcBef>
          <a:spcPct val="0"/>
        </a:spcBef>
        <a:spcAft>
          <a:spcPct val="0"/>
        </a:spcAft>
        <a:defRPr sz="5867">
          <a:solidFill>
            <a:schemeClr val="tx1"/>
          </a:solidFill>
          <a:latin typeface="Calibri" pitchFamily="34" charset="0"/>
          <a:ea typeface="MS PGothic" pitchFamily="34" charset="-128"/>
        </a:defRPr>
      </a:lvl3pPr>
      <a:lvl4pPr algn="ctr" defTabSz="609585" rtl="0" fontAlgn="base">
        <a:spcBef>
          <a:spcPct val="0"/>
        </a:spcBef>
        <a:spcAft>
          <a:spcPct val="0"/>
        </a:spcAft>
        <a:defRPr sz="5867">
          <a:solidFill>
            <a:schemeClr val="tx1"/>
          </a:solidFill>
          <a:latin typeface="Calibri" pitchFamily="34" charset="0"/>
          <a:ea typeface="MS PGothic" pitchFamily="34" charset="-128"/>
        </a:defRPr>
      </a:lvl4pPr>
      <a:lvl5pPr algn="ctr" defTabSz="609585" rtl="0" fontAlgn="base">
        <a:spcBef>
          <a:spcPct val="0"/>
        </a:spcBef>
        <a:spcAft>
          <a:spcPct val="0"/>
        </a:spcAft>
        <a:defRPr sz="5867">
          <a:solidFill>
            <a:schemeClr val="tx1"/>
          </a:solidFill>
          <a:latin typeface="Calibri" pitchFamily="34" charset="0"/>
          <a:ea typeface="MS PGothic" pitchFamily="34" charset="-128"/>
        </a:defRPr>
      </a:lvl5pPr>
      <a:lvl6pPr marL="609585" algn="ctr" defTabSz="609585" rtl="0" fontAlgn="base">
        <a:spcBef>
          <a:spcPct val="0"/>
        </a:spcBef>
        <a:spcAft>
          <a:spcPct val="0"/>
        </a:spcAft>
        <a:defRPr sz="5867">
          <a:solidFill>
            <a:schemeClr val="tx1"/>
          </a:solidFill>
          <a:latin typeface="Calibri" pitchFamily="34" charset="0"/>
          <a:ea typeface="MS PGothic" pitchFamily="34" charset="-128"/>
        </a:defRPr>
      </a:lvl6pPr>
      <a:lvl7pPr marL="1219170" algn="ctr" defTabSz="609585" rtl="0" fontAlgn="base">
        <a:spcBef>
          <a:spcPct val="0"/>
        </a:spcBef>
        <a:spcAft>
          <a:spcPct val="0"/>
        </a:spcAft>
        <a:defRPr sz="5867">
          <a:solidFill>
            <a:schemeClr val="tx1"/>
          </a:solidFill>
          <a:latin typeface="Calibri" pitchFamily="34" charset="0"/>
          <a:ea typeface="MS PGothic" pitchFamily="34" charset="-128"/>
        </a:defRPr>
      </a:lvl7pPr>
      <a:lvl8pPr marL="1828754" algn="ctr" defTabSz="609585" rtl="0" fontAlgn="base">
        <a:spcBef>
          <a:spcPct val="0"/>
        </a:spcBef>
        <a:spcAft>
          <a:spcPct val="0"/>
        </a:spcAft>
        <a:defRPr sz="5867">
          <a:solidFill>
            <a:schemeClr val="tx1"/>
          </a:solidFill>
          <a:latin typeface="Calibri" pitchFamily="34" charset="0"/>
          <a:ea typeface="MS PGothic" pitchFamily="34" charset="-128"/>
        </a:defRPr>
      </a:lvl8pPr>
      <a:lvl9pPr marL="2438339" algn="ctr" defTabSz="609585" rtl="0" fontAlgn="base">
        <a:spcBef>
          <a:spcPct val="0"/>
        </a:spcBef>
        <a:spcAft>
          <a:spcPct val="0"/>
        </a:spcAft>
        <a:defRPr sz="5867">
          <a:solidFill>
            <a:schemeClr val="tx1"/>
          </a:solidFill>
          <a:latin typeface="Calibri" pitchFamily="34" charset="0"/>
          <a:ea typeface="MS PGothic" pitchFamily="34" charset="-128"/>
        </a:defRPr>
      </a:lvl9pPr>
    </p:titleStyle>
    <p:bodyStyle>
      <a:lvl1pPr marL="457189" indent="-457189" algn="l" defTabSz="609585" rtl="0" fontAlgn="base">
        <a:spcBef>
          <a:spcPct val="20000"/>
        </a:spcBef>
        <a:spcAft>
          <a:spcPct val="0"/>
        </a:spcAft>
        <a:buFont typeface="Arial" pitchFamily="34" charset="0"/>
        <a:buChar char="•"/>
        <a:defRPr sz="4267" kern="1200">
          <a:solidFill>
            <a:schemeClr val="tx1"/>
          </a:solidFill>
          <a:latin typeface="+mn-lt"/>
          <a:ea typeface="MS PGothic" pitchFamily="34" charset="-128"/>
          <a:cs typeface="+mn-cs"/>
        </a:defRPr>
      </a:lvl1pPr>
      <a:lvl2pPr marL="990575" indent="-380990" algn="l" defTabSz="609585" rtl="0" fontAlgn="base">
        <a:spcBef>
          <a:spcPct val="20000"/>
        </a:spcBef>
        <a:spcAft>
          <a:spcPct val="0"/>
        </a:spcAft>
        <a:buFont typeface="Arial" pitchFamily="34" charset="0"/>
        <a:buChar char="–"/>
        <a:defRPr sz="3733" kern="1200">
          <a:solidFill>
            <a:schemeClr val="tx1"/>
          </a:solidFill>
          <a:latin typeface="+mn-lt"/>
          <a:ea typeface="MS PGothic" pitchFamily="34" charset="-128"/>
          <a:cs typeface="+mn-cs"/>
        </a:defRPr>
      </a:lvl2pPr>
      <a:lvl3pPr marL="1523962" indent="-304792" algn="l" defTabSz="609585" rtl="0" fontAlgn="base">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3pPr>
      <a:lvl4pPr marL="2133547"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4pPr>
      <a:lvl5pPr marL="2743131" indent="-304792" algn="l" defTabSz="609585" rtl="0" fontAlgn="base">
        <a:spcBef>
          <a:spcPct val="20000"/>
        </a:spcBef>
        <a:spcAft>
          <a:spcPct val="0"/>
        </a:spcAft>
        <a:buFont typeface="Arial" pitchFamily="34" charset="0"/>
        <a:buChar char="»"/>
        <a:defRPr sz="2667" kern="1200">
          <a:solidFill>
            <a:schemeClr val="tx1"/>
          </a:solidFill>
          <a:latin typeface="+mn-lt"/>
          <a:ea typeface="MS PGothic" pitchFamily="34" charset="-128"/>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rive.google.com/file/d/1TK9V_dURx0pJcTnUjQjGw4VnkoDFAxBe/view" TargetMode="External"/><Relationship Id="rId3" Type="http://schemas.openxmlformats.org/officeDocument/2006/relationships/hyperlink" Target="https://www.amazon.com/Microaggressions-Everyday-Life-Gender-Orientation/dp/047049140X" TargetMode="External"/><Relationship Id="rId7" Type="http://schemas.openxmlformats.org/officeDocument/2006/relationships/hyperlink" Target="https://www.apa.org/monitor/2021/09/feature-bystanders-microaggressions" TargetMode="External"/><Relationship Id="rId2" Type="http://schemas.openxmlformats.org/officeDocument/2006/relationships/hyperlink" Target="https://journals.sagepub.com/doi/10.1177/001312457701000105" TargetMode="External"/><Relationship Id="rId1" Type="http://schemas.openxmlformats.org/officeDocument/2006/relationships/slideLayout" Target="../slideLayouts/slideLayout4.xml"/><Relationship Id="rId6" Type="http://schemas.openxmlformats.org/officeDocument/2006/relationships/hyperlink" Target="https://ncwwi.org/index.php/resourcemenu/resource-library/inclusivity-racial-equity/cultural-responsiveness/1532-a-guide-to-responding-to-microaggressions/file" TargetMode="External"/><Relationship Id="rId5" Type="http://schemas.openxmlformats.org/officeDocument/2006/relationships/hyperlink" Target="https://www.cultureamp.com/blog/microaggressions-at-work" TargetMode="External"/><Relationship Id="rId4" Type="http://schemas.openxmlformats.org/officeDocument/2006/relationships/hyperlink" Target="https://www.nytimes.com/2020/03/03/smarter-living/how-to-respond-to-microaggressions.html" TargetMode="External"/><Relationship Id="rId9" Type="http://schemas.openxmlformats.org/officeDocument/2006/relationships/hyperlink" Target="https://www.si.umich.edu/about-umsi/diversity-equity-inclusion-school-inform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mp/UXintern2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it.ly/si501w15sy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0912"/>
            <a:ext cx="10515600" cy="2884867"/>
          </a:xfrm>
        </p:spPr>
        <p:txBody>
          <a:bodyPr>
            <a:normAutofit/>
          </a:bodyPr>
          <a:lstStyle/>
          <a:p>
            <a:pPr algn="ctr"/>
            <a:r>
              <a:rPr lang="en-US" sz="5400" dirty="0" smtClean="0"/>
              <a:t>SI 501 F21: Week 6</a:t>
            </a:r>
            <a:r>
              <a:rPr lang="en-US" sz="3600" dirty="0" smtClean="0">
                <a:solidFill>
                  <a:srgbClr val="FF0000"/>
                </a:solidFill>
              </a:rPr>
              <a:t/>
            </a:r>
            <a:br>
              <a:rPr lang="en-US" sz="3600" dirty="0" smtClean="0">
                <a:solidFill>
                  <a:srgbClr val="FF0000"/>
                </a:solidFill>
              </a:rPr>
            </a:br>
            <a:r>
              <a:rPr lang="en-US" sz="3100" dirty="0"/>
              <a:t/>
            </a:r>
            <a:br>
              <a:rPr lang="en-US" sz="3100" dirty="0"/>
            </a:br>
            <a:r>
              <a:rPr lang="en-US" sz="3100" dirty="0" smtClean="0"/>
              <a:t>Agenda</a:t>
            </a:r>
            <a:endParaRPr lang="en-US" sz="5400" dirty="0"/>
          </a:p>
        </p:txBody>
      </p:sp>
      <p:sp>
        <p:nvSpPr>
          <p:cNvPr id="5" name="Content Placeholder 4"/>
          <p:cNvSpPr>
            <a:spLocks noGrp="1"/>
          </p:cNvSpPr>
          <p:nvPr>
            <p:ph idx="1"/>
          </p:nvPr>
        </p:nvSpPr>
        <p:spPr>
          <a:xfrm>
            <a:off x="2356830" y="3206322"/>
            <a:ext cx="7388061" cy="3098917"/>
          </a:xfrm>
        </p:spPr>
        <p:txBody>
          <a:bodyPr>
            <a:normAutofit lnSpcReduction="10000"/>
          </a:bodyPr>
          <a:lstStyle/>
          <a:p>
            <a:r>
              <a:rPr lang="en-US" dirty="0" smtClean="0"/>
              <a:t>Quarter-Term Feedback</a:t>
            </a:r>
          </a:p>
          <a:p>
            <a:r>
              <a:rPr lang="en-US" dirty="0" smtClean="0"/>
              <a:t>Work models</a:t>
            </a:r>
          </a:p>
          <a:p>
            <a:r>
              <a:rPr lang="en-US" dirty="0" err="1" smtClean="0"/>
              <a:t>Microaggressions</a:t>
            </a:r>
            <a:endParaRPr lang="en-US" dirty="0" smtClean="0"/>
          </a:p>
          <a:p>
            <a:r>
              <a:rPr lang="en-US" dirty="0" smtClean="0"/>
              <a:t>Assignments</a:t>
            </a:r>
          </a:p>
          <a:p>
            <a:pPr lvl="1"/>
            <a:r>
              <a:rPr lang="en-US" dirty="0" smtClean="0"/>
              <a:t>Interview </a:t>
            </a:r>
            <a:r>
              <a:rPr lang="en-US" dirty="0"/>
              <a:t>protocol review</a:t>
            </a:r>
          </a:p>
          <a:p>
            <a:pPr lvl="1"/>
            <a:r>
              <a:rPr lang="en-US" dirty="0"/>
              <a:t>Interpretation session </a:t>
            </a:r>
            <a:r>
              <a:rPr lang="en-US" dirty="0" smtClean="0"/>
              <a:t>review</a:t>
            </a:r>
          </a:p>
          <a:p>
            <a:pPr lvl="1"/>
            <a:r>
              <a:rPr lang="en-US" dirty="0" smtClean="0"/>
              <a:t>Upcoming assignments</a:t>
            </a:r>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04723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Models”</a:t>
            </a:r>
            <a:endParaRPr lang="en-US" dirty="0"/>
          </a:p>
        </p:txBody>
      </p:sp>
      <p:sp>
        <p:nvSpPr>
          <p:cNvPr id="3" name="Content Placeholder 2"/>
          <p:cNvSpPr>
            <a:spLocks noGrp="1"/>
          </p:cNvSpPr>
          <p:nvPr>
            <p:ph idx="1"/>
          </p:nvPr>
        </p:nvSpPr>
        <p:spPr/>
        <p:txBody>
          <a:bodyPr/>
          <a:lstStyle/>
          <a:p>
            <a:r>
              <a:rPr lang="en-US" dirty="0" smtClean="0"/>
              <a:t>A “work model” (Beyer &amp; Holtzblatt 1997) is just a </a:t>
            </a:r>
            <a:r>
              <a:rPr lang="en-US" b="1" i="1" dirty="0" smtClean="0"/>
              <a:t>visual diagram </a:t>
            </a:r>
            <a:r>
              <a:rPr lang="en-US" dirty="0" smtClean="0"/>
              <a:t>that is relevant to your project/problem that helps to visualize things.</a:t>
            </a:r>
          </a:p>
          <a:p>
            <a:pPr lvl="1"/>
            <a:endParaRPr lang="en-US" dirty="0" smtClean="0"/>
          </a:p>
          <a:p>
            <a:r>
              <a:rPr lang="en-US" dirty="0" smtClean="0"/>
              <a:t>Use work models to visualize things where it makes sense…</a:t>
            </a:r>
          </a:p>
          <a:p>
            <a:pPr lvl="1"/>
            <a:r>
              <a:rPr lang="en-US" dirty="0" smtClean="0"/>
              <a:t>During interpretation sessions;</a:t>
            </a:r>
          </a:p>
          <a:p>
            <a:pPr lvl="1"/>
            <a:r>
              <a:rPr lang="en-US" dirty="0" smtClean="0"/>
              <a:t>As you construct your affinity wall;</a:t>
            </a:r>
          </a:p>
          <a:p>
            <a:pPr lvl="1"/>
            <a:r>
              <a:rPr lang="en-US" dirty="0" smtClean="0"/>
              <a:t>In your final report.</a:t>
            </a:r>
          </a:p>
          <a:p>
            <a:pPr lvl="1"/>
            <a:endParaRPr lang="en-US" dirty="0"/>
          </a:p>
          <a:p>
            <a:r>
              <a:rPr lang="en-US" dirty="0" smtClean="0"/>
              <a:t>Beyer &amp; Holtzblatt identify five work models, but don’t feel limited by them.</a:t>
            </a:r>
            <a:endParaRPr lang="en-US" dirty="0"/>
          </a:p>
        </p:txBody>
      </p:sp>
    </p:spTree>
    <p:extLst>
      <p:ext uri="{BB962C8B-B14F-4D97-AF65-F5344CB8AC3E}">
        <p14:creationId xmlns:p14="http://schemas.microsoft.com/office/powerpoint/2010/main" val="940451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2965" y="551139"/>
            <a:ext cx="6633882" cy="5724794"/>
          </a:xfrm>
          <a:prstGeom prst="rect">
            <a:avLst/>
          </a:prstGeom>
        </p:spPr>
      </p:pic>
      <p:sp>
        <p:nvSpPr>
          <p:cNvPr id="3" name="TextBox 2"/>
          <p:cNvSpPr txBox="1"/>
          <p:nvPr/>
        </p:nvSpPr>
        <p:spPr>
          <a:xfrm rot="16200000">
            <a:off x="-709862" y="3044280"/>
            <a:ext cx="2889958" cy="769441"/>
          </a:xfrm>
          <a:prstGeom prst="rect">
            <a:avLst/>
          </a:prstGeom>
          <a:noFill/>
        </p:spPr>
        <p:txBody>
          <a:bodyPr wrap="none" rtlCol="0">
            <a:spAutoFit/>
          </a:bodyPr>
          <a:lstStyle/>
          <a:p>
            <a:pPr algn="ctr"/>
            <a:r>
              <a:rPr lang="en-US" sz="4400" dirty="0" smtClean="0"/>
              <a:t>Flow Model</a:t>
            </a:r>
            <a:endParaRPr lang="en-US" sz="4400" dirty="0"/>
          </a:p>
        </p:txBody>
      </p:sp>
      <p:sp>
        <p:nvSpPr>
          <p:cNvPr id="5" name="TextBox 4"/>
          <p:cNvSpPr txBox="1"/>
          <p:nvPr/>
        </p:nvSpPr>
        <p:spPr>
          <a:xfrm>
            <a:off x="8054585" y="6476063"/>
            <a:ext cx="4137415" cy="369332"/>
          </a:xfrm>
          <a:prstGeom prst="rect">
            <a:avLst/>
          </a:prstGeom>
          <a:noFill/>
        </p:spPr>
        <p:txBody>
          <a:bodyPr wrap="none" rtlCol="0">
            <a:spAutoFit/>
          </a:bodyPr>
          <a:lstStyle/>
          <a:p>
            <a:pPr algn="r"/>
            <a:r>
              <a:rPr lang="en-US" dirty="0" smtClean="0">
                <a:solidFill>
                  <a:schemeClr val="bg1">
                    <a:lumMod val="75000"/>
                  </a:schemeClr>
                </a:solidFill>
              </a:rPr>
              <a:t>Source: Beyer &amp; </a:t>
            </a:r>
            <a:r>
              <a:rPr lang="en-US" dirty="0" err="1" smtClean="0">
                <a:solidFill>
                  <a:schemeClr val="bg1">
                    <a:lumMod val="75000"/>
                  </a:schemeClr>
                </a:solidFill>
              </a:rPr>
              <a:t>Holtzblatt</a:t>
            </a:r>
            <a:r>
              <a:rPr lang="en-US" dirty="0" smtClean="0">
                <a:solidFill>
                  <a:schemeClr val="bg1">
                    <a:lumMod val="75000"/>
                  </a:schemeClr>
                </a:solidFill>
              </a:rPr>
              <a:t> (1997), Chap. 6</a:t>
            </a:r>
            <a:endParaRPr lang="en-US" dirty="0">
              <a:solidFill>
                <a:schemeClr val="bg1">
                  <a:lumMod val="75000"/>
                </a:schemeClr>
              </a:solidFill>
            </a:endParaRPr>
          </a:p>
        </p:txBody>
      </p:sp>
      <p:sp>
        <p:nvSpPr>
          <p:cNvPr id="6" name="TextBox 5"/>
          <p:cNvSpPr txBox="1"/>
          <p:nvPr/>
        </p:nvSpPr>
        <p:spPr>
          <a:xfrm>
            <a:off x="8450818" y="351310"/>
            <a:ext cx="3418452" cy="649408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What do the ellipses mean? The rectangles? The arrows?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2000" dirty="0" smtClean="0"/>
              <a:t>How many (kinds of?) people does the Documentation Writer interact with?</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2000" dirty="0" smtClean="0"/>
              <a:t>Which relationships seem to be the most intensive / important?</a:t>
            </a:r>
            <a:br>
              <a:rPr lang="en-US" sz="2000" dirty="0" smtClean="0"/>
            </a:br>
            <a:endParaRPr lang="en-US" sz="1200" dirty="0" smtClean="0"/>
          </a:p>
          <a:p>
            <a:pPr marL="285750" indent="-285750">
              <a:buFont typeface="Arial" panose="020B0604020202020204" pitchFamily="34" charset="0"/>
              <a:buChar char="•"/>
            </a:pPr>
            <a:r>
              <a:rPr lang="en-US" sz="2000" dirty="0" smtClean="0"/>
              <a:t>What are the kinds of interactions that happen between the Documentation Writer and others?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2000" dirty="0" smtClean="0"/>
              <a:t>What actions happen without the Documentation Writer’s knowledge?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0749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1280018" y="3044280"/>
            <a:ext cx="4030270" cy="769441"/>
          </a:xfrm>
          <a:prstGeom prst="rect">
            <a:avLst/>
          </a:prstGeom>
          <a:noFill/>
        </p:spPr>
        <p:txBody>
          <a:bodyPr wrap="none" rtlCol="0">
            <a:spAutoFit/>
          </a:bodyPr>
          <a:lstStyle/>
          <a:p>
            <a:pPr algn="ctr"/>
            <a:r>
              <a:rPr lang="en-US" sz="4400" dirty="0" smtClean="0"/>
              <a:t>Sequence Model</a:t>
            </a:r>
            <a:endParaRPr lang="en-US" sz="4400" dirty="0"/>
          </a:p>
        </p:txBody>
      </p:sp>
      <p:pic>
        <p:nvPicPr>
          <p:cNvPr id="5" name="Picture 4"/>
          <p:cNvPicPr>
            <a:picLocks noChangeAspect="1"/>
          </p:cNvPicPr>
          <p:nvPr/>
        </p:nvPicPr>
        <p:blipFill>
          <a:blip r:embed="rId2"/>
          <a:stretch>
            <a:fillRect/>
          </a:stretch>
        </p:blipFill>
        <p:spPr>
          <a:xfrm rot="120000">
            <a:off x="2115075" y="618565"/>
            <a:ext cx="5200724" cy="5620868"/>
          </a:xfrm>
          <a:prstGeom prst="rect">
            <a:avLst/>
          </a:prstGeom>
        </p:spPr>
      </p:pic>
      <p:sp>
        <p:nvSpPr>
          <p:cNvPr id="6" name="TextBox 5"/>
          <p:cNvSpPr txBox="1"/>
          <p:nvPr/>
        </p:nvSpPr>
        <p:spPr>
          <a:xfrm>
            <a:off x="8450818" y="566603"/>
            <a:ext cx="3418452" cy="57554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What does the list at right (with arrows) represent?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2000" dirty="0" smtClean="0"/>
              <a:t>What else is indicated in this model?</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2000" dirty="0"/>
              <a:t>What </a:t>
            </a:r>
            <a:r>
              <a:rPr lang="en-US" sz="2000" dirty="0" smtClean="0"/>
              <a:t>is the point of the other elements in the mode? </a:t>
            </a:r>
            <a:endParaRPr lang="en-US" sz="1200" dirty="0" smtClean="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2000" dirty="0" smtClean="0"/>
              <a:t>What, if anything, does this model reveal about the work flow?</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2000" dirty="0" smtClean="0"/>
              <a:t>Have you seen other visualizations that illustrate information in a similar way? What are other names for a “sequence model”?</a:t>
            </a:r>
          </a:p>
          <a:p>
            <a:pPr marL="285750" indent="-285750">
              <a:buFont typeface="Arial" panose="020B0604020202020204" pitchFamily="34" charset="0"/>
              <a:buChar char="•"/>
            </a:pPr>
            <a:endParaRPr lang="en-US" sz="2000" dirty="0"/>
          </a:p>
        </p:txBody>
      </p:sp>
      <p:sp>
        <p:nvSpPr>
          <p:cNvPr id="7" name="TextBox 6"/>
          <p:cNvSpPr txBox="1"/>
          <p:nvPr/>
        </p:nvSpPr>
        <p:spPr>
          <a:xfrm>
            <a:off x="8054585" y="6476063"/>
            <a:ext cx="4137415" cy="369332"/>
          </a:xfrm>
          <a:prstGeom prst="rect">
            <a:avLst/>
          </a:prstGeom>
          <a:noFill/>
        </p:spPr>
        <p:txBody>
          <a:bodyPr wrap="none" rtlCol="0">
            <a:spAutoFit/>
          </a:bodyPr>
          <a:lstStyle/>
          <a:p>
            <a:pPr algn="r"/>
            <a:r>
              <a:rPr lang="en-US" dirty="0" smtClean="0">
                <a:solidFill>
                  <a:schemeClr val="bg1">
                    <a:lumMod val="75000"/>
                  </a:schemeClr>
                </a:solidFill>
              </a:rPr>
              <a:t>Source: Beyer &amp; </a:t>
            </a:r>
            <a:r>
              <a:rPr lang="en-US" dirty="0" err="1" smtClean="0">
                <a:solidFill>
                  <a:schemeClr val="bg1">
                    <a:lumMod val="75000"/>
                  </a:schemeClr>
                </a:solidFill>
              </a:rPr>
              <a:t>Holtzblatt</a:t>
            </a:r>
            <a:r>
              <a:rPr lang="en-US" dirty="0" smtClean="0">
                <a:solidFill>
                  <a:schemeClr val="bg1">
                    <a:lumMod val="75000"/>
                  </a:schemeClr>
                </a:solidFill>
              </a:rPr>
              <a:t> (1997), Chap. 6</a:t>
            </a:r>
            <a:endParaRPr lang="en-US" dirty="0">
              <a:solidFill>
                <a:schemeClr val="bg1">
                  <a:lumMod val="75000"/>
                </a:schemeClr>
              </a:solidFill>
            </a:endParaRPr>
          </a:p>
        </p:txBody>
      </p:sp>
    </p:spTree>
    <p:extLst>
      <p:ext uri="{BB962C8B-B14F-4D97-AF65-F5344CB8AC3E}">
        <p14:creationId xmlns:p14="http://schemas.microsoft.com/office/powerpoint/2010/main" val="2151141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1016420" y="3044280"/>
            <a:ext cx="3503075" cy="769441"/>
          </a:xfrm>
          <a:prstGeom prst="rect">
            <a:avLst/>
          </a:prstGeom>
          <a:noFill/>
        </p:spPr>
        <p:txBody>
          <a:bodyPr wrap="none" rtlCol="0">
            <a:spAutoFit/>
          </a:bodyPr>
          <a:lstStyle/>
          <a:p>
            <a:pPr algn="ctr"/>
            <a:r>
              <a:rPr lang="en-US" sz="4400" dirty="0" smtClean="0"/>
              <a:t>Artifact Model</a:t>
            </a:r>
            <a:endParaRPr lang="en-US" sz="4400" dirty="0"/>
          </a:p>
        </p:txBody>
      </p:sp>
      <p:pic>
        <p:nvPicPr>
          <p:cNvPr id="2" name="Picture 1"/>
          <p:cNvPicPr>
            <a:picLocks noChangeAspect="1"/>
          </p:cNvPicPr>
          <p:nvPr/>
        </p:nvPicPr>
        <p:blipFill>
          <a:blip r:embed="rId2"/>
          <a:stretch>
            <a:fillRect/>
          </a:stretch>
        </p:blipFill>
        <p:spPr>
          <a:xfrm rot="180000">
            <a:off x="1425552" y="1730923"/>
            <a:ext cx="6974214" cy="3091352"/>
          </a:xfrm>
          <a:prstGeom prst="rect">
            <a:avLst/>
          </a:prstGeom>
        </p:spPr>
      </p:pic>
      <p:sp>
        <p:nvSpPr>
          <p:cNvPr id="6" name="TextBox 5"/>
          <p:cNvSpPr txBox="1"/>
          <p:nvPr/>
        </p:nvSpPr>
        <p:spPr>
          <a:xfrm>
            <a:off x="8450818" y="566603"/>
            <a:ext cx="3418452"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What are all of the things that this notebook is being used for?</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might be the purpose of the rubber band?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What potential problems might the user of this notebook have?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In what ways might this diagram deviate from reality?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How are those deviations helpful for understanding?</a:t>
            </a:r>
            <a:endParaRPr lang="en-US" sz="2000" dirty="0"/>
          </a:p>
        </p:txBody>
      </p:sp>
      <p:sp>
        <p:nvSpPr>
          <p:cNvPr id="7" name="TextBox 6"/>
          <p:cNvSpPr txBox="1"/>
          <p:nvPr/>
        </p:nvSpPr>
        <p:spPr>
          <a:xfrm>
            <a:off x="8054585" y="6476063"/>
            <a:ext cx="4137415" cy="369332"/>
          </a:xfrm>
          <a:prstGeom prst="rect">
            <a:avLst/>
          </a:prstGeom>
          <a:noFill/>
        </p:spPr>
        <p:txBody>
          <a:bodyPr wrap="none" rtlCol="0">
            <a:spAutoFit/>
          </a:bodyPr>
          <a:lstStyle/>
          <a:p>
            <a:pPr algn="r"/>
            <a:r>
              <a:rPr lang="en-US" dirty="0" smtClean="0">
                <a:solidFill>
                  <a:schemeClr val="bg1">
                    <a:lumMod val="75000"/>
                  </a:schemeClr>
                </a:solidFill>
              </a:rPr>
              <a:t>Source: Beyer &amp; </a:t>
            </a:r>
            <a:r>
              <a:rPr lang="en-US" dirty="0" err="1" smtClean="0">
                <a:solidFill>
                  <a:schemeClr val="bg1">
                    <a:lumMod val="75000"/>
                  </a:schemeClr>
                </a:solidFill>
              </a:rPr>
              <a:t>Holtzblatt</a:t>
            </a:r>
            <a:r>
              <a:rPr lang="en-US" dirty="0" smtClean="0">
                <a:solidFill>
                  <a:schemeClr val="bg1">
                    <a:lumMod val="75000"/>
                  </a:schemeClr>
                </a:solidFill>
              </a:rPr>
              <a:t> (1997), Chap. 6</a:t>
            </a:r>
            <a:endParaRPr lang="en-US" dirty="0">
              <a:solidFill>
                <a:schemeClr val="bg1">
                  <a:lumMod val="75000"/>
                </a:schemeClr>
              </a:solidFill>
            </a:endParaRPr>
          </a:p>
        </p:txBody>
      </p:sp>
    </p:spTree>
    <p:extLst>
      <p:ext uri="{BB962C8B-B14F-4D97-AF65-F5344CB8AC3E}">
        <p14:creationId xmlns:p14="http://schemas.microsoft.com/office/powerpoint/2010/main" val="4261383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1071849" y="3044280"/>
            <a:ext cx="3613939" cy="769441"/>
          </a:xfrm>
          <a:prstGeom prst="rect">
            <a:avLst/>
          </a:prstGeom>
          <a:noFill/>
        </p:spPr>
        <p:txBody>
          <a:bodyPr wrap="none" rtlCol="0">
            <a:spAutoFit/>
          </a:bodyPr>
          <a:lstStyle/>
          <a:p>
            <a:pPr algn="ctr"/>
            <a:r>
              <a:rPr lang="en-US" sz="4400" dirty="0" smtClean="0"/>
              <a:t>Physical Model</a:t>
            </a:r>
            <a:endParaRPr lang="en-US" sz="4400" dirty="0"/>
          </a:p>
        </p:txBody>
      </p:sp>
      <p:pic>
        <p:nvPicPr>
          <p:cNvPr id="2" name="Picture 1"/>
          <p:cNvPicPr>
            <a:picLocks noChangeAspect="1"/>
          </p:cNvPicPr>
          <p:nvPr/>
        </p:nvPicPr>
        <p:blipFill>
          <a:blip r:embed="rId2"/>
          <a:stretch>
            <a:fillRect/>
          </a:stretch>
        </p:blipFill>
        <p:spPr>
          <a:xfrm rot="21540000">
            <a:off x="1640585" y="631646"/>
            <a:ext cx="6054478" cy="5093086"/>
          </a:xfrm>
          <a:prstGeom prst="rect">
            <a:avLst/>
          </a:prstGeom>
        </p:spPr>
      </p:pic>
      <p:sp>
        <p:nvSpPr>
          <p:cNvPr id="7" name="TextBox 6"/>
          <p:cNvSpPr txBox="1"/>
          <p:nvPr/>
        </p:nvSpPr>
        <p:spPr>
          <a:xfrm>
            <a:off x="8450818" y="566603"/>
            <a:ext cx="341845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Where is the entryway to the cubicle, and what can you tell about it?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are some problems faced by the employee that this diagram makes clear?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How could the layout of the physical space be improved?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might be a more effective way of communicating the problems to someone else?</a:t>
            </a:r>
            <a:endParaRPr lang="en-US" sz="2000" dirty="0"/>
          </a:p>
        </p:txBody>
      </p:sp>
      <p:sp>
        <p:nvSpPr>
          <p:cNvPr id="6" name="TextBox 5"/>
          <p:cNvSpPr txBox="1"/>
          <p:nvPr/>
        </p:nvSpPr>
        <p:spPr>
          <a:xfrm>
            <a:off x="7950390" y="6476063"/>
            <a:ext cx="4241610" cy="369332"/>
          </a:xfrm>
          <a:prstGeom prst="rect">
            <a:avLst/>
          </a:prstGeom>
          <a:noFill/>
        </p:spPr>
        <p:txBody>
          <a:bodyPr wrap="none" rtlCol="0">
            <a:spAutoFit/>
          </a:bodyPr>
          <a:lstStyle/>
          <a:p>
            <a:pPr algn="r"/>
            <a:r>
              <a:rPr lang="en-US" dirty="0" smtClean="0">
                <a:solidFill>
                  <a:schemeClr val="bg1">
                    <a:lumMod val="75000"/>
                  </a:schemeClr>
                </a:solidFill>
              </a:rPr>
              <a:t>Source: Beyer &amp; </a:t>
            </a:r>
            <a:r>
              <a:rPr lang="en-US" dirty="0" err="1" smtClean="0">
                <a:solidFill>
                  <a:schemeClr val="bg1">
                    <a:lumMod val="75000"/>
                  </a:schemeClr>
                </a:solidFill>
              </a:rPr>
              <a:t>Holtzblatt</a:t>
            </a:r>
            <a:r>
              <a:rPr lang="en-US" dirty="0" smtClean="0">
                <a:solidFill>
                  <a:schemeClr val="bg1">
                    <a:lumMod val="75000"/>
                  </a:schemeClr>
                </a:solidFill>
              </a:rPr>
              <a:t> (1997), Chap. 6</a:t>
            </a:r>
            <a:endParaRPr lang="en-US" dirty="0">
              <a:solidFill>
                <a:schemeClr val="bg1">
                  <a:lumMod val="75000"/>
                </a:schemeClr>
              </a:solidFill>
            </a:endParaRPr>
          </a:p>
        </p:txBody>
      </p:sp>
    </p:spTree>
    <p:extLst>
      <p:ext uri="{BB962C8B-B14F-4D97-AF65-F5344CB8AC3E}">
        <p14:creationId xmlns:p14="http://schemas.microsoft.com/office/powerpoint/2010/main" val="2382823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1006992" y="3044280"/>
            <a:ext cx="3484224" cy="769441"/>
          </a:xfrm>
          <a:prstGeom prst="rect">
            <a:avLst/>
          </a:prstGeom>
          <a:noFill/>
        </p:spPr>
        <p:txBody>
          <a:bodyPr wrap="none" rtlCol="0">
            <a:spAutoFit/>
          </a:bodyPr>
          <a:lstStyle/>
          <a:p>
            <a:pPr algn="ctr"/>
            <a:r>
              <a:rPr lang="en-US" sz="4400" dirty="0" smtClean="0"/>
              <a:t>Culture Model</a:t>
            </a:r>
            <a:endParaRPr lang="en-US" sz="4400" dirty="0"/>
          </a:p>
        </p:txBody>
      </p:sp>
      <p:pic>
        <p:nvPicPr>
          <p:cNvPr id="7" name="Picture 6"/>
          <p:cNvPicPr>
            <a:picLocks noChangeAspect="1"/>
          </p:cNvPicPr>
          <p:nvPr/>
        </p:nvPicPr>
        <p:blipFill>
          <a:blip r:embed="rId2"/>
          <a:stretch>
            <a:fillRect/>
          </a:stretch>
        </p:blipFill>
        <p:spPr>
          <a:xfrm rot="60000">
            <a:off x="1245350" y="537883"/>
            <a:ext cx="6768386" cy="5545791"/>
          </a:xfrm>
          <a:prstGeom prst="rect">
            <a:avLst/>
          </a:prstGeom>
        </p:spPr>
      </p:pic>
      <p:sp>
        <p:nvSpPr>
          <p:cNvPr id="8" name="TextBox 7"/>
          <p:cNvSpPr txBox="1"/>
          <p:nvPr/>
        </p:nvSpPr>
        <p:spPr>
          <a:xfrm>
            <a:off x="8450818" y="566603"/>
            <a:ext cx="3418452"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What are the different groups being represented in this diagram?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Where might the individual comments (e.g., “We sell socks”) come from?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a:t>
            </a:r>
            <a:r>
              <a:rPr lang="en-US" sz="2000" dirty="0" smtClean="0"/>
              <a:t>stands out in this diagram? What does it tell you about the culture of this organization?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What might this diagram look like if the culture were different? E.g., what if customer focus was not a central concern?</a:t>
            </a:r>
            <a:endParaRPr lang="en-US" sz="2000" dirty="0"/>
          </a:p>
          <a:p>
            <a:pPr marL="285750" indent="-285750">
              <a:buFont typeface="Arial" panose="020B0604020202020204" pitchFamily="34" charset="0"/>
              <a:buChar char="•"/>
            </a:pPr>
            <a:endParaRPr lang="en-US" sz="2000" dirty="0" smtClean="0"/>
          </a:p>
          <a:p>
            <a:endParaRPr lang="en-US" sz="2000" dirty="0"/>
          </a:p>
        </p:txBody>
      </p:sp>
      <p:sp>
        <p:nvSpPr>
          <p:cNvPr id="6" name="TextBox 5"/>
          <p:cNvSpPr txBox="1"/>
          <p:nvPr/>
        </p:nvSpPr>
        <p:spPr>
          <a:xfrm>
            <a:off x="7950390" y="6476063"/>
            <a:ext cx="4241610" cy="369332"/>
          </a:xfrm>
          <a:prstGeom prst="rect">
            <a:avLst/>
          </a:prstGeom>
          <a:noFill/>
        </p:spPr>
        <p:txBody>
          <a:bodyPr wrap="none" rtlCol="0">
            <a:spAutoFit/>
          </a:bodyPr>
          <a:lstStyle/>
          <a:p>
            <a:pPr algn="r"/>
            <a:r>
              <a:rPr lang="en-US" dirty="0" smtClean="0">
                <a:solidFill>
                  <a:schemeClr val="bg1">
                    <a:lumMod val="75000"/>
                  </a:schemeClr>
                </a:solidFill>
              </a:rPr>
              <a:t>Source: Beyer &amp; </a:t>
            </a:r>
            <a:r>
              <a:rPr lang="en-US" dirty="0" err="1" smtClean="0">
                <a:solidFill>
                  <a:schemeClr val="bg1">
                    <a:lumMod val="75000"/>
                  </a:schemeClr>
                </a:solidFill>
              </a:rPr>
              <a:t>Holtzblatt</a:t>
            </a:r>
            <a:r>
              <a:rPr lang="en-US" dirty="0" smtClean="0">
                <a:solidFill>
                  <a:schemeClr val="bg1">
                    <a:lumMod val="75000"/>
                  </a:schemeClr>
                </a:solidFill>
              </a:rPr>
              <a:t> (1997), Chap. 6</a:t>
            </a:r>
            <a:endParaRPr lang="en-US" dirty="0">
              <a:solidFill>
                <a:schemeClr val="bg1">
                  <a:lumMod val="75000"/>
                </a:schemeClr>
              </a:solidFill>
            </a:endParaRPr>
          </a:p>
        </p:txBody>
      </p:sp>
    </p:spTree>
    <p:extLst>
      <p:ext uri="{BB962C8B-B14F-4D97-AF65-F5344CB8AC3E}">
        <p14:creationId xmlns:p14="http://schemas.microsoft.com/office/powerpoint/2010/main" val="211618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1150209" y="1565211"/>
            <a:ext cx="3636059" cy="1077218"/>
          </a:xfrm>
          <a:prstGeom prst="rect">
            <a:avLst/>
          </a:prstGeom>
          <a:noFill/>
        </p:spPr>
        <p:txBody>
          <a:bodyPr wrap="none" rtlCol="0">
            <a:spAutoFit/>
          </a:bodyPr>
          <a:lstStyle/>
          <a:p>
            <a:pPr algn="ctr"/>
            <a:r>
              <a:rPr lang="en-US" sz="4400" dirty="0" smtClean="0"/>
              <a:t>Political Model</a:t>
            </a:r>
          </a:p>
          <a:p>
            <a:pPr algn="ctr"/>
            <a:r>
              <a:rPr lang="en-US" sz="2000" dirty="0" smtClean="0"/>
              <a:t>(Not officially </a:t>
            </a:r>
            <a:r>
              <a:rPr lang="en-US" sz="2000" dirty="0"/>
              <a:t>C</a:t>
            </a:r>
            <a:r>
              <a:rPr lang="en-US" sz="2000" dirty="0" smtClean="0"/>
              <a:t>ontextual Inquiry)</a:t>
            </a:r>
            <a:endParaRPr lang="en-US" sz="2000" dirty="0"/>
          </a:p>
        </p:txBody>
      </p:sp>
      <p:sp>
        <p:nvSpPr>
          <p:cNvPr id="8" name="TextBox 7"/>
          <p:cNvSpPr txBox="1"/>
          <p:nvPr/>
        </p:nvSpPr>
        <p:spPr>
          <a:xfrm>
            <a:off x="8450818" y="485918"/>
            <a:ext cx="3418452" cy="6247864"/>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What forms the bluish parts of this diagram?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What can you assume about the straight dark blue lines?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Where might the information behind the red and black text/lines come from?</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If your goal (as consultant) is to help the Big Customer get the most out of Division Z’s R&amp;D, what might you suggest to Division X? </a:t>
            </a:r>
          </a:p>
          <a:p>
            <a:pPr marL="285750" indent="-285750">
              <a:buFont typeface="Arial" panose="020B0604020202020204" pitchFamily="34" charset="0"/>
              <a:buChar char="•"/>
            </a:pPr>
            <a:endParaRPr lang="en-US" sz="2000" dirty="0"/>
          </a:p>
          <a:p>
            <a:endParaRPr lang="en-US" sz="2000" dirty="0"/>
          </a:p>
        </p:txBody>
      </p:sp>
      <p:pic>
        <p:nvPicPr>
          <p:cNvPr id="1026" name="Picture 2" descr="https://lisamarierobinson.files.wordpress.com/2011/06/divisional_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152" y="2233132"/>
            <a:ext cx="5805954" cy="31695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61882" y="878540"/>
            <a:ext cx="1111624" cy="535204"/>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Big Customer</a:t>
            </a:r>
            <a:endParaRPr lang="en-US" dirty="0">
              <a:solidFill>
                <a:schemeClr val="tx1"/>
              </a:solidFill>
            </a:endParaRPr>
          </a:p>
        </p:txBody>
      </p:sp>
      <p:sp>
        <p:nvSpPr>
          <p:cNvPr id="6" name="Freeform 5"/>
          <p:cNvSpPr/>
          <p:nvPr/>
        </p:nvSpPr>
        <p:spPr>
          <a:xfrm flipH="1">
            <a:off x="1811615" y="1389529"/>
            <a:ext cx="457200" cy="1757082"/>
          </a:xfrm>
          <a:custGeom>
            <a:avLst/>
            <a:gdLst>
              <a:gd name="connsiteX0" fmla="*/ 0 w 486026"/>
              <a:gd name="connsiteY0" fmla="*/ 0 h 1757082"/>
              <a:gd name="connsiteX1" fmla="*/ 475129 w 486026"/>
              <a:gd name="connsiteY1" fmla="*/ 1075765 h 1757082"/>
              <a:gd name="connsiteX2" fmla="*/ 286870 w 486026"/>
              <a:gd name="connsiteY2" fmla="*/ 1757082 h 1757082"/>
            </a:gdLst>
            <a:ahLst/>
            <a:cxnLst>
              <a:cxn ang="0">
                <a:pos x="connsiteX0" y="connsiteY0"/>
              </a:cxn>
              <a:cxn ang="0">
                <a:pos x="connsiteX1" y="connsiteY1"/>
              </a:cxn>
              <a:cxn ang="0">
                <a:pos x="connsiteX2" y="connsiteY2"/>
              </a:cxn>
            </a:cxnLst>
            <a:rect l="l" t="t" r="r" b="b"/>
            <a:pathLst>
              <a:path w="486026" h="1757082">
                <a:moveTo>
                  <a:pt x="0" y="0"/>
                </a:moveTo>
                <a:cubicBezTo>
                  <a:pt x="213658" y="391459"/>
                  <a:pt x="427317" y="782918"/>
                  <a:pt x="475129" y="1075765"/>
                </a:cubicBezTo>
                <a:cubicBezTo>
                  <a:pt x="522941" y="1368612"/>
                  <a:pt x="404905" y="1562847"/>
                  <a:pt x="286870" y="1757082"/>
                </a:cubicBezTo>
              </a:path>
            </a:pathLst>
          </a:custGeom>
          <a:noFill/>
          <a:ln w="44450">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40215" y="1649117"/>
            <a:ext cx="837089" cy="646331"/>
          </a:xfrm>
          <a:prstGeom prst="rect">
            <a:avLst/>
          </a:prstGeom>
          <a:noFill/>
        </p:spPr>
        <p:txBody>
          <a:bodyPr wrap="none" rtlCol="0">
            <a:spAutoFit/>
          </a:bodyPr>
          <a:lstStyle/>
          <a:p>
            <a:r>
              <a:rPr lang="en-US" dirty="0" smtClean="0">
                <a:solidFill>
                  <a:srgbClr val="FF0000"/>
                </a:solidFill>
              </a:rPr>
              <a:t>Good</a:t>
            </a:r>
          </a:p>
          <a:p>
            <a:r>
              <a:rPr lang="en-US" dirty="0" smtClean="0">
                <a:solidFill>
                  <a:srgbClr val="FF0000"/>
                </a:solidFill>
              </a:rPr>
              <a:t>friends</a:t>
            </a:r>
            <a:endParaRPr lang="en-US" dirty="0">
              <a:solidFill>
                <a:srgbClr val="FF0000"/>
              </a:solidFill>
            </a:endParaRPr>
          </a:p>
        </p:txBody>
      </p:sp>
      <p:sp>
        <p:nvSpPr>
          <p:cNvPr id="11" name="Freeform 10"/>
          <p:cNvSpPr/>
          <p:nvPr/>
        </p:nvSpPr>
        <p:spPr>
          <a:xfrm rot="5711702">
            <a:off x="4447116" y="2167645"/>
            <a:ext cx="486026" cy="2873966"/>
          </a:xfrm>
          <a:custGeom>
            <a:avLst/>
            <a:gdLst>
              <a:gd name="connsiteX0" fmla="*/ 0 w 486026"/>
              <a:gd name="connsiteY0" fmla="*/ 0 h 1757082"/>
              <a:gd name="connsiteX1" fmla="*/ 475129 w 486026"/>
              <a:gd name="connsiteY1" fmla="*/ 1075765 h 1757082"/>
              <a:gd name="connsiteX2" fmla="*/ 286870 w 486026"/>
              <a:gd name="connsiteY2" fmla="*/ 1757082 h 1757082"/>
            </a:gdLst>
            <a:ahLst/>
            <a:cxnLst>
              <a:cxn ang="0">
                <a:pos x="connsiteX0" y="connsiteY0"/>
              </a:cxn>
              <a:cxn ang="0">
                <a:pos x="connsiteX1" y="connsiteY1"/>
              </a:cxn>
              <a:cxn ang="0">
                <a:pos x="connsiteX2" y="connsiteY2"/>
              </a:cxn>
            </a:cxnLst>
            <a:rect l="l" t="t" r="r" b="b"/>
            <a:pathLst>
              <a:path w="486026" h="1757082">
                <a:moveTo>
                  <a:pt x="0" y="0"/>
                </a:moveTo>
                <a:cubicBezTo>
                  <a:pt x="213658" y="391459"/>
                  <a:pt x="427317" y="782918"/>
                  <a:pt x="475129" y="1075765"/>
                </a:cubicBezTo>
                <a:cubicBezTo>
                  <a:pt x="522941" y="1368612"/>
                  <a:pt x="404905" y="1562847"/>
                  <a:pt x="286870" y="1757082"/>
                </a:cubicBezTo>
              </a:path>
            </a:pathLst>
          </a:custGeom>
          <a:noFill/>
          <a:ln w="44450">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17556" y="3629661"/>
            <a:ext cx="1199367" cy="646331"/>
          </a:xfrm>
          <a:prstGeom prst="rect">
            <a:avLst/>
          </a:prstGeom>
          <a:noFill/>
        </p:spPr>
        <p:txBody>
          <a:bodyPr wrap="none" rtlCol="0">
            <a:spAutoFit/>
          </a:bodyPr>
          <a:lstStyle/>
          <a:p>
            <a:pPr algn="ctr"/>
            <a:r>
              <a:rPr lang="en-US" dirty="0" smtClean="0">
                <a:solidFill>
                  <a:srgbClr val="FF0000"/>
                </a:solidFill>
              </a:rPr>
              <a:t>Dislike</a:t>
            </a:r>
          </a:p>
          <a:p>
            <a:pPr algn="ctr"/>
            <a:r>
              <a:rPr lang="en-US" dirty="0">
                <a:solidFill>
                  <a:srgbClr val="FF0000"/>
                </a:solidFill>
              </a:rPr>
              <a:t>e</a:t>
            </a:r>
            <a:r>
              <a:rPr lang="en-US" dirty="0" smtClean="0">
                <a:solidFill>
                  <a:srgbClr val="FF0000"/>
                </a:solidFill>
              </a:rPr>
              <a:t>ach other</a:t>
            </a:r>
            <a:endParaRPr lang="en-US" dirty="0">
              <a:solidFill>
                <a:srgbClr val="FF0000"/>
              </a:solidFill>
            </a:endParaRPr>
          </a:p>
        </p:txBody>
      </p:sp>
      <p:cxnSp>
        <p:nvCxnSpPr>
          <p:cNvPr id="13" name="Straight Arrow Connector 12"/>
          <p:cNvCxnSpPr/>
          <p:nvPr/>
        </p:nvCxnSpPr>
        <p:spPr>
          <a:xfrm>
            <a:off x="3056965" y="1339501"/>
            <a:ext cx="1515035" cy="103614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4482" y="1302144"/>
            <a:ext cx="1405706" cy="646331"/>
          </a:xfrm>
          <a:prstGeom prst="rect">
            <a:avLst/>
          </a:prstGeom>
          <a:noFill/>
        </p:spPr>
        <p:txBody>
          <a:bodyPr wrap="none" rtlCol="0">
            <a:spAutoFit/>
          </a:bodyPr>
          <a:lstStyle/>
          <a:p>
            <a:r>
              <a:rPr lang="en-US" dirty="0" smtClean="0"/>
              <a:t>Formal client</a:t>
            </a:r>
          </a:p>
          <a:p>
            <a:r>
              <a:rPr lang="en-US" dirty="0" smtClean="0"/>
              <a:t>relationship</a:t>
            </a:r>
            <a:endParaRPr lang="en-US" dirty="0"/>
          </a:p>
        </p:txBody>
      </p:sp>
      <p:sp>
        <p:nvSpPr>
          <p:cNvPr id="16" name="TextBox 15"/>
          <p:cNvSpPr txBox="1"/>
          <p:nvPr/>
        </p:nvSpPr>
        <p:spPr>
          <a:xfrm>
            <a:off x="7158317" y="3604628"/>
            <a:ext cx="1482778" cy="923330"/>
          </a:xfrm>
          <a:prstGeom prst="rect">
            <a:avLst/>
          </a:prstGeom>
          <a:noFill/>
        </p:spPr>
        <p:txBody>
          <a:bodyPr wrap="none" rtlCol="0">
            <a:spAutoFit/>
          </a:bodyPr>
          <a:lstStyle/>
          <a:p>
            <a:r>
              <a:rPr lang="en-US" dirty="0" smtClean="0">
                <a:solidFill>
                  <a:srgbClr val="FF0000"/>
                </a:solidFill>
              </a:rPr>
              <a:t>Has capability</a:t>
            </a:r>
          </a:p>
          <a:p>
            <a:r>
              <a:rPr lang="en-US" dirty="0">
                <a:solidFill>
                  <a:srgbClr val="FF0000"/>
                </a:solidFill>
              </a:rPr>
              <a:t>r</a:t>
            </a:r>
            <a:r>
              <a:rPr lang="en-US" dirty="0" smtClean="0">
                <a:solidFill>
                  <a:srgbClr val="FF0000"/>
                </a:solidFill>
              </a:rPr>
              <a:t>equired </a:t>
            </a:r>
          </a:p>
          <a:p>
            <a:r>
              <a:rPr lang="en-US" dirty="0" smtClean="0">
                <a:solidFill>
                  <a:srgbClr val="FF0000"/>
                </a:solidFill>
              </a:rPr>
              <a:t>by client</a:t>
            </a:r>
            <a:endParaRPr lang="en-US" dirty="0">
              <a:solidFill>
                <a:srgbClr val="FF0000"/>
              </a:solidFill>
            </a:endParaRPr>
          </a:p>
        </p:txBody>
      </p:sp>
      <p:sp>
        <p:nvSpPr>
          <p:cNvPr id="14" name="Rectangle 13"/>
          <p:cNvSpPr/>
          <p:nvPr/>
        </p:nvSpPr>
        <p:spPr>
          <a:xfrm>
            <a:off x="6184433" y="3741702"/>
            <a:ext cx="1050102" cy="458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541478" y="3498912"/>
            <a:ext cx="457200" cy="2319182"/>
          </a:xfrm>
          <a:custGeom>
            <a:avLst/>
            <a:gdLst>
              <a:gd name="connsiteX0" fmla="*/ 0 w 486026"/>
              <a:gd name="connsiteY0" fmla="*/ 0 h 1757082"/>
              <a:gd name="connsiteX1" fmla="*/ 475129 w 486026"/>
              <a:gd name="connsiteY1" fmla="*/ 1075765 h 1757082"/>
              <a:gd name="connsiteX2" fmla="*/ 286870 w 486026"/>
              <a:gd name="connsiteY2" fmla="*/ 1757082 h 1757082"/>
            </a:gdLst>
            <a:ahLst/>
            <a:cxnLst>
              <a:cxn ang="0">
                <a:pos x="connsiteX0" y="connsiteY0"/>
              </a:cxn>
              <a:cxn ang="0">
                <a:pos x="connsiteX1" y="connsiteY1"/>
              </a:cxn>
              <a:cxn ang="0">
                <a:pos x="connsiteX2" y="connsiteY2"/>
              </a:cxn>
            </a:cxnLst>
            <a:rect l="l" t="t" r="r" b="b"/>
            <a:pathLst>
              <a:path w="486026" h="1757082">
                <a:moveTo>
                  <a:pt x="0" y="0"/>
                </a:moveTo>
                <a:cubicBezTo>
                  <a:pt x="213658" y="391459"/>
                  <a:pt x="427317" y="782918"/>
                  <a:pt x="475129" y="1075765"/>
                </a:cubicBezTo>
                <a:cubicBezTo>
                  <a:pt x="522941" y="1368612"/>
                  <a:pt x="404905" y="1562847"/>
                  <a:pt x="286870" y="1757082"/>
                </a:cubicBezTo>
              </a:path>
            </a:pathLst>
          </a:custGeom>
          <a:noFill/>
          <a:ln w="44450">
            <a:solidFill>
              <a:schemeClr val="tx1"/>
            </a:solidFill>
            <a:headEnd type="none"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1095182" y="5873058"/>
            <a:ext cx="1468724" cy="535204"/>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Consultant (you!)</a:t>
            </a:r>
            <a:endParaRPr lang="en-US" dirty="0">
              <a:solidFill>
                <a:schemeClr val="tx1"/>
              </a:solidFill>
            </a:endParaRPr>
          </a:p>
        </p:txBody>
      </p:sp>
      <p:sp>
        <p:nvSpPr>
          <p:cNvPr id="21" name="TextBox 20"/>
          <p:cNvSpPr txBox="1"/>
          <p:nvPr/>
        </p:nvSpPr>
        <p:spPr>
          <a:xfrm>
            <a:off x="196513" y="4876080"/>
            <a:ext cx="1405706" cy="646331"/>
          </a:xfrm>
          <a:prstGeom prst="rect">
            <a:avLst/>
          </a:prstGeom>
          <a:noFill/>
        </p:spPr>
        <p:txBody>
          <a:bodyPr wrap="none" rtlCol="0">
            <a:spAutoFit/>
          </a:bodyPr>
          <a:lstStyle/>
          <a:p>
            <a:r>
              <a:rPr lang="en-US" dirty="0" smtClean="0"/>
              <a:t>Formal client</a:t>
            </a:r>
          </a:p>
          <a:p>
            <a:r>
              <a:rPr lang="en-US" dirty="0" smtClean="0"/>
              <a:t>relationship</a:t>
            </a:r>
            <a:endParaRPr lang="en-US" dirty="0"/>
          </a:p>
        </p:txBody>
      </p:sp>
    </p:spTree>
    <p:extLst>
      <p:ext uri="{BB962C8B-B14F-4D97-AF65-F5344CB8AC3E}">
        <p14:creationId xmlns:p14="http://schemas.microsoft.com/office/powerpoint/2010/main" val="2491954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3504" y="1183341"/>
            <a:ext cx="7286536" cy="4276166"/>
          </a:xfrm>
          <a:prstGeom prst="rect">
            <a:avLst/>
          </a:prstGeom>
        </p:spPr>
      </p:pic>
      <p:sp>
        <p:nvSpPr>
          <p:cNvPr id="3" name="TextBox 2"/>
          <p:cNvSpPr txBox="1"/>
          <p:nvPr/>
        </p:nvSpPr>
        <p:spPr>
          <a:xfrm rot="16200000">
            <a:off x="-2169421" y="3044280"/>
            <a:ext cx="5809091" cy="769441"/>
          </a:xfrm>
          <a:prstGeom prst="rect">
            <a:avLst/>
          </a:prstGeom>
          <a:noFill/>
        </p:spPr>
        <p:txBody>
          <a:bodyPr wrap="none" rtlCol="0">
            <a:spAutoFit/>
          </a:bodyPr>
          <a:lstStyle/>
          <a:p>
            <a:pPr algn="ctr"/>
            <a:r>
              <a:rPr lang="en-US" sz="4400" dirty="0"/>
              <a:t>F</a:t>
            </a:r>
            <a:r>
              <a:rPr lang="en-US" sz="4400" dirty="0" smtClean="0"/>
              <a:t>rom Previous 501 Team</a:t>
            </a:r>
            <a:endParaRPr lang="en-US" sz="4400" dirty="0"/>
          </a:p>
        </p:txBody>
      </p:sp>
      <p:sp>
        <p:nvSpPr>
          <p:cNvPr id="4" name="TextBox 3"/>
          <p:cNvSpPr txBox="1"/>
          <p:nvPr/>
        </p:nvSpPr>
        <p:spPr>
          <a:xfrm>
            <a:off x="8450818" y="1687191"/>
            <a:ext cx="341845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Which person seems to be the most critical to this organization?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Who is involved in all three “breakdowns”?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What might the underlying problem for this organization be?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endParaRPr lang="en-US" sz="2000" dirty="0"/>
          </a:p>
        </p:txBody>
      </p:sp>
      <p:sp>
        <p:nvSpPr>
          <p:cNvPr id="5" name="TextBox 4"/>
          <p:cNvSpPr txBox="1"/>
          <p:nvPr/>
        </p:nvSpPr>
        <p:spPr>
          <a:xfrm>
            <a:off x="8201420" y="6581001"/>
            <a:ext cx="3990580" cy="276999"/>
          </a:xfrm>
          <a:prstGeom prst="rect">
            <a:avLst/>
          </a:prstGeom>
          <a:noFill/>
        </p:spPr>
        <p:txBody>
          <a:bodyPr wrap="none" rtlCol="0">
            <a:spAutoFit/>
          </a:bodyPr>
          <a:lstStyle/>
          <a:p>
            <a:r>
              <a:rPr lang="en-US" sz="1200" dirty="0" smtClean="0">
                <a:solidFill>
                  <a:schemeClr val="bg1">
                    <a:lumMod val="75000"/>
                  </a:schemeClr>
                </a:solidFill>
              </a:rPr>
              <a:t>Source: Rose </a:t>
            </a:r>
            <a:r>
              <a:rPr lang="en-US" sz="1200" dirty="0">
                <a:solidFill>
                  <a:schemeClr val="bg1">
                    <a:lumMod val="75000"/>
                  </a:schemeClr>
                </a:solidFill>
              </a:rPr>
              <a:t>Chiang, Kaitlyn Sisk, Lindsay Slater, Abbey Wang</a:t>
            </a:r>
          </a:p>
        </p:txBody>
      </p:sp>
    </p:spTree>
    <p:extLst>
      <p:ext uri="{BB962C8B-B14F-4D97-AF65-F5344CB8AC3E}">
        <p14:creationId xmlns:p14="http://schemas.microsoft.com/office/powerpoint/2010/main" val="402465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 Models Summary</a:t>
            </a:r>
            <a:endParaRPr lang="en-US" b="1" dirty="0"/>
          </a:p>
        </p:txBody>
      </p:sp>
      <p:sp>
        <p:nvSpPr>
          <p:cNvPr id="3" name="Content Placeholder 2"/>
          <p:cNvSpPr>
            <a:spLocks noGrp="1"/>
          </p:cNvSpPr>
          <p:nvPr>
            <p:ph idx="1"/>
          </p:nvPr>
        </p:nvSpPr>
        <p:spPr/>
        <p:txBody>
          <a:bodyPr/>
          <a:lstStyle/>
          <a:p>
            <a:r>
              <a:rPr lang="en-US" dirty="0" smtClean="0"/>
              <a:t>Drawing diagrams or images of your findings can help with analysis. </a:t>
            </a:r>
          </a:p>
          <a:p>
            <a:r>
              <a:rPr lang="en-US" dirty="0" smtClean="0"/>
              <a:t>Don’t feel limited by the five types of diagrams described in Beyer &amp; Holtzblatt. </a:t>
            </a:r>
          </a:p>
          <a:p>
            <a:r>
              <a:rPr lang="en-US" dirty="0" smtClean="0"/>
              <a:t>A good diagram tells a story, or clarifies something that is otherwise difficult to understand. </a:t>
            </a:r>
          </a:p>
          <a:p>
            <a:r>
              <a:rPr lang="en-US" dirty="0" smtClean="0"/>
              <a:t>Diagrams can be used in reports and presentations.</a:t>
            </a:r>
          </a:p>
          <a:p>
            <a:endParaRPr lang="en-US" dirty="0"/>
          </a:p>
          <a:p>
            <a:r>
              <a:rPr lang="en-US" dirty="0" smtClean="0"/>
              <a:t>For your final report, consider whether a diagram or two might help to explain your analysis. </a:t>
            </a:r>
            <a:endParaRPr lang="en-US" dirty="0"/>
          </a:p>
        </p:txBody>
      </p:sp>
    </p:spTree>
    <p:extLst>
      <p:ext uri="{BB962C8B-B14F-4D97-AF65-F5344CB8AC3E}">
        <p14:creationId xmlns:p14="http://schemas.microsoft.com/office/powerpoint/2010/main" val="1504394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US" b="1" dirty="0" smtClean="0"/>
              <a:t>What is a </a:t>
            </a:r>
            <a:r>
              <a:rPr lang="en-US" b="1" i="1" dirty="0" err="1" smtClean="0"/>
              <a:t>microaggression</a:t>
            </a:r>
            <a:r>
              <a:rPr lang="en-US" b="1" dirty="0" smtClean="0"/>
              <a:t>?</a:t>
            </a:r>
            <a:endParaRPr lang="en-US" b="1" dirty="0"/>
          </a:p>
        </p:txBody>
      </p:sp>
      <p:sp>
        <p:nvSpPr>
          <p:cNvPr id="4" name="Content Placeholder 3"/>
          <p:cNvSpPr>
            <a:spLocks noGrp="1"/>
          </p:cNvSpPr>
          <p:nvPr>
            <p:ph idx="1"/>
          </p:nvPr>
        </p:nvSpPr>
        <p:spPr>
          <a:xfrm>
            <a:off x="838200" y="1469009"/>
            <a:ext cx="10515600" cy="2179447"/>
          </a:xfrm>
        </p:spPr>
        <p:txBody>
          <a:bodyPr>
            <a:normAutofit/>
          </a:bodyPr>
          <a:lstStyle/>
          <a:p>
            <a:pPr marL="0" indent="0">
              <a:buNone/>
            </a:pPr>
            <a:r>
              <a:rPr lang="en-US" dirty="0"/>
              <a:t>“The everyday, subtle, intentional – and oftentimes unintentional – interactions or behaviors that communicate some sort of bias toward historically marginalized groups</a:t>
            </a:r>
            <a:r>
              <a:rPr lang="en-US" dirty="0" smtClean="0"/>
              <a:t>.” (Nadal, 2020) </a:t>
            </a:r>
          </a:p>
          <a:p>
            <a:pPr marL="0" indent="0">
              <a:buNone/>
            </a:pPr>
            <a:endParaRPr lang="en-US" sz="1050" dirty="0" smtClean="0"/>
          </a:p>
          <a:p>
            <a:pPr marL="0" indent="0" algn="ctr">
              <a:buNone/>
            </a:pPr>
            <a:r>
              <a:rPr lang="en-US" dirty="0" smtClean="0"/>
              <a:t>Examples</a:t>
            </a:r>
          </a:p>
          <a:p>
            <a:endParaRPr lang="en-US" dirty="0" smtClean="0"/>
          </a:p>
        </p:txBody>
      </p:sp>
      <p:sp>
        <p:nvSpPr>
          <p:cNvPr id="6" name="TextBox 5"/>
          <p:cNvSpPr txBox="1"/>
          <p:nvPr/>
        </p:nvSpPr>
        <p:spPr>
          <a:xfrm>
            <a:off x="838200" y="3447288"/>
            <a:ext cx="5050536" cy="3046988"/>
          </a:xfrm>
          <a:prstGeom prst="rect">
            <a:avLst/>
          </a:prstGeom>
          <a:noFill/>
        </p:spPr>
        <p:txBody>
          <a:bodyPr wrap="square" rtlCol="0">
            <a:spAutoFit/>
          </a:bodyPr>
          <a:lstStyle/>
          <a:p>
            <a:pPr marL="742950" lvl="1" indent="-285750">
              <a:buFont typeface="Arial" panose="020B0604020202020204" pitchFamily="34" charset="0"/>
              <a:buChar char="•"/>
            </a:pPr>
            <a:r>
              <a:rPr lang="en-US" sz="2400" dirty="0" smtClean="0"/>
              <a:t>“You’re </a:t>
            </a:r>
            <a:r>
              <a:rPr lang="en-US" sz="2400" dirty="0"/>
              <a:t>really smart for </a:t>
            </a:r>
            <a:r>
              <a:rPr lang="en-US" sz="2400" dirty="0" smtClean="0"/>
              <a:t>someone who is X.”</a:t>
            </a:r>
            <a:endParaRPr lang="en-US" sz="2400" dirty="0"/>
          </a:p>
          <a:p>
            <a:pPr marL="742950" lvl="1" indent="-285750">
              <a:buFont typeface="Arial" panose="020B0604020202020204" pitchFamily="34" charset="0"/>
              <a:buChar char="•"/>
            </a:pPr>
            <a:r>
              <a:rPr lang="en-US" sz="2400" dirty="0"/>
              <a:t>“I’m going to call you Y, because your name is too </a:t>
            </a:r>
            <a:r>
              <a:rPr lang="en-US" sz="2400" dirty="0" smtClean="0"/>
              <a:t>difficult.”</a:t>
            </a:r>
          </a:p>
          <a:p>
            <a:pPr marL="742950" lvl="1" indent="-285750">
              <a:buFont typeface="Arial" panose="020B0604020202020204" pitchFamily="34" charset="0"/>
              <a:buChar char="•"/>
            </a:pPr>
            <a:r>
              <a:rPr lang="en-US" sz="2400" dirty="0" smtClean="0"/>
              <a:t>Excluding someone from a social event because of their identity.</a:t>
            </a:r>
          </a:p>
          <a:p>
            <a:pPr marL="742950" lvl="1" indent="-285750">
              <a:buFont typeface="Arial" panose="020B0604020202020204" pitchFamily="34" charset="0"/>
              <a:buChar char="•"/>
            </a:pPr>
            <a:endParaRPr lang="en-US" sz="2400" dirty="0"/>
          </a:p>
          <a:p>
            <a:endParaRPr lang="en-US" sz="2400" dirty="0"/>
          </a:p>
        </p:txBody>
      </p:sp>
      <p:sp>
        <p:nvSpPr>
          <p:cNvPr id="7" name="TextBox 6"/>
          <p:cNvSpPr txBox="1"/>
          <p:nvPr/>
        </p:nvSpPr>
        <p:spPr>
          <a:xfrm>
            <a:off x="6193537" y="3447288"/>
            <a:ext cx="5050536" cy="3046988"/>
          </a:xfrm>
          <a:prstGeom prst="rect">
            <a:avLst/>
          </a:prstGeom>
          <a:noFill/>
        </p:spPr>
        <p:txBody>
          <a:bodyPr wrap="square" rtlCol="0">
            <a:spAutoFit/>
          </a:bodyPr>
          <a:lstStyle/>
          <a:p>
            <a:pPr marL="742950" lvl="1" indent="-285750">
              <a:buFont typeface="Arial" panose="020B0604020202020204" pitchFamily="34" charset="0"/>
              <a:buChar char="•"/>
            </a:pPr>
            <a:r>
              <a:rPr lang="en-US" sz="2400" dirty="0" smtClean="0"/>
              <a:t>“Your English is so good!” (to someone who grew up in an English-speaking country)</a:t>
            </a:r>
          </a:p>
          <a:p>
            <a:pPr marL="742950" lvl="1" indent="-285750">
              <a:buFont typeface="Arial" panose="020B0604020202020204" pitchFamily="34" charset="0"/>
              <a:buChar char="•"/>
            </a:pPr>
            <a:r>
              <a:rPr lang="en-US" sz="2400" dirty="0" err="1" smtClean="0"/>
              <a:t>Misgendering</a:t>
            </a:r>
            <a:r>
              <a:rPr lang="en-US" sz="2400" dirty="0" smtClean="0"/>
              <a:t> </a:t>
            </a:r>
            <a:r>
              <a:rPr lang="en-US" sz="2400" dirty="0"/>
              <a:t>– using the wrong pronouns for someone. </a:t>
            </a:r>
          </a:p>
          <a:p>
            <a:pPr marL="742950" lvl="1" indent="-285750">
              <a:buFont typeface="Arial" panose="020B0604020202020204" pitchFamily="34" charset="0"/>
              <a:buChar char="•"/>
            </a:pPr>
            <a:r>
              <a:rPr lang="en-US" sz="2400" dirty="0"/>
              <a:t>Assigning a reading that is offensive to </a:t>
            </a:r>
            <a:r>
              <a:rPr lang="en-US" sz="2400" dirty="0" smtClean="0"/>
              <a:t>a certain group. </a:t>
            </a:r>
          </a:p>
          <a:p>
            <a:pPr marL="742950" lvl="1"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6712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379052" y="2756938"/>
            <a:ext cx="6269373" cy="1325564"/>
          </a:xfrm>
        </p:spPr>
        <p:txBody>
          <a:bodyPr>
            <a:normAutofit/>
          </a:bodyPr>
          <a:lstStyle/>
          <a:p>
            <a:pPr algn="ctr"/>
            <a:r>
              <a:rPr lang="en-US" sz="3200" dirty="0" smtClean="0"/>
              <a:t>Quarter-Term Feedback Results</a:t>
            </a:r>
            <a:endParaRPr lang="en-US" sz="3200" dirty="0"/>
          </a:p>
        </p:txBody>
      </p:sp>
      <p:pic>
        <p:nvPicPr>
          <p:cNvPr id="3" name="Picture 2"/>
          <p:cNvPicPr>
            <a:picLocks noChangeAspect="1"/>
          </p:cNvPicPr>
          <p:nvPr/>
        </p:nvPicPr>
        <p:blipFill>
          <a:blip r:embed="rId2"/>
          <a:stretch>
            <a:fillRect/>
          </a:stretch>
        </p:blipFill>
        <p:spPr>
          <a:xfrm>
            <a:off x="1418417" y="1024128"/>
            <a:ext cx="10586762" cy="5385815"/>
          </a:xfrm>
          <a:prstGeom prst="rect">
            <a:avLst/>
          </a:prstGeom>
        </p:spPr>
      </p:pic>
      <p:sp>
        <p:nvSpPr>
          <p:cNvPr id="5" name="TextBox 4"/>
          <p:cNvSpPr txBox="1"/>
          <p:nvPr/>
        </p:nvSpPr>
        <p:spPr>
          <a:xfrm>
            <a:off x="2276856" y="402336"/>
            <a:ext cx="1183529" cy="646331"/>
          </a:xfrm>
          <a:prstGeom prst="rect">
            <a:avLst/>
          </a:prstGeom>
          <a:noFill/>
        </p:spPr>
        <p:txBody>
          <a:bodyPr wrap="none" rtlCol="0">
            <a:spAutoFit/>
          </a:bodyPr>
          <a:lstStyle/>
          <a:p>
            <a:r>
              <a:rPr lang="en-US" sz="3600" b="1" dirty="0" smtClean="0"/>
              <a:t>Liked</a:t>
            </a:r>
            <a:endParaRPr lang="en-US" sz="3600" b="1" dirty="0"/>
          </a:p>
        </p:txBody>
      </p:sp>
      <p:sp>
        <p:nvSpPr>
          <p:cNvPr id="6" name="TextBox 5"/>
          <p:cNvSpPr txBox="1"/>
          <p:nvPr/>
        </p:nvSpPr>
        <p:spPr>
          <a:xfrm>
            <a:off x="7110984" y="402336"/>
            <a:ext cx="1691682" cy="646331"/>
          </a:xfrm>
          <a:prstGeom prst="rect">
            <a:avLst/>
          </a:prstGeom>
          <a:noFill/>
        </p:spPr>
        <p:txBody>
          <a:bodyPr wrap="none" rtlCol="0">
            <a:spAutoFit/>
          </a:bodyPr>
          <a:lstStyle/>
          <a:p>
            <a:r>
              <a:rPr lang="en-US" sz="3600" b="1" dirty="0" smtClean="0">
                <a:solidFill>
                  <a:srgbClr val="FF0000"/>
                </a:solidFill>
              </a:rPr>
              <a:t>Disliked</a:t>
            </a:r>
            <a:endParaRPr lang="en-US" sz="3600" b="1" dirty="0">
              <a:solidFill>
                <a:srgbClr val="FF0000"/>
              </a:solidFill>
            </a:endParaRPr>
          </a:p>
        </p:txBody>
      </p:sp>
    </p:spTree>
    <p:extLst>
      <p:ext uri="{BB962C8B-B14F-4D97-AF65-F5344CB8AC3E}">
        <p14:creationId xmlns:p14="http://schemas.microsoft.com/office/powerpoint/2010/main" val="1874460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397"/>
            <a:ext cx="10515600" cy="1325563"/>
          </a:xfrm>
        </p:spPr>
        <p:txBody>
          <a:bodyPr/>
          <a:lstStyle/>
          <a:p>
            <a:pPr algn="ctr"/>
            <a:r>
              <a:rPr lang="en-US" b="1" dirty="0" smtClean="0"/>
              <a:t>What should you do if you </a:t>
            </a:r>
            <a:r>
              <a:rPr lang="en-US" b="1" i="1" dirty="0" smtClean="0"/>
              <a:t>experience</a:t>
            </a:r>
            <a:r>
              <a:rPr lang="en-US" b="1" dirty="0" smtClean="0"/>
              <a:t> or </a:t>
            </a:r>
            <a:r>
              <a:rPr lang="en-US" b="1" i="1" dirty="0" smtClean="0"/>
              <a:t>witness </a:t>
            </a:r>
            <a:r>
              <a:rPr lang="en-US" b="1" dirty="0" smtClean="0"/>
              <a:t>a </a:t>
            </a:r>
            <a:r>
              <a:rPr lang="en-US" b="1" dirty="0" err="1" smtClean="0"/>
              <a:t>microaggression</a:t>
            </a:r>
            <a:r>
              <a:rPr lang="en-US" b="1" dirty="0" smtClean="0"/>
              <a: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Consider if it’s worth responding:</a:t>
            </a:r>
          </a:p>
          <a:p>
            <a:pPr lvl="1"/>
            <a:r>
              <a:rPr lang="en-US" dirty="0" smtClean="0"/>
              <a:t>Is the other person worth it? Do you have reason to believe they will be </a:t>
            </a:r>
            <a:r>
              <a:rPr lang="en-US" dirty="0" smtClean="0"/>
              <a:t>open to feedback?</a:t>
            </a:r>
            <a:endParaRPr lang="en-US" dirty="0" smtClean="0"/>
          </a:p>
          <a:p>
            <a:pPr lvl="1"/>
            <a:r>
              <a:rPr lang="en-US" smtClean="0"/>
              <a:t>Will </a:t>
            </a:r>
            <a:r>
              <a:rPr lang="en-US" smtClean="0"/>
              <a:t>you </a:t>
            </a:r>
            <a:r>
              <a:rPr lang="en-US" dirty="0" smtClean="0"/>
              <a:t>regret it </a:t>
            </a:r>
            <a:r>
              <a:rPr lang="en-US" smtClean="0"/>
              <a:t>if </a:t>
            </a:r>
            <a:r>
              <a:rPr lang="en-US" smtClean="0"/>
              <a:t>you </a:t>
            </a:r>
            <a:r>
              <a:rPr lang="en-US" dirty="0" smtClean="0"/>
              <a:t>don’t say anything?</a:t>
            </a:r>
          </a:p>
          <a:p>
            <a:r>
              <a:rPr lang="en-US" dirty="0" smtClean="0"/>
              <a:t>Choose a response type:</a:t>
            </a:r>
          </a:p>
          <a:p>
            <a:pPr lvl="1"/>
            <a:r>
              <a:rPr lang="en-US" dirty="0" smtClean="0"/>
              <a:t>Subtly indicate displeasure (e.g., roll your eyes).</a:t>
            </a:r>
          </a:p>
          <a:p>
            <a:pPr lvl="1"/>
            <a:r>
              <a:rPr lang="en-US" dirty="0" smtClean="0"/>
              <a:t>Be direct (e.g., “It was offensive for you to say ...”).</a:t>
            </a:r>
          </a:p>
          <a:p>
            <a:pPr lvl="1"/>
            <a:r>
              <a:rPr lang="en-US" dirty="0" smtClean="0"/>
              <a:t>Use an “I” statement (e.g., “You probably didn’t mean to offend, but when you said X, it made me feel…”).</a:t>
            </a:r>
          </a:p>
          <a:p>
            <a:r>
              <a:rPr lang="en-US" dirty="0" smtClean="0"/>
              <a:t>Give yourself a chance to process:</a:t>
            </a:r>
          </a:p>
          <a:p>
            <a:pPr lvl="1"/>
            <a:r>
              <a:rPr lang="en-US" dirty="0" smtClean="0"/>
              <a:t>Speak with family/friends you trust.</a:t>
            </a:r>
          </a:p>
          <a:p>
            <a:pPr lvl="1"/>
            <a:r>
              <a:rPr lang="en-US" dirty="0" smtClean="0"/>
              <a:t>Speak with a professional counselor (e.g., Ashley </a:t>
            </a:r>
            <a:r>
              <a:rPr lang="en-US" dirty="0" err="1" smtClean="0"/>
              <a:t>Evearitt</a:t>
            </a:r>
            <a:r>
              <a:rPr lang="en-US" dirty="0" smtClean="0"/>
              <a:t> at SI: evearitt@umich.edu)</a:t>
            </a:r>
            <a:endParaRPr lang="en-US" dirty="0"/>
          </a:p>
        </p:txBody>
      </p:sp>
    </p:spTree>
    <p:extLst>
      <p:ext uri="{BB962C8B-B14F-4D97-AF65-F5344CB8AC3E}">
        <p14:creationId xmlns:p14="http://schemas.microsoft.com/office/powerpoint/2010/main" val="24331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581"/>
            <a:ext cx="10515600" cy="1325563"/>
          </a:xfrm>
        </p:spPr>
        <p:txBody>
          <a:bodyPr/>
          <a:lstStyle/>
          <a:p>
            <a:pPr algn="ctr"/>
            <a:r>
              <a:rPr lang="en-US" b="1" dirty="0" smtClean="0"/>
              <a:t>What should you do if you </a:t>
            </a:r>
            <a:r>
              <a:rPr lang="en-US" b="1" i="1" dirty="0" smtClean="0"/>
              <a:t>commit</a:t>
            </a:r>
            <a:r>
              <a:rPr lang="en-US" b="1" dirty="0" smtClean="0"/>
              <a:t> a </a:t>
            </a:r>
            <a:r>
              <a:rPr lang="en-US" b="1" dirty="0" err="1" smtClean="0"/>
              <a:t>microaggression</a:t>
            </a:r>
            <a:r>
              <a:rPr lang="en-US" b="1" dirty="0" smtClean="0"/>
              <a:t>?</a:t>
            </a:r>
            <a:endParaRPr lang="en-US" b="1" dirty="0"/>
          </a:p>
        </p:txBody>
      </p:sp>
      <p:sp>
        <p:nvSpPr>
          <p:cNvPr id="3" name="Content Placeholder 2"/>
          <p:cNvSpPr>
            <a:spLocks noGrp="1"/>
          </p:cNvSpPr>
          <p:nvPr>
            <p:ph idx="1"/>
          </p:nvPr>
        </p:nvSpPr>
        <p:spPr>
          <a:xfrm>
            <a:off x="838200" y="2282825"/>
            <a:ext cx="10515600" cy="4351338"/>
          </a:xfrm>
        </p:spPr>
        <p:txBody>
          <a:bodyPr>
            <a:normAutofit/>
          </a:bodyPr>
          <a:lstStyle/>
          <a:p>
            <a:r>
              <a:rPr lang="en-US" sz="3200" dirty="0" smtClean="0"/>
              <a:t>Accept responsibility and apologize.</a:t>
            </a:r>
          </a:p>
          <a:p>
            <a:r>
              <a:rPr lang="en-US" sz="3200" dirty="0" smtClean="0"/>
              <a:t>Avoid being defensive. Resist any urge to suggest that the recipient of the </a:t>
            </a:r>
            <a:r>
              <a:rPr lang="en-US" sz="3200" dirty="0" err="1" smtClean="0"/>
              <a:t>microaggression</a:t>
            </a:r>
            <a:r>
              <a:rPr lang="en-US" sz="3200" dirty="0" smtClean="0"/>
              <a:t> shouldn’t have felt hurt, upset, angry, or annoyed. </a:t>
            </a:r>
          </a:p>
          <a:p>
            <a:r>
              <a:rPr lang="en-US" sz="3200" dirty="0" smtClean="0"/>
              <a:t>Learn more! </a:t>
            </a:r>
            <a:endParaRPr lang="en-US" sz="3200" dirty="0"/>
          </a:p>
        </p:txBody>
      </p:sp>
    </p:spTree>
    <p:extLst>
      <p:ext uri="{BB962C8B-B14F-4D97-AF65-F5344CB8AC3E}">
        <p14:creationId xmlns:p14="http://schemas.microsoft.com/office/powerpoint/2010/main" val="2094013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05"/>
            <a:ext cx="10515600" cy="1325563"/>
          </a:xfrm>
        </p:spPr>
        <p:txBody>
          <a:bodyPr/>
          <a:lstStyle/>
          <a:p>
            <a:pPr algn="ctr"/>
            <a:r>
              <a:rPr lang="en-US" dirty="0" smtClean="0"/>
              <a:t>Resources</a:t>
            </a:r>
            <a:endParaRPr lang="en-US" dirty="0"/>
          </a:p>
        </p:txBody>
      </p:sp>
      <p:sp>
        <p:nvSpPr>
          <p:cNvPr id="3" name="Content Placeholder 2"/>
          <p:cNvSpPr>
            <a:spLocks noGrp="1"/>
          </p:cNvSpPr>
          <p:nvPr>
            <p:ph sz="half" idx="1"/>
          </p:nvPr>
        </p:nvSpPr>
        <p:spPr>
          <a:xfrm>
            <a:off x="838200" y="1551304"/>
            <a:ext cx="5181600" cy="5443855"/>
          </a:xfrm>
        </p:spPr>
        <p:txBody>
          <a:bodyPr>
            <a:normAutofit fontScale="62500" lnSpcReduction="20000"/>
          </a:bodyPr>
          <a:lstStyle/>
          <a:p>
            <a:r>
              <a:rPr lang="en-US" dirty="0" smtClean="0"/>
              <a:t>Paper that coined the term “</a:t>
            </a:r>
            <a:r>
              <a:rPr lang="en-US" dirty="0" err="1" smtClean="0"/>
              <a:t>microaggression</a:t>
            </a:r>
            <a:r>
              <a:rPr lang="en-US" dirty="0" smtClean="0"/>
              <a:t>”:</a:t>
            </a:r>
          </a:p>
          <a:p>
            <a:pPr lvl="1"/>
            <a:r>
              <a:rPr lang="en-US" dirty="0" smtClean="0"/>
              <a:t>Pierce</a:t>
            </a:r>
            <a:r>
              <a:rPr lang="en-US" dirty="0"/>
              <a:t>, C. M., Carew, J. V., Pierce-Gonzalez, D., &amp; Wills, D. (1977). An experiment in racism: TV commercials. Education and Urban Society, 10(1), </a:t>
            </a:r>
            <a:r>
              <a:rPr lang="en-US" dirty="0" smtClean="0"/>
              <a:t>61-87. </a:t>
            </a:r>
            <a:r>
              <a:rPr lang="en-US" dirty="0" smtClean="0">
                <a:hlinkClick r:id="rId2"/>
              </a:rPr>
              <a:t>https</a:t>
            </a:r>
            <a:r>
              <a:rPr lang="en-US" dirty="0">
                <a:hlinkClick r:id="rId2"/>
              </a:rPr>
              <a:t>://</a:t>
            </a:r>
            <a:r>
              <a:rPr lang="en-US" dirty="0" smtClean="0">
                <a:hlinkClick r:id="rId2"/>
              </a:rPr>
              <a:t>journals.sagepub.com/doi/10.1177/001312457701000105</a:t>
            </a:r>
            <a:r>
              <a:rPr lang="en-US" dirty="0" smtClean="0"/>
              <a:t> </a:t>
            </a:r>
            <a:endParaRPr lang="en-US" dirty="0"/>
          </a:p>
          <a:p>
            <a:r>
              <a:rPr lang="en-US" dirty="0" smtClean="0"/>
              <a:t>Book that popularized term and concept:</a:t>
            </a:r>
          </a:p>
          <a:p>
            <a:pPr lvl="1"/>
            <a:r>
              <a:rPr lang="en-US" dirty="0"/>
              <a:t>Sue, D. W. (2010). </a:t>
            </a:r>
            <a:r>
              <a:rPr lang="en-US" i="1" dirty="0" err="1"/>
              <a:t>Microaggressions</a:t>
            </a:r>
            <a:r>
              <a:rPr lang="en-US" i="1" dirty="0"/>
              <a:t> in </a:t>
            </a:r>
            <a:r>
              <a:rPr lang="en-US" i="1" dirty="0" smtClean="0"/>
              <a:t>Everyday </a:t>
            </a:r>
            <a:r>
              <a:rPr lang="en-US" i="1" dirty="0"/>
              <a:t>L</a:t>
            </a:r>
            <a:r>
              <a:rPr lang="en-US" i="1" dirty="0" smtClean="0"/>
              <a:t>ife</a:t>
            </a:r>
            <a:r>
              <a:rPr lang="en-US" i="1" dirty="0"/>
              <a:t>: Race, </a:t>
            </a:r>
            <a:r>
              <a:rPr lang="en-US" i="1" dirty="0" smtClean="0"/>
              <a:t>Gender</a:t>
            </a:r>
            <a:r>
              <a:rPr lang="en-US" i="1" dirty="0"/>
              <a:t>, and </a:t>
            </a:r>
            <a:r>
              <a:rPr lang="en-US" i="1" dirty="0" smtClean="0"/>
              <a:t>Sexual </a:t>
            </a:r>
            <a:r>
              <a:rPr lang="en-US" i="1" dirty="0"/>
              <a:t>O</a:t>
            </a:r>
            <a:r>
              <a:rPr lang="en-US" i="1" dirty="0" smtClean="0"/>
              <a:t>rientation</a:t>
            </a:r>
            <a:r>
              <a:rPr lang="en-US" dirty="0"/>
              <a:t>. John Wiley &amp; Sons. </a:t>
            </a:r>
            <a:r>
              <a:rPr lang="en-US" dirty="0">
                <a:hlinkClick r:id="rId3"/>
              </a:rPr>
              <a:t>https://</a:t>
            </a:r>
            <a:r>
              <a:rPr lang="en-US" dirty="0" smtClean="0">
                <a:hlinkClick r:id="rId3"/>
              </a:rPr>
              <a:t>www.amazon.com/Microaggressions-Everyday-Life-Gender-Orientation/dp/047049140X</a:t>
            </a:r>
            <a:r>
              <a:rPr lang="en-US" dirty="0" smtClean="0"/>
              <a:t> </a:t>
            </a:r>
          </a:p>
          <a:p>
            <a:r>
              <a:rPr lang="en-US" dirty="0"/>
              <a:t>New York Times article, with suggestions for responding:</a:t>
            </a:r>
          </a:p>
          <a:p>
            <a:pPr lvl="1"/>
            <a:r>
              <a:rPr lang="en-US" dirty="0"/>
              <a:t>Yoon, H. (2020). “How to respond to </a:t>
            </a:r>
            <a:r>
              <a:rPr lang="en-US" dirty="0" err="1"/>
              <a:t>microaggressions</a:t>
            </a:r>
            <a:r>
              <a:rPr lang="en-US" dirty="0"/>
              <a:t>.” New York Times, Mar. 3, 2020. </a:t>
            </a:r>
            <a:r>
              <a:rPr lang="en-US" dirty="0">
                <a:hlinkClick r:id="rId4"/>
              </a:rPr>
              <a:t>https://www.nytimes.com/2020/03/03/smarter-living/how-to-respond-to-microaggressions.html</a:t>
            </a:r>
            <a:r>
              <a:rPr lang="en-US" dirty="0"/>
              <a:t> </a:t>
            </a:r>
          </a:p>
          <a:p>
            <a:r>
              <a:rPr lang="en-US" dirty="0" smtClean="0"/>
              <a:t>Handling </a:t>
            </a:r>
            <a:r>
              <a:rPr lang="en-US" dirty="0" err="1" smtClean="0"/>
              <a:t>microaggressions</a:t>
            </a:r>
            <a:r>
              <a:rPr lang="en-US" dirty="0" smtClean="0"/>
              <a:t> at work:</a:t>
            </a:r>
          </a:p>
          <a:p>
            <a:pPr lvl="1"/>
            <a:r>
              <a:rPr lang="en-US" dirty="0" smtClean="0"/>
              <a:t>Culture Amp. (</a:t>
            </a:r>
            <a:r>
              <a:rPr lang="en-US" dirty="0" err="1" smtClean="0"/>
              <a:t>n.d.</a:t>
            </a:r>
            <a:r>
              <a:rPr lang="en-US" dirty="0" smtClean="0"/>
              <a:t>). </a:t>
            </a:r>
            <a:r>
              <a:rPr lang="en-US" dirty="0" err="1" smtClean="0"/>
              <a:t>Microaggressions</a:t>
            </a:r>
            <a:r>
              <a:rPr lang="en-US" dirty="0" smtClean="0"/>
              <a:t> at work: Recognizing &amp; overcoming our biases. </a:t>
            </a:r>
            <a:r>
              <a:rPr lang="en-US" dirty="0" smtClean="0">
                <a:hlinkClick r:id="rId5"/>
              </a:rPr>
              <a:t>https</a:t>
            </a:r>
            <a:r>
              <a:rPr lang="en-US" dirty="0">
                <a:hlinkClick r:id="rId5"/>
              </a:rPr>
              <a:t>://</a:t>
            </a:r>
            <a:r>
              <a:rPr lang="en-US" dirty="0" smtClean="0">
                <a:hlinkClick r:id="rId5"/>
              </a:rPr>
              <a:t>www.cultureamp.com/blog/microaggressions-at-work</a:t>
            </a:r>
            <a:r>
              <a:rPr lang="en-US" dirty="0" smtClean="0"/>
              <a:t> </a:t>
            </a:r>
          </a:p>
        </p:txBody>
      </p:sp>
      <p:sp>
        <p:nvSpPr>
          <p:cNvPr id="4" name="Content Placeholder 3"/>
          <p:cNvSpPr>
            <a:spLocks noGrp="1"/>
          </p:cNvSpPr>
          <p:nvPr>
            <p:ph sz="half" idx="2"/>
          </p:nvPr>
        </p:nvSpPr>
        <p:spPr>
          <a:xfrm>
            <a:off x="6172200" y="1551304"/>
            <a:ext cx="5181600" cy="5443855"/>
          </a:xfrm>
        </p:spPr>
        <p:txBody>
          <a:bodyPr>
            <a:normAutofit fontScale="62500" lnSpcReduction="20000"/>
          </a:bodyPr>
          <a:lstStyle/>
          <a:p>
            <a:r>
              <a:rPr lang="en-US" dirty="0" smtClean="0"/>
              <a:t>Kevin </a:t>
            </a:r>
            <a:r>
              <a:rPr lang="en-US" dirty="0"/>
              <a:t>Nadal’s guide to responding to </a:t>
            </a:r>
            <a:r>
              <a:rPr lang="en-US" dirty="0" err="1"/>
              <a:t>microaggressions</a:t>
            </a:r>
            <a:r>
              <a:rPr lang="en-US" dirty="0"/>
              <a:t>:</a:t>
            </a:r>
          </a:p>
          <a:p>
            <a:pPr lvl="1"/>
            <a:r>
              <a:rPr lang="en-US" dirty="0"/>
              <a:t>Nadal, K. L. (2014). A Guide to Responding to </a:t>
            </a:r>
            <a:r>
              <a:rPr lang="en-US" dirty="0" err="1"/>
              <a:t>Microaggressions</a:t>
            </a:r>
            <a:r>
              <a:rPr lang="en-US" dirty="0"/>
              <a:t>. CUNY Forum, 2(1):71-76. </a:t>
            </a:r>
            <a:r>
              <a:rPr lang="en-US" dirty="0">
                <a:hlinkClick r:id="rId6"/>
              </a:rPr>
              <a:t>https://ncwwi.org/index.php/resourcemenu/resource-library/inclusivity-racial-equity/cultural-responsiveness/1532-a-guide-to-responding-to-microaggressions/file</a:t>
            </a:r>
            <a:r>
              <a:rPr lang="en-US" dirty="0"/>
              <a:t> </a:t>
            </a:r>
            <a:endParaRPr lang="en-US" dirty="0" smtClean="0"/>
          </a:p>
          <a:p>
            <a:r>
              <a:rPr lang="en-US" dirty="0" smtClean="0"/>
              <a:t>Bystander intervention:</a:t>
            </a:r>
          </a:p>
          <a:p>
            <a:pPr lvl="1"/>
            <a:r>
              <a:rPr lang="en-US" dirty="0" smtClean="0"/>
              <a:t>Abrams, Z. (2021). How bystanders can shut down </a:t>
            </a:r>
            <a:r>
              <a:rPr lang="en-US" dirty="0" err="1" smtClean="0"/>
              <a:t>microaggressions</a:t>
            </a:r>
            <a:r>
              <a:rPr lang="en-US" dirty="0" smtClean="0"/>
              <a:t>. American Psychological Association. </a:t>
            </a:r>
            <a:r>
              <a:rPr lang="en-US" dirty="0" smtClean="0">
                <a:hlinkClick r:id="rId7"/>
              </a:rPr>
              <a:t>https</a:t>
            </a:r>
            <a:r>
              <a:rPr lang="en-US" dirty="0">
                <a:hlinkClick r:id="rId7"/>
              </a:rPr>
              <a:t>://</a:t>
            </a:r>
            <a:r>
              <a:rPr lang="en-US" dirty="0" smtClean="0">
                <a:hlinkClick r:id="rId7"/>
              </a:rPr>
              <a:t>www.apa.org/monitor/2021/09/feature-bystanders-microaggressions</a:t>
            </a:r>
            <a:r>
              <a:rPr lang="en-US" dirty="0" smtClean="0"/>
              <a:t>  </a:t>
            </a:r>
            <a:endParaRPr lang="en-US" dirty="0"/>
          </a:p>
          <a:p>
            <a:r>
              <a:rPr lang="en-US" dirty="0" smtClean="0"/>
              <a:t>U-M handout on </a:t>
            </a:r>
            <a:r>
              <a:rPr lang="en-US" dirty="0" err="1" smtClean="0"/>
              <a:t>microaggressions</a:t>
            </a:r>
            <a:r>
              <a:rPr lang="en-US" dirty="0" smtClean="0"/>
              <a:t>:</a:t>
            </a:r>
          </a:p>
          <a:p>
            <a:pPr lvl="1"/>
            <a:r>
              <a:rPr lang="en-US" dirty="0" smtClean="0"/>
              <a:t>Program on Intergroup Relations. (</a:t>
            </a:r>
            <a:r>
              <a:rPr lang="en-US" dirty="0" err="1" smtClean="0"/>
              <a:t>n.d.</a:t>
            </a:r>
            <a:r>
              <a:rPr lang="en-US" dirty="0" smtClean="0"/>
              <a:t>) </a:t>
            </a:r>
            <a:r>
              <a:rPr lang="en-US" dirty="0" err="1" smtClean="0"/>
              <a:t>Microaggressions</a:t>
            </a:r>
            <a:r>
              <a:rPr lang="en-US" dirty="0" smtClean="0"/>
              <a:t>: </a:t>
            </a:r>
            <a:r>
              <a:rPr lang="en-US" dirty="0"/>
              <a:t>A Primer. </a:t>
            </a:r>
            <a:r>
              <a:rPr lang="en-US" dirty="0">
                <a:hlinkClick r:id="rId8"/>
              </a:rPr>
              <a:t>https://</a:t>
            </a:r>
            <a:r>
              <a:rPr lang="en-US" dirty="0" smtClean="0">
                <a:hlinkClick r:id="rId8"/>
              </a:rPr>
              <a:t>drive.google.com/file/d/1TK9V_dURx0pJcTnUjQjGw4VnkoDFAxBe/view</a:t>
            </a:r>
            <a:r>
              <a:rPr lang="en-US" dirty="0" smtClean="0"/>
              <a:t> </a:t>
            </a:r>
          </a:p>
          <a:p>
            <a:r>
              <a:rPr lang="en-US" dirty="0" smtClean="0"/>
              <a:t>UMSI resources:</a:t>
            </a:r>
          </a:p>
          <a:p>
            <a:pPr lvl="1"/>
            <a:r>
              <a:rPr lang="en-US" dirty="0" smtClean="0"/>
              <a:t>Devon Keen (devaca@umich.edu), Director of Inclusion, Equity and Outreach</a:t>
            </a:r>
          </a:p>
          <a:p>
            <a:pPr lvl="1"/>
            <a:r>
              <a:rPr lang="en-US" dirty="0"/>
              <a:t>DEI efforts: </a:t>
            </a:r>
            <a:r>
              <a:rPr lang="en-US" dirty="0">
                <a:hlinkClick r:id="rId9"/>
              </a:rPr>
              <a:t>https://</a:t>
            </a:r>
            <a:r>
              <a:rPr lang="en-US" dirty="0" smtClean="0">
                <a:hlinkClick r:id="rId9"/>
              </a:rPr>
              <a:t>www.si.umich.edu/about-umsi/diversity-equity-inclusion-school-information</a:t>
            </a:r>
            <a:r>
              <a:rPr lang="en-US" dirty="0" smtClean="0"/>
              <a:t> </a:t>
            </a:r>
            <a:endParaRPr lang="en-US" dirty="0"/>
          </a:p>
          <a:p>
            <a:endParaRPr lang="en-US" dirty="0"/>
          </a:p>
        </p:txBody>
      </p:sp>
    </p:spTree>
    <p:extLst>
      <p:ext uri="{BB962C8B-B14F-4D97-AF65-F5344CB8AC3E}">
        <p14:creationId xmlns:p14="http://schemas.microsoft.com/office/powerpoint/2010/main" val="770052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US" b="1" dirty="0" smtClean="0"/>
              <a:t>Interview Protocols	</a:t>
            </a:r>
            <a:endParaRPr lang="en-US" b="1" dirty="0"/>
          </a:p>
        </p:txBody>
      </p:sp>
      <p:sp>
        <p:nvSpPr>
          <p:cNvPr id="3" name="Content Placeholder 2"/>
          <p:cNvSpPr>
            <a:spLocks noGrp="1"/>
          </p:cNvSpPr>
          <p:nvPr>
            <p:ph idx="1"/>
          </p:nvPr>
        </p:nvSpPr>
        <p:spPr>
          <a:xfrm>
            <a:off x="838200" y="1317624"/>
            <a:ext cx="10515600" cy="5199243"/>
          </a:xfrm>
        </p:spPr>
        <p:txBody>
          <a:bodyPr>
            <a:normAutofit fontScale="92500" lnSpcReduction="20000"/>
          </a:bodyPr>
          <a:lstStyle/>
          <a:p>
            <a:r>
              <a:rPr lang="en-US" dirty="0" smtClean="0"/>
              <a:t>Generally, very good</a:t>
            </a:r>
            <a:r>
              <a:rPr lang="en-US" dirty="0"/>
              <a:t>!</a:t>
            </a:r>
            <a:endParaRPr lang="en-US" dirty="0" smtClean="0"/>
          </a:p>
          <a:p>
            <a:r>
              <a:rPr lang="en-US" dirty="0" smtClean="0"/>
              <a:t>Key points…</a:t>
            </a:r>
          </a:p>
          <a:p>
            <a:pPr lvl="1"/>
            <a:r>
              <a:rPr lang="en-US" dirty="0" smtClean="0"/>
              <a:t>Have clear and focused overarching questions.</a:t>
            </a:r>
          </a:p>
          <a:p>
            <a:pPr lvl="1"/>
            <a:r>
              <a:rPr lang="en-US" dirty="0" smtClean="0">
                <a:solidFill>
                  <a:srgbClr val="FF0000"/>
                </a:solidFill>
              </a:rPr>
              <a:t>Make sure the main questions, as a whole, are helping to answer the overarching question.</a:t>
            </a:r>
          </a:p>
          <a:p>
            <a:pPr lvl="1"/>
            <a:r>
              <a:rPr lang="en-US" dirty="0" smtClean="0">
                <a:solidFill>
                  <a:srgbClr val="FF0000"/>
                </a:solidFill>
              </a:rPr>
              <a:t>Focus on concrete, specific instances.</a:t>
            </a:r>
          </a:p>
          <a:p>
            <a:pPr lvl="2"/>
            <a:r>
              <a:rPr lang="en-US" dirty="0" smtClean="0">
                <a:solidFill>
                  <a:srgbClr val="FF0000"/>
                </a:solidFill>
              </a:rPr>
              <a:t>“When was the last time that you did X?” “When do you remember Y happening? Can you walk me through that.”</a:t>
            </a:r>
          </a:p>
          <a:p>
            <a:pPr lvl="2"/>
            <a:r>
              <a:rPr lang="en-US" dirty="0" smtClean="0">
                <a:solidFill>
                  <a:srgbClr val="FF0000"/>
                </a:solidFill>
              </a:rPr>
              <a:t>A LOT can be asked via </a:t>
            </a:r>
            <a:r>
              <a:rPr lang="en-US" dirty="0">
                <a:solidFill>
                  <a:srgbClr val="FF0000"/>
                </a:solidFill>
              </a:rPr>
              <a:t>questions </a:t>
            </a:r>
            <a:r>
              <a:rPr lang="en-US" dirty="0" smtClean="0">
                <a:solidFill>
                  <a:srgbClr val="FF0000"/>
                </a:solidFill>
              </a:rPr>
              <a:t>that are concrete</a:t>
            </a:r>
            <a:r>
              <a:rPr lang="en-US" dirty="0">
                <a:solidFill>
                  <a:srgbClr val="FF0000"/>
                </a:solidFill>
              </a:rPr>
              <a:t> </a:t>
            </a:r>
            <a:r>
              <a:rPr lang="en-US" dirty="0" smtClean="0">
                <a:solidFill>
                  <a:srgbClr val="FF0000"/>
                </a:solidFill>
              </a:rPr>
              <a:t>and specific.</a:t>
            </a:r>
          </a:p>
          <a:p>
            <a:pPr lvl="2"/>
            <a:r>
              <a:rPr lang="en-US" dirty="0" smtClean="0">
                <a:solidFill>
                  <a:srgbClr val="FF0000"/>
                </a:solidFill>
              </a:rPr>
              <a:t>You can still ask more general questions toward the end of each section. After you understand how a specific case went, you can always ask, “Is that kind of situation typical? Or, would you say that was unusual in some way?”</a:t>
            </a:r>
          </a:p>
          <a:p>
            <a:pPr lvl="1"/>
            <a:r>
              <a:rPr lang="en-US" dirty="0" smtClean="0"/>
              <a:t>Though you shouldn’t </a:t>
            </a:r>
            <a:r>
              <a:rPr lang="en-US" i="1" dirty="0" smtClean="0"/>
              <a:t>necessarily </a:t>
            </a:r>
            <a:r>
              <a:rPr lang="en-US" dirty="0" smtClean="0"/>
              <a:t>ask overarching questions directly, in many cases, you may want to do so. It’s often good to ask them toward the end of the interview.  </a:t>
            </a:r>
          </a:p>
          <a:p>
            <a:r>
              <a:rPr lang="en-US" dirty="0" smtClean="0"/>
              <a:t>Interview Protocol Revision – you can get up to 75% of the points you missed by revising and resubmitting by Oct. 25. You are </a:t>
            </a:r>
            <a:r>
              <a:rPr lang="en-US" i="1" dirty="0" smtClean="0"/>
              <a:t>encouraged </a:t>
            </a:r>
            <a:r>
              <a:rPr lang="en-US" dirty="0" smtClean="0"/>
              <a:t>to resubmit if you got a 92 or less.</a:t>
            </a:r>
          </a:p>
          <a:p>
            <a:pPr lvl="1"/>
            <a:endParaRPr lang="en-US" dirty="0"/>
          </a:p>
        </p:txBody>
      </p:sp>
    </p:spTree>
    <p:extLst>
      <p:ext uri="{BB962C8B-B14F-4D97-AF65-F5344CB8AC3E}">
        <p14:creationId xmlns:p14="http://schemas.microsoft.com/office/powerpoint/2010/main" val="2717553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447" y="3117289"/>
            <a:ext cx="10515600" cy="1325563"/>
          </a:xfrm>
        </p:spPr>
        <p:txBody>
          <a:bodyPr>
            <a:normAutofit fontScale="90000"/>
          </a:bodyPr>
          <a:lstStyle/>
          <a:p>
            <a:pPr algn="ctr"/>
            <a:r>
              <a:rPr lang="en-US" b="1" dirty="0" smtClean="0"/>
              <a:t>Questions or comments about…?  </a:t>
            </a:r>
            <a:r>
              <a:rPr lang="en-US" dirty="0" smtClean="0"/>
              <a:t/>
            </a:r>
            <a:br>
              <a:rPr lang="en-US" dirty="0" smtClean="0"/>
            </a:br>
            <a:r>
              <a:rPr lang="en-US" dirty="0"/>
              <a:t/>
            </a:r>
            <a:br>
              <a:rPr lang="en-US" dirty="0"/>
            </a:br>
            <a:r>
              <a:rPr lang="en-US" dirty="0" smtClean="0"/>
              <a:t>Interview protocols </a:t>
            </a:r>
            <a:br>
              <a:rPr lang="en-US" dirty="0" smtClean="0"/>
            </a:br>
            <a:r>
              <a:rPr lang="en-US" sz="2700" dirty="0" smtClean="0"/>
              <a:t>Optional revisions due in two weeks. </a:t>
            </a:r>
            <a:br>
              <a:rPr lang="en-US" sz="2700" dirty="0" smtClean="0"/>
            </a:br>
            <a:r>
              <a:rPr lang="en-US" sz="2700" dirty="0" smtClean="0"/>
              <a:t>(But, revise them based on feedback as soon as you can for your interviews.)</a:t>
            </a:r>
            <a:r>
              <a:rPr lang="en-US" dirty="0" smtClean="0"/>
              <a:t/>
            </a:r>
            <a:br>
              <a:rPr lang="en-US" dirty="0" smtClean="0"/>
            </a:br>
            <a:r>
              <a:rPr lang="en-US" dirty="0"/>
              <a:t/>
            </a:r>
            <a:br>
              <a:rPr lang="en-US" dirty="0"/>
            </a:br>
            <a:r>
              <a:rPr lang="en-US" dirty="0" smtClean="0"/>
              <a:t>Interview scheduling </a:t>
            </a:r>
            <a:br>
              <a:rPr lang="en-US" dirty="0" smtClean="0"/>
            </a:br>
            <a:r>
              <a:rPr lang="en-US" sz="2700" dirty="0" smtClean="0"/>
              <a:t>All scheduled? </a:t>
            </a:r>
            <a:r>
              <a:rPr lang="en-US" dirty="0" smtClean="0"/>
              <a:t/>
            </a:r>
            <a:br>
              <a:rPr lang="en-US" dirty="0" smtClean="0"/>
            </a:br>
            <a:r>
              <a:rPr lang="en-US" dirty="0"/>
              <a:t/>
            </a:r>
            <a:br>
              <a:rPr lang="en-US" dirty="0"/>
            </a:br>
            <a:r>
              <a:rPr lang="en-US" dirty="0" smtClean="0"/>
              <a:t>Interpretation sessions </a:t>
            </a:r>
            <a:br>
              <a:rPr lang="en-US" dirty="0" smtClean="0"/>
            </a:br>
            <a:r>
              <a:rPr lang="en-US" sz="2700" dirty="0" smtClean="0"/>
              <a:t>Make sure to do them, so you have affinity notes! If you don’t have affinity notes, you will not do well on the affinity wall part of the course.</a:t>
            </a: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1680170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875"/>
            <a:ext cx="10863805" cy="1325563"/>
          </a:xfrm>
        </p:spPr>
        <p:txBody>
          <a:bodyPr/>
          <a:lstStyle/>
          <a:p>
            <a:r>
              <a:rPr lang="en-US" b="1" dirty="0" smtClean="0"/>
              <a:t>Annotated Interview Notes Assignment</a:t>
            </a:r>
            <a:endParaRPr lang="en-US" b="1" dirty="0"/>
          </a:p>
        </p:txBody>
      </p:sp>
      <p:sp>
        <p:nvSpPr>
          <p:cNvPr id="3" name="Content Placeholder 2"/>
          <p:cNvSpPr>
            <a:spLocks noGrp="1"/>
          </p:cNvSpPr>
          <p:nvPr>
            <p:ph idx="1"/>
          </p:nvPr>
        </p:nvSpPr>
        <p:spPr>
          <a:xfrm>
            <a:off x="838199" y="1317624"/>
            <a:ext cx="11036121" cy="5318307"/>
          </a:xfrm>
        </p:spPr>
        <p:txBody>
          <a:bodyPr>
            <a:normAutofit lnSpcReduction="10000"/>
          </a:bodyPr>
          <a:lstStyle/>
          <a:p>
            <a:pPr marL="0" indent="0">
              <a:buNone/>
            </a:pPr>
            <a:r>
              <a:rPr lang="en-US" sz="2400" dirty="0"/>
              <a:t>See Interview Notes Annotation assignment for details. </a:t>
            </a:r>
            <a:r>
              <a:rPr lang="en-US" sz="2400" dirty="0" smtClean="0"/>
              <a:t> </a:t>
            </a:r>
            <a:r>
              <a:rPr lang="en-US" sz="2400" b="1" dirty="0" smtClean="0"/>
              <a:t>Due Nov. 1 (in 3 weeks). </a:t>
            </a:r>
          </a:p>
          <a:p>
            <a:pPr marL="0" indent="0">
              <a:buNone/>
            </a:pPr>
            <a:endParaRPr lang="en-US" sz="1300" dirty="0" smtClean="0"/>
          </a:p>
          <a:p>
            <a:pPr marL="0" indent="0">
              <a:buNone/>
            </a:pPr>
            <a:r>
              <a:rPr lang="en-US" sz="2400" dirty="0" smtClean="0"/>
              <a:t>Annotate interview notes from one interview in which you were either the interviewer or </a:t>
            </a:r>
            <a:r>
              <a:rPr lang="en-US" sz="2400" dirty="0" err="1" smtClean="0"/>
              <a:t>notetaker</a:t>
            </a:r>
            <a:r>
              <a:rPr lang="en-US" sz="2400" dirty="0" smtClean="0"/>
              <a:t>. </a:t>
            </a:r>
            <a:endParaRPr lang="en-US" sz="2400" dirty="0"/>
          </a:p>
          <a:p>
            <a:pPr marL="0" indent="0">
              <a:buNone/>
            </a:pPr>
            <a:endParaRPr lang="en-US" sz="1200" dirty="0"/>
          </a:p>
          <a:p>
            <a:pPr marL="0" indent="0">
              <a:buNone/>
            </a:pPr>
            <a:r>
              <a:rPr lang="en-US" sz="2400" dirty="0" smtClean="0"/>
              <a:t>Scan or photocopy notes, and </a:t>
            </a:r>
            <a:r>
              <a:rPr lang="en-US" sz="2400" b="1" dirty="0" smtClean="0">
                <a:solidFill>
                  <a:srgbClr val="FF0000"/>
                </a:solidFill>
              </a:rPr>
              <a:t>annotate them in different colored font or ink</a:t>
            </a:r>
            <a:r>
              <a:rPr lang="en-US" sz="2400" dirty="0" smtClean="0"/>
              <a:t>. Make notes about two different sets of things…</a:t>
            </a:r>
          </a:p>
          <a:p>
            <a:r>
              <a:rPr lang="en-US" sz="2400" dirty="0" smtClean="0"/>
              <a:t>The </a:t>
            </a:r>
            <a:r>
              <a:rPr lang="en-US" sz="2400" b="1" dirty="0" smtClean="0"/>
              <a:t>content</a:t>
            </a:r>
            <a:r>
              <a:rPr lang="en-US" sz="2400" dirty="0" smtClean="0"/>
              <a:t> of the interview: What was interesting? What was revealing? Etc.</a:t>
            </a:r>
          </a:p>
          <a:p>
            <a:r>
              <a:rPr lang="en-US" sz="2400" dirty="0" smtClean="0"/>
              <a:t>The </a:t>
            </a:r>
            <a:r>
              <a:rPr lang="en-US" sz="2400" b="1" dirty="0" smtClean="0"/>
              <a:t>quality </a:t>
            </a:r>
            <a:r>
              <a:rPr lang="en-US" sz="2400" dirty="0" smtClean="0"/>
              <a:t>of the interview: What went well? What could have gone better? Etc.</a:t>
            </a:r>
          </a:p>
          <a:p>
            <a:r>
              <a:rPr lang="en-US" sz="2400" dirty="0" smtClean="0"/>
              <a:t>Anything else that occurs to you as you think back to the interview.</a:t>
            </a:r>
          </a:p>
          <a:p>
            <a:endParaRPr lang="en-US" sz="2400" dirty="0"/>
          </a:p>
          <a:p>
            <a:pPr marL="0" indent="0">
              <a:buNone/>
            </a:pPr>
            <a:r>
              <a:rPr lang="en-US" sz="2400" dirty="0" smtClean="0"/>
              <a:t>At end, write 300-400 words of reflection, focusing on what went well, and how the interview could have gone better. If you can’t think of things that could have gone better, you didn’t reflect hard enough!</a:t>
            </a:r>
          </a:p>
          <a:p>
            <a:pPr marL="0" indent="0">
              <a:buNone/>
            </a:pPr>
            <a:endParaRPr lang="en-US" sz="2400" dirty="0"/>
          </a:p>
          <a:p>
            <a:pPr lvl="1"/>
            <a:endParaRPr lang="en-US" sz="2000"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68814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875"/>
            <a:ext cx="10863805" cy="1325563"/>
          </a:xfrm>
        </p:spPr>
        <p:txBody>
          <a:bodyPr/>
          <a:lstStyle/>
          <a:p>
            <a:r>
              <a:rPr lang="en-US" b="1" dirty="0" smtClean="0"/>
              <a:t>Background Research Report Revision</a:t>
            </a:r>
            <a:endParaRPr lang="en-US" b="1" dirty="0"/>
          </a:p>
        </p:txBody>
      </p:sp>
      <p:sp>
        <p:nvSpPr>
          <p:cNvPr id="3" name="Content Placeholder 2"/>
          <p:cNvSpPr>
            <a:spLocks noGrp="1"/>
          </p:cNvSpPr>
          <p:nvPr>
            <p:ph idx="1"/>
          </p:nvPr>
        </p:nvSpPr>
        <p:spPr>
          <a:xfrm>
            <a:off x="838199" y="1317624"/>
            <a:ext cx="11036121" cy="5318307"/>
          </a:xfrm>
        </p:spPr>
        <p:txBody>
          <a:bodyPr>
            <a:normAutofit fontScale="85000" lnSpcReduction="20000"/>
          </a:bodyPr>
          <a:lstStyle/>
          <a:p>
            <a:pPr marL="0" indent="0">
              <a:buNone/>
            </a:pPr>
            <a:r>
              <a:rPr lang="en-US" sz="2400" dirty="0" smtClean="0"/>
              <a:t>Opportunity to revise and resubmit: </a:t>
            </a:r>
            <a:r>
              <a:rPr lang="en-US" sz="2400" b="1" dirty="0" smtClean="0"/>
              <a:t>Due Nov. 15.</a:t>
            </a:r>
          </a:p>
          <a:p>
            <a:pPr lvl="1"/>
            <a:endParaRPr lang="en-US" sz="2000" dirty="0" smtClean="0"/>
          </a:p>
          <a:p>
            <a:pPr marL="0" indent="0">
              <a:buNone/>
            </a:pPr>
            <a:r>
              <a:rPr lang="en-US" sz="2400" dirty="0" smtClean="0"/>
              <a:t>To make it easy for us to see what changes you made, please use “track” or “suggestion” mode, or use a different colored font for anything that you revise. </a:t>
            </a:r>
            <a:endParaRPr lang="en-US" sz="2400" dirty="0"/>
          </a:p>
          <a:p>
            <a:pPr lvl="1"/>
            <a:endParaRPr lang="en-US" sz="2000" dirty="0"/>
          </a:p>
          <a:p>
            <a:pPr marL="0" indent="0">
              <a:buNone/>
            </a:pPr>
            <a:r>
              <a:rPr lang="en-US" sz="2400" dirty="0" smtClean="0"/>
              <a:t>You’re eligible to make up 75% of the score you didn’t receive. </a:t>
            </a:r>
          </a:p>
          <a:p>
            <a:pPr lvl="1"/>
            <a:r>
              <a:rPr lang="en-US" sz="2000" dirty="0" smtClean="0"/>
              <a:t>For example, if you scored an 80/100 this time (missing 20), 75% of 20 points is 15 points, so if you handed in an excellent revision, your final score would be 95. </a:t>
            </a:r>
          </a:p>
          <a:p>
            <a:pPr lvl="1"/>
            <a:endParaRPr lang="en-US" sz="2000" dirty="0"/>
          </a:p>
          <a:p>
            <a:pPr marL="0" indent="0">
              <a:buNone/>
            </a:pPr>
            <a:r>
              <a:rPr lang="en-US" sz="2400" dirty="0" smtClean="0"/>
              <a:t>You are </a:t>
            </a:r>
            <a:r>
              <a:rPr lang="en-US" sz="2400" i="1" dirty="0" smtClean="0"/>
              <a:t>encouraged </a:t>
            </a:r>
            <a:r>
              <a:rPr lang="en-US" sz="2400" dirty="0" smtClean="0"/>
              <a:t>to resubmit if you scored a 90 or less. </a:t>
            </a:r>
          </a:p>
          <a:p>
            <a:pPr lvl="1"/>
            <a:r>
              <a:rPr lang="en-US" sz="2000" dirty="0" smtClean="0"/>
              <a:t>If you do resubmit, however, please take the revision seriously. It requires additional effort on our part to grade.</a:t>
            </a:r>
          </a:p>
          <a:p>
            <a:pPr lvl="1"/>
            <a:endParaRPr lang="en-US" sz="2000" dirty="0" smtClean="0"/>
          </a:p>
          <a:p>
            <a:pPr marL="0" indent="0">
              <a:buNone/>
            </a:pPr>
            <a:r>
              <a:rPr lang="en-US" sz="2400" dirty="0" smtClean="0"/>
              <a:t>Any points you lost for lateness cannot be made up. </a:t>
            </a:r>
          </a:p>
          <a:p>
            <a:pPr lvl="1"/>
            <a:r>
              <a:rPr lang="en-US" sz="2000" dirty="0" smtClean="0"/>
              <a:t>For example, if you scored a 75/100 of which 5 points was taken off for lateness, then the 5 points stays off regardless of revision. Of the remaining 20 points, you can make up </a:t>
            </a:r>
            <a:r>
              <a:rPr lang="en-US" sz="2000" dirty="0" err="1" smtClean="0"/>
              <a:t>up</a:t>
            </a:r>
            <a:r>
              <a:rPr lang="en-US" sz="2000" dirty="0" smtClean="0"/>
              <a:t> to 75%, or 15 points.</a:t>
            </a:r>
          </a:p>
          <a:p>
            <a:pPr lvl="1"/>
            <a:endParaRPr lang="en-US" dirty="0" smtClean="0"/>
          </a:p>
          <a:p>
            <a:pPr marL="0" indent="0">
              <a:buNone/>
            </a:pPr>
            <a:r>
              <a:rPr lang="en-US" sz="2400" dirty="0" smtClean="0"/>
              <a:t>Grading comments should point you in the right direction.  </a:t>
            </a:r>
            <a:endParaRPr lang="en-US" sz="2400" dirty="0"/>
          </a:p>
          <a:p>
            <a:pPr lvl="1"/>
            <a:r>
              <a:rPr lang="en-US" sz="2000" dirty="0" smtClean="0"/>
              <a:t>Read grading comments </a:t>
            </a:r>
            <a:r>
              <a:rPr lang="en-US" sz="2000" i="1" dirty="0" smtClean="0"/>
              <a:t>broadly. </a:t>
            </a:r>
            <a:r>
              <a:rPr lang="en-US" sz="2000" dirty="0" smtClean="0"/>
              <a:t>If there’s a comment about an issue in one section of the paper, it may apply to other sections of the paper, as well. </a:t>
            </a:r>
            <a:endParaRPr lang="en-US" sz="2000" i="1" dirty="0" smtClean="0"/>
          </a:p>
          <a:p>
            <a:pPr lvl="1"/>
            <a:r>
              <a:rPr lang="en-US" sz="2000" dirty="0" smtClean="0"/>
              <a:t>As </a:t>
            </a:r>
            <a:r>
              <a:rPr lang="en-US" sz="2000" dirty="0"/>
              <a:t>usual, we are happy to provide feedback in advance. Do </a:t>
            </a:r>
            <a:r>
              <a:rPr lang="en-US" sz="2000" dirty="0" smtClean="0"/>
              <a:t>not hesitate to ask your instructor/GSIs for input. </a:t>
            </a:r>
            <a:endParaRPr lang="en-US" dirty="0"/>
          </a:p>
          <a:p>
            <a:pPr lvl="1"/>
            <a:endParaRPr lang="en-US" dirty="0"/>
          </a:p>
          <a:p>
            <a:endParaRPr lang="en-US" sz="2400" dirty="0"/>
          </a:p>
          <a:p>
            <a:endParaRPr lang="en-US" sz="2400" dirty="0" smtClean="0"/>
          </a:p>
          <a:p>
            <a:endParaRPr lang="en-US" sz="2400" dirty="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79729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Survey</a:t>
            </a:r>
            <a:endParaRPr lang="en-US" dirty="0"/>
          </a:p>
        </p:txBody>
      </p:sp>
      <p:sp>
        <p:nvSpPr>
          <p:cNvPr id="3" name="Content Placeholder 2"/>
          <p:cNvSpPr>
            <a:spLocks noGrp="1"/>
          </p:cNvSpPr>
          <p:nvPr>
            <p:ph idx="1"/>
          </p:nvPr>
        </p:nvSpPr>
        <p:spPr/>
        <p:txBody>
          <a:bodyPr/>
          <a:lstStyle/>
          <a:p>
            <a:pPr marL="0" indent="0">
              <a:buNone/>
            </a:pPr>
            <a:r>
              <a:rPr lang="en-US" dirty="0" smtClean="0"/>
              <a:t>One of our GSIs, Halima, is doing a project to identify ways to improve internship support for first-year, UX-focused MSI students. </a:t>
            </a:r>
          </a:p>
          <a:p>
            <a:endParaRPr lang="en-US" dirty="0"/>
          </a:p>
          <a:p>
            <a:pPr marL="0" indent="0">
              <a:buNone/>
            </a:pPr>
            <a:r>
              <a:rPr lang="en-US" dirty="0" smtClean="0"/>
              <a:t>If you’d like to help, please </a:t>
            </a:r>
            <a:r>
              <a:rPr lang="en-US" dirty="0"/>
              <a:t>complete this </a:t>
            </a:r>
            <a:r>
              <a:rPr lang="en-US" dirty="0" smtClean="0"/>
              <a:t>3-minute survey</a:t>
            </a:r>
            <a:r>
              <a:rPr lang="en-US" dirty="0"/>
              <a:t>: </a:t>
            </a:r>
            <a:endParaRPr lang="en-US" dirty="0" smtClean="0"/>
          </a:p>
          <a:p>
            <a:pPr marL="0" indent="0">
              <a:buNone/>
            </a:pPr>
            <a:endParaRPr lang="en-US" dirty="0"/>
          </a:p>
          <a:p>
            <a:pPr marL="0" indent="0" algn="ctr">
              <a:buNone/>
            </a:pPr>
            <a:r>
              <a:rPr lang="en-US" dirty="0" smtClean="0">
                <a:hlinkClick r:id="rId2"/>
              </a:rPr>
              <a:t>https://j.mp/UXintern21</a:t>
            </a:r>
            <a:r>
              <a:rPr lang="en-US" dirty="0" smtClean="0"/>
              <a:t>  </a:t>
            </a:r>
            <a:endParaRPr lang="en-US" dirty="0"/>
          </a:p>
        </p:txBody>
      </p:sp>
    </p:spTree>
    <p:extLst>
      <p:ext uri="{BB962C8B-B14F-4D97-AF65-F5344CB8AC3E}">
        <p14:creationId xmlns:p14="http://schemas.microsoft.com/office/powerpoint/2010/main" val="247370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US" dirty="0" smtClean="0"/>
              <a:t>A lot coming up (but spread out over weeks)…</a:t>
            </a:r>
            <a:endParaRPr lang="en-US" dirty="0"/>
          </a:p>
        </p:txBody>
      </p:sp>
      <p:sp>
        <p:nvSpPr>
          <p:cNvPr id="3" name="Content Placeholder 2"/>
          <p:cNvSpPr>
            <a:spLocks noGrp="1"/>
          </p:cNvSpPr>
          <p:nvPr>
            <p:ph idx="1"/>
          </p:nvPr>
        </p:nvSpPr>
        <p:spPr>
          <a:xfrm>
            <a:off x="838200" y="1309688"/>
            <a:ext cx="10515600" cy="4586750"/>
          </a:xfrm>
        </p:spPr>
        <p:txBody>
          <a:bodyPr>
            <a:noAutofit/>
          </a:bodyPr>
          <a:lstStyle/>
          <a:p>
            <a:pPr marL="0" indent="0">
              <a:buNone/>
            </a:pPr>
            <a:r>
              <a:rPr lang="en-US" sz="2000" b="1" dirty="0" smtClean="0"/>
              <a:t>Oct. 18</a:t>
            </a:r>
          </a:p>
          <a:p>
            <a:r>
              <a:rPr lang="en-US" sz="2000" dirty="0" smtClean="0"/>
              <a:t>Quiz due on Work Models </a:t>
            </a:r>
            <a:r>
              <a:rPr lang="en-US" sz="2000" u="sng" dirty="0" smtClean="0"/>
              <a:t>and</a:t>
            </a:r>
            <a:r>
              <a:rPr lang="en-US" sz="2000" dirty="0" smtClean="0"/>
              <a:t> the </a:t>
            </a:r>
            <a:r>
              <a:rPr lang="en-US" sz="2000" i="1" dirty="0" smtClean="0"/>
              <a:t>Interpretation Session Guidelines</a:t>
            </a:r>
            <a:r>
              <a:rPr lang="en-US" sz="2000" dirty="0" smtClean="0"/>
              <a:t>.</a:t>
            </a:r>
            <a:endParaRPr lang="en-US" sz="2000" dirty="0"/>
          </a:p>
          <a:p>
            <a:r>
              <a:rPr lang="en-US" sz="2000" dirty="0" smtClean="0"/>
              <a:t>No Lecture or Discussion next week (Oct. 18-19) – Fall Break! </a:t>
            </a:r>
          </a:p>
          <a:p>
            <a:pPr marL="0" indent="0">
              <a:buNone/>
            </a:pPr>
            <a:endParaRPr lang="en-US" sz="1100" dirty="0"/>
          </a:p>
          <a:p>
            <a:pPr marL="0" indent="0">
              <a:buNone/>
            </a:pPr>
            <a:r>
              <a:rPr lang="en-US" sz="2000" b="1" dirty="0" smtClean="0"/>
              <a:t>Oct. 25</a:t>
            </a:r>
          </a:p>
          <a:p>
            <a:r>
              <a:rPr lang="en-US" sz="2000" dirty="0" smtClean="0"/>
              <a:t>Read </a:t>
            </a:r>
            <a:r>
              <a:rPr lang="en-US" sz="2000" dirty="0"/>
              <a:t>the </a:t>
            </a:r>
            <a:r>
              <a:rPr lang="en-US" sz="2000" i="1" dirty="0"/>
              <a:t>Affinity Wall </a:t>
            </a:r>
            <a:r>
              <a:rPr lang="en-US" sz="2000" i="1" dirty="0" smtClean="0"/>
              <a:t>Guidelines </a:t>
            </a:r>
            <a:r>
              <a:rPr lang="en-US" sz="2000" dirty="0" smtClean="0"/>
              <a:t>document. </a:t>
            </a:r>
          </a:p>
          <a:p>
            <a:r>
              <a:rPr lang="en-US" sz="2000" dirty="0" smtClean="0"/>
              <a:t>Quiz also due before Lecture. </a:t>
            </a:r>
            <a:endParaRPr lang="en-US" sz="1100" dirty="0"/>
          </a:p>
          <a:p>
            <a:r>
              <a:rPr lang="en-US" sz="2000" dirty="0" smtClean="0"/>
              <a:t>[</a:t>
            </a:r>
            <a:r>
              <a:rPr lang="en-US" sz="2000" dirty="0"/>
              <a:t>Optional] </a:t>
            </a:r>
            <a:r>
              <a:rPr lang="en-US" sz="2000" i="1" dirty="0"/>
              <a:t>Revised Interview Protocols </a:t>
            </a:r>
            <a:r>
              <a:rPr lang="en-US" sz="2000" dirty="0" smtClean="0"/>
              <a:t>due </a:t>
            </a:r>
            <a:r>
              <a:rPr lang="en-US" sz="2000" dirty="0"/>
              <a:t>before </a:t>
            </a:r>
            <a:r>
              <a:rPr lang="en-US" sz="2000" dirty="0" smtClean="0"/>
              <a:t>Lecture.</a:t>
            </a:r>
            <a:endParaRPr lang="en-US" sz="2000" dirty="0"/>
          </a:p>
          <a:p>
            <a:pPr marL="0" indent="0">
              <a:buNone/>
            </a:pPr>
            <a:endParaRPr lang="en-US" sz="1100" dirty="0" smtClean="0"/>
          </a:p>
          <a:p>
            <a:pPr marL="0" indent="0">
              <a:buNone/>
            </a:pPr>
            <a:r>
              <a:rPr lang="en-US" sz="2000" b="1" dirty="0" smtClean="0"/>
              <a:t>Now through Oct. 29: </a:t>
            </a:r>
            <a:r>
              <a:rPr lang="en-US" sz="2000" dirty="0" smtClean="0">
                <a:solidFill>
                  <a:srgbClr val="FF0000"/>
                </a:solidFill>
              </a:rPr>
              <a:t>Make sure you have interviews scheduled. Note-takers, take good notes! </a:t>
            </a:r>
            <a:r>
              <a:rPr lang="en-US" sz="2000" b="1" dirty="0" smtClean="0"/>
              <a:t>Try to complete as many interviews as possible by Oct. 29</a:t>
            </a:r>
            <a:r>
              <a:rPr lang="en-US" sz="2000" dirty="0" smtClean="0"/>
              <a:t> (but, up to Nov. 5 for a couple is OK). </a:t>
            </a:r>
          </a:p>
          <a:p>
            <a:pPr marL="0" indent="0">
              <a:buNone/>
            </a:pPr>
            <a:endParaRPr lang="en-US" sz="1100" dirty="0" smtClean="0"/>
          </a:p>
          <a:p>
            <a:pPr marL="0" indent="0">
              <a:buNone/>
            </a:pPr>
            <a:r>
              <a:rPr lang="en-US" sz="2000" b="1" dirty="0" smtClean="0"/>
              <a:t>Nov. 1</a:t>
            </a:r>
            <a:r>
              <a:rPr lang="en-US" sz="2000" dirty="0" smtClean="0"/>
              <a:t>: </a:t>
            </a:r>
            <a:r>
              <a:rPr lang="en-US" sz="2000" i="1" dirty="0" smtClean="0"/>
              <a:t>Annotated Interview Notes </a:t>
            </a:r>
            <a:r>
              <a:rPr lang="en-US" sz="2000" dirty="0" smtClean="0"/>
              <a:t>assignment due. </a:t>
            </a:r>
          </a:p>
          <a:p>
            <a:pPr marL="0" indent="0">
              <a:buNone/>
            </a:pPr>
            <a:endParaRPr lang="en-US" sz="1050" dirty="0"/>
          </a:p>
          <a:p>
            <a:pPr marL="0" indent="0">
              <a:buNone/>
            </a:pPr>
            <a:r>
              <a:rPr lang="en-US" sz="2000" b="1" dirty="0" smtClean="0"/>
              <a:t>Nov. 15</a:t>
            </a:r>
            <a:r>
              <a:rPr lang="en-US" sz="2000" dirty="0" smtClean="0"/>
              <a:t>: [Optional] Revised Background Research Reports due.</a:t>
            </a:r>
            <a:r>
              <a:rPr lang="en-US" sz="2400" dirty="0" smtClean="0"/>
              <a:t> </a:t>
            </a:r>
          </a:p>
        </p:txBody>
      </p:sp>
    </p:spTree>
    <p:extLst>
      <p:ext uri="{BB962C8B-B14F-4D97-AF65-F5344CB8AC3E}">
        <p14:creationId xmlns:p14="http://schemas.microsoft.com/office/powerpoint/2010/main" val="1425803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81"/>
            <a:ext cx="10515600" cy="1325563"/>
          </a:xfrm>
        </p:spPr>
        <p:txBody>
          <a:bodyPr>
            <a:normAutofit/>
          </a:bodyPr>
          <a:lstStyle/>
          <a:p>
            <a:r>
              <a:rPr lang="en-US" sz="4000" dirty="0" smtClean="0"/>
              <a:t>You’ve benefited from past students’ feedback.</a:t>
            </a:r>
            <a:endParaRPr lang="en-US" sz="4000" dirty="0"/>
          </a:p>
        </p:txBody>
      </p:sp>
      <p:sp>
        <p:nvSpPr>
          <p:cNvPr id="3" name="Content Placeholder 2"/>
          <p:cNvSpPr>
            <a:spLocks noGrp="1"/>
          </p:cNvSpPr>
          <p:nvPr>
            <p:ph idx="1"/>
          </p:nvPr>
        </p:nvSpPr>
        <p:spPr>
          <a:xfrm>
            <a:off x="838200" y="1418897"/>
            <a:ext cx="10515600" cy="4758066"/>
          </a:xfrm>
        </p:spPr>
        <p:txBody>
          <a:bodyPr>
            <a:normAutofit fontScale="92500" lnSpcReduction="20000"/>
          </a:bodyPr>
          <a:lstStyle/>
          <a:p>
            <a:pPr marL="0" indent="0">
              <a:buNone/>
            </a:pPr>
            <a:r>
              <a:rPr lang="en-US" dirty="0" smtClean="0"/>
              <a:t>Before…</a:t>
            </a:r>
          </a:p>
          <a:p>
            <a:pPr marL="0" indent="0">
              <a:buNone/>
            </a:pPr>
            <a:endParaRPr lang="en-US" sz="800" dirty="0"/>
          </a:p>
          <a:p>
            <a:r>
              <a:rPr lang="en-US" dirty="0" smtClean="0"/>
              <a:t>Team selection was </a:t>
            </a:r>
            <a:r>
              <a:rPr lang="en-US" i="1" dirty="0" smtClean="0"/>
              <a:t>entirely</a:t>
            </a:r>
            <a:r>
              <a:rPr lang="en-US" dirty="0" smtClean="0"/>
              <a:t> random, with no option to group with students with similar/different interests.</a:t>
            </a:r>
          </a:p>
          <a:p>
            <a:r>
              <a:rPr lang="en-US" dirty="0"/>
              <a:t>There were 22 readings, not </a:t>
            </a:r>
            <a:r>
              <a:rPr lang="en-US" dirty="0" smtClean="0"/>
              <a:t>12, and many of the 12 were longer versions (See </a:t>
            </a:r>
            <a:r>
              <a:rPr lang="en-US" dirty="0"/>
              <a:t>for </a:t>
            </a:r>
            <a:r>
              <a:rPr lang="en-US" dirty="0" smtClean="0"/>
              <a:t>yourself! </a:t>
            </a:r>
            <a:r>
              <a:rPr lang="en-US" dirty="0" smtClean="0">
                <a:hlinkClick r:id="rId2"/>
              </a:rPr>
              <a:t>http</a:t>
            </a:r>
            <a:r>
              <a:rPr lang="en-US" dirty="0">
                <a:hlinkClick r:id="rId2"/>
              </a:rPr>
              <a:t>://</a:t>
            </a:r>
            <a:r>
              <a:rPr lang="en-US" dirty="0" smtClean="0">
                <a:hlinkClick r:id="rId2"/>
              </a:rPr>
              <a:t>bit.ly/si501w15syl</a:t>
            </a:r>
            <a:r>
              <a:rPr lang="en-US" dirty="0" smtClean="0"/>
              <a:t>) </a:t>
            </a:r>
            <a:endParaRPr lang="en-US" dirty="0"/>
          </a:p>
          <a:p>
            <a:r>
              <a:rPr lang="en-US" dirty="0" smtClean="0"/>
              <a:t>Quizzes did </a:t>
            </a:r>
            <a:r>
              <a:rPr lang="en-US" i="1" dirty="0" smtClean="0"/>
              <a:t>not</a:t>
            </a:r>
            <a:r>
              <a:rPr lang="en-US" dirty="0" smtClean="0"/>
              <a:t> include the 5-point baseline. </a:t>
            </a:r>
          </a:p>
          <a:p>
            <a:r>
              <a:rPr lang="en-US" dirty="0" smtClean="0"/>
              <a:t>Quizzes were held live in Lecture; students had 6 minutes to complete.</a:t>
            </a:r>
          </a:p>
          <a:p>
            <a:r>
              <a:rPr lang="en-US" dirty="0" smtClean="0"/>
              <a:t>Lectures were 3 hours long</a:t>
            </a:r>
            <a:r>
              <a:rPr lang="en-US" dirty="0"/>
              <a:t> </a:t>
            </a:r>
            <a:r>
              <a:rPr lang="en-US" dirty="0" smtClean="0"/>
              <a:t>(and Discussion was still 1 hour). </a:t>
            </a:r>
          </a:p>
          <a:p>
            <a:r>
              <a:rPr lang="en-US" dirty="0" smtClean="0"/>
              <a:t>Lectures were actual lectures, with minimal discussion and very few activities.</a:t>
            </a:r>
          </a:p>
          <a:p>
            <a:r>
              <a:rPr lang="en-US" dirty="0" smtClean="0"/>
              <a:t>There was no waiver option. </a:t>
            </a:r>
            <a:endParaRPr lang="en-US" dirty="0"/>
          </a:p>
          <a:p>
            <a:r>
              <a:rPr lang="en-US" dirty="0" smtClean="0"/>
              <a:t>Some lectures started at 8:30am.</a:t>
            </a:r>
          </a:p>
          <a:p>
            <a:pPr marL="0" indent="0">
              <a:buNone/>
            </a:pPr>
            <a:endParaRPr lang="en-US" dirty="0" smtClean="0"/>
          </a:p>
          <a:p>
            <a:pPr lvl="1"/>
            <a:endParaRPr lang="en-US" dirty="0"/>
          </a:p>
        </p:txBody>
      </p:sp>
    </p:spTree>
    <p:extLst>
      <p:ext uri="{BB962C8B-B14F-4D97-AF65-F5344CB8AC3E}">
        <p14:creationId xmlns:p14="http://schemas.microsoft.com/office/powerpoint/2010/main" val="3792114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US" dirty="0" smtClean="0">
                <a:sym typeface="Wingdings" panose="05000000000000000000" pitchFamily="2" charset="2"/>
              </a:rPr>
              <a:t>Responses to Feedback</a:t>
            </a:r>
            <a:endParaRPr lang="en-US" dirty="0"/>
          </a:p>
        </p:txBody>
      </p:sp>
      <p:sp>
        <p:nvSpPr>
          <p:cNvPr id="3" name="Content Placeholder 2"/>
          <p:cNvSpPr>
            <a:spLocks noGrp="1"/>
          </p:cNvSpPr>
          <p:nvPr>
            <p:ph sz="half" idx="1"/>
          </p:nvPr>
        </p:nvSpPr>
        <p:spPr>
          <a:xfrm>
            <a:off x="838200" y="1444625"/>
            <a:ext cx="5334000" cy="5007690"/>
          </a:xfrm>
        </p:spPr>
        <p:txBody>
          <a:bodyPr>
            <a:normAutofit fontScale="92500"/>
          </a:bodyPr>
          <a:lstStyle/>
          <a:p>
            <a:pPr marL="0" indent="0">
              <a:buNone/>
            </a:pPr>
            <a:r>
              <a:rPr lang="en-US" sz="3000" dirty="0" smtClean="0"/>
              <a:t>Quizzes </a:t>
            </a:r>
            <a:r>
              <a:rPr lang="en-US" sz="3000" dirty="0"/>
              <a:t>(</a:t>
            </a:r>
            <a:r>
              <a:rPr lang="en-US" sz="3000" dirty="0" smtClean="0"/>
              <a:t>13)</a:t>
            </a:r>
            <a:endParaRPr lang="en-US" sz="3000" dirty="0"/>
          </a:p>
          <a:p>
            <a:pPr lvl="1"/>
            <a:r>
              <a:rPr lang="en-US" sz="2600" dirty="0"/>
              <a:t>Will continue in same format, but </a:t>
            </a:r>
            <a:r>
              <a:rPr lang="en-US" sz="2600" b="1" i="1" dirty="0"/>
              <a:t>we will drop your lowest score </a:t>
            </a:r>
            <a:r>
              <a:rPr lang="en-US" sz="2600" dirty="0"/>
              <a:t>when computing quiz averages at the end of the semester.</a:t>
            </a:r>
          </a:p>
          <a:p>
            <a:pPr lvl="1"/>
            <a:endParaRPr lang="en-US" sz="2600" dirty="0"/>
          </a:p>
          <a:p>
            <a:pPr marL="0" indent="0">
              <a:buNone/>
            </a:pPr>
            <a:r>
              <a:rPr lang="en-US" sz="3000" dirty="0" smtClean="0"/>
              <a:t>BRR deadline too early (5)</a:t>
            </a:r>
            <a:endParaRPr lang="en-US" sz="3000" dirty="0"/>
          </a:p>
          <a:p>
            <a:pPr lvl="1"/>
            <a:r>
              <a:rPr lang="en-US" sz="2600" dirty="0" smtClean="0"/>
              <a:t>If you need an extension (even at this point), don’t hesitate to ask!</a:t>
            </a:r>
          </a:p>
          <a:p>
            <a:pPr lvl="1"/>
            <a:r>
              <a:rPr lang="en-US" sz="2600" dirty="0" smtClean="0"/>
              <a:t>You will have an opportunity to revise and resubmit.</a:t>
            </a:r>
            <a:endParaRPr lang="en-US" sz="2600" dirty="0"/>
          </a:p>
          <a:p>
            <a:pPr marL="0" indent="0">
              <a:buNone/>
            </a:pPr>
            <a:endParaRPr lang="en-US" sz="2600" dirty="0" smtClean="0"/>
          </a:p>
          <a:p>
            <a:pPr lvl="1"/>
            <a:endParaRPr lang="en-US" sz="2600" dirty="0" smtClean="0"/>
          </a:p>
          <a:p>
            <a:pPr lvl="1"/>
            <a:endParaRPr lang="en-US" sz="2600" dirty="0">
              <a:sym typeface="Wingdings" panose="05000000000000000000" pitchFamily="2" charset="2"/>
            </a:endParaRPr>
          </a:p>
          <a:p>
            <a:pPr lvl="1"/>
            <a:endParaRPr lang="en-US" sz="2000" dirty="0"/>
          </a:p>
        </p:txBody>
      </p:sp>
      <p:sp>
        <p:nvSpPr>
          <p:cNvPr id="5" name="Content Placeholder 4"/>
          <p:cNvSpPr>
            <a:spLocks noGrp="1"/>
          </p:cNvSpPr>
          <p:nvPr>
            <p:ph sz="half" idx="2"/>
          </p:nvPr>
        </p:nvSpPr>
        <p:spPr>
          <a:xfrm>
            <a:off x="6172200" y="1444625"/>
            <a:ext cx="5181600" cy="5007690"/>
          </a:xfrm>
        </p:spPr>
        <p:txBody>
          <a:bodyPr>
            <a:normAutofit fontScale="92500"/>
          </a:bodyPr>
          <a:lstStyle/>
          <a:p>
            <a:pPr marL="0" indent="0">
              <a:buNone/>
            </a:pPr>
            <a:r>
              <a:rPr lang="en-US" sz="3000" dirty="0" smtClean="0"/>
              <a:t>If you had comments like the following, please don’t hesitate to contact your GSI or me – in class, by email, or at office hours. </a:t>
            </a:r>
            <a:endParaRPr lang="en-US" sz="3000" dirty="0"/>
          </a:p>
          <a:p>
            <a:pPr lvl="1"/>
            <a:r>
              <a:rPr lang="en-US" dirty="0"/>
              <a:t>“It’s not always clear what we should be doing in in-class activities.”</a:t>
            </a:r>
          </a:p>
          <a:p>
            <a:pPr lvl="1"/>
            <a:r>
              <a:rPr lang="en-US" dirty="0">
                <a:sym typeface="Wingdings" panose="05000000000000000000" pitchFamily="2" charset="2"/>
              </a:rPr>
              <a:t>“I need more direction for my Background Research Report.”</a:t>
            </a:r>
          </a:p>
          <a:p>
            <a:pPr lvl="1"/>
            <a:r>
              <a:rPr lang="en-US" dirty="0" smtClean="0"/>
              <a:t>“</a:t>
            </a:r>
            <a:r>
              <a:rPr lang="en-US" dirty="0"/>
              <a:t>Provide timely feedback for </a:t>
            </a:r>
            <a:r>
              <a:rPr lang="en-US" dirty="0" smtClean="0"/>
              <a:t>everything.”</a:t>
            </a:r>
            <a:endParaRPr lang="en-US" dirty="0"/>
          </a:p>
          <a:p>
            <a:pPr lvl="1"/>
            <a:r>
              <a:rPr lang="en-US" dirty="0" smtClean="0"/>
              <a:t>“</a:t>
            </a:r>
            <a:r>
              <a:rPr lang="en-US" dirty="0"/>
              <a:t>I was [hoping the MSI] would be more philosophical learning, than practical learning.”</a:t>
            </a:r>
          </a:p>
          <a:p>
            <a:pPr lvl="1"/>
            <a:r>
              <a:rPr lang="en-US" dirty="0" smtClean="0"/>
              <a:t>Etc.</a:t>
            </a:r>
            <a:endParaRPr lang="en-US" dirty="0"/>
          </a:p>
          <a:p>
            <a:endParaRPr lang="en-US" dirty="0"/>
          </a:p>
        </p:txBody>
      </p:sp>
    </p:spTree>
    <p:extLst>
      <p:ext uri="{BB962C8B-B14F-4D97-AF65-F5344CB8AC3E}">
        <p14:creationId xmlns:p14="http://schemas.microsoft.com/office/powerpoint/2010/main" val="61232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US" dirty="0" smtClean="0"/>
              <a:t>Cannot / Will Not Change…</a:t>
            </a:r>
            <a:endParaRPr lang="en-US" dirty="0"/>
          </a:p>
        </p:txBody>
      </p:sp>
      <p:sp>
        <p:nvSpPr>
          <p:cNvPr id="3" name="Content Placeholder 2"/>
          <p:cNvSpPr>
            <a:spLocks noGrp="1"/>
          </p:cNvSpPr>
          <p:nvPr>
            <p:ph sz="half" idx="1"/>
          </p:nvPr>
        </p:nvSpPr>
        <p:spPr>
          <a:xfrm>
            <a:off x="838200" y="1259550"/>
            <a:ext cx="5181600" cy="5317625"/>
          </a:xfrm>
        </p:spPr>
        <p:txBody>
          <a:bodyPr>
            <a:normAutofit fontScale="92500" lnSpcReduction="10000"/>
          </a:bodyPr>
          <a:lstStyle/>
          <a:p>
            <a:pPr marL="0" indent="0">
              <a:buNone/>
            </a:pPr>
            <a:r>
              <a:rPr lang="en-US" sz="3000" dirty="0"/>
              <a:t>Too many / too long readings (21)</a:t>
            </a:r>
          </a:p>
          <a:p>
            <a:pPr lvl="1"/>
            <a:r>
              <a:rPr lang="en-US" sz="2600" dirty="0"/>
              <a:t>Will continue in same format, </a:t>
            </a:r>
            <a:r>
              <a:rPr lang="en-US" sz="2600" b="1" i="1" dirty="0"/>
              <a:t>but </a:t>
            </a:r>
            <a:r>
              <a:rPr lang="en-US" sz="2600" dirty="0"/>
              <a:t>you’ve already completed 7 out of 12 readings. There are only 5 more, of which two are very short, and none are as long as Weiss.</a:t>
            </a:r>
          </a:p>
          <a:p>
            <a:pPr marL="0" indent="0">
              <a:buNone/>
            </a:pPr>
            <a:r>
              <a:rPr lang="en-US" sz="3000" dirty="0" smtClean="0"/>
              <a:t>BRR too long / not meaningful (16)</a:t>
            </a:r>
            <a:endParaRPr lang="en-US" sz="3000" dirty="0"/>
          </a:p>
          <a:p>
            <a:pPr lvl="1"/>
            <a:r>
              <a:rPr lang="en-US" sz="2600" dirty="0" smtClean="0"/>
              <a:t>Can’t change now, but when you get to final reports, many of your BRRs will become useful. </a:t>
            </a:r>
            <a:endParaRPr lang="en-US" sz="2600" dirty="0"/>
          </a:p>
          <a:p>
            <a:pPr marL="0" indent="0">
              <a:buNone/>
            </a:pPr>
            <a:r>
              <a:rPr lang="en-US" dirty="0" smtClean="0"/>
              <a:t>Too much work (3) </a:t>
            </a:r>
            <a:endParaRPr lang="en-US" dirty="0"/>
          </a:p>
          <a:p>
            <a:pPr lvl="1"/>
            <a:r>
              <a:rPr lang="en-US" dirty="0" smtClean="0"/>
              <a:t>University </a:t>
            </a:r>
            <a:r>
              <a:rPr lang="en-US" dirty="0"/>
              <a:t>expectation is that a 3-credit class will </a:t>
            </a:r>
            <a:r>
              <a:rPr lang="en-US" dirty="0" smtClean="0"/>
              <a:t>be 3 hours of class per week + 9 </a:t>
            </a:r>
            <a:r>
              <a:rPr lang="en-US" dirty="0"/>
              <a:t>hours of work </a:t>
            </a:r>
            <a:r>
              <a:rPr lang="en-US" i="1" dirty="0"/>
              <a:t>outside </a:t>
            </a:r>
            <a:r>
              <a:rPr lang="en-US" dirty="0"/>
              <a:t>of class.  </a:t>
            </a:r>
            <a:endParaRPr lang="en-US" dirty="0" smtClean="0"/>
          </a:p>
        </p:txBody>
      </p:sp>
      <p:sp>
        <p:nvSpPr>
          <p:cNvPr id="4" name="Content Placeholder 3"/>
          <p:cNvSpPr>
            <a:spLocks noGrp="1"/>
          </p:cNvSpPr>
          <p:nvPr>
            <p:ph sz="half" idx="2"/>
          </p:nvPr>
        </p:nvSpPr>
        <p:spPr>
          <a:xfrm>
            <a:off x="6172200" y="1252728"/>
            <a:ext cx="5181600" cy="5748420"/>
          </a:xfrm>
        </p:spPr>
        <p:txBody>
          <a:bodyPr>
            <a:noAutofit/>
          </a:bodyPr>
          <a:lstStyle/>
          <a:p>
            <a:pPr marL="0" indent="0">
              <a:buNone/>
            </a:pPr>
            <a:r>
              <a:rPr lang="en-US" sz="2400" dirty="0" smtClean="0"/>
              <a:t>It’s impossible to make everyone happy all of the time…</a:t>
            </a:r>
          </a:p>
          <a:p>
            <a:pPr marL="0" indent="0">
              <a:buNone/>
            </a:pPr>
            <a:endParaRPr lang="en-US" sz="200" dirty="0"/>
          </a:p>
          <a:p>
            <a:pPr lvl="1"/>
            <a:r>
              <a:rPr lang="en-US" sz="1800" dirty="0" smtClean="0"/>
              <a:t>“I wish </a:t>
            </a:r>
            <a:r>
              <a:rPr lang="en-US" sz="1800" dirty="0"/>
              <a:t>there was a bit </a:t>
            </a:r>
            <a:r>
              <a:rPr lang="en-US" sz="1800" dirty="0" smtClean="0"/>
              <a:t>more lecturing.”</a:t>
            </a:r>
            <a:endParaRPr lang="en-US" sz="1800" dirty="0"/>
          </a:p>
          <a:p>
            <a:pPr lvl="1"/>
            <a:r>
              <a:rPr lang="en-US" sz="1800" dirty="0" smtClean="0"/>
              <a:t>“I would like more hands-on activities in class.”</a:t>
            </a:r>
            <a:endParaRPr lang="en-US" sz="1800" dirty="0"/>
          </a:p>
          <a:p>
            <a:pPr lvl="1"/>
            <a:endParaRPr lang="en-US" sz="1800" dirty="0"/>
          </a:p>
          <a:p>
            <a:pPr lvl="1"/>
            <a:r>
              <a:rPr lang="en-US" sz="1800" dirty="0" smtClean="0"/>
              <a:t>“[For quizzes] I would suggest short essay questions.”</a:t>
            </a:r>
          </a:p>
          <a:p>
            <a:pPr lvl="1"/>
            <a:r>
              <a:rPr lang="en-US" sz="1800" dirty="0" smtClean="0"/>
              <a:t>“I would not change the quiz format.”</a:t>
            </a:r>
          </a:p>
          <a:p>
            <a:pPr lvl="1"/>
            <a:endParaRPr lang="en-US" sz="1800" dirty="0" smtClean="0"/>
          </a:p>
          <a:p>
            <a:pPr lvl="1"/>
            <a:r>
              <a:rPr lang="en-US" sz="1800" dirty="0" smtClean="0"/>
              <a:t>“It would be nice if discussions were all team time.”</a:t>
            </a:r>
          </a:p>
          <a:p>
            <a:pPr lvl="1"/>
            <a:r>
              <a:rPr lang="en-US" sz="1800" dirty="0" smtClean="0"/>
              <a:t>“The discussion section feels very unstructured.”</a:t>
            </a:r>
          </a:p>
          <a:p>
            <a:pPr lvl="1"/>
            <a:endParaRPr lang="en-US" sz="1800" dirty="0"/>
          </a:p>
          <a:p>
            <a:pPr lvl="1"/>
            <a:r>
              <a:rPr lang="en-US" sz="1800" dirty="0" smtClean="0"/>
              <a:t>“I’m not learning anything new in this course.”</a:t>
            </a:r>
          </a:p>
          <a:p>
            <a:pPr lvl="1"/>
            <a:r>
              <a:rPr lang="en-US" sz="1800" dirty="0" smtClean="0"/>
              <a:t>“</a:t>
            </a:r>
            <a:r>
              <a:rPr lang="en-US" sz="1800" dirty="0"/>
              <a:t>I like almost everything </a:t>
            </a:r>
            <a:r>
              <a:rPr lang="en-US" sz="1800" dirty="0" smtClean="0"/>
              <a:t>about SI 501.”</a:t>
            </a:r>
            <a:endParaRPr lang="en-US" sz="1800" dirty="0"/>
          </a:p>
        </p:txBody>
      </p:sp>
    </p:spTree>
    <p:extLst>
      <p:ext uri="{BB962C8B-B14F-4D97-AF65-F5344CB8AC3E}">
        <p14:creationId xmlns:p14="http://schemas.microsoft.com/office/powerpoint/2010/main" val="715317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143891"/>
            <a:ext cx="10515600" cy="1325563"/>
          </a:xfrm>
        </p:spPr>
        <p:txBody>
          <a:bodyPr/>
          <a:lstStyle/>
          <a:p>
            <a:r>
              <a:rPr lang="en-US" dirty="0" smtClean="0"/>
              <a:t>Requests from Us</a:t>
            </a:r>
            <a:endParaRPr lang="en-US" dirty="0"/>
          </a:p>
        </p:txBody>
      </p:sp>
      <p:sp>
        <p:nvSpPr>
          <p:cNvPr id="3" name="Content Placeholder 2"/>
          <p:cNvSpPr>
            <a:spLocks noGrp="1"/>
          </p:cNvSpPr>
          <p:nvPr>
            <p:ph sz="half" idx="1"/>
          </p:nvPr>
        </p:nvSpPr>
        <p:spPr>
          <a:xfrm>
            <a:off x="838200" y="1051432"/>
            <a:ext cx="5181600" cy="4924645"/>
          </a:xfrm>
        </p:spPr>
        <p:txBody>
          <a:bodyPr>
            <a:noAutofit/>
          </a:bodyPr>
          <a:lstStyle/>
          <a:p>
            <a:pPr marL="0" indent="0">
              <a:buNone/>
            </a:pPr>
            <a:r>
              <a:rPr lang="en-US" sz="2400" dirty="0"/>
              <a:t>Do </a:t>
            </a:r>
            <a:r>
              <a:rPr lang="en-US" sz="2400" i="1" dirty="0"/>
              <a:t>NOT </a:t>
            </a:r>
            <a:r>
              <a:rPr lang="en-US" sz="2400" dirty="0"/>
              <a:t>hesitate to…</a:t>
            </a:r>
          </a:p>
          <a:p>
            <a:pPr lvl="1"/>
            <a:r>
              <a:rPr lang="en-US" sz="2000" dirty="0" smtClean="0"/>
              <a:t>stay after Lecture to ask questions, </a:t>
            </a:r>
          </a:p>
          <a:p>
            <a:pPr lvl="1"/>
            <a:r>
              <a:rPr lang="en-US" sz="2000" dirty="0" smtClean="0"/>
              <a:t>ask </a:t>
            </a:r>
            <a:r>
              <a:rPr lang="en-US" sz="2000" dirty="0"/>
              <a:t>questions by email, </a:t>
            </a:r>
          </a:p>
          <a:p>
            <a:pPr lvl="1"/>
            <a:r>
              <a:rPr lang="en-US" sz="2000" dirty="0" smtClean="0"/>
              <a:t>go </a:t>
            </a:r>
            <a:r>
              <a:rPr lang="en-US" sz="2000" dirty="0"/>
              <a:t>to office hours, </a:t>
            </a:r>
            <a:r>
              <a:rPr lang="en-US" sz="2000" dirty="0" smtClean="0"/>
              <a:t>or</a:t>
            </a:r>
            <a:endParaRPr lang="en-US" sz="2000" dirty="0"/>
          </a:p>
          <a:p>
            <a:pPr lvl="1"/>
            <a:r>
              <a:rPr lang="en-US" sz="2000" dirty="0" smtClean="0"/>
              <a:t>schedule </a:t>
            </a:r>
            <a:r>
              <a:rPr lang="en-US" sz="2000" dirty="0"/>
              <a:t>meetings with </a:t>
            </a:r>
            <a:r>
              <a:rPr lang="en-US" sz="2000" dirty="0" smtClean="0"/>
              <a:t>your GSI, </a:t>
            </a:r>
            <a:r>
              <a:rPr lang="en-US" sz="2000" dirty="0" err="1" smtClean="0"/>
              <a:t>Anthea</a:t>
            </a:r>
            <a:r>
              <a:rPr lang="en-US" sz="2000" dirty="0" smtClean="0"/>
              <a:t>, or Kentaro. </a:t>
            </a:r>
            <a:endParaRPr lang="en-US" sz="1800" dirty="0"/>
          </a:p>
          <a:p>
            <a:pPr marL="0" indent="0">
              <a:buNone/>
            </a:pPr>
            <a:r>
              <a:rPr lang="en-US" sz="2400" dirty="0"/>
              <a:t>We can’t </a:t>
            </a:r>
            <a:r>
              <a:rPr lang="en-US" sz="2400" dirty="0" smtClean="0"/>
              <a:t>know you have questions / challenges unless </a:t>
            </a:r>
            <a:r>
              <a:rPr lang="en-US" sz="2400" dirty="0"/>
              <a:t>you tell </a:t>
            </a:r>
            <a:r>
              <a:rPr lang="en-US" sz="2400" dirty="0" smtClean="0"/>
              <a:t>us!</a:t>
            </a:r>
            <a:endParaRPr lang="en-US" sz="2400" dirty="0"/>
          </a:p>
          <a:p>
            <a:pPr marL="0" indent="0">
              <a:buNone/>
            </a:pPr>
            <a:endParaRPr lang="en-US" sz="100" dirty="0" smtClean="0"/>
          </a:p>
          <a:p>
            <a:pPr marL="0" indent="0">
              <a:buNone/>
            </a:pPr>
            <a:r>
              <a:rPr lang="en-US" sz="2400" dirty="0" smtClean="0"/>
              <a:t>Please </a:t>
            </a:r>
            <a:r>
              <a:rPr lang="en-US" sz="2400" dirty="0"/>
              <a:t>understand that we have an extremely diverse cohort. We could split up SI 501 into several smaller courses that could be further tailored to different groups, but that would also mean that we have to give up a similar number of courses from elsewhere in the curriculum. </a:t>
            </a:r>
            <a:endParaRPr lang="en-US" sz="2400" dirty="0" smtClean="0"/>
          </a:p>
        </p:txBody>
      </p:sp>
      <p:sp>
        <p:nvSpPr>
          <p:cNvPr id="4" name="Content Placeholder 3"/>
          <p:cNvSpPr>
            <a:spLocks noGrp="1"/>
          </p:cNvSpPr>
          <p:nvPr>
            <p:ph sz="half" idx="2"/>
          </p:nvPr>
        </p:nvSpPr>
        <p:spPr>
          <a:xfrm>
            <a:off x="6172199" y="220717"/>
            <a:ext cx="5746531" cy="6779173"/>
          </a:xfrm>
        </p:spPr>
        <p:txBody>
          <a:bodyPr>
            <a:normAutofit fontScale="85000" lnSpcReduction="10000"/>
          </a:bodyPr>
          <a:lstStyle/>
          <a:p>
            <a:pPr marL="0" indent="0">
              <a:buNone/>
            </a:pPr>
            <a:r>
              <a:rPr lang="en-US" dirty="0" smtClean="0"/>
              <a:t>View </a:t>
            </a:r>
            <a:r>
              <a:rPr lang="en-US" dirty="0"/>
              <a:t>501 assignments as practice for professional knowledge work</a:t>
            </a:r>
            <a:r>
              <a:rPr lang="en-US" dirty="0" smtClean="0"/>
              <a:t>:</a:t>
            </a:r>
            <a:endParaRPr lang="en-US" dirty="0"/>
          </a:p>
          <a:p>
            <a:pPr lvl="1"/>
            <a:r>
              <a:rPr lang="en-US" dirty="0"/>
              <a:t>Engaging with real clients / problems</a:t>
            </a:r>
          </a:p>
          <a:p>
            <a:pPr lvl="1"/>
            <a:r>
              <a:rPr lang="en-US" dirty="0"/>
              <a:t>Influencing others without explicit authority</a:t>
            </a:r>
          </a:p>
          <a:p>
            <a:pPr lvl="1"/>
            <a:r>
              <a:rPr lang="en-US" dirty="0" smtClean="0"/>
              <a:t>Reading </a:t>
            </a:r>
            <a:r>
              <a:rPr lang="en-US" dirty="0"/>
              <a:t>a lot in a short amount of time</a:t>
            </a:r>
          </a:p>
          <a:p>
            <a:pPr lvl="1"/>
            <a:r>
              <a:rPr lang="en-US" dirty="0"/>
              <a:t>Writing </a:t>
            </a:r>
            <a:r>
              <a:rPr lang="en-US" dirty="0" smtClean="0"/>
              <a:t>a lot in a short amount of time</a:t>
            </a:r>
            <a:endParaRPr lang="en-US" dirty="0"/>
          </a:p>
          <a:p>
            <a:pPr lvl="1"/>
            <a:r>
              <a:rPr lang="en-US" dirty="0" smtClean="0"/>
              <a:t>Identifying and remembering </a:t>
            </a:r>
            <a:r>
              <a:rPr lang="en-US" dirty="0"/>
              <a:t>key details</a:t>
            </a:r>
          </a:p>
          <a:p>
            <a:pPr lvl="1"/>
            <a:r>
              <a:rPr lang="en-US" dirty="0" smtClean="0"/>
              <a:t>Synthesizing</a:t>
            </a:r>
            <a:r>
              <a:rPr lang="en-US" dirty="0"/>
              <a:t>, compressing, and generating new information from other sources</a:t>
            </a:r>
          </a:p>
          <a:p>
            <a:pPr lvl="1"/>
            <a:endParaRPr lang="en-US" dirty="0"/>
          </a:p>
          <a:p>
            <a:pPr marL="0" indent="0">
              <a:buNone/>
            </a:pPr>
            <a:r>
              <a:rPr lang="en-US" dirty="0" smtClean="0"/>
              <a:t>If the course is redundant for you or seems irrelevant… </a:t>
            </a:r>
          </a:p>
          <a:p>
            <a:pPr lvl="1"/>
            <a:r>
              <a:rPr lang="en-US" dirty="0" smtClean="0"/>
              <a:t>Hopefully, there will still be relevant material later in the course. </a:t>
            </a:r>
          </a:p>
          <a:p>
            <a:pPr lvl="1"/>
            <a:r>
              <a:rPr lang="en-US" dirty="0" smtClean="0"/>
              <a:t>Your mastery course instructor believes SI 501 is a pre-requisite. (That’s not our decision!)</a:t>
            </a:r>
          </a:p>
          <a:p>
            <a:pPr lvl="1"/>
            <a:r>
              <a:rPr lang="en-US" dirty="0" smtClean="0"/>
              <a:t>In the future, consider course waivers. </a:t>
            </a:r>
          </a:p>
          <a:p>
            <a:pPr lvl="1"/>
            <a:r>
              <a:rPr lang="en-US" dirty="0" smtClean="0"/>
              <a:t>Look for growth opportunities in class: take on the more challenging tasks in your team; step in to improve team dynamics; see whether you can help / mentor your team members do better at their own work; etc. </a:t>
            </a:r>
          </a:p>
        </p:txBody>
      </p:sp>
    </p:spTree>
    <p:extLst>
      <p:ext uri="{BB962C8B-B14F-4D97-AF65-F5344CB8AC3E}">
        <p14:creationId xmlns:p14="http://schemas.microsoft.com/office/powerpoint/2010/main" val="213931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normAutofit/>
          </a:bodyPr>
          <a:lstStyle/>
          <a:p>
            <a:r>
              <a:rPr lang="en-US" sz="3600" dirty="0" smtClean="0"/>
              <a:t>Thanks for Empathetic and Growth-Mindset Comments! </a:t>
            </a:r>
            <a:endParaRPr lang="en-US" sz="3600" dirty="0"/>
          </a:p>
        </p:txBody>
      </p:sp>
      <p:sp>
        <p:nvSpPr>
          <p:cNvPr id="3" name="Content Placeholder 2"/>
          <p:cNvSpPr>
            <a:spLocks noGrp="1"/>
          </p:cNvSpPr>
          <p:nvPr>
            <p:ph sz="half" idx="1"/>
          </p:nvPr>
        </p:nvSpPr>
        <p:spPr>
          <a:xfrm>
            <a:off x="838200" y="1383662"/>
            <a:ext cx="5181600" cy="5007690"/>
          </a:xfrm>
        </p:spPr>
        <p:txBody>
          <a:bodyPr>
            <a:normAutofit lnSpcReduction="10000"/>
          </a:bodyPr>
          <a:lstStyle/>
          <a:p>
            <a:r>
              <a:rPr lang="en-US" dirty="0" smtClean="0"/>
              <a:t>“</a:t>
            </a:r>
            <a:r>
              <a:rPr lang="en-US" dirty="0"/>
              <a:t>I would not change the quiz format, since it motivates </a:t>
            </a:r>
            <a:r>
              <a:rPr lang="en-US" dirty="0" smtClean="0"/>
              <a:t>me to read </a:t>
            </a:r>
            <a:r>
              <a:rPr lang="en-US" dirty="0"/>
              <a:t>the material in detail.</a:t>
            </a:r>
            <a:r>
              <a:rPr lang="en-US" dirty="0" smtClean="0"/>
              <a:t>”</a:t>
            </a:r>
            <a:endParaRPr lang="en-US" dirty="0"/>
          </a:p>
          <a:p>
            <a:pPr lvl="2"/>
            <a:endParaRPr lang="en-US" dirty="0" smtClean="0"/>
          </a:p>
          <a:p>
            <a:r>
              <a:rPr lang="en-US" dirty="0" smtClean="0"/>
              <a:t>“</a:t>
            </a:r>
            <a:r>
              <a:rPr lang="en-US" dirty="0"/>
              <a:t>I understand that the readings are helpful for our interviews and writing reports</a:t>
            </a:r>
            <a:r>
              <a:rPr lang="en-US" dirty="0" smtClean="0"/>
              <a:t>.”</a:t>
            </a:r>
            <a:endParaRPr lang="en-US" dirty="0"/>
          </a:p>
          <a:p>
            <a:endParaRPr lang="en-US" dirty="0" smtClean="0"/>
          </a:p>
          <a:p>
            <a:r>
              <a:rPr lang="en-US" dirty="0" smtClean="0"/>
              <a:t>“</a:t>
            </a:r>
            <a:r>
              <a:rPr lang="en-US" dirty="0"/>
              <a:t>I am grateful that 501 is so much more about learning than the pressure of getting the grades.</a:t>
            </a:r>
            <a:r>
              <a:rPr lang="en-US" dirty="0" smtClean="0"/>
              <a:t>”</a:t>
            </a:r>
          </a:p>
          <a:p>
            <a:endParaRPr lang="en-US" dirty="0"/>
          </a:p>
          <a:p>
            <a:endParaRPr lang="en-US" dirty="0" smtClean="0"/>
          </a:p>
          <a:p>
            <a:endParaRPr lang="en-US" dirty="0"/>
          </a:p>
          <a:p>
            <a:pPr marL="0" indent="0">
              <a:buNone/>
            </a:pPr>
            <a:endParaRPr lang="en-US" dirty="0" smtClean="0"/>
          </a:p>
          <a:p>
            <a:pPr lvl="1"/>
            <a:endParaRPr lang="en-US" dirty="0"/>
          </a:p>
        </p:txBody>
      </p:sp>
      <p:sp>
        <p:nvSpPr>
          <p:cNvPr id="4" name="Content Placeholder 3"/>
          <p:cNvSpPr>
            <a:spLocks noGrp="1"/>
          </p:cNvSpPr>
          <p:nvPr>
            <p:ph sz="half" idx="2"/>
          </p:nvPr>
        </p:nvSpPr>
        <p:spPr>
          <a:xfrm>
            <a:off x="6172200" y="1383661"/>
            <a:ext cx="5181600" cy="5226631"/>
          </a:xfrm>
        </p:spPr>
        <p:txBody>
          <a:bodyPr>
            <a:normAutofit lnSpcReduction="10000"/>
          </a:bodyPr>
          <a:lstStyle/>
          <a:p>
            <a:r>
              <a:rPr lang="en-US" dirty="0" smtClean="0"/>
              <a:t>“</a:t>
            </a:r>
            <a:r>
              <a:rPr lang="en-US" dirty="0"/>
              <a:t>It can't really be changed since it's a me thing! I haven't done much group work before, so this is all just practice/"growing pains" for me</a:t>
            </a:r>
            <a:r>
              <a:rPr lang="en-US" dirty="0" smtClean="0"/>
              <a:t>.” </a:t>
            </a:r>
          </a:p>
          <a:p>
            <a:endParaRPr lang="en-US" dirty="0"/>
          </a:p>
          <a:p>
            <a:r>
              <a:rPr lang="en-US" dirty="0" smtClean="0"/>
              <a:t>“</a:t>
            </a:r>
            <a:r>
              <a:rPr lang="en-US" dirty="0"/>
              <a:t>I will try to express my viewpoints more frequently.</a:t>
            </a:r>
            <a:r>
              <a:rPr lang="en-US" dirty="0" smtClean="0"/>
              <a:t>”</a:t>
            </a:r>
          </a:p>
          <a:p>
            <a:endParaRPr lang="en-US" dirty="0" smtClean="0"/>
          </a:p>
          <a:p>
            <a:r>
              <a:rPr lang="en-US" dirty="0" smtClean="0"/>
              <a:t>“I wouldn’t change anything, though. I </a:t>
            </a:r>
            <a:r>
              <a:rPr lang="en-US" dirty="0"/>
              <a:t>think it's part of the learning process</a:t>
            </a:r>
            <a:r>
              <a:rPr lang="en-US" dirty="0" smtClean="0"/>
              <a:t>.”</a:t>
            </a:r>
          </a:p>
          <a:p>
            <a:pPr lvl="2"/>
            <a:endParaRPr lang="en-US" dirty="0"/>
          </a:p>
        </p:txBody>
      </p:sp>
    </p:spTree>
    <p:extLst>
      <p:ext uri="{BB962C8B-B14F-4D97-AF65-F5344CB8AC3E}">
        <p14:creationId xmlns:p14="http://schemas.microsoft.com/office/powerpoint/2010/main" val="100626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91389"/>
            <a:ext cx="10515600" cy="1325563"/>
          </a:xfrm>
        </p:spPr>
        <p:txBody>
          <a:bodyPr/>
          <a:lstStyle/>
          <a:p>
            <a:pPr algn="ctr"/>
            <a:r>
              <a:rPr lang="en-US" b="1" dirty="0" smtClean="0">
                <a:solidFill>
                  <a:srgbClr val="FF0000"/>
                </a:solidFill>
              </a:rPr>
              <a:t>The One Best Thing You Can Do Right Now, to Get the Job You Want Later</a:t>
            </a:r>
            <a:endParaRPr lang="en-US" b="1" dirty="0">
              <a:solidFill>
                <a:srgbClr val="FF0000"/>
              </a:solidFill>
            </a:endParaRPr>
          </a:p>
        </p:txBody>
      </p:sp>
      <p:sp>
        <p:nvSpPr>
          <p:cNvPr id="3" name="Content Placeholder 2"/>
          <p:cNvSpPr>
            <a:spLocks noGrp="1"/>
          </p:cNvSpPr>
          <p:nvPr>
            <p:ph idx="1"/>
          </p:nvPr>
        </p:nvSpPr>
        <p:spPr>
          <a:xfrm>
            <a:off x="838200" y="1651888"/>
            <a:ext cx="10515600" cy="5111203"/>
          </a:xfrm>
        </p:spPr>
        <p:txBody>
          <a:bodyPr>
            <a:normAutofit fontScale="70000" lnSpcReduction="20000"/>
          </a:bodyPr>
          <a:lstStyle/>
          <a:p>
            <a:r>
              <a:rPr lang="en-US" b="1" i="1" dirty="0" smtClean="0"/>
              <a:t>Find ways to do the </a:t>
            </a:r>
            <a:r>
              <a:rPr lang="en-US" b="1" i="1" dirty="0"/>
              <a:t>job that you want (</a:t>
            </a:r>
            <a:r>
              <a:rPr lang="en-US" b="1" i="1" dirty="0" smtClean="0"/>
              <a:t>or parts of it) right </a:t>
            </a:r>
            <a:r>
              <a:rPr lang="en-US" b="1" dirty="0" smtClean="0"/>
              <a:t>now</a:t>
            </a:r>
            <a:r>
              <a:rPr lang="en-US" b="1" i="1" dirty="0" smtClean="0"/>
              <a:t>.</a:t>
            </a:r>
          </a:p>
          <a:p>
            <a:pPr lvl="1"/>
            <a:r>
              <a:rPr lang="en-US" dirty="0" smtClean="0"/>
              <a:t>This is why the MSI/MHI programs stress internships.</a:t>
            </a:r>
          </a:p>
          <a:p>
            <a:pPr lvl="1"/>
            <a:r>
              <a:rPr lang="en-US" dirty="0" smtClean="0"/>
              <a:t>Doing smaller versions of the desired job is also worthwhile – course assignments, design jams, data dives, part-time jobs, etc.</a:t>
            </a:r>
          </a:p>
          <a:p>
            <a:pPr lvl="1"/>
            <a:r>
              <a:rPr lang="en-US" dirty="0" smtClean="0"/>
              <a:t>Until you can get paid to do something, you might have to volunteer to do it.</a:t>
            </a:r>
          </a:p>
          <a:p>
            <a:pPr lvl="3"/>
            <a:endParaRPr lang="en-US" dirty="0"/>
          </a:p>
          <a:p>
            <a:r>
              <a:rPr lang="en-US" dirty="0" smtClean="0"/>
              <a:t>What if you eventually want to be a manager or a leader? </a:t>
            </a:r>
          </a:p>
          <a:p>
            <a:pPr lvl="1"/>
            <a:r>
              <a:rPr lang="en-US" dirty="0" smtClean="0"/>
              <a:t>Find opportunities to serve as a leader. The more leading and managing you do (and do reflectively), the better you will become at it. Don’t wait for someone to ask. </a:t>
            </a:r>
          </a:p>
          <a:p>
            <a:pPr lvl="1"/>
            <a:r>
              <a:rPr lang="en-US" dirty="0" smtClean="0"/>
              <a:t>Managing/leading without actual authority is the hardest. If you can do it well, managing/leading </a:t>
            </a:r>
            <a:r>
              <a:rPr lang="en-US" i="1" dirty="0" smtClean="0"/>
              <a:t>with </a:t>
            </a:r>
            <a:r>
              <a:rPr lang="en-US" dirty="0" smtClean="0"/>
              <a:t>authority is relatively easy.</a:t>
            </a:r>
          </a:p>
          <a:p>
            <a:pPr lvl="1"/>
            <a:r>
              <a:rPr lang="en-US" dirty="0" smtClean="0"/>
              <a:t>You can also learn a lot about being a good manager/leader by being a good follower; many leaders were previously someone else’s Number 2. </a:t>
            </a:r>
          </a:p>
          <a:p>
            <a:pPr lvl="3"/>
            <a:endParaRPr lang="en-US" dirty="0"/>
          </a:p>
          <a:p>
            <a:r>
              <a:rPr lang="en-US" dirty="0" smtClean="0"/>
              <a:t>Employers want to hire someone who is </a:t>
            </a:r>
            <a:r>
              <a:rPr lang="en-US" i="1" dirty="0" smtClean="0"/>
              <a:t>already </a:t>
            </a:r>
            <a:r>
              <a:rPr lang="en-US" dirty="0" smtClean="0"/>
              <a:t>qualified for the job. “Potential” is great, but </a:t>
            </a:r>
            <a:r>
              <a:rPr lang="en-US" i="1" dirty="0" smtClean="0"/>
              <a:t>demonstrated ability</a:t>
            </a:r>
            <a:r>
              <a:rPr lang="en-US" dirty="0" smtClean="0"/>
              <a:t> is much less risk for the employer. </a:t>
            </a:r>
          </a:p>
          <a:p>
            <a:pPr lvl="1"/>
            <a:r>
              <a:rPr lang="en-US" dirty="0" smtClean="0"/>
              <a:t>Common interview question: “Can you tell me about a time when you [did something like the </a:t>
            </a:r>
            <a:r>
              <a:rPr lang="en-US" smtClean="0"/>
              <a:t>job you’re </a:t>
            </a:r>
            <a:r>
              <a:rPr lang="en-US" dirty="0" smtClean="0"/>
              <a:t>interviewing for]? What challenges did you run into, and how did you handle them?”</a:t>
            </a:r>
          </a:p>
          <a:p>
            <a:pPr lvl="3"/>
            <a:endParaRPr lang="en-US" dirty="0"/>
          </a:p>
          <a:p>
            <a:r>
              <a:rPr lang="en-US" dirty="0" smtClean="0"/>
              <a:t>How this might apply to SI 501: Every team or client interaction is an opportunity – to demonstrate teamwork, client engagement, etc. – </a:t>
            </a:r>
            <a:r>
              <a:rPr lang="en-US" i="1" dirty="0" smtClean="0"/>
              <a:t>especially </a:t>
            </a:r>
            <a:r>
              <a:rPr lang="en-US" dirty="0" smtClean="0"/>
              <a:t>if challenging issues arise. </a:t>
            </a:r>
            <a:endParaRPr lang="en-US" dirty="0"/>
          </a:p>
        </p:txBody>
      </p:sp>
    </p:spTree>
    <p:extLst>
      <p:ext uri="{BB962C8B-B14F-4D97-AF65-F5344CB8AC3E}">
        <p14:creationId xmlns:p14="http://schemas.microsoft.com/office/powerpoint/2010/main" val="22832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05997" y="819681"/>
            <a:ext cx="8380006" cy="5864432"/>
          </a:xfrm>
          <a:prstGeom prst="rect">
            <a:avLst/>
          </a:prstGeom>
        </p:spPr>
      </p:pic>
      <p:sp>
        <p:nvSpPr>
          <p:cNvPr id="10" name="Title 3"/>
          <p:cNvSpPr>
            <a:spLocks noGrp="1"/>
          </p:cNvSpPr>
          <p:nvPr>
            <p:ph type="title"/>
          </p:nvPr>
        </p:nvSpPr>
        <p:spPr>
          <a:xfrm>
            <a:off x="838200" y="-251736"/>
            <a:ext cx="10515600" cy="1325563"/>
          </a:xfrm>
        </p:spPr>
        <p:txBody>
          <a:bodyPr/>
          <a:lstStyle/>
          <a:p>
            <a:pPr algn="ctr"/>
            <a:r>
              <a:rPr lang="en-US" dirty="0" smtClean="0"/>
              <a:t>Course Overview</a:t>
            </a:r>
            <a:endParaRPr lang="en-US" dirty="0"/>
          </a:p>
        </p:txBody>
      </p:sp>
      <p:sp>
        <p:nvSpPr>
          <p:cNvPr id="11" name="Rectangle 10"/>
          <p:cNvSpPr/>
          <p:nvPr/>
        </p:nvSpPr>
        <p:spPr>
          <a:xfrm>
            <a:off x="944880" y="829133"/>
            <a:ext cx="10287000" cy="296562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6320" y="4176599"/>
            <a:ext cx="9971204" cy="262948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30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26675</TotalTime>
  <Words>3219</Words>
  <Application>Microsoft Office PowerPoint</Application>
  <PresentationFormat>Widescreen</PresentationFormat>
  <Paragraphs>325</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MS PGothic</vt:lpstr>
      <vt:lpstr>Arial</vt:lpstr>
      <vt:lpstr>Calibri</vt:lpstr>
      <vt:lpstr>Calibri Light</vt:lpstr>
      <vt:lpstr>Wingdings</vt:lpstr>
      <vt:lpstr>Office Theme</vt:lpstr>
      <vt:lpstr>Custom Design</vt:lpstr>
      <vt:lpstr>SI 501 F21: Week 6  Agenda</vt:lpstr>
      <vt:lpstr>Quarter-Term Feedback Results</vt:lpstr>
      <vt:lpstr>You’ve benefited from past students’ feedback.</vt:lpstr>
      <vt:lpstr>Responses to Feedback</vt:lpstr>
      <vt:lpstr>Cannot / Will Not Change…</vt:lpstr>
      <vt:lpstr>Requests from Us</vt:lpstr>
      <vt:lpstr>Thanks for Empathetic and Growth-Mindset Comments! </vt:lpstr>
      <vt:lpstr>The One Best Thing You Can Do Right Now, to Get the Job You Want Later</vt:lpstr>
      <vt:lpstr>Course Overview</vt:lpstr>
      <vt:lpstr>“Work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Models Summary</vt:lpstr>
      <vt:lpstr>What is a microaggression?</vt:lpstr>
      <vt:lpstr>What should you do if you experience or witness a microaggression?</vt:lpstr>
      <vt:lpstr>What should you do if you commit a microaggression?</vt:lpstr>
      <vt:lpstr>Resources</vt:lpstr>
      <vt:lpstr>Interview Protocols </vt:lpstr>
      <vt:lpstr>Questions or comments about…?    Interview protocols  Optional revisions due in two weeks.  (But, revise them based on feedback as soon as you can for your interviews.)  Interview scheduling  All scheduled?   Interpretation sessions  Make sure to do them, so you have affinity notes! If you don’t have affinity notes, you will not do well on the affinity wall part of the course.  </vt:lpstr>
      <vt:lpstr>Annotated Interview Notes Assignment</vt:lpstr>
      <vt:lpstr>Background Research Report Revision</vt:lpstr>
      <vt:lpstr>Survey</vt:lpstr>
      <vt:lpstr>A lot coming up (but spread out over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1086</cp:revision>
  <dcterms:created xsi:type="dcterms:W3CDTF">2016-01-08T03:32:31Z</dcterms:created>
  <dcterms:modified xsi:type="dcterms:W3CDTF">2021-10-11T12:48:41Z</dcterms:modified>
</cp:coreProperties>
</file>