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22"/>
  </p:notesMasterIdLst>
  <p:sldIdLst>
    <p:sldId id="283" r:id="rId3"/>
    <p:sldId id="403" r:id="rId4"/>
    <p:sldId id="374" r:id="rId5"/>
    <p:sldId id="348" r:id="rId6"/>
    <p:sldId id="401" r:id="rId7"/>
    <p:sldId id="347" r:id="rId8"/>
    <p:sldId id="355" r:id="rId9"/>
    <p:sldId id="349" r:id="rId10"/>
    <p:sldId id="373" r:id="rId11"/>
    <p:sldId id="379" r:id="rId12"/>
    <p:sldId id="375" r:id="rId13"/>
    <p:sldId id="404" r:id="rId14"/>
    <p:sldId id="377" r:id="rId15"/>
    <p:sldId id="351" r:id="rId16"/>
    <p:sldId id="376" r:id="rId17"/>
    <p:sldId id="390" r:id="rId18"/>
    <p:sldId id="366" r:id="rId19"/>
    <p:sldId id="352" r:id="rId20"/>
    <p:sldId id="3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3399"/>
    <a:srgbClr val="EA9ADB"/>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44" autoAdjust="0"/>
    <p:restoredTop sz="94681"/>
  </p:normalViewPr>
  <p:slideViewPr>
    <p:cSldViewPr snapToGrid="0" snapToObjects="1">
      <p:cViewPr varScale="1">
        <p:scale>
          <a:sx n="121" d="100"/>
          <a:sy n="121" d="100"/>
        </p:scale>
        <p:origin x="3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7E417-2312-6A46-B628-D8E795B93DCC}" type="datetimeFigureOut">
              <a:rPr lang="en-US" smtClean="0"/>
              <a:t>10/25/2021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4D0D4-B192-344F-B9AF-1CB152C32F53}" type="slidenum">
              <a:rPr lang="en-US" smtClean="0"/>
              <a:t>‹#›</a:t>
            </a:fld>
            <a:endParaRPr lang="en-US"/>
          </a:p>
        </p:txBody>
      </p:sp>
    </p:spTree>
    <p:extLst>
      <p:ext uri="{BB962C8B-B14F-4D97-AF65-F5344CB8AC3E}">
        <p14:creationId xmlns:p14="http://schemas.microsoft.com/office/powerpoint/2010/main" val="1458728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70844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1079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218743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593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255961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05097-1AE3-E640-8F20-09DF58A24AF5}"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88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C05097-1AE3-E640-8F20-09DF58A24AF5}" type="datetimeFigureOut">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95176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C05097-1AE3-E640-8F20-09DF58A24AF5}" type="datetimeFigureOut">
              <a:rPr lang="en-US" smtClean="0"/>
              <a:t>10/25/2021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204212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C05097-1AE3-E640-8F20-09DF58A24AF5}" type="datetimeFigureOut">
              <a:rPr lang="en-US" smtClean="0"/>
              <a:t>10/25/2021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208378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05097-1AE3-E640-8F20-09DF58A24AF5}" type="datetimeFigureOut">
              <a:rPr lang="en-US" smtClean="0"/>
              <a:t>10/25/2021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756095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05097-1AE3-E640-8F20-09DF58A24AF5}" type="datetimeFigureOut">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79139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05097-1AE3-E640-8F20-09DF58A24AF5}" type="datetimeFigureOut">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788175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05097-1AE3-E640-8F20-09DF58A24AF5}" type="datetimeFigureOut">
              <a:rPr lang="en-US" smtClean="0"/>
              <a:t>10/25/2021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7CA30-F86F-9448-A6C6-E91E2A985E68}" type="slidenum">
              <a:rPr lang="en-US" smtClean="0"/>
              <a:t>‹#›</a:t>
            </a:fld>
            <a:endParaRPr lang="en-US"/>
          </a:p>
        </p:txBody>
      </p:sp>
    </p:spTree>
    <p:extLst>
      <p:ext uri="{BB962C8B-B14F-4D97-AF65-F5344CB8AC3E}">
        <p14:creationId xmlns:p14="http://schemas.microsoft.com/office/powerpoint/2010/main" val="1481265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0" y="6093887"/>
            <a:ext cx="12192000" cy="764116"/>
          </a:xfrm>
          <a:prstGeom prst="rect">
            <a:avLst/>
          </a:prstGeom>
          <a:solidFill>
            <a:srgbClr val="10253F"/>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09585">
              <a:defRPr/>
            </a:pPr>
            <a:endParaRPr lang="en-US" sz="2400">
              <a:solidFill>
                <a:prstClr val="white"/>
              </a:solidFill>
              <a:ea typeface="MS PGothic" pitchFamily="34" charset="-128"/>
            </a:endParaRPr>
          </a:p>
        </p:txBody>
      </p:sp>
      <p:pic>
        <p:nvPicPr>
          <p:cNvPr id="2051" name="Picture 8"/>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173884" y="6252636"/>
            <a:ext cx="643467" cy="459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4674884"/>
      </p:ext>
    </p:extLst>
  </p:cSld>
  <p:clrMap bg1="lt1" tx1="dk1" bg2="lt2" tx2="dk2" accent1="accent1" accent2="accent2" accent3="accent3" accent4="accent4" accent5="accent5" accent6="accent6" hlink="hlink" folHlink="folHlink"/>
  <p:sldLayoutIdLst>
    <p:sldLayoutId id="2147483663" r:id="rId1"/>
  </p:sldLayoutIdLst>
  <p:txStyles>
    <p:titleStyle>
      <a:lvl1pPr algn="ctr" defTabSz="609585" rtl="0" fontAlgn="base">
        <a:spcBef>
          <a:spcPct val="0"/>
        </a:spcBef>
        <a:spcAft>
          <a:spcPct val="0"/>
        </a:spcAft>
        <a:defRPr sz="5867" kern="1200">
          <a:solidFill>
            <a:schemeClr val="tx1"/>
          </a:solidFill>
          <a:latin typeface="+mj-lt"/>
          <a:ea typeface="MS PGothic" pitchFamily="34" charset="-128"/>
          <a:cs typeface="+mj-cs"/>
        </a:defRPr>
      </a:lvl1pPr>
      <a:lvl2pPr algn="ctr" defTabSz="609585" rtl="0" fontAlgn="base">
        <a:spcBef>
          <a:spcPct val="0"/>
        </a:spcBef>
        <a:spcAft>
          <a:spcPct val="0"/>
        </a:spcAft>
        <a:defRPr sz="5867">
          <a:solidFill>
            <a:schemeClr val="tx1"/>
          </a:solidFill>
          <a:latin typeface="Calibri" pitchFamily="34" charset="0"/>
          <a:ea typeface="MS PGothic" pitchFamily="34" charset="-128"/>
        </a:defRPr>
      </a:lvl2pPr>
      <a:lvl3pPr algn="ctr" defTabSz="609585" rtl="0" fontAlgn="base">
        <a:spcBef>
          <a:spcPct val="0"/>
        </a:spcBef>
        <a:spcAft>
          <a:spcPct val="0"/>
        </a:spcAft>
        <a:defRPr sz="5867">
          <a:solidFill>
            <a:schemeClr val="tx1"/>
          </a:solidFill>
          <a:latin typeface="Calibri" pitchFamily="34" charset="0"/>
          <a:ea typeface="MS PGothic" pitchFamily="34" charset="-128"/>
        </a:defRPr>
      </a:lvl3pPr>
      <a:lvl4pPr algn="ctr" defTabSz="609585" rtl="0" fontAlgn="base">
        <a:spcBef>
          <a:spcPct val="0"/>
        </a:spcBef>
        <a:spcAft>
          <a:spcPct val="0"/>
        </a:spcAft>
        <a:defRPr sz="5867">
          <a:solidFill>
            <a:schemeClr val="tx1"/>
          </a:solidFill>
          <a:latin typeface="Calibri" pitchFamily="34" charset="0"/>
          <a:ea typeface="MS PGothic" pitchFamily="34" charset="-128"/>
        </a:defRPr>
      </a:lvl4pPr>
      <a:lvl5pPr algn="ctr" defTabSz="609585" rtl="0" fontAlgn="base">
        <a:spcBef>
          <a:spcPct val="0"/>
        </a:spcBef>
        <a:spcAft>
          <a:spcPct val="0"/>
        </a:spcAft>
        <a:defRPr sz="5867">
          <a:solidFill>
            <a:schemeClr val="tx1"/>
          </a:solidFill>
          <a:latin typeface="Calibri" pitchFamily="34" charset="0"/>
          <a:ea typeface="MS PGothic" pitchFamily="34" charset="-128"/>
        </a:defRPr>
      </a:lvl5pPr>
      <a:lvl6pPr marL="609585" algn="ctr" defTabSz="609585" rtl="0" fontAlgn="base">
        <a:spcBef>
          <a:spcPct val="0"/>
        </a:spcBef>
        <a:spcAft>
          <a:spcPct val="0"/>
        </a:spcAft>
        <a:defRPr sz="5867">
          <a:solidFill>
            <a:schemeClr val="tx1"/>
          </a:solidFill>
          <a:latin typeface="Calibri" pitchFamily="34" charset="0"/>
          <a:ea typeface="MS PGothic" pitchFamily="34" charset="-128"/>
        </a:defRPr>
      </a:lvl6pPr>
      <a:lvl7pPr marL="1219170" algn="ctr" defTabSz="609585" rtl="0" fontAlgn="base">
        <a:spcBef>
          <a:spcPct val="0"/>
        </a:spcBef>
        <a:spcAft>
          <a:spcPct val="0"/>
        </a:spcAft>
        <a:defRPr sz="5867">
          <a:solidFill>
            <a:schemeClr val="tx1"/>
          </a:solidFill>
          <a:latin typeface="Calibri" pitchFamily="34" charset="0"/>
          <a:ea typeface="MS PGothic" pitchFamily="34" charset="-128"/>
        </a:defRPr>
      </a:lvl7pPr>
      <a:lvl8pPr marL="1828754" algn="ctr" defTabSz="609585" rtl="0" fontAlgn="base">
        <a:spcBef>
          <a:spcPct val="0"/>
        </a:spcBef>
        <a:spcAft>
          <a:spcPct val="0"/>
        </a:spcAft>
        <a:defRPr sz="5867">
          <a:solidFill>
            <a:schemeClr val="tx1"/>
          </a:solidFill>
          <a:latin typeface="Calibri" pitchFamily="34" charset="0"/>
          <a:ea typeface="MS PGothic" pitchFamily="34" charset="-128"/>
        </a:defRPr>
      </a:lvl8pPr>
      <a:lvl9pPr marL="2438339" algn="ctr" defTabSz="609585" rtl="0" fontAlgn="base">
        <a:spcBef>
          <a:spcPct val="0"/>
        </a:spcBef>
        <a:spcAft>
          <a:spcPct val="0"/>
        </a:spcAft>
        <a:defRPr sz="5867">
          <a:solidFill>
            <a:schemeClr val="tx1"/>
          </a:solidFill>
          <a:latin typeface="Calibri" pitchFamily="34" charset="0"/>
          <a:ea typeface="MS PGothic" pitchFamily="34" charset="-128"/>
        </a:defRPr>
      </a:lvl9pPr>
    </p:titleStyle>
    <p:bodyStyle>
      <a:lvl1pPr marL="457189" indent="-457189" algn="l" defTabSz="609585" rtl="0" fontAlgn="base">
        <a:spcBef>
          <a:spcPct val="20000"/>
        </a:spcBef>
        <a:spcAft>
          <a:spcPct val="0"/>
        </a:spcAft>
        <a:buFont typeface="Arial" pitchFamily="34" charset="0"/>
        <a:buChar char="•"/>
        <a:defRPr sz="4267" kern="1200">
          <a:solidFill>
            <a:schemeClr val="tx1"/>
          </a:solidFill>
          <a:latin typeface="+mn-lt"/>
          <a:ea typeface="MS PGothic" pitchFamily="34" charset="-128"/>
          <a:cs typeface="+mn-cs"/>
        </a:defRPr>
      </a:lvl1pPr>
      <a:lvl2pPr marL="990575" indent="-380990" algn="l" defTabSz="609585" rtl="0" fontAlgn="base">
        <a:spcBef>
          <a:spcPct val="20000"/>
        </a:spcBef>
        <a:spcAft>
          <a:spcPct val="0"/>
        </a:spcAft>
        <a:buFont typeface="Arial" pitchFamily="34" charset="0"/>
        <a:buChar char="–"/>
        <a:defRPr sz="3733" kern="1200">
          <a:solidFill>
            <a:schemeClr val="tx1"/>
          </a:solidFill>
          <a:latin typeface="+mn-lt"/>
          <a:ea typeface="MS PGothic" pitchFamily="34" charset="-128"/>
          <a:cs typeface="+mn-cs"/>
        </a:defRPr>
      </a:lvl2pPr>
      <a:lvl3pPr marL="1523962" indent="-304792" algn="l" defTabSz="609585" rtl="0" fontAlgn="base">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3pPr>
      <a:lvl4pPr marL="2133547" indent="-304792" algn="l" defTabSz="609585" rtl="0" fontAlgn="base">
        <a:spcBef>
          <a:spcPct val="20000"/>
        </a:spcBef>
        <a:spcAft>
          <a:spcPct val="0"/>
        </a:spcAft>
        <a:buFont typeface="Arial" pitchFamily="34" charset="0"/>
        <a:buChar char="–"/>
        <a:defRPr sz="2667" kern="1200">
          <a:solidFill>
            <a:schemeClr val="tx1"/>
          </a:solidFill>
          <a:latin typeface="+mn-lt"/>
          <a:ea typeface="MS PGothic" pitchFamily="34" charset="-128"/>
          <a:cs typeface="+mn-cs"/>
        </a:defRPr>
      </a:lvl4pPr>
      <a:lvl5pPr marL="2743131" indent="-304792" algn="l" defTabSz="609585" rtl="0" fontAlgn="base">
        <a:spcBef>
          <a:spcPct val="20000"/>
        </a:spcBef>
        <a:spcAft>
          <a:spcPct val="0"/>
        </a:spcAft>
        <a:buFont typeface="Arial" pitchFamily="34" charset="0"/>
        <a:buChar char="»"/>
        <a:defRPr sz="2667" kern="1200">
          <a:solidFill>
            <a:schemeClr val="tx1"/>
          </a:solidFill>
          <a:latin typeface="+mn-lt"/>
          <a:ea typeface="MS PGothic" pitchFamily="34" charset="-128"/>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j.mp/si501f21miro"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j.mp/si501f21swap"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j.mp/toyamaUMca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TUEtGygTxU8"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912"/>
            <a:ext cx="10515600" cy="2884867"/>
          </a:xfrm>
        </p:spPr>
        <p:txBody>
          <a:bodyPr>
            <a:normAutofit/>
          </a:bodyPr>
          <a:lstStyle/>
          <a:p>
            <a:pPr algn="ctr"/>
            <a:r>
              <a:rPr lang="en-US" sz="5400" dirty="0" smtClean="0"/>
              <a:t>SI 501 F21: Week 7</a:t>
            </a:r>
            <a:br>
              <a:rPr lang="en-US" sz="5400" dirty="0" smtClean="0"/>
            </a:br>
            <a:r>
              <a:rPr lang="en-US" sz="3100" dirty="0"/>
              <a:t/>
            </a:r>
            <a:br>
              <a:rPr lang="en-US" sz="3100" dirty="0"/>
            </a:br>
            <a:r>
              <a:rPr lang="en-US" sz="3100" dirty="0" smtClean="0"/>
              <a:t>Agenda</a:t>
            </a:r>
            <a:endParaRPr lang="en-US" sz="5400" dirty="0"/>
          </a:p>
        </p:txBody>
      </p:sp>
      <p:sp>
        <p:nvSpPr>
          <p:cNvPr id="5" name="Content Placeholder 4"/>
          <p:cNvSpPr>
            <a:spLocks noGrp="1"/>
          </p:cNvSpPr>
          <p:nvPr>
            <p:ph idx="1"/>
          </p:nvPr>
        </p:nvSpPr>
        <p:spPr>
          <a:xfrm>
            <a:off x="2356830" y="3044778"/>
            <a:ext cx="7388061" cy="3098917"/>
          </a:xfrm>
        </p:spPr>
        <p:txBody>
          <a:bodyPr>
            <a:normAutofit/>
          </a:bodyPr>
          <a:lstStyle/>
          <a:p>
            <a:r>
              <a:rPr lang="en-US" dirty="0" smtClean="0"/>
              <a:t>Background Research Report revisions</a:t>
            </a:r>
          </a:p>
          <a:p>
            <a:r>
              <a:rPr lang="en-US" dirty="0" smtClean="0"/>
              <a:t>Affinity walls</a:t>
            </a:r>
            <a:endParaRPr lang="en-US" dirty="0"/>
          </a:p>
          <a:p>
            <a:pPr lvl="1"/>
            <a:r>
              <a:rPr lang="en-US" dirty="0" smtClean="0"/>
              <a:t>Video</a:t>
            </a:r>
          </a:p>
          <a:p>
            <a:pPr lvl="1"/>
            <a:r>
              <a:rPr lang="en-US" dirty="0" smtClean="0"/>
              <a:t>Demonstration</a:t>
            </a:r>
          </a:p>
          <a:p>
            <a:pPr lvl="1"/>
            <a:r>
              <a:rPr lang="en-US" dirty="0" smtClean="0"/>
              <a:t>Discussion</a:t>
            </a:r>
          </a:p>
          <a:p>
            <a:pPr lvl="1"/>
            <a:r>
              <a:rPr lang="en-US" dirty="0" smtClean="0"/>
              <a:t>Exercise</a:t>
            </a:r>
          </a:p>
          <a:p>
            <a:pPr lvl="1"/>
            <a:r>
              <a:rPr lang="en-US" dirty="0" smtClean="0"/>
              <a:t>Team affinity wall</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804723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666"/>
            <a:ext cx="10515600" cy="1325563"/>
          </a:xfrm>
        </p:spPr>
        <p:txBody>
          <a:bodyPr>
            <a:normAutofit/>
          </a:bodyPr>
          <a:lstStyle/>
          <a:p>
            <a:pPr algn="ctr"/>
            <a:r>
              <a:rPr lang="en-US" sz="3600" b="1" dirty="0" smtClean="0"/>
              <a:t>Other Secrets to a Good Affinity Wall</a:t>
            </a:r>
            <a:endParaRPr lang="en-US" sz="3600" dirty="0"/>
          </a:p>
        </p:txBody>
      </p:sp>
      <p:sp>
        <p:nvSpPr>
          <p:cNvPr id="3" name="Content Placeholder 2"/>
          <p:cNvSpPr>
            <a:spLocks noGrp="1"/>
          </p:cNvSpPr>
          <p:nvPr>
            <p:ph idx="1"/>
          </p:nvPr>
        </p:nvSpPr>
        <p:spPr>
          <a:xfrm>
            <a:off x="838200" y="1272897"/>
            <a:ext cx="10515600" cy="4904066"/>
          </a:xfrm>
        </p:spPr>
        <p:txBody>
          <a:bodyPr>
            <a:normAutofit fontScale="92500" lnSpcReduction="20000"/>
          </a:bodyPr>
          <a:lstStyle/>
          <a:p>
            <a:r>
              <a:rPr lang="en-US" dirty="0" smtClean="0"/>
              <a:t>There are multiple ways to “correctly” create clusters and label them. Don’t agonize too much between what seem like two equally good ways.</a:t>
            </a:r>
          </a:p>
          <a:p>
            <a:r>
              <a:rPr lang="en-US" dirty="0"/>
              <a:t>It’s not a good sign if you have too many yellow clusters that are composed of notes from one interviewee only.</a:t>
            </a:r>
          </a:p>
          <a:p>
            <a:r>
              <a:rPr lang="en-US" dirty="0" smtClean="0"/>
              <a:t>It’s OK to have clusters that contain contradictory statements – a blue note may say, “Within the organization, there are strong, contradictory views about whether X is good for Y.” That’s also revealing.</a:t>
            </a:r>
          </a:p>
          <a:p>
            <a:r>
              <a:rPr lang="en-US" dirty="0" smtClean="0"/>
              <a:t>Each team should expect to have about 120-360 yellow affinity notes. (More if you did more than 6 hours of interviews.) It will probably take you 6-12 hours to create the completed affinity wall, working as a team.</a:t>
            </a:r>
          </a:p>
          <a:p>
            <a:r>
              <a:rPr lang="en-US" dirty="0" smtClean="0"/>
              <a:t>Don’t worry about how the wall looks until the end, when you’re pretty sure you have good clusters and good blue, pink, and green notes. Then, rearrange, so that it looks nice and is easy for viewers to understand.</a:t>
            </a:r>
          </a:p>
          <a:p>
            <a:r>
              <a:rPr lang="en-US" dirty="0"/>
              <a:t>Green notes </a:t>
            </a:r>
            <a:r>
              <a:rPr lang="en-US" dirty="0" smtClean="0"/>
              <a:t>may be </a:t>
            </a:r>
            <a:r>
              <a:rPr lang="en-US" dirty="0"/>
              <a:t>loose themes clustered together, without a single summarizing assertion. </a:t>
            </a:r>
          </a:p>
          <a:p>
            <a:endParaRPr lang="en-US" dirty="0" smtClean="0"/>
          </a:p>
        </p:txBody>
      </p:sp>
    </p:spTree>
    <p:extLst>
      <p:ext uri="{BB962C8B-B14F-4D97-AF65-F5344CB8AC3E}">
        <p14:creationId xmlns:p14="http://schemas.microsoft.com/office/powerpoint/2010/main" val="3381891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096" y="2588694"/>
            <a:ext cx="10515600" cy="1325563"/>
          </a:xfrm>
        </p:spPr>
        <p:txBody>
          <a:bodyPr>
            <a:normAutofit/>
          </a:bodyPr>
          <a:lstStyle/>
          <a:p>
            <a:pPr algn="ctr"/>
            <a:r>
              <a:rPr lang="en-US" b="1" dirty="0" smtClean="0"/>
              <a:t>Questions?</a:t>
            </a:r>
            <a:endParaRPr lang="en-US" dirty="0"/>
          </a:p>
        </p:txBody>
      </p:sp>
    </p:spTree>
    <p:extLst>
      <p:ext uri="{BB962C8B-B14F-4D97-AF65-F5344CB8AC3E}">
        <p14:creationId xmlns:p14="http://schemas.microsoft.com/office/powerpoint/2010/main" val="3544176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324" y="3187782"/>
            <a:ext cx="11025352" cy="1325563"/>
          </a:xfrm>
        </p:spPr>
        <p:txBody>
          <a:bodyPr>
            <a:noAutofit/>
          </a:bodyPr>
          <a:lstStyle/>
          <a:p>
            <a:pPr algn="ctr"/>
            <a:r>
              <a:rPr lang="en-US" b="1" dirty="0" smtClean="0"/>
              <a:t>Affinity Wall Exercise 1</a:t>
            </a:r>
            <a:r>
              <a:rPr lang="en-US" dirty="0" smtClean="0"/>
              <a:t/>
            </a:r>
            <a:br>
              <a:rPr lang="en-US" dirty="0" smtClean="0"/>
            </a:br>
            <a:r>
              <a:rPr lang="en-US" sz="1400" dirty="0"/>
              <a:t/>
            </a:r>
            <a:br>
              <a:rPr lang="en-US" sz="1400" dirty="0"/>
            </a:br>
            <a:r>
              <a:rPr lang="en-US" sz="1400" dirty="0" smtClean="0"/>
              <a:t/>
            </a:r>
            <a:br>
              <a:rPr lang="en-US" sz="1400" dirty="0" smtClean="0"/>
            </a:br>
            <a:r>
              <a:rPr lang="en-US" sz="2800" dirty="0" smtClean="0"/>
              <a:t>Work with your team, using affinity notes from </a:t>
            </a:r>
            <a:br>
              <a:rPr lang="en-US" sz="2800" dirty="0" smtClean="0"/>
            </a:br>
            <a:r>
              <a:rPr lang="en-US" sz="2800" dirty="0" smtClean="0"/>
              <a:t>the </a:t>
            </a:r>
            <a:r>
              <a:rPr lang="en-US" sz="2800" i="1" dirty="0" smtClean="0"/>
              <a:t>website/app </a:t>
            </a:r>
            <a:r>
              <a:rPr lang="en-US" sz="2800" dirty="0" smtClean="0"/>
              <a:t>exercise we have been doing in class. </a:t>
            </a:r>
            <a:br>
              <a:rPr lang="en-US" sz="2800" dirty="0" smtClean="0"/>
            </a:br>
            <a:r>
              <a:rPr lang="en-US" sz="1600" dirty="0" smtClean="0"/>
              <a:t/>
            </a:r>
            <a:br>
              <a:rPr lang="en-US" sz="1600" dirty="0" smtClean="0"/>
            </a:br>
            <a:r>
              <a:rPr lang="en-US" sz="1600" dirty="0" smtClean="0"/>
              <a:t/>
            </a:r>
            <a:br>
              <a:rPr lang="en-US" sz="1600" dirty="0" smtClean="0"/>
            </a:br>
            <a:r>
              <a:rPr lang="en-US" sz="2800" b="1" dirty="0" smtClean="0"/>
              <a:t>Spend 20-30 minutes building </a:t>
            </a:r>
            <a:r>
              <a:rPr lang="en-US" sz="2800" b="1" i="1" dirty="0" smtClean="0"/>
              <a:t>one </a:t>
            </a:r>
            <a:r>
              <a:rPr lang="en-US" sz="2800" b="1" dirty="0" smtClean="0"/>
              <a:t>small affinity wall, using </a:t>
            </a:r>
            <a:r>
              <a:rPr lang="en-US" sz="2800" b="1" i="1" dirty="0" smtClean="0"/>
              <a:t>all</a:t>
            </a:r>
            <a:r>
              <a:rPr lang="en-US" sz="2800" b="1" dirty="0" smtClean="0"/>
              <a:t> of the interpretation notes that you have as a team. </a:t>
            </a:r>
            <a:br>
              <a:rPr lang="en-US" sz="2800" b="1" dirty="0" smtClean="0"/>
            </a:br>
            <a:r>
              <a:rPr lang="en-US" sz="2800" b="1" dirty="0"/>
              <a:t/>
            </a:r>
            <a:br>
              <a:rPr lang="en-US" sz="2800" b="1" dirty="0"/>
            </a:br>
            <a:r>
              <a:rPr lang="en-US" sz="2800" b="1" dirty="0" smtClean="0"/>
              <a:t>Do something similar to the demo you just saw. For reference, look at the Affinity Wall Instructions document.</a:t>
            </a:r>
            <a:br>
              <a:rPr lang="en-US" sz="2800" b="1" dirty="0" smtClean="0"/>
            </a:br>
            <a:r>
              <a:rPr lang="en-US" sz="2800" b="1" dirty="0"/>
              <a:t/>
            </a:r>
            <a:br>
              <a:rPr lang="en-US" sz="2800" b="1" dirty="0"/>
            </a:br>
            <a:r>
              <a:rPr lang="en-US" sz="2800" b="1" dirty="0" smtClean="0"/>
              <a:t>If you didn’t receive an email invitation to Miro, or can’t log in, try this link: </a:t>
            </a:r>
            <a:r>
              <a:rPr lang="en-US" sz="2800" b="1" dirty="0">
                <a:hlinkClick r:id="rId2"/>
              </a:rPr>
              <a:t>https</a:t>
            </a:r>
            <a:r>
              <a:rPr lang="en-US" sz="2800" b="1" dirty="0" smtClean="0">
                <a:hlinkClick r:id="rId2"/>
              </a:rPr>
              <a:t>://j.mp/si501f21miro</a:t>
            </a:r>
            <a:r>
              <a:rPr lang="en-US" sz="2800" b="1" dirty="0" smtClean="0"/>
              <a:t> . </a:t>
            </a:r>
            <a:br>
              <a:rPr lang="en-US" sz="2800" b="1" dirty="0" smtClean="0"/>
            </a:br>
            <a:r>
              <a:rPr lang="en-US" sz="2800" b="1" dirty="0" smtClean="0"/>
              <a:t>(If Miro asks you to create </a:t>
            </a:r>
            <a:r>
              <a:rPr lang="en-US" sz="2800" b="1" dirty="0"/>
              <a:t>an account, use your umich.edu email)</a:t>
            </a:r>
            <a:r>
              <a:rPr lang="en-US" sz="2800" b="1" dirty="0" smtClean="0"/>
              <a:t> </a:t>
            </a:r>
            <a:r>
              <a:rPr lang="en-US" sz="3200" b="1" dirty="0"/>
              <a:t/>
            </a:r>
            <a:br>
              <a:rPr lang="en-US" sz="3200" b="1" dirty="0"/>
            </a:br>
            <a:r>
              <a:rPr lang="en-US" sz="3200" dirty="0" smtClean="0"/>
              <a:t> </a:t>
            </a:r>
            <a:endParaRPr lang="en-US" sz="3600" i="1" dirty="0"/>
          </a:p>
        </p:txBody>
      </p:sp>
    </p:spTree>
    <p:extLst>
      <p:ext uri="{BB962C8B-B14F-4D97-AF65-F5344CB8AC3E}">
        <p14:creationId xmlns:p14="http://schemas.microsoft.com/office/powerpoint/2010/main" val="274317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03094"/>
            <a:ext cx="10515600" cy="1325563"/>
          </a:xfrm>
        </p:spPr>
        <p:txBody>
          <a:bodyPr>
            <a:normAutofit fontScale="90000"/>
          </a:bodyPr>
          <a:lstStyle/>
          <a:p>
            <a:pPr algn="ctr"/>
            <a:r>
              <a:rPr lang="en-US" b="1" dirty="0" smtClean="0"/>
              <a:t>Discussion</a:t>
            </a:r>
            <a:r>
              <a:rPr lang="en-US" dirty="0" smtClean="0"/>
              <a:t/>
            </a:r>
            <a:br>
              <a:rPr lang="en-US" dirty="0" smtClean="0"/>
            </a:br>
            <a:r>
              <a:rPr lang="en-US" dirty="0"/>
              <a:t/>
            </a:r>
            <a:br>
              <a:rPr lang="en-US" dirty="0"/>
            </a:br>
            <a:r>
              <a:rPr lang="en-US" dirty="0" smtClean="0"/>
              <a:t>How did it go? </a:t>
            </a:r>
            <a:br>
              <a:rPr lang="en-US" dirty="0" smtClean="0"/>
            </a:br>
            <a:r>
              <a:rPr lang="en-US" dirty="0"/>
              <a:t/>
            </a:r>
            <a:br>
              <a:rPr lang="en-US" dirty="0"/>
            </a:br>
            <a:r>
              <a:rPr lang="en-US" dirty="0" smtClean="0"/>
              <a:t>Was there anything that was tricky or difficult to do?</a:t>
            </a:r>
            <a:br>
              <a:rPr lang="en-US" dirty="0" smtClean="0"/>
            </a:br>
            <a:r>
              <a:rPr lang="en-US" dirty="0"/>
              <a:t/>
            </a:r>
            <a:br>
              <a:rPr lang="en-US" dirty="0"/>
            </a:br>
            <a:r>
              <a:rPr lang="en-US" dirty="0" smtClean="0"/>
              <a:t>Did you argue about the right way to cluster?</a:t>
            </a: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450473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138" y="3234449"/>
            <a:ext cx="11403724" cy="1325563"/>
          </a:xfrm>
        </p:spPr>
        <p:txBody>
          <a:bodyPr>
            <a:noAutofit/>
          </a:bodyPr>
          <a:lstStyle/>
          <a:p>
            <a:pPr algn="ctr"/>
            <a:r>
              <a:rPr lang="en-US" b="1" dirty="0" smtClean="0"/>
              <a:t>Affinity Wall Exercise 2</a:t>
            </a:r>
            <a:r>
              <a:rPr lang="en-US" dirty="0" smtClean="0"/>
              <a:t/>
            </a:r>
            <a:br>
              <a:rPr lang="en-US" dirty="0" smtClean="0"/>
            </a:br>
            <a:r>
              <a:rPr lang="en-US" sz="1600" dirty="0"/>
              <a:t/>
            </a:r>
            <a:br>
              <a:rPr lang="en-US" sz="1600" dirty="0"/>
            </a:br>
            <a:r>
              <a:rPr lang="en-US" sz="3200" b="1" dirty="0" smtClean="0"/>
              <a:t>Work </a:t>
            </a:r>
            <a:r>
              <a:rPr lang="en-US" sz="3200" b="1" dirty="0"/>
              <a:t>with </a:t>
            </a:r>
            <a:r>
              <a:rPr lang="en-US" sz="3200" b="1" dirty="0" smtClean="0"/>
              <a:t>another team (</a:t>
            </a:r>
            <a:r>
              <a:rPr lang="en-US" sz="3200" b="1" dirty="0" smtClean="0">
                <a:hlinkClick r:id="rId2"/>
              </a:rPr>
              <a:t>https://</a:t>
            </a:r>
            <a:r>
              <a:rPr lang="en-US" sz="3200" b="1" dirty="0" smtClean="0">
                <a:hlinkClick r:id="rId2"/>
              </a:rPr>
              <a:t>j.mp/si501f21swap</a:t>
            </a:r>
            <a:r>
              <a:rPr lang="en-US" sz="3200" b="1" dirty="0" smtClean="0"/>
              <a:t>).</a:t>
            </a:r>
            <a:r>
              <a:rPr lang="en-US" sz="3200" dirty="0" smtClean="0"/>
              <a:t> </a:t>
            </a:r>
            <a:r>
              <a:rPr lang="en-US" sz="3200" dirty="0" smtClean="0"/>
              <a:t/>
            </a:r>
            <a:br>
              <a:rPr lang="en-US" sz="3200" dirty="0" smtClean="0"/>
            </a:br>
            <a:r>
              <a:rPr lang="en-US" sz="1800" dirty="0" smtClean="0"/>
              <a:t/>
            </a:r>
            <a:br>
              <a:rPr lang="en-US" sz="1800" dirty="0" smtClean="0"/>
            </a:br>
            <a:r>
              <a:rPr lang="en-US" sz="3200" b="1" dirty="0" smtClean="0"/>
              <a:t>Spend ~5 minutes to explain your affinity wall and analysis to the other team. The other team should ask questions for another 5 minutes. After ~10 minutes, swap roles. </a:t>
            </a:r>
            <a:br>
              <a:rPr lang="en-US" sz="3200" b="1" dirty="0" smtClean="0"/>
            </a:br>
            <a:r>
              <a:rPr lang="en-US" sz="3200" b="1" dirty="0" smtClean="0"/>
              <a:t>(Total time for this exercise is ~20 minutes.)</a:t>
            </a:r>
            <a:br>
              <a:rPr lang="en-US" sz="3200" b="1" dirty="0" smtClean="0"/>
            </a:br>
            <a:r>
              <a:rPr lang="en-US" sz="3200" b="1" dirty="0" smtClean="0"/>
              <a:t/>
            </a:r>
            <a:br>
              <a:rPr lang="en-US" sz="3200" b="1" dirty="0" smtClean="0"/>
            </a:br>
            <a:r>
              <a:rPr lang="en-US" sz="3200" b="1" dirty="0" smtClean="0"/>
              <a:t>When doing this, try to understand the other team’s analysis. If they have written good blue/pink notes, it will be much easier.</a:t>
            </a:r>
            <a:br>
              <a:rPr lang="en-US" sz="3200" b="1" dirty="0" smtClean="0"/>
            </a:br>
            <a:r>
              <a:rPr lang="en-US" sz="3200" b="1" dirty="0"/>
              <a:t/>
            </a:r>
            <a:br>
              <a:rPr lang="en-US" sz="3200" b="1" dirty="0"/>
            </a:br>
            <a:r>
              <a:rPr lang="en-US" sz="3200" b="1" dirty="0" smtClean="0"/>
              <a:t>Throughout, ask the question, </a:t>
            </a:r>
            <a:br>
              <a:rPr lang="en-US" sz="3200" b="1" dirty="0" smtClean="0"/>
            </a:br>
            <a:r>
              <a:rPr lang="en-US" sz="3200" b="1" dirty="0" smtClean="0"/>
              <a:t>“What commonalities are there across difficulties that people experience with different websites/apps?”</a:t>
            </a:r>
            <a:r>
              <a:rPr lang="en-US" sz="2800" b="1" dirty="0" smtClean="0"/>
              <a:t/>
            </a:r>
            <a:br>
              <a:rPr lang="en-US" sz="2800" b="1" dirty="0" smtClean="0"/>
            </a:br>
            <a:r>
              <a:rPr lang="en-US" sz="2800" b="1" dirty="0" smtClean="0"/>
              <a:t/>
            </a:r>
            <a:br>
              <a:rPr lang="en-US" sz="2800" b="1" dirty="0" smtClean="0"/>
            </a:br>
            <a:r>
              <a:rPr lang="en-US" sz="3200" b="1" dirty="0"/>
              <a:t/>
            </a:r>
            <a:br>
              <a:rPr lang="en-US" sz="3200" b="1" dirty="0"/>
            </a:br>
            <a:r>
              <a:rPr lang="en-US" sz="3200" dirty="0" smtClean="0"/>
              <a:t> </a:t>
            </a:r>
            <a:endParaRPr lang="en-US" sz="3600" i="1" dirty="0"/>
          </a:p>
        </p:txBody>
      </p:sp>
    </p:spTree>
    <p:extLst>
      <p:ext uri="{BB962C8B-B14F-4D97-AF65-F5344CB8AC3E}">
        <p14:creationId xmlns:p14="http://schemas.microsoft.com/office/powerpoint/2010/main" val="2026068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03094"/>
            <a:ext cx="10515600" cy="1325563"/>
          </a:xfrm>
        </p:spPr>
        <p:txBody>
          <a:bodyPr>
            <a:normAutofit fontScale="90000"/>
          </a:bodyPr>
          <a:lstStyle/>
          <a:p>
            <a:pPr algn="ctr"/>
            <a:r>
              <a:rPr lang="en-US" b="1" dirty="0" smtClean="0"/>
              <a:t>Discussion</a:t>
            </a:r>
            <a:r>
              <a:rPr lang="en-US" dirty="0" smtClean="0"/>
              <a:t/>
            </a:r>
            <a:br>
              <a:rPr lang="en-US" dirty="0" smtClean="0"/>
            </a:br>
            <a:r>
              <a:rPr lang="en-US" dirty="0" smtClean="0"/>
              <a:t/>
            </a:r>
            <a:br>
              <a:rPr lang="en-US" dirty="0" smtClean="0"/>
            </a:br>
            <a:r>
              <a:rPr lang="en-US" dirty="0" smtClean="0"/>
              <a:t>Were any of your conclusions similar?</a:t>
            </a:r>
            <a:r>
              <a:rPr lang="en-US" dirty="0"/>
              <a:t/>
            </a:r>
            <a:br>
              <a:rPr lang="en-US" dirty="0"/>
            </a:br>
            <a:r>
              <a:rPr lang="en-US" dirty="0" smtClean="0"/>
              <a:t/>
            </a:r>
            <a:br>
              <a:rPr lang="en-US" dirty="0" smtClean="0"/>
            </a:br>
            <a:r>
              <a:rPr lang="en-US" dirty="0" smtClean="0"/>
              <a:t>Did you notice anything different about the other team’s affinity wall?</a:t>
            </a:r>
            <a:br>
              <a:rPr lang="en-US" dirty="0" smtClean="0"/>
            </a:br>
            <a:r>
              <a:rPr lang="en-US" dirty="0" smtClean="0"/>
              <a:t/>
            </a:r>
            <a:br>
              <a:rPr lang="en-US" dirty="0" smtClean="0"/>
            </a:br>
            <a:r>
              <a:rPr lang="en-US" dirty="0" smtClean="0"/>
              <a:t>Did </a:t>
            </a:r>
            <a:r>
              <a:rPr lang="en-US" dirty="0"/>
              <a:t>you learn anything from the other pair?</a:t>
            </a:r>
            <a:br>
              <a:rPr lang="en-US" dirty="0"/>
            </a:br>
            <a:r>
              <a:rPr lang="en-US" dirty="0"/>
              <a:t/>
            </a:r>
            <a:br>
              <a:rPr lang="en-US" dirty="0"/>
            </a:br>
            <a:r>
              <a:rPr lang="en-US" dirty="0" smtClean="0"/>
              <a:t>Any questions about affinity walls?</a:t>
            </a: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580405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Qualitative Data Analysis = Intelligence ?</a:t>
            </a:r>
            <a:endParaRPr lang="en-US"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Clustering and summarizing </a:t>
            </a:r>
            <a:r>
              <a:rPr lang="en-US" dirty="0" smtClean="0">
                <a:sym typeface="Wingdings" panose="05000000000000000000" pitchFamily="2" charset="2"/>
              </a:rPr>
              <a:t>is the same as </a:t>
            </a:r>
            <a:r>
              <a:rPr lang="en-US" i="1" dirty="0" smtClean="0">
                <a:sym typeface="Wingdings" panose="05000000000000000000" pitchFamily="2" charset="2"/>
              </a:rPr>
              <a:t>finding patterns</a:t>
            </a:r>
            <a:r>
              <a:rPr lang="en-US" dirty="0" smtClean="0">
                <a:sym typeface="Wingdings" panose="05000000000000000000" pitchFamily="2" charset="2"/>
              </a:rPr>
              <a:t>.</a:t>
            </a:r>
            <a:endParaRPr lang="en-US" dirty="0" smtClean="0"/>
          </a:p>
          <a:p>
            <a:r>
              <a:rPr lang="en-US" dirty="0" smtClean="0"/>
              <a:t>Seeing patterns allows you to remember </a:t>
            </a:r>
            <a:r>
              <a:rPr lang="en-US" i="1" dirty="0" smtClean="0"/>
              <a:t>more</a:t>
            </a:r>
            <a:r>
              <a:rPr lang="en-US" dirty="0" smtClean="0"/>
              <a:t> things with </a:t>
            </a:r>
            <a:r>
              <a:rPr lang="en-US" i="1" dirty="0" smtClean="0"/>
              <a:t>less</a:t>
            </a:r>
            <a:r>
              <a:rPr lang="en-US" dirty="0" smtClean="0"/>
              <a:t> memorizing effort. </a:t>
            </a:r>
          </a:p>
          <a:p>
            <a:r>
              <a:rPr lang="en-US" dirty="0" smtClean="0"/>
              <a:t>If the patterns and summaries are meaningful ones – that is, if they are based on underlying causes and correlations, and not just on coincidence – they will also help you </a:t>
            </a:r>
            <a:r>
              <a:rPr lang="en-US" i="1" dirty="0" smtClean="0"/>
              <a:t>know</a:t>
            </a:r>
            <a:r>
              <a:rPr lang="en-US" dirty="0" smtClean="0"/>
              <a:t> more things and </a:t>
            </a:r>
            <a:r>
              <a:rPr lang="en-US" i="1" dirty="0" smtClean="0"/>
              <a:t>predict </a:t>
            </a:r>
            <a:r>
              <a:rPr lang="en-US" dirty="0" smtClean="0"/>
              <a:t>more things with less effort.</a:t>
            </a:r>
          </a:p>
          <a:p>
            <a:endParaRPr lang="en-US" dirty="0"/>
          </a:p>
          <a:p>
            <a:r>
              <a:rPr lang="en-US" dirty="0" smtClean="0"/>
              <a:t>Affinity walls are a systematic way to identify patterns in a large amount of heterogeneous information. </a:t>
            </a:r>
            <a:endParaRPr lang="en-US" dirty="0"/>
          </a:p>
        </p:txBody>
      </p:sp>
    </p:spTree>
    <p:extLst>
      <p:ext uri="{BB962C8B-B14F-4D97-AF65-F5344CB8AC3E}">
        <p14:creationId xmlns:p14="http://schemas.microsoft.com/office/powerpoint/2010/main" val="341072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Meetings with Kentaro (Nov. 8-19)</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Required for each team…</a:t>
            </a:r>
          </a:p>
          <a:p>
            <a:r>
              <a:rPr lang="en-US" dirty="0"/>
              <a:t>I want to get a sense for where your analysis is, and provide feedback. You do </a:t>
            </a:r>
            <a:r>
              <a:rPr lang="en-US" i="1" dirty="0"/>
              <a:t>not</a:t>
            </a:r>
            <a:r>
              <a:rPr lang="en-US" dirty="0"/>
              <a:t> need to prepare anything formal. The work you do on your affinity wall (due before the meeting) is enough preparation. </a:t>
            </a:r>
          </a:p>
          <a:p>
            <a:r>
              <a:rPr lang="en-US" dirty="0" smtClean="0"/>
              <a:t>To schedule:</a:t>
            </a:r>
          </a:p>
          <a:p>
            <a:pPr lvl="1"/>
            <a:r>
              <a:rPr lang="en-US" dirty="0" smtClean="0"/>
              <a:t>Go </a:t>
            </a:r>
            <a:r>
              <a:rPr lang="en-US" dirty="0"/>
              <a:t>to </a:t>
            </a:r>
            <a:r>
              <a:rPr lang="en-US" dirty="0" smtClean="0">
                <a:hlinkClick r:id="rId2"/>
              </a:rPr>
              <a:t>http://j.mp/toyamaUMcal</a:t>
            </a:r>
            <a:r>
              <a:rPr lang="en-US" dirty="0" smtClean="0"/>
              <a:t>. That will take you to </a:t>
            </a:r>
            <a:r>
              <a:rPr lang="en-US" dirty="0" err="1" smtClean="0"/>
              <a:t>Kentaro’s</a:t>
            </a:r>
            <a:r>
              <a:rPr lang="en-US" dirty="0" smtClean="0"/>
              <a:t> Google </a:t>
            </a:r>
            <a:r>
              <a:rPr lang="en-US" dirty="0"/>
              <a:t>c</a:t>
            </a:r>
            <a:r>
              <a:rPr lang="en-US" dirty="0" smtClean="0"/>
              <a:t>alendar </a:t>
            </a:r>
            <a:r>
              <a:rPr lang="en-US" dirty="0"/>
              <a:t>a</a:t>
            </a:r>
            <a:r>
              <a:rPr lang="en-US" dirty="0" smtClean="0"/>
              <a:t>ppointment slots. </a:t>
            </a:r>
          </a:p>
          <a:p>
            <a:pPr lvl="1"/>
            <a:r>
              <a:rPr lang="en-US" dirty="0" smtClean="0"/>
              <a:t>Navigate to the weeks of Nov. </a:t>
            </a:r>
            <a:r>
              <a:rPr lang="en-US" dirty="0"/>
              <a:t>8</a:t>
            </a:r>
            <a:r>
              <a:rPr lang="en-US" dirty="0" smtClean="0"/>
              <a:t> and 15, where you should see 20-minute appointment slots marked “SI 501 team meeting.”</a:t>
            </a:r>
          </a:p>
          <a:p>
            <a:pPr lvl="1"/>
            <a:r>
              <a:rPr lang="en-US" dirty="0" smtClean="0"/>
              <a:t>Pick one slot with your team (try to pick a time when everyone can attend), click on the link, insert under “Description” your team code (i.e., “001X”), team members’ names, client name, and 1-2-sentence description of the client problem. Submit the form.</a:t>
            </a:r>
          </a:p>
          <a:p>
            <a:r>
              <a:rPr lang="en-US" dirty="0" smtClean="0"/>
              <a:t>Sign up early, so that you have more slots to choose from!</a:t>
            </a:r>
            <a:endParaRPr lang="en-US" dirty="0"/>
          </a:p>
        </p:txBody>
      </p:sp>
    </p:spTree>
    <p:extLst>
      <p:ext uri="{BB962C8B-B14F-4D97-AF65-F5344CB8AC3E}">
        <p14:creationId xmlns:p14="http://schemas.microsoft.com/office/powerpoint/2010/main" val="2351653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01"/>
            <a:ext cx="10515600" cy="1325563"/>
          </a:xfrm>
        </p:spPr>
        <p:txBody>
          <a:bodyPr/>
          <a:lstStyle/>
          <a:p>
            <a:r>
              <a:rPr lang="en-US" dirty="0" smtClean="0"/>
              <a:t>Coming up…</a:t>
            </a:r>
            <a:endParaRPr lang="en-US" dirty="0"/>
          </a:p>
        </p:txBody>
      </p:sp>
      <p:sp>
        <p:nvSpPr>
          <p:cNvPr id="3" name="Content Placeholder 2"/>
          <p:cNvSpPr>
            <a:spLocks noGrp="1"/>
          </p:cNvSpPr>
          <p:nvPr>
            <p:ph idx="1"/>
          </p:nvPr>
        </p:nvSpPr>
        <p:spPr>
          <a:xfrm>
            <a:off x="838200" y="1498181"/>
            <a:ext cx="10515600" cy="3596147"/>
          </a:xfrm>
        </p:spPr>
        <p:txBody>
          <a:bodyPr>
            <a:noAutofit/>
          </a:bodyPr>
          <a:lstStyle/>
          <a:p>
            <a:pPr marL="0" indent="0">
              <a:buNone/>
            </a:pPr>
            <a:r>
              <a:rPr lang="en-US" dirty="0" smtClean="0"/>
              <a:t>Annotated </a:t>
            </a:r>
            <a:r>
              <a:rPr lang="en-US" dirty="0"/>
              <a:t>Interview Notes due next week (</a:t>
            </a:r>
            <a:r>
              <a:rPr lang="en-US" b="1" dirty="0"/>
              <a:t>Nov. 1</a:t>
            </a:r>
            <a:r>
              <a:rPr lang="en-US" dirty="0" smtClean="0"/>
              <a:t>).</a:t>
            </a:r>
            <a:endParaRPr lang="en-US" dirty="0"/>
          </a:p>
          <a:p>
            <a:pPr marL="0" indent="0">
              <a:buNone/>
            </a:pPr>
            <a:endParaRPr lang="en-US" sz="1200" dirty="0"/>
          </a:p>
          <a:p>
            <a:pPr marL="0" lvl="0" indent="0">
              <a:buNone/>
            </a:pPr>
            <a:r>
              <a:rPr lang="en-US" dirty="0" smtClean="0">
                <a:solidFill>
                  <a:prstClr val="black"/>
                </a:solidFill>
              </a:rPr>
              <a:t>No </a:t>
            </a:r>
            <a:r>
              <a:rPr lang="en-US" dirty="0">
                <a:solidFill>
                  <a:prstClr val="black"/>
                </a:solidFill>
              </a:rPr>
              <a:t>readings </a:t>
            </a:r>
            <a:r>
              <a:rPr lang="en-US" dirty="0" smtClean="0">
                <a:solidFill>
                  <a:prstClr val="black"/>
                </a:solidFill>
              </a:rPr>
              <a:t>and no </a:t>
            </a:r>
            <a:r>
              <a:rPr lang="en-US" dirty="0">
                <a:solidFill>
                  <a:prstClr val="black"/>
                </a:solidFill>
              </a:rPr>
              <a:t>quiz </a:t>
            </a:r>
            <a:r>
              <a:rPr lang="en-US" dirty="0" smtClean="0">
                <a:solidFill>
                  <a:prstClr val="black"/>
                </a:solidFill>
              </a:rPr>
              <a:t>this week</a:t>
            </a:r>
            <a:r>
              <a:rPr lang="en-US" dirty="0">
                <a:solidFill>
                  <a:prstClr val="black"/>
                </a:solidFill>
              </a:rPr>
              <a:t>! </a:t>
            </a:r>
          </a:p>
          <a:p>
            <a:pPr marL="0" indent="0">
              <a:buNone/>
            </a:pPr>
            <a:endParaRPr lang="en-US" sz="1200" dirty="0" smtClean="0"/>
          </a:p>
          <a:p>
            <a:pPr marL="0" indent="0">
              <a:buNone/>
            </a:pPr>
            <a:r>
              <a:rPr lang="en-US" dirty="0"/>
              <a:t>Complete interviews and interpretation sessions as soon as you can.</a:t>
            </a:r>
          </a:p>
          <a:p>
            <a:pPr lvl="3"/>
            <a:endParaRPr lang="en-US" sz="1400" dirty="0"/>
          </a:p>
          <a:p>
            <a:pPr marL="0" indent="0">
              <a:buNone/>
            </a:pPr>
            <a:r>
              <a:rPr lang="en-US" dirty="0" smtClean="0"/>
              <a:t>Once you’ve done 4 or more interviews, you can start affinity walls for your client projects. </a:t>
            </a:r>
          </a:p>
          <a:p>
            <a:pPr marL="0" indent="0">
              <a:buNone/>
            </a:pPr>
            <a:endParaRPr lang="en-US" sz="1400" dirty="0"/>
          </a:p>
          <a:p>
            <a:pPr marL="0" indent="0">
              <a:buNone/>
            </a:pPr>
            <a:r>
              <a:rPr lang="en-US" dirty="0" smtClean="0"/>
              <a:t>Your final affinity wall will be due by the beginning of class </a:t>
            </a:r>
            <a:r>
              <a:rPr lang="en-US" b="1" dirty="0" smtClean="0"/>
              <a:t>Nov. </a:t>
            </a:r>
            <a:r>
              <a:rPr lang="en-US" b="1" dirty="0"/>
              <a:t>8</a:t>
            </a:r>
            <a:r>
              <a:rPr lang="en-US" b="1" dirty="0" smtClean="0"/>
              <a:t> </a:t>
            </a:r>
            <a:r>
              <a:rPr lang="en-US" dirty="0" smtClean="0"/>
              <a:t>(two weeks from today). That day, you will share/discuss your affinity wall with classmates, so you </a:t>
            </a:r>
            <a:r>
              <a:rPr lang="en-US" i="1" dirty="0" smtClean="0"/>
              <a:t>must</a:t>
            </a:r>
            <a:r>
              <a:rPr lang="en-US" dirty="0" smtClean="0"/>
              <a:t> be done with the affinity wall. </a:t>
            </a:r>
          </a:p>
          <a:p>
            <a:pPr marL="0" indent="0">
              <a:buNone/>
            </a:pPr>
            <a:endParaRPr lang="en-US" dirty="0" smtClean="0"/>
          </a:p>
          <a:p>
            <a:pPr lvl="3"/>
            <a:endParaRPr lang="en-US" sz="2800" dirty="0"/>
          </a:p>
          <a:p>
            <a:endParaRPr lang="en-US" dirty="0"/>
          </a:p>
        </p:txBody>
      </p:sp>
    </p:spTree>
    <p:extLst>
      <p:ext uri="{BB962C8B-B14F-4D97-AF65-F5344CB8AC3E}">
        <p14:creationId xmlns:p14="http://schemas.microsoft.com/office/powerpoint/2010/main" val="2819474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Section Today</a:t>
            </a:r>
            <a:endParaRPr lang="en-US" dirty="0"/>
          </a:p>
        </p:txBody>
      </p:sp>
      <p:sp>
        <p:nvSpPr>
          <p:cNvPr id="3" name="Content Placeholder 2"/>
          <p:cNvSpPr>
            <a:spLocks noGrp="1"/>
          </p:cNvSpPr>
          <p:nvPr>
            <p:ph idx="1"/>
          </p:nvPr>
        </p:nvSpPr>
        <p:spPr>
          <a:xfrm>
            <a:off x="838200" y="2104697"/>
            <a:ext cx="10515600" cy="4072266"/>
          </a:xfrm>
        </p:spPr>
        <p:txBody>
          <a:bodyPr>
            <a:normAutofit/>
          </a:bodyPr>
          <a:lstStyle/>
          <a:p>
            <a:pPr marL="0" indent="0">
              <a:buNone/>
            </a:pPr>
            <a:r>
              <a:rPr lang="en-US" sz="3600" dirty="0" smtClean="0"/>
              <a:t>Open time for working with your team – you can use the time for interpretation sessions, to start your affinity wall, or to start your Annotated Interview Notes assignment.</a:t>
            </a:r>
          </a:p>
          <a:p>
            <a:pPr marL="0" indent="0">
              <a:buNone/>
            </a:pPr>
            <a:endParaRPr lang="en-US" sz="3600" dirty="0"/>
          </a:p>
          <a:p>
            <a:pPr marL="0" indent="0">
              <a:buNone/>
            </a:pPr>
            <a:r>
              <a:rPr lang="en-US" sz="3600" dirty="0" smtClean="0"/>
              <a:t>Your GSI will check in with you to see where you are with interviews, etc.</a:t>
            </a:r>
            <a:endParaRPr lang="en-US" sz="3600" dirty="0"/>
          </a:p>
        </p:txBody>
      </p:sp>
    </p:spTree>
    <p:extLst>
      <p:ext uri="{BB962C8B-B14F-4D97-AF65-F5344CB8AC3E}">
        <p14:creationId xmlns:p14="http://schemas.microsoft.com/office/powerpoint/2010/main" val="996631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875"/>
            <a:ext cx="10863805" cy="1325563"/>
          </a:xfrm>
        </p:spPr>
        <p:txBody>
          <a:bodyPr/>
          <a:lstStyle/>
          <a:p>
            <a:r>
              <a:rPr lang="en-US" b="1" dirty="0" smtClean="0"/>
              <a:t>Background Research Report </a:t>
            </a:r>
            <a:r>
              <a:rPr lang="en-US" b="1" i="1" dirty="0" smtClean="0"/>
              <a:t>Revision</a:t>
            </a:r>
            <a:endParaRPr lang="en-US" b="1" i="1" dirty="0"/>
          </a:p>
        </p:txBody>
      </p:sp>
      <p:sp>
        <p:nvSpPr>
          <p:cNvPr id="3" name="Content Placeholder 2"/>
          <p:cNvSpPr>
            <a:spLocks noGrp="1"/>
          </p:cNvSpPr>
          <p:nvPr>
            <p:ph idx="1"/>
          </p:nvPr>
        </p:nvSpPr>
        <p:spPr>
          <a:xfrm>
            <a:off x="838199" y="1317624"/>
            <a:ext cx="11036121" cy="5318307"/>
          </a:xfrm>
        </p:spPr>
        <p:txBody>
          <a:bodyPr>
            <a:normAutofit fontScale="77500" lnSpcReduction="20000"/>
          </a:bodyPr>
          <a:lstStyle/>
          <a:p>
            <a:pPr marL="0" indent="0">
              <a:buNone/>
            </a:pPr>
            <a:r>
              <a:rPr lang="en-US" sz="2400" dirty="0" smtClean="0"/>
              <a:t>Opportunity to revise and resubmit: Due Nov. 15.</a:t>
            </a:r>
          </a:p>
          <a:p>
            <a:pPr lvl="1"/>
            <a:endParaRPr lang="en-US" sz="2000" dirty="0" smtClean="0"/>
          </a:p>
          <a:p>
            <a:pPr marL="0" indent="0">
              <a:buNone/>
            </a:pPr>
            <a:r>
              <a:rPr lang="en-US" sz="2400" b="1" dirty="0" smtClean="0">
                <a:solidFill>
                  <a:srgbClr val="FF0000"/>
                </a:solidFill>
              </a:rPr>
              <a:t>If you resubmit, please include </a:t>
            </a:r>
            <a:r>
              <a:rPr lang="en-US" sz="2400" b="1" i="1" dirty="0" smtClean="0">
                <a:solidFill>
                  <a:srgbClr val="FF0000"/>
                </a:solidFill>
              </a:rPr>
              <a:t>another </a:t>
            </a:r>
            <a:r>
              <a:rPr lang="en-US" sz="2400" b="1" dirty="0" smtClean="0">
                <a:solidFill>
                  <a:srgbClr val="FF0000"/>
                </a:solidFill>
              </a:rPr>
              <a:t>cover sheet explaining what changes you made. </a:t>
            </a:r>
          </a:p>
          <a:p>
            <a:pPr lvl="1"/>
            <a:endParaRPr lang="en-US" sz="2000" b="1" dirty="0">
              <a:solidFill>
                <a:srgbClr val="FF0000"/>
              </a:solidFill>
            </a:endParaRPr>
          </a:p>
          <a:p>
            <a:pPr marL="0" indent="0">
              <a:buNone/>
            </a:pPr>
            <a:r>
              <a:rPr lang="en-US" sz="2400" b="1" dirty="0" smtClean="0">
                <a:solidFill>
                  <a:srgbClr val="FF0000"/>
                </a:solidFill>
              </a:rPr>
              <a:t>Use “track” mode or different colored font for your revisions. </a:t>
            </a:r>
            <a:endParaRPr lang="en-US" sz="2400" b="1" dirty="0">
              <a:solidFill>
                <a:srgbClr val="FF0000"/>
              </a:solidFill>
            </a:endParaRPr>
          </a:p>
          <a:p>
            <a:pPr lvl="1"/>
            <a:endParaRPr lang="en-US" sz="2000" dirty="0"/>
          </a:p>
          <a:p>
            <a:pPr marL="0" indent="0">
              <a:buNone/>
            </a:pPr>
            <a:r>
              <a:rPr lang="en-US" sz="2400" dirty="0" smtClean="0"/>
              <a:t>You’re eligible to make up 75% of the score you didn’t receive. </a:t>
            </a:r>
          </a:p>
          <a:p>
            <a:pPr lvl="1"/>
            <a:r>
              <a:rPr lang="en-US" sz="2000" dirty="0" smtClean="0"/>
              <a:t>For example, if you scored an 80/100 this time (missing 20), 75% of 20 points is 15 points, so if you handed in an excellent revision, your final score would be 95. </a:t>
            </a:r>
          </a:p>
          <a:p>
            <a:pPr lvl="1"/>
            <a:endParaRPr lang="en-US" sz="2000" dirty="0"/>
          </a:p>
          <a:p>
            <a:pPr marL="0" indent="0">
              <a:buNone/>
            </a:pPr>
            <a:r>
              <a:rPr lang="en-US" sz="2400" dirty="0" smtClean="0"/>
              <a:t>You are </a:t>
            </a:r>
            <a:r>
              <a:rPr lang="en-US" sz="2400" i="1" dirty="0" smtClean="0"/>
              <a:t>encouraged </a:t>
            </a:r>
            <a:r>
              <a:rPr lang="en-US" sz="2400" dirty="0" smtClean="0"/>
              <a:t>to resubmit if you scored a 92 or less.</a:t>
            </a:r>
          </a:p>
          <a:p>
            <a:pPr lvl="1"/>
            <a:r>
              <a:rPr lang="en-US" sz="2000" dirty="0" smtClean="0"/>
              <a:t>If you do resubmit, however, please take the revision seriously. It requires additional effort on our part to grade.</a:t>
            </a:r>
          </a:p>
          <a:p>
            <a:pPr lvl="1"/>
            <a:endParaRPr lang="en-US" sz="2000" dirty="0" smtClean="0"/>
          </a:p>
          <a:p>
            <a:pPr marL="0" indent="0">
              <a:buNone/>
            </a:pPr>
            <a:r>
              <a:rPr lang="en-US" sz="2400" dirty="0" smtClean="0"/>
              <a:t>Any points you lost for lateness cannot be made up. </a:t>
            </a:r>
          </a:p>
          <a:p>
            <a:pPr lvl="1"/>
            <a:r>
              <a:rPr lang="en-US" sz="2000" dirty="0" smtClean="0"/>
              <a:t>For example, if you scored a 75/100 of which 5 points was taken off for lateness, then the 5 points stays off regardless of revision. Of the remaining 20 points, you can make up </a:t>
            </a:r>
            <a:r>
              <a:rPr lang="en-US" sz="2000" dirty="0" err="1" smtClean="0"/>
              <a:t>up</a:t>
            </a:r>
            <a:r>
              <a:rPr lang="en-US" sz="2000" dirty="0" smtClean="0"/>
              <a:t> to 75%, or 15 points.</a:t>
            </a:r>
          </a:p>
          <a:p>
            <a:pPr lvl="1"/>
            <a:endParaRPr lang="en-US" dirty="0" smtClean="0"/>
          </a:p>
          <a:p>
            <a:pPr marL="0" indent="0">
              <a:buNone/>
            </a:pPr>
            <a:r>
              <a:rPr lang="en-US" sz="2400" dirty="0" smtClean="0"/>
              <a:t>The grading comments should point you in the right direction. And as usual, we are happy to provide feedback in advance. </a:t>
            </a:r>
            <a:endParaRPr lang="en-US" sz="2400" dirty="0"/>
          </a:p>
          <a:p>
            <a:pPr lvl="1"/>
            <a:r>
              <a:rPr lang="en-US" sz="2000" dirty="0" smtClean="0"/>
              <a:t>Don’t hesitate to ask your instructor/GSIs for additional input.  </a:t>
            </a:r>
            <a:endParaRPr lang="en-US" dirty="0"/>
          </a:p>
          <a:p>
            <a:pPr lvl="1"/>
            <a:endParaRPr lang="en-US" dirty="0"/>
          </a:p>
          <a:p>
            <a:endParaRPr lang="en-US" sz="2400" dirty="0"/>
          </a:p>
          <a:p>
            <a:endParaRPr lang="en-US" sz="2400" dirty="0" smtClean="0"/>
          </a:p>
          <a:p>
            <a:endParaRPr lang="en-US" sz="2400" dirty="0"/>
          </a:p>
          <a:p>
            <a:pPr lvl="1"/>
            <a:endParaRPr lang="en-US"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3561946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181100" y="798081"/>
            <a:ext cx="9829800" cy="5819775"/>
          </a:xfrm>
          <a:prstGeom prst="rect">
            <a:avLst/>
          </a:prstGeom>
        </p:spPr>
      </p:pic>
      <p:sp>
        <p:nvSpPr>
          <p:cNvPr id="10" name="Title 3"/>
          <p:cNvSpPr>
            <a:spLocks noGrp="1"/>
          </p:cNvSpPr>
          <p:nvPr>
            <p:ph type="title"/>
          </p:nvPr>
        </p:nvSpPr>
        <p:spPr>
          <a:xfrm>
            <a:off x="838200" y="-251736"/>
            <a:ext cx="10515600" cy="1325563"/>
          </a:xfrm>
        </p:spPr>
        <p:txBody>
          <a:bodyPr/>
          <a:lstStyle/>
          <a:p>
            <a:pPr algn="ctr"/>
            <a:r>
              <a:rPr lang="en-US" dirty="0" smtClean="0"/>
              <a:t>Course Overview</a:t>
            </a:r>
            <a:endParaRPr lang="en-US" dirty="0"/>
          </a:p>
        </p:txBody>
      </p:sp>
      <p:sp>
        <p:nvSpPr>
          <p:cNvPr id="11" name="Rectangle 10"/>
          <p:cNvSpPr/>
          <p:nvPr/>
        </p:nvSpPr>
        <p:spPr>
          <a:xfrm>
            <a:off x="944880" y="765124"/>
            <a:ext cx="10287000" cy="333174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36320" y="4491318"/>
            <a:ext cx="9971204" cy="232390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7915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2167"/>
            <a:ext cx="10515600" cy="1325563"/>
          </a:xfrm>
        </p:spPr>
        <p:txBody>
          <a:bodyPr/>
          <a:lstStyle/>
          <a:p>
            <a:pPr algn="ctr"/>
            <a:r>
              <a:rPr lang="en-US" dirty="0" smtClean="0">
                <a:hlinkClick r:id="rId2"/>
              </a:rPr>
              <a:t>[Affinity Wall Video]</a:t>
            </a:r>
            <a:endParaRPr lang="en-US" dirty="0"/>
          </a:p>
        </p:txBody>
      </p:sp>
    </p:spTree>
    <p:extLst>
      <p:ext uri="{BB962C8B-B14F-4D97-AF65-F5344CB8AC3E}">
        <p14:creationId xmlns:p14="http://schemas.microsoft.com/office/powerpoint/2010/main" val="2476258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5587"/>
            <a:ext cx="10515600" cy="1325563"/>
          </a:xfrm>
        </p:spPr>
        <p:txBody>
          <a:bodyPr/>
          <a:lstStyle/>
          <a:p>
            <a:pPr algn="ctr"/>
            <a:r>
              <a:rPr lang="en-US" dirty="0" smtClean="0"/>
              <a:t>Miro demo</a:t>
            </a:r>
            <a:endParaRPr lang="en-US" dirty="0"/>
          </a:p>
        </p:txBody>
      </p:sp>
    </p:spTree>
    <p:extLst>
      <p:ext uri="{BB962C8B-B14F-4D97-AF65-F5344CB8AC3E}">
        <p14:creationId xmlns:p14="http://schemas.microsoft.com/office/powerpoint/2010/main" val="4077189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9590582" y="3302089"/>
            <a:ext cx="1419685"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[D02] South Korean school system is high-tech.</a:t>
            </a:r>
            <a:endParaRPr lang="en-US" sz="1200" dirty="0">
              <a:solidFill>
                <a:schemeClr val="tx1"/>
              </a:solidFill>
            </a:endParaRPr>
          </a:p>
        </p:txBody>
      </p:sp>
      <p:sp>
        <p:nvSpPr>
          <p:cNvPr id="3" name="Rectangle 2"/>
          <p:cNvSpPr/>
          <p:nvPr/>
        </p:nvSpPr>
        <p:spPr>
          <a:xfrm>
            <a:off x="9590582" y="2130611"/>
            <a:ext cx="1419685"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r>
              <a:rPr lang="en-US" sz="1400" dirty="0" smtClean="0">
                <a:solidFill>
                  <a:schemeClr val="tx1"/>
                </a:solidFill>
              </a:rPr>
              <a:t>D02] Finnish school system is low-tech.</a:t>
            </a:r>
            <a:endParaRPr lang="en-US" sz="1400" dirty="0">
              <a:solidFill>
                <a:schemeClr val="tx1"/>
              </a:solidFill>
            </a:endParaRPr>
          </a:p>
        </p:txBody>
      </p:sp>
      <p:sp>
        <p:nvSpPr>
          <p:cNvPr id="5" name="Rectangle 4"/>
          <p:cNvSpPr/>
          <p:nvPr/>
        </p:nvSpPr>
        <p:spPr>
          <a:xfrm>
            <a:off x="1566815" y="4340021"/>
            <a:ext cx="1419685"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[W01] Overall, less literate students had more difficulty with computer tasks.</a:t>
            </a:r>
            <a:endParaRPr lang="en-US" sz="1200" dirty="0">
              <a:solidFill>
                <a:schemeClr val="tx1"/>
              </a:solidFill>
            </a:endParaRPr>
          </a:p>
        </p:txBody>
      </p:sp>
      <p:sp>
        <p:nvSpPr>
          <p:cNvPr id="6" name="Rectangle 5"/>
          <p:cNvSpPr/>
          <p:nvPr/>
        </p:nvSpPr>
        <p:spPr>
          <a:xfrm>
            <a:off x="3648456" y="2142773"/>
            <a:ext cx="1419685"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[W01] In high-SES school: Students randomly pull content from websites.</a:t>
            </a:r>
            <a:endParaRPr lang="en-US" sz="1200" dirty="0">
              <a:solidFill>
                <a:schemeClr val="tx1"/>
              </a:solidFill>
            </a:endParaRPr>
          </a:p>
        </p:txBody>
      </p:sp>
      <p:sp>
        <p:nvSpPr>
          <p:cNvPr id="7" name="Rectangle 6"/>
          <p:cNvSpPr/>
          <p:nvPr/>
        </p:nvSpPr>
        <p:spPr>
          <a:xfrm>
            <a:off x="1566815" y="5461671"/>
            <a:ext cx="1419685"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
            </a:r>
            <a:r>
              <a:rPr lang="en-US" sz="1200" dirty="0" smtClean="0">
                <a:solidFill>
                  <a:schemeClr val="tx1"/>
                </a:solidFill>
              </a:rPr>
              <a:t>W01] In low-SES school: Teacher graded students for use of different fonts in </a:t>
            </a:r>
            <a:r>
              <a:rPr lang="en-US" sz="1200" dirty="0" err="1" smtClean="0">
                <a:solidFill>
                  <a:schemeClr val="tx1"/>
                </a:solidFill>
              </a:rPr>
              <a:t>PowerPt</a:t>
            </a:r>
            <a:r>
              <a:rPr lang="en-US" sz="1200" dirty="0" smtClean="0">
                <a:solidFill>
                  <a:schemeClr val="tx1"/>
                </a:solidFill>
              </a:rPr>
              <a:t>.</a:t>
            </a:r>
            <a:endParaRPr lang="en-US" sz="1400" dirty="0">
              <a:solidFill>
                <a:schemeClr val="tx1"/>
              </a:solidFill>
            </a:endParaRPr>
          </a:p>
        </p:txBody>
      </p:sp>
      <p:sp>
        <p:nvSpPr>
          <p:cNvPr id="8" name="Rectangle 7"/>
          <p:cNvSpPr/>
          <p:nvPr/>
        </p:nvSpPr>
        <p:spPr>
          <a:xfrm>
            <a:off x="1566815" y="2130611"/>
            <a:ext cx="1419685"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[W01] In low-SES school: Computers more likely to be down.</a:t>
            </a:r>
            <a:endParaRPr lang="en-US" sz="1200" dirty="0">
              <a:solidFill>
                <a:schemeClr val="tx1"/>
              </a:solidFill>
            </a:endParaRPr>
          </a:p>
        </p:txBody>
      </p:sp>
      <p:sp>
        <p:nvSpPr>
          <p:cNvPr id="9" name="Rectangle 8"/>
          <p:cNvSpPr/>
          <p:nvPr/>
        </p:nvSpPr>
        <p:spPr>
          <a:xfrm>
            <a:off x="1566815" y="3248766"/>
            <a:ext cx="1419685"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[W01] In low-SES school, more students struggling with literacy.</a:t>
            </a:r>
            <a:endParaRPr lang="en-US" sz="1200" dirty="0">
              <a:solidFill>
                <a:schemeClr val="tx1"/>
              </a:solidFill>
            </a:endParaRPr>
          </a:p>
        </p:txBody>
      </p:sp>
      <p:sp>
        <p:nvSpPr>
          <p:cNvPr id="10" name="Rectangle 9"/>
          <p:cNvSpPr/>
          <p:nvPr/>
        </p:nvSpPr>
        <p:spPr>
          <a:xfrm>
            <a:off x="3648456" y="3240638"/>
            <a:ext cx="1419685"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[Teacher01] “I have to write 2 lesson plans: 1 w/the PC and 1 w/o, in case of tech problems.”</a:t>
            </a:r>
            <a:endParaRPr lang="en-US" sz="1200" dirty="0">
              <a:solidFill>
                <a:schemeClr val="tx1"/>
              </a:solidFill>
            </a:endParaRPr>
          </a:p>
        </p:txBody>
      </p:sp>
      <p:sp>
        <p:nvSpPr>
          <p:cNvPr id="11" name="Rectangle 10"/>
          <p:cNvSpPr/>
          <p:nvPr/>
        </p:nvSpPr>
        <p:spPr>
          <a:xfrm>
            <a:off x="7582291" y="5666114"/>
            <a:ext cx="1419685"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[P03] Finland consistently scores at the top of PISA tests of student achievement.</a:t>
            </a:r>
            <a:endParaRPr lang="en-US" sz="1200" dirty="0">
              <a:solidFill>
                <a:schemeClr val="tx1"/>
              </a:solidFill>
            </a:endParaRPr>
          </a:p>
        </p:txBody>
      </p:sp>
      <p:sp>
        <p:nvSpPr>
          <p:cNvPr id="12" name="Rectangle 11"/>
          <p:cNvSpPr/>
          <p:nvPr/>
        </p:nvSpPr>
        <p:spPr>
          <a:xfrm>
            <a:off x="7582291" y="3295962"/>
            <a:ext cx="1419685"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[P03] South Korea scores high on PISA tests of student achievement.</a:t>
            </a:r>
            <a:endParaRPr lang="en-US" sz="1200" dirty="0">
              <a:solidFill>
                <a:schemeClr val="tx1"/>
              </a:solidFill>
            </a:endParaRPr>
          </a:p>
        </p:txBody>
      </p:sp>
      <p:sp>
        <p:nvSpPr>
          <p:cNvPr id="22" name="Rectangle 21"/>
          <p:cNvSpPr/>
          <p:nvPr/>
        </p:nvSpPr>
        <p:spPr>
          <a:xfrm>
            <a:off x="7582291" y="4458533"/>
            <a:ext cx="1419685"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[P03] The 1-to-1 laptop program in Maine showed significant gains in learning.</a:t>
            </a:r>
            <a:endParaRPr lang="en-US" sz="1200" dirty="0">
              <a:solidFill>
                <a:schemeClr val="tx1"/>
              </a:solidFill>
            </a:endParaRPr>
          </a:p>
        </p:txBody>
      </p:sp>
      <p:sp>
        <p:nvSpPr>
          <p:cNvPr id="23" name="Rectangle 22"/>
          <p:cNvSpPr/>
          <p:nvPr/>
        </p:nvSpPr>
        <p:spPr>
          <a:xfrm>
            <a:off x="7582291" y="2142773"/>
            <a:ext cx="1419685"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[P03] Maine spent budget and effort on integrating laptops into curriculum and training teachers.</a:t>
            </a:r>
            <a:endParaRPr lang="en-US" sz="1050" dirty="0">
              <a:solidFill>
                <a:schemeClr val="tx1"/>
              </a:solidFill>
            </a:endParaRPr>
          </a:p>
        </p:txBody>
      </p:sp>
      <p:sp>
        <p:nvSpPr>
          <p:cNvPr id="26" name="Rectangle 25"/>
          <p:cNvSpPr/>
          <p:nvPr/>
        </p:nvSpPr>
        <p:spPr>
          <a:xfrm>
            <a:off x="3648456" y="4355948"/>
            <a:ext cx="1419685"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[Teacher02] “I don’t have time to prepare PowerPoints for each class.”</a:t>
            </a:r>
            <a:endParaRPr lang="en-US" sz="1200" dirty="0">
              <a:solidFill>
                <a:schemeClr val="tx1"/>
              </a:solidFill>
            </a:endParaRPr>
          </a:p>
        </p:txBody>
      </p:sp>
      <p:sp>
        <p:nvSpPr>
          <p:cNvPr id="27" name="Rectangle 26"/>
          <p:cNvSpPr/>
          <p:nvPr/>
        </p:nvSpPr>
        <p:spPr>
          <a:xfrm>
            <a:off x="256216" y="183518"/>
            <a:ext cx="1557074" cy="969579"/>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p:cNvSpPr/>
          <p:nvPr/>
        </p:nvSpPr>
        <p:spPr>
          <a:xfrm>
            <a:off x="5600313" y="3260816"/>
            <a:ext cx="1419685"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[Student01] “I like the classes that we use computers in.”</a:t>
            </a:r>
            <a:endParaRPr lang="en-US" sz="1400" dirty="0">
              <a:solidFill>
                <a:schemeClr val="tx1"/>
              </a:solidFill>
            </a:endParaRPr>
          </a:p>
        </p:txBody>
      </p:sp>
      <p:sp>
        <p:nvSpPr>
          <p:cNvPr id="30" name="Rectangle 29"/>
          <p:cNvSpPr/>
          <p:nvPr/>
        </p:nvSpPr>
        <p:spPr>
          <a:xfrm>
            <a:off x="5600313" y="2130611"/>
            <a:ext cx="1419685"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[Student01] “I learned how to change fonts on the computer.”</a:t>
            </a:r>
            <a:endParaRPr lang="en-US" sz="1200" dirty="0">
              <a:solidFill>
                <a:schemeClr val="tx1"/>
              </a:solidFill>
            </a:endParaRPr>
          </a:p>
        </p:txBody>
      </p:sp>
      <p:sp>
        <p:nvSpPr>
          <p:cNvPr id="31" name="Rectangle 30"/>
          <p:cNvSpPr/>
          <p:nvPr/>
        </p:nvSpPr>
        <p:spPr>
          <a:xfrm>
            <a:off x="603530" y="489559"/>
            <a:ext cx="1536166" cy="969579"/>
          </a:xfrm>
          <a:prstGeom prst="rect">
            <a:avLst/>
          </a:prstGeom>
          <a:solidFill>
            <a:srgbClr val="EA9ADB"/>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 name="Rectangle 20"/>
          <p:cNvSpPr/>
          <p:nvPr/>
        </p:nvSpPr>
        <p:spPr>
          <a:xfrm>
            <a:off x="996477" y="778193"/>
            <a:ext cx="1545556" cy="969579"/>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Tree>
    <p:extLst>
      <p:ext uri="{BB962C8B-B14F-4D97-AF65-F5344CB8AC3E}">
        <p14:creationId xmlns:p14="http://schemas.microsoft.com/office/powerpoint/2010/main" val="2337884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9375862" y="5853657"/>
            <a:ext cx="1135117"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[D02] South Korean school system is high-tech.</a:t>
            </a:r>
            <a:endParaRPr lang="en-US" sz="1100" dirty="0">
              <a:solidFill>
                <a:schemeClr val="tx1"/>
              </a:solidFill>
            </a:endParaRPr>
          </a:p>
        </p:txBody>
      </p:sp>
      <p:sp>
        <p:nvSpPr>
          <p:cNvPr id="3" name="Rectangle 2"/>
          <p:cNvSpPr/>
          <p:nvPr/>
        </p:nvSpPr>
        <p:spPr>
          <a:xfrm>
            <a:off x="10804907" y="5853657"/>
            <a:ext cx="1135117"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t>
            </a:r>
            <a:r>
              <a:rPr lang="en-US" sz="1000" dirty="0" smtClean="0">
                <a:solidFill>
                  <a:schemeClr val="tx1"/>
                </a:solidFill>
              </a:rPr>
              <a:t>D02] Finnish school system is low-tech.</a:t>
            </a:r>
            <a:endParaRPr lang="en-US" sz="1000" dirty="0">
              <a:solidFill>
                <a:schemeClr val="tx1"/>
              </a:solidFill>
            </a:endParaRPr>
          </a:p>
        </p:txBody>
      </p:sp>
      <p:sp>
        <p:nvSpPr>
          <p:cNvPr id="5" name="Rectangle 4"/>
          <p:cNvSpPr/>
          <p:nvPr/>
        </p:nvSpPr>
        <p:spPr>
          <a:xfrm>
            <a:off x="1675554" y="5733451"/>
            <a:ext cx="1135117"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[W01] Overall, less literate students had more difficulty with computer tasks.</a:t>
            </a:r>
            <a:endParaRPr lang="en-US" sz="1100" dirty="0">
              <a:solidFill>
                <a:schemeClr val="tx1"/>
              </a:solidFill>
            </a:endParaRPr>
          </a:p>
        </p:txBody>
      </p:sp>
      <p:sp>
        <p:nvSpPr>
          <p:cNvPr id="6" name="Rectangle 5"/>
          <p:cNvSpPr/>
          <p:nvPr/>
        </p:nvSpPr>
        <p:spPr>
          <a:xfrm>
            <a:off x="6807514" y="5853657"/>
            <a:ext cx="1135117"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[W01] In high-SES school: Students randomly pull content from websites.</a:t>
            </a:r>
            <a:endParaRPr lang="en-US" sz="1100" dirty="0">
              <a:solidFill>
                <a:schemeClr val="tx1"/>
              </a:solidFill>
            </a:endParaRPr>
          </a:p>
        </p:txBody>
      </p:sp>
      <p:sp>
        <p:nvSpPr>
          <p:cNvPr id="7" name="Rectangle 6"/>
          <p:cNvSpPr/>
          <p:nvPr/>
        </p:nvSpPr>
        <p:spPr>
          <a:xfrm>
            <a:off x="4621552" y="5792965"/>
            <a:ext cx="1135117"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a:t>
            </a:r>
            <a:r>
              <a:rPr lang="en-US" sz="1050" dirty="0" smtClean="0">
                <a:solidFill>
                  <a:schemeClr val="tx1"/>
                </a:solidFill>
              </a:rPr>
              <a:t>W01] In low-SES school: Teacher graded students for use of different fonts in PowerPoint.</a:t>
            </a:r>
            <a:endParaRPr lang="en-US" sz="1100" dirty="0">
              <a:solidFill>
                <a:schemeClr val="tx1"/>
              </a:solidFill>
            </a:endParaRPr>
          </a:p>
        </p:txBody>
      </p:sp>
      <p:sp>
        <p:nvSpPr>
          <p:cNvPr id="8" name="Rectangle 7"/>
          <p:cNvSpPr/>
          <p:nvPr/>
        </p:nvSpPr>
        <p:spPr>
          <a:xfrm>
            <a:off x="1684675" y="4725270"/>
            <a:ext cx="1135117"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[W01] In low-SES school: Computers more likely to be down.</a:t>
            </a:r>
            <a:endParaRPr lang="en-US" sz="1100" dirty="0">
              <a:solidFill>
                <a:schemeClr val="tx1"/>
              </a:solidFill>
            </a:endParaRPr>
          </a:p>
        </p:txBody>
      </p:sp>
      <p:sp>
        <p:nvSpPr>
          <p:cNvPr id="9" name="Rectangle 8"/>
          <p:cNvSpPr/>
          <p:nvPr/>
        </p:nvSpPr>
        <p:spPr>
          <a:xfrm>
            <a:off x="443685" y="5733452"/>
            <a:ext cx="1135117"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[W01] In low-SES school, more students struggling with literacy.</a:t>
            </a:r>
            <a:endParaRPr lang="en-US" sz="1100" dirty="0">
              <a:solidFill>
                <a:schemeClr val="tx1"/>
              </a:solidFill>
            </a:endParaRPr>
          </a:p>
        </p:txBody>
      </p:sp>
      <p:sp>
        <p:nvSpPr>
          <p:cNvPr id="10" name="Rectangle 9"/>
          <p:cNvSpPr/>
          <p:nvPr/>
        </p:nvSpPr>
        <p:spPr>
          <a:xfrm>
            <a:off x="443685" y="4725270"/>
            <a:ext cx="1135117"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[Teacher01 Low-SES] “I have to write 2 lesson plans: 1 w/the PC and 1 w/o, in case of tech problems.”</a:t>
            </a:r>
            <a:endParaRPr lang="en-US" sz="1100" dirty="0">
              <a:solidFill>
                <a:schemeClr val="tx1"/>
              </a:solidFill>
            </a:endParaRPr>
          </a:p>
        </p:txBody>
      </p:sp>
      <p:sp>
        <p:nvSpPr>
          <p:cNvPr id="11" name="Rectangle 10"/>
          <p:cNvSpPr/>
          <p:nvPr/>
        </p:nvSpPr>
        <p:spPr>
          <a:xfrm>
            <a:off x="9375863" y="4814383"/>
            <a:ext cx="1135117"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[P03] Finland consistently scores at the top of PISA tests of student achievement.</a:t>
            </a:r>
            <a:endParaRPr lang="en-US" sz="1000" dirty="0">
              <a:solidFill>
                <a:schemeClr val="tx1"/>
              </a:solidFill>
            </a:endParaRPr>
          </a:p>
        </p:txBody>
      </p:sp>
      <p:sp>
        <p:nvSpPr>
          <p:cNvPr id="12" name="Rectangle 11"/>
          <p:cNvSpPr/>
          <p:nvPr/>
        </p:nvSpPr>
        <p:spPr>
          <a:xfrm>
            <a:off x="10772315" y="4814383"/>
            <a:ext cx="1135117"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[P03] South Korea scores high on PISA tests of student achievement.</a:t>
            </a:r>
            <a:endParaRPr lang="en-US" sz="1100" dirty="0">
              <a:solidFill>
                <a:schemeClr val="tx1"/>
              </a:solidFill>
            </a:endParaRPr>
          </a:p>
        </p:txBody>
      </p:sp>
      <p:sp>
        <p:nvSpPr>
          <p:cNvPr id="22" name="Rectangle 21"/>
          <p:cNvSpPr/>
          <p:nvPr/>
        </p:nvSpPr>
        <p:spPr>
          <a:xfrm>
            <a:off x="3396471" y="4763873"/>
            <a:ext cx="1135117"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[P03] The 1-to-1 laptop program in Maine showed significant gains in learning.</a:t>
            </a:r>
            <a:endParaRPr lang="en-US" sz="1000" dirty="0">
              <a:solidFill>
                <a:schemeClr val="tx1"/>
              </a:solidFill>
            </a:endParaRPr>
          </a:p>
        </p:txBody>
      </p:sp>
      <p:sp>
        <p:nvSpPr>
          <p:cNvPr id="23" name="Rectangle 22"/>
          <p:cNvSpPr/>
          <p:nvPr/>
        </p:nvSpPr>
        <p:spPr>
          <a:xfrm>
            <a:off x="4621552" y="4763873"/>
            <a:ext cx="1135117"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[P03] Maine spent budget and effort on integrating laptops into curriculum and training teachers.</a:t>
            </a:r>
            <a:endParaRPr lang="en-US" sz="1000" dirty="0">
              <a:solidFill>
                <a:schemeClr val="tx1"/>
              </a:solidFill>
            </a:endParaRPr>
          </a:p>
        </p:txBody>
      </p:sp>
      <p:sp>
        <p:nvSpPr>
          <p:cNvPr id="26" name="Rectangle 25"/>
          <p:cNvSpPr/>
          <p:nvPr/>
        </p:nvSpPr>
        <p:spPr>
          <a:xfrm>
            <a:off x="3379284" y="5781576"/>
            <a:ext cx="1135117"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[Teacher02] “I don’t have time to prepare PowerPoints for each class.”</a:t>
            </a:r>
            <a:endParaRPr lang="en-US" sz="1100" dirty="0">
              <a:solidFill>
                <a:schemeClr val="tx1"/>
              </a:solidFill>
            </a:endParaRPr>
          </a:p>
        </p:txBody>
      </p:sp>
      <p:sp>
        <p:nvSpPr>
          <p:cNvPr id="27" name="Rectangle 26"/>
          <p:cNvSpPr/>
          <p:nvPr/>
        </p:nvSpPr>
        <p:spPr>
          <a:xfrm>
            <a:off x="5458498" y="669339"/>
            <a:ext cx="1135117" cy="969579"/>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Technology is a difficult intervention in education.</a:t>
            </a:r>
            <a:endParaRPr lang="en-US" sz="1400" dirty="0">
              <a:solidFill>
                <a:schemeClr val="tx1"/>
              </a:solidFill>
            </a:endParaRPr>
          </a:p>
        </p:txBody>
      </p:sp>
      <p:sp>
        <p:nvSpPr>
          <p:cNvPr id="29" name="Rectangle 28"/>
          <p:cNvSpPr/>
          <p:nvPr/>
        </p:nvSpPr>
        <p:spPr>
          <a:xfrm>
            <a:off x="6224967" y="4750184"/>
            <a:ext cx="1135117"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[Student01] “I like the classes that we use computers in.”</a:t>
            </a:r>
            <a:endParaRPr lang="en-US" sz="1100" dirty="0">
              <a:solidFill>
                <a:schemeClr val="tx1"/>
              </a:solidFill>
            </a:endParaRPr>
          </a:p>
        </p:txBody>
      </p:sp>
      <p:sp>
        <p:nvSpPr>
          <p:cNvPr id="30" name="Rectangle 29"/>
          <p:cNvSpPr/>
          <p:nvPr/>
        </p:nvSpPr>
        <p:spPr>
          <a:xfrm>
            <a:off x="7404522" y="4763872"/>
            <a:ext cx="1135117" cy="969579"/>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[Student01] “I learned how to change fonts on the computer.”</a:t>
            </a:r>
            <a:endParaRPr lang="en-US" sz="1100" dirty="0">
              <a:solidFill>
                <a:schemeClr val="tx1"/>
              </a:solidFill>
            </a:endParaRPr>
          </a:p>
        </p:txBody>
      </p:sp>
      <p:sp>
        <p:nvSpPr>
          <p:cNvPr id="20" name="Rectangle 19"/>
          <p:cNvSpPr/>
          <p:nvPr/>
        </p:nvSpPr>
        <p:spPr>
          <a:xfrm>
            <a:off x="514896" y="669340"/>
            <a:ext cx="1135117" cy="969579"/>
          </a:xfrm>
          <a:prstGeom prst="rect">
            <a:avLst/>
          </a:prstGeom>
          <a:solidFill>
            <a:srgbClr val="EA9ADB"/>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6" name="Rectangle 15"/>
          <p:cNvSpPr/>
          <p:nvPr/>
        </p:nvSpPr>
        <p:spPr>
          <a:xfrm>
            <a:off x="9959789" y="3700566"/>
            <a:ext cx="1394352" cy="969579"/>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High-tech/low-tech may not be differentiator in learning outcomes.</a:t>
            </a:r>
            <a:endParaRPr lang="en-US" sz="1200" dirty="0">
              <a:solidFill>
                <a:schemeClr val="tx1"/>
              </a:solidFill>
            </a:endParaRPr>
          </a:p>
        </p:txBody>
      </p:sp>
      <p:sp>
        <p:nvSpPr>
          <p:cNvPr id="21" name="Rectangle 20"/>
          <p:cNvSpPr/>
          <p:nvPr/>
        </p:nvSpPr>
        <p:spPr>
          <a:xfrm>
            <a:off x="1107995" y="3656753"/>
            <a:ext cx="1135117" cy="969579"/>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Low SES schools struggle with making best use of computers.</a:t>
            </a:r>
            <a:endParaRPr lang="en-US" sz="1200" dirty="0">
              <a:solidFill>
                <a:schemeClr val="tx1"/>
              </a:solidFill>
            </a:endParaRPr>
          </a:p>
        </p:txBody>
      </p:sp>
      <p:sp>
        <p:nvSpPr>
          <p:cNvPr id="25" name="Rectangle 24"/>
          <p:cNvSpPr/>
          <p:nvPr/>
        </p:nvSpPr>
        <p:spPr>
          <a:xfrm>
            <a:off x="6660126" y="3683621"/>
            <a:ext cx="1488792" cy="987806"/>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Students’ learning of technology may not be contributing to educational learning.</a:t>
            </a:r>
            <a:endParaRPr lang="en-US" sz="1200" dirty="0">
              <a:solidFill>
                <a:schemeClr val="tx1"/>
              </a:solidFill>
            </a:endParaRPr>
          </a:p>
        </p:txBody>
      </p:sp>
      <p:sp>
        <p:nvSpPr>
          <p:cNvPr id="28" name="Rectangle 27"/>
          <p:cNvSpPr/>
          <p:nvPr/>
        </p:nvSpPr>
        <p:spPr>
          <a:xfrm>
            <a:off x="4148176" y="3707652"/>
            <a:ext cx="1135117" cy="969579"/>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Teacher preparedness allows for better use of laptops.</a:t>
            </a:r>
            <a:endParaRPr lang="en-US" sz="1200" dirty="0">
              <a:solidFill>
                <a:schemeClr val="tx1"/>
              </a:solidFill>
            </a:endParaRPr>
          </a:p>
        </p:txBody>
      </p:sp>
      <p:sp>
        <p:nvSpPr>
          <p:cNvPr id="31" name="Rectangle 30"/>
          <p:cNvSpPr/>
          <p:nvPr/>
        </p:nvSpPr>
        <p:spPr>
          <a:xfrm>
            <a:off x="8539639" y="2149095"/>
            <a:ext cx="1135117" cy="969579"/>
          </a:xfrm>
          <a:prstGeom prst="rect">
            <a:avLst/>
          </a:prstGeom>
          <a:solidFill>
            <a:srgbClr val="EA9ADB"/>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Technology may not necessarily be a contributor to learning outcomes.</a:t>
            </a:r>
            <a:endParaRPr lang="en-US" sz="1100" dirty="0">
              <a:solidFill>
                <a:schemeClr val="tx1"/>
              </a:solidFill>
            </a:endParaRPr>
          </a:p>
        </p:txBody>
      </p:sp>
      <p:sp>
        <p:nvSpPr>
          <p:cNvPr id="32" name="Rectangle 31"/>
          <p:cNvSpPr/>
          <p:nvPr/>
        </p:nvSpPr>
        <p:spPr>
          <a:xfrm>
            <a:off x="2628832" y="2141317"/>
            <a:ext cx="1135117" cy="969579"/>
          </a:xfrm>
          <a:prstGeom prst="rect">
            <a:avLst/>
          </a:prstGeom>
          <a:solidFill>
            <a:srgbClr val="EA9ADB"/>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Technology in education is not easy to get right.</a:t>
            </a:r>
            <a:endParaRPr lang="en-US" sz="1400" dirty="0">
              <a:solidFill>
                <a:schemeClr val="tx1"/>
              </a:solidFill>
            </a:endParaRPr>
          </a:p>
        </p:txBody>
      </p:sp>
    </p:spTree>
    <p:extLst>
      <p:ext uri="{BB962C8B-B14F-4D97-AF65-F5344CB8AC3E}">
        <p14:creationId xmlns:p14="http://schemas.microsoft.com/office/powerpoint/2010/main" val="2193681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03094"/>
            <a:ext cx="10515600" cy="1325563"/>
          </a:xfrm>
        </p:spPr>
        <p:txBody>
          <a:bodyPr>
            <a:normAutofit fontScale="90000"/>
          </a:bodyPr>
          <a:lstStyle/>
          <a:p>
            <a:pPr algn="ctr"/>
            <a:r>
              <a:rPr lang="en-US" b="1" dirty="0" smtClean="0"/>
              <a:t>Discussion</a:t>
            </a:r>
            <a:r>
              <a:rPr lang="en-US" dirty="0" smtClean="0"/>
              <a:t/>
            </a:r>
            <a:br>
              <a:rPr lang="en-US" dirty="0" smtClean="0"/>
            </a:br>
            <a:r>
              <a:rPr lang="en-US" dirty="0"/>
              <a:t/>
            </a:r>
            <a:br>
              <a:rPr lang="en-US" dirty="0"/>
            </a:br>
            <a:r>
              <a:rPr lang="en-US" dirty="0" smtClean="0"/>
              <a:t>What kind of thinking do you need to do? In what parts of the affinity wall building process does the thinking happen?</a:t>
            </a:r>
            <a:r>
              <a:rPr lang="en-US" dirty="0"/>
              <a:t/>
            </a:r>
            <a:br>
              <a:rPr lang="en-US" dirty="0"/>
            </a:br>
            <a:r>
              <a:rPr lang="en-US" sz="3100" dirty="0" smtClean="0"/>
              <a:t/>
            </a:r>
            <a:br>
              <a:rPr lang="en-US" sz="3100" dirty="0" smtClean="0"/>
            </a:br>
            <a:r>
              <a:rPr lang="en-US" dirty="0" smtClean="0"/>
              <a:t>What </a:t>
            </a:r>
            <a:r>
              <a:rPr lang="en-US" dirty="0"/>
              <a:t>are you really doing in an affinity wall?</a:t>
            </a:r>
            <a:br>
              <a:rPr lang="en-US" dirty="0"/>
            </a:br>
            <a:r>
              <a:rPr lang="en-US" sz="3100" dirty="0" smtClean="0"/>
              <a:t/>
            </a:r>
            <a:br>
              <a:rPr lang="en-US" sz="3100" dirty="0" smtClean="0"/>
            </a:br>
            <a:r>
              <a:rPr lang="en-US" dirty="0" smtClean="0"/>
              <a:t>What </a:t>
            </a:r>
            <a:r>
              <a:rPr lang="en-US" dirty="0"/>
              <a:t>kind of “data” does it work for</a:t>
            </a:r>
            <a:r>
              <a:rPr lang="en-US" dirty="0" smtClean="0"/>
              <a:t>?</a:t>
            </a:r>
            <a:br>
              <a:rPr lang="en-US" dirty="0" smtClean="0"/>
            </a:br>
            <a:r>
              <a:rPr lang="en-US" sz="3600" dirty="0"/>
              <a:t/>
            </a:r>
            <a:br>
              <a:rPr lang="en-US" sz="3600" dirty="0"/>
            </a:br>
            <a:r>
              <a:rPr lang="en-US" dirty="0" smtClean="0"/>
              <a:t>What other contexts could it work in?</a:t>
            </a: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48372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470" y="1668919"/>
            <a:ext cx="10179886" cy="1325563"/>
          </a:xfrm>
        </p:spPr>
        <p:txBody>
          <a:bodyPr>
            <a:noAutofit/>
          </a:bodyPr>
          <a:lstStyle/>
          <a:p>
            <a:r>
              <a:rPr lang="en-US" sz="3600" b="1" dirty="0" smtClean="0"/>
              <a:t>The </a:t>
            </a:r>
            <a:r>
              <a:rPr lang="en-US" sz="3600" b="1" dirty="0" smtClean="0">
                <a:solidFill>
                  <a:srgbClr val="FF0000"/>
                </a:solidFill>
              </a:rPr>
              <a:t>One Big Secret </a:t>
            </a:r>
            <a:r>
              <a:rPr lang="en-US" sz="3600" b="1" dirty="0" smtClean="0"/>
              <a:t>to Doing a Good Affinity Wall!</a:t>
            </a:r>
            <a:r>
              <a:rPr lang="en-US" sz="3600" dirty="0" smtClean="0"/>
              <a:t/>
            </a:r>
            <a:br>
              <a:rPr lang="en-US" sz="3600" dirty="0" smtClean="0"/>
            </a:br>
            <a:r>
              <a:rPr lang="en-US" sz="3600" dirty="0"/>
              <a:t/>
            </a:r>
            <a:br>
              <a:rPr lang="en-US" sz="3600" dirty="0"/>
            </a:br>
            <a:r>
              <a:rPr lang="en-US" sz="3200" dirty="0" smtClean="0"/>
              <a:t>What you write in the </a:t>
            </a:r>
            <a:r>
              <a:rPr lang="en-US" sz="3200" b="1" dirty="0" smtClean="0">
                <a:solidFill>
                  <a:srgbClr val="0070C0"/>
                </a:solidFill>
              </a:rPr>
              <a:t>BLUE</a:t>
            </a:r>
            <a:r>
              <a:rPr lang="en-US" sz="3200" dirty="0" smtClean="0"/>
              <a:t> and </a:t>
            </a:r>
            <a:r>
              <a:rPr lang="en-US" sz="3200" b="1" dirty="0" smtClean="0">
                <a:solidFill>
                  <a:srgbClr val="FF3399"/>
                </a:solidFill>
              </a:rPr>
              <a:t>PINK NOTES</a:t>
            </a:r>
            <a:r>
              <a:rPr lang="en-US" sz="3200" dirty="0" smtClean="0"/>
              <a:t> (the middle two layers) is the most critical, and it requires careful thinking. </a:t>
            </a:r>
            <a:br>
              <a:rPr lang="en-US" sz="3200" dirty="0" smtClean="0"/>
            </a:br>
            <a:r>
              <a:rPr lang="en-US" sz="3200" dirty="0"/>
              <a:t/>
            </a:r>
            <a:br>
              <a:rPr lang="en-US" sz="3200" dirty="0"/>
            </a:br>
            <a:r>
              <a:rPr lang="en-US" sz="3200" dirty="0" smtClean="0"/>
              <a:t>In these notes, compress all the interesting content in the cluster of notes they represent, and write it as a single, complete statement. Try to write something that is… </a:t>
            </a:r>
            <a:endParaRPr lang="en-US" sz="3600" dirty="0"/>
          </a:p>
        </p:txBody>
      </p:sp>
      <p:sp>
        <p:nvSpPr>
          <p:cNvPr id="3" name="Rectangle 2"/>
          <p:cNvSpPr/>
          <p:nvPr/>
        </p:nvSpPr>
        <p:spPr>
          <a:xfrm>
            <a:off x="832634" y="4335517"/>
            <a:ext cx="10991503" cy="2677656"/>
          </a:xfrm>
          <a:prstGeom prst="rect">
            <a:avLst/>
          </a:prstGeom>
        </p:spPr>
        <p:txBody>
          <a:bodyPr wrap="square">
            <a:spAutoFit/>
          </a:bodyPr>
          <a:lstStyle/>
          <a:p>
            <a:pPr marL="342900" indent="-342900">
              <a:buFont typeface="+mj-lt"/>
              <a:buAutoNum type="arabicParenR"/>
            </a:pPr>
            <a:r>
              <a:rPr lang="en-US" sz="2400" b="1" dirty="0" smtClean="0"/>
              <a:t>Accurate</a:t>
            </a:r>
            <a:r>
              <a:rPr lang="en-US" sz="2400" dirty="0" smtClean="0"/>
              <a:t>;</a:t>
            </a:r>
          </a:p>
          <a:p>
            <a:pPr marL="342900" indent="-342900">
              <a:buFont typeface="+mj-lt"/>
              <a:buAutoNum type="arabicParenR"/>
            </a:pPr>
            <a:r>
              <a:rPr lang="en-US" sz="2400" b="1" dirty="0" smtClean="0"/>
              <a:t>Standalone</a:t>
            </a:r>
            <a:r>
              <a:rPr lang="en-US" sz="2400" dirty="0" smtClean="0"/>
              <a:t> – someone not familiar with the yellow notes should be able to understand the overall point; </a:t>
            </a:r>
          </a:p>
          <a:p>
            <a:pPr marL="342900" indent="-342900">
              <a:buFont typeface="+mj-lt"/>
              <a:buAutoNum type="arabicParenR"/>
            </a:pPr>
            <a:r>
              <a:rPr lang="en-US" sz="2400" b="1" dirty="0" smtClean="0"/>
              <a:t>Comprehensive</a:t>
            </a:r>
            <a:r>
              <a:rPr lang="en-US" sz="2400" dirty="0" smtClean="0"/>
              <a:t> – it should capture the content in </a:t>
            </a:r>
            <a:r>
              <a:rPr lang="en-US" sz="2400" i="1" dirty="0" smtClean="0"/>
              <a:t>all</a:t>
            </a:r>
            <a:r>
              <a:rPr lang="en-US" sz="2400" dirty="0" smtClean="0"/>
              <a:t> of the yellow notes beneath it;</a:t>
            </a:r>
          </a:p>
          <a:p>
            <a:pPr marL="342900" indent="-342900">
              <a:buFont typeface="+mj-lt"/>
              <a:buAutoNum type="arabicParenR"/>
            </a:pPr>
            <a:r>
              <a:rPr lang="en-US" sz="2400" b="1" dirty="0" smtClean="0"/>
              <a:t>Precise</a:t>
            </a:r>
            <a:r>
              <a:rPr lang="en-US" sz="2400" dirty="0" smtClean="0"/>
              <a:t> – it should be as specific and meaningful as it can be, while being all of the above; it will often call out a pattern/trend in the cluster of notes.</a:t>
            </a:r>
            <a:r>
              <a:rPr lang="en-US" sz="2400" dirty="0"/>
              <a:t/>
            </a:r>
            <a:br>
              <a:rPr lang="en-US" sz="2400" dirty="0"/>
            </a:br>
            <a:endParaRPr lang="en-US" sz="2400" dirty="0"/>
          </a:p>
        </p:txBody>
      </p:sp>
    </p:spTree>
    <p:extLst>
      <p:ext uri="{BB962C8B-B14F-4D97-AF65-F5344CB8AC3E}">
        <p14:creationId xmlns:p14="http://schemas.microsoft.com/office/powerpoint/2010/main" val="1582589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27136</TotalTime>
  <Words>1911</Words>
  <Application>Microsoft Office PowerPoint</Application>
  <PresentationFormat>Widescreen</PresentationFormat>
  <Paragraphs>123</Paragraphs>
  <Slides>19</Slides>
  <Notes>0</Notes>
  <HiddenSlides>2</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MS PGothic</vt:lpstr>
      <vt:lpstr>Arial</vt:lpstr>
      <vt:lpstr>Calibri</vt:lpstr>
      <vt:lpstr>Calibri Light</vt:lpstr>
      <vt:lpstr>Wingdings</vt:lpstr>
      <vt:lpstr>Office Theme</vt:lpstr>
      <vt:lpstr>Custom Design</vt:lpstr>
      <vt:lpstr>SI 501 F21: Week 7  Agenda</vt:lpstr>
      <vt:lpstr>Background Research Report Revision</vt:lpstr>
      <vt:lpstr>Course Overview</vt:lpstr>
      <vt:lpstr>[Affinity Wall Video]</vt:lpstr>
      <vt:lpstr>Miro demo</vt:lpstr>
      <vt:lpstr>PowerPoint Presentation</vt:lpstr>
      <vt:lpstr>PowerPoint Presentation</vt:lpstr>
      <vt:lpstr>Discussion  What kind of thinking do you need to do? In what parts of the affinity wall building process does the thinking happen?  What are you really doing in an affinity wall?  What kind of “data” does it work for?  What other contexts could it work in?   </vt:lpstr>
      <vt:lpstr>The One Big Secret to Doing a Good Affinity Wall!  What you write in the BLUE and PINK NOTES (the middle two layers) is the most critical, and it requires careful thinking.   In these notes, compress all the interesting content in the cluster of notes they represent, and write it as a single, complete statement. Try to write something that is… </vt:lpstr>
      <vt:lpstr>Other Secrets to a Good Affinity Wall</vt:lpstr>
      <vt:lpstr>Questions?</vt:lpstr>
      <vt:lpstr>Affinity Wall Exercise 1   Work with your team, using affinity notes from  the website/app exercise we have been doing in class.    Spend 20-30 minutes building one small affinity wall, using all of the interpretation notes that you have as a team.   Do something similar to the demo you just saw. For reference, look at the Affinity Wall Instructions document.  If you didn’t receive an email invitation to Miro, or can’t log in, try this link: https://j.mp/si501f21miro .  (If Miro asks you to create an account, use your umich.edu email)   </vt:lpstr>
      <vt:lpstr>Discussion  How did it go?   Was there anything that was tricky or difficult to do?  Did you argue about the right way to cluster?   </vt:lpstr>
      <vt:lpstr>Affinity Wall Exercise 2  Work with another team (https://j.mp/si501f21swap).   Spend ~5 minutes to explain your affinity wall and analysis to the other team. The other team should ask questions for another 5 minutes. After ~10 minutes, swap roles.  (Total time for this exercise is ~20 minutes.)  When doing this, try to understand the other team’s analysis. If they have written good blue/pink notes, it will be much easier.  Throughout, ask the question,  “What commonalities are there across difficulties that people experience with different websites/apps?”    </vt:lpstr>
      <vt:lpstr>Discussion  Were any of your conclusions similar?  Did you notice anything different about the other team’s affinity wall?  Did you learn anything from the other pair?  Any questions about affinity walls?   </vt:lpstr>
      <vt:lpstr>Qualitative Data Analysis = Intelligence ?</vt:lpstr>
      <vt:lpstr>Team Meetings with Kentaro (Nov. 8-19)</vt:lpstr>
      <vt:lpstr>Coming up…</vt:lpstr>
      <vt:lpstr>Discussion Section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Contextual Inquiry  and  User Needs Assessment</dc:title>
  <dc:creator>Jasmit Kaur</dc:creator>
  <cp:lastModifiedBy>Kentaro Toyama</cp:lastModifiedBy>
  <cp:revision>1043</cp:revision>
  <dcterms:created xsi:type="dcterms:W3CDTF">2016-01-08T03:32:31Z</dcterms:created>
  <dcterms:modified xsi:type="dcterms:W3CDTF">2021-10-25T16:20:29Z</dcterms:modified>
</cp:coreProperties>
</file>