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/>
  <p:cmAuthor id="2" name="민현식" initials="민" lastIdx="1" clrIdx="1"/>
  <p:cmAuthor id="3" name="Daniel" initials="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20" autoAdjust="0"/>
  </p:normalViewPr>
  <p:slideViewPr>
    <p:cSldViewPr snapToGrid="0">
      <p:cViewPr varScale="1">
        <p:scale>
          <a:sx n="61" d="100"/>
          <a:sy n="61" d="100"/>
        </p:scale>
        <p:origin x="34" y="422"/>
      </p:cViewPr>
      <p:guideLst>
        <p:guide orient="horz" pos="215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0C8B9C3-BC05-424C-B054-453EEF81B6D1}" type="datetime1">
              <a:rPr lang="ko-KR" altLang="en-US"/>
              <a:pPr lvl="0">
                <a:defRPr/>
              </a:pPr>
              <a:t>2022-04-15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C762A82-7A5F-48B4-AD05-F5B30AAE5EF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3AA8417-1E67-4BD6-B6EF-89A3796D8793}" type="datetime1">
              <a:rPr lang="ko-KR" altLang="en-US"/>
              <a:pPr lvl="0">
                <a:defRPr/>
              </a:pPr>
              <a:t>2022-04-15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E28A3D6-A7C1-43DC-A859-492AA53359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238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393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913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71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610C-224A-4A0F-A6D5-62D077614641}" type="datetime1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9460-059A-4983-8C81-8BB0A068151A}" type="datetime1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7C15-3FD5-4EA1-9954-7AFC1B918FD2}" type="datetime1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6715-23F0-42E4-83CA-592DFD492075}" type="datetime1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F277-7BF0-4FB6-8651-C5546D3332EA}" type="datetime1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DB39-6800-4FE9-B0EA-8BFD9B8B1E13}" type="datetime1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496E-F502-4EC2-91CE-20A355A1F259}" type="datetime1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D028-3AF4-4C6B-9C2A-C95FED5CEE8F}" type="datetime1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3D1-E15B-4C96-AE4C-07461BE08661}" type="datetime1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030-DEBE-4878-B975-307A57874066}" type="datetime1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F7A-4EC2-499B-ADEF-532EDEB85706}" type="datetime1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4045-15CA-46B6-887E-E7093297D42D}" type="datetime1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912D9-0639-4310-A2CA-2BB78093F8BC}"/>
              </a:ext>
            </a:extLst>
          </p:cNvPr>
          <p:cNvSpPr txBox="1"/>
          <p:nvPr userDrawn="1"/>
        </p:nvSpPr>
        <p:spPr>
          <a:xfrm>
            <a:off x="9203863" y="6613968"/>
            <a:ext cx="29803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accent1"/>
                </a:solidFill>
              </a:rPr>
              <a:t>Copyrightⓒ</a:t>
            </a:r>
            <a:r>
              <a:rPr lang="en-US" altLang="ko-KR" sz="900" baseline="0" dirty="0">
                <a:solidFill>
                  <a:schemeClr val="accent1"/>
                </a:solidFill>
              </a:rPr>
              <a:t> </a:t>
            </a:r>
            <a:r>
              <a:rPr lang="ko-KR" altLang="en-US" sz="900" baseline="0" dirty="0">
                <a:solidFill>
                  <a:schemeClr val="accent1"/>
                </a:solidFill>
              </a:rPr>
              <a:t>이젠</a:t>
            </a:r>
            <a:r>
              <a:rPr lang="en-US" altLang="ko-KR" sz="900" baseline="0" dirty="0">
                <a:solidFill>
                  <a:schemeClr val="accent1"/>
                </a:solidFill>
              </a:rPr>
              <a:t>IT</a:t>
            </a:r>
            <a:r>
              <a:rPr lang="ko-KR" altLang="en-US" sz="900" baseline="0" dirty="0">
                <a:solidFill>
                  <a:schemeClr val="accent1"/>
                </a:solidFill>
              </a:rPr>
              <a:t>컴퓨터아카데미</a:t>
            </a:r>
            <a:r>
              <a:rPr lang="en-US" altLang="ko-KR" sz="900" dirty="0">
                <a:solidFill>
                  <a:schemeClr val="accent1"/>
                </a:solidFill>
              </a:rPr>
              <a:t>. All Rights Reserved.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5648" y="590764"/>
            <a:ext cx="8695944" cy="1383509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/>
              <a:t>[ </a:t>
            </a:r>
            <a:r>
              <a:rPr lang="ko-KR" altLang="en-US"/>
              <a:t>시스템 구조 정의서 </a:t>
            </a:r>
            <a:r>
              <a:rPr lang="en-US" altLang="ko-KR"/>
              <a:t>]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83668" y="130122"/>
            <a:ext cx="2835179" cy="340469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1DD34B30-7F11-41BF-821B-D05A877B02B0}"/>
              </a:ext>
            </a:extLst>
          </p:cNvPr>
          <p:cNvSpPr txBox="1"/>
          <p:nvPr/>
        </p:nvSpPr>
        <p:spPr>
          <a:xfrm>
            <a:off x="366631" y="1991144"/>
            <a:ext cx="11538857" cy="145624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4400" dirty="0"/>
              <a:t>인스타그램 </a:t>
            </a:r>
            <a:r>
              <a:rPr lang="ko-KR" altLang="en-US" sz="4400" dirty="0" err="1"/>
              <a:t>출구별</a:t>
            </a:r>
            <a:r>
              <a:rPr lang="ko-KR" altLang="en-US" sz="4400" dirty="0"/>
              <a:t> 추천 서비스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F1C9444F-01C1-4161-9F41-55EC431910AF}"/>
              </a:ext>
            </a:extLst>
          </p:cNvPr>
          <p:cNvSpPr txBox="1">
            <a:spLocks/>
          </p:cNvSpPr>
          <p:nvPr/>
        </p:nvSpPr>
        <p:spPr>
          <a:xfrm>
            <a:off x="0" y="4152757"/>
            <a:ext cx="12192000" cy="21649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조 </a:t>
            </a:r>
            <a:r>
              <a:rPr lang="en-US" altLang="ko-KR"/>
              <a:t>With</a:t>
            </a:r>
            <a:endParaRPr lang="ko-KR" altLang="en-US"/>
          </a:p>
          <a:p>
            <a:pPr>
              <a:defRPr/>
            </a:pPr>
            <a:r>
              <a:rPr lang="ko-KR" altLang="en-US"/>
              <a:t>김유정</a:t>
            </a:r>
            <a:r>
              <a:rPr lang="en-US" altLang="ko-KR"/>
              <a:t>(</a:t>
            </a:r>
            <a:r>
              <a:rPr lang="ko-KR" altLang="en-US"/>
              <a:t>조장</a:t>
            </a:r>
            <a:r>
              <a:rPr lang="en-US" altLang="ko-KR"/>
              <a:t>), </a:t>
            </a:r>
            <a:r>
              <a:rPr lang="ko-KR" altLang="en-US"/>
              <a:t>김상화</a:t>
            </a:r>
            <a:r>
              <a:rPr lang="en-US" altLang="ko-KR"/>
              <a:t>,</a:t>
            </a:r>
            <a:r>
              <a:rPr lang="ko-KR" altLang="en-US"/>
              <a:t> 박철민</a:t>
            </a:r>
            <a:r>
              <a:rPr lang="en-US" altLang="ko-KR"/>
              <a:t>,</a:t>
            </a:r>
            <a:r>
              <a:rPr lang="ko-KR" altLang="en-US"/>
              <a:t> 이기연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ver 0.9.1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573BCD-219B-4FC5-AB04-74448B03A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000125"/>
            <a:ext cx="4857750" cy="48577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BEA952-DA89-4779-BBF0-9823198CBA53}"/>
              </a:ext>
            </a:extLst>
          </p:cNvPr>
          <p:cNvSpPr txBox="1">
            <a:spLocks/>
          </p:cNvSpPr>
          <p:nvPr/>
        </p:nvSpPr>
        <p:spPr>
          <a:xfrm>
            <a:off x="9094903" y="6223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EA0FA2C-B88F-48AF-834A-4AC442F3DFC7}" type="slidenum">
              <a:rPr lang="en-US" altLang="en-US" smtClean="0"/>
              <a:pPr>
                <a:defRPr/>
              </a:pPr>
              <a:t>10</a:t>
            </a:fld>
            <a:r>
              <a:rPr lang="ko-KR" altLang="en-US" dirty="0"/>
              <a:t> </a:t>
            </a:r>
            <a:r>
              <a:rPr lang="en-US" altLang="ko-KR" dirty="0"/>
              <a:t>/ 11</a:t>
            </a:r>
          </a:p>
        </p:txBody>
      </p:sp>
    </p:spTree>
    <p:extLst>
      <p:ext uri="{BB962C8B-B14F-4D97-AF65-F5344CB8AC3E}">
        <p14:creationId xmlns:p14="http://schemas.microsoft.com/office/powerpoint/2010/main" val="402667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0F3021-4E97-4A26-B830-959D8D00A7D0}"/>
              </a:ext>
            </a:extLst>
          </p:cNvPr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DDAC9-DC1E-4705-95FF-D7828587A22C}"/>
              </a:ext>
            </a:extLst>
          </p:cNvPr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400" dirty="0">
                <a:solidFill>
                  <a:schemeClr val="bg1"/>
                </a:solidFill>
              </a:rPr>
              <a:t>Thank You!</a:t>
            </a:r>
            <a:endParaRPr lang="ko-KR" altLang="en-US" sz="4400" b="1" spc="1400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4B5F2279-3020-4BB1-BCA3-5617FC5BC48E}"/>
              </a:ext>
            </a:extLst>
          </p:cNvPr>
          <p:cNvSpPr txBox="1">
            <a:spLocks/>
          </p:cNvSpPr>
          <p:nvPr/>
        </p:nvSpPr>
        <p:spPr>
          <a:xfrm>
            <a:off x="9140456" y="62600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EA0FA2C-B88F-48AF-834A-4AC442F3DFC7}" type="slidenum">
              <a:rPr lang="en-US" altLang="en-US" smtClean="0"/>
              <a:pPr>
                <a:defRPr/>
              </a:pPr>
              <a:t>11</a:t>
            </a:fld>
            <a:r>
              <a:rPr lang="ko-KR" altLang="en-US" dirty="0"/>
              <a:t> </a:t>
            </a:r>
            <a:r>
              <a:rPr lang="en-US" altLang="ko-KR" dirty="0"/>
              <a:t>/ 11</a:t>
            </a:r>
          </a:p>
        </p:txBody>
      </p:sp>
    </p:spTree>
    <p:extLst>
      <p:ext uri="{BB962C8B-B14F-4D97-AF65-F5344CB8AC3E}">
        <p14:creationId xmlns:p14="http://schemas.microsoft.com/office/powerpoint/2010/main" val="355410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spc="600">
                <a:solidFill>
                  <a:schemeClr val="bg1"/>
                </a:solidFill>
              </a:rPr>
              <a:t>변경 이력 관리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000</a:t>
            </a:r>
            <a:endParaRPr lang="ko-KR" altLang="en-US" b="1">
              <a:solidFill>
                <a:schemeClr val="accent6"/>
              </a:solidFill>
            </a:endParaRPr>
          </a:p>
        </p:txBody>
      </p:sp>
      <p:graphicFrame>
        <p:nvGraphicFramePr>
          <p:cNvPr id="8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906370"/>
              </p:ext>
            </p:extLst>
          </p:nvPr>
        </p:nvGraphicFramePr>
        <p:xfrm>
          <a:off x="742950" y="1070592"/>
          <a:ext cx="11135105" cy="500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No.</a:t>
                      </a:r>
                      <a:endParaRPr lang="ko-KR" altLang="en-US" sz="1400"/>
                    </a:p>
                  </a:txBody>
                  <a:tcPr marL="119901" marR="119901" marT="59950" marB="59950" anchor="ctr"/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변경 내역</a:t>
                      </a:r>
                    </a:p>
                  </a:txBody>
                  <a:tcPr marL="119901" marR="119901" marT="59950" marB="5995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작성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검토</a:t>
                      </a:r>
                    </a:p>
                  </a:txBody>
                  <a:tcPr marL="119901" marR="119901" marT="59950" marB="5995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623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/>
                        <a:t>1</a:t>
                      </a: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400" b="1"/>
                        <a:t>초안 작성</a:t>
                      </a:r>
                      <a:r>
                        <a:rPr lang="en-US" altLang="ko-KR" sz="1400" b="1"/>
                        <a:t>(ver</a:t>
                      </a:r>
                      <a:r>
                        <a:rPr lang="en-US" altLang="ko-KR" sz="1400" b="1" baseline="0"/>
                        <a:t> 0.9.0)</a:t>
                      </a: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/>
                        <a:t>2022.03.11</a:t>
                      </a:r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dirty="0" err="1"/>
                        <a:t>김상화</a:t>
                      </a:r>
                      <a:endParaRPr lang="ko-KR" altLang="en-US" sz="1400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/>
                        <a:t>2022.03.16</a:t>
                      </a:r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/>
                        <a:t>멘토</a:t>
                      </a:r>
                      <a:r>
                        <a:rPr lang="en-US" altLang="ko-KR" sz="1400" b="1"/>
                        <a:t>(</a:t>
                      </a:r>
                      <a:r>
                        <a:rPr lang="ko-KR" altLang="en-US" sz="1400" b="1"/>
                        <a:t>정휘웅</a:t>
                      </a:r>
                      <a:r>
                        <a:rPr lang="en-US" altLang="ko-KR" sz="1400" b="1"/>
                        <a:t>)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400" b="1"/>
                        <a:t>강사</a:t>
                      </a:r>
                      <a:r>
                        <a:rPr lang="en-US" altLang="ko-KR" sz="1400" b="1"/>
                        <a:t>(</a:t>
                      </a:r>
                      <a:r>
                        <a:rPr lang="ko-KR" altLang="en-US" sz="1400" b="1"/>
                        <a:t>이진영</a:t>
                      </a:r>
                      <a:r>
                        <a:rPr lang="en-US" altLang="ko-KR" sz="1400" b="1"/>
                        <a:t>)</a:t>
                      </a:r>
                      <a:endParaRPr lang="ko-KR" altLang="en-US" sz="1400" b="1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/>
                        <a:t>2</a:t>
                      </a: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1" dirty="0"/>
                        <a:t>수정 및 보완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en-US" altLang="ko-KR" sz="1400" b="1" dirty="0" err="1"/>
                        <a:t>ver</a:t>
                      </a:r>
                      <a:r>
                        <a:rPr lang="en-US" altLang="ko-KR" sz="1400" b="1" baseline="0" dirty="0"/>
                        <a:t> 0.9.1)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400" b="1" baseline="0" dirty="0"/>
                        <a:t>전체 내용 수정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1" dirty="0"/>
                        <a:t>2022.04.07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dirty="0" err="1"/>
                        <a:t>김상화</a:t>
                      </a:r>
                      <a:endParaRPr lang="ko-KR" altLang="en-US" sz="1400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1" dirty="0"/>
                        <a:t>2022.04.11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/>
                        <a:t>멘토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정휘웅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400" b="1" dirty="0"/>
                        <a:t>강사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이진영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4929BE4-CE29-49F3-AFD8-6FC48106040E}"/>
              </a:ext>
            </a:extLst>
          </p:cNvPr>
          <p:cNvSpPr txBox="1">
            <a:spLocks/>
          </p:cNvSpPr>
          <p:nvPr/>
        </p:nvSpPr>
        <p:spPr>
          <a:xfrm>
            <a:off x="9094903" y="6223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EA0FA2C-B88F-48AF-834A-4AC442F3DFC7}" type="slidenum">
              <a:rPr lang="en-US" altLang="en-US" smtClean="0"/>
              <a:pPr>
                <a:defRPr/>
              </a:pPr>
              <a:t>2</a:t>
            </a:fld>
            <a:r>
              <a:rPr lang="ko-KR" altLang="en-US" dirty="0"/>
              <a:t> </a:t>
            </a:r>
            <a:r>
              <a:rPr lang="en-US" altLang="ko-KR" dirty="0"/>
              <a:t>/ 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accent1"/>
          </a:fgClr>
          <a:bgClr>
            <a:schemeClr val="accent1">
              <a:lumMod val="25000"/>
              <a:lumOff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9E79E2-A22C-4617-9659-8938B091618B}"/>
              </a:ext>
            </a:extLst>
          </p:cNvPr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3589E-2596-447F-B247-9D2F05519D67}"/>
              </a:ext>
            </a:extLst>
          </p:cNvPr>
          <p:cNvSpPr txBox="1"/>
          <p:nvPr/>
        </p:nvSpPr>
        <p:spPr>
          <a:xfrm>
            <a:off x="666750" y="586970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17D8AFE-89F3-47B6-857E-9895F35602D0}"/>
              </a:ext>
            </a:extLst>
          </p:cNvPr>
          <p:cNvGrpSpPr/>
          <p:nvPr/>
        </p:nvGrpSpPr>
        <p:grpSpPr>
          <a:xfrm flipV="1">
            <a:off x="9312460" y="290780"/>
            <a:ext cx="2417319" cy="347859"/>
            <a:chOff x="666750" y="1287730"/>
            <a:chExt cx="5878069" cy="1085850"/>
          </a:xfrm>
          <a:solidFill>
            <a:schemeClr val="accent4"/>
          </a:solidFill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FF8B0E0-1FAA-474D-A278-F7A5595A1982}"/>
                </a:ext>
              </a:extLst>
            </p:cNvPr>
            <p:cNvGrpSpPr/>
            <p:nvPr/>
          </p:nvGrpSpPr>
          <p:grpSpPr>
            <a:xfrm>
              <a:off x="666750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6" name="이등변 삼각형 25">
                <a:extLst>
                  <a:ext uri="{FF2B5EF4-FFF2-40B4-BE49-F238E27FC236}">
                    <a16:creationId xmlns:a16="http://schemas.microsoft.com/office/drawing/2014/main" id="{6D61E00D-1D18-4E45-87CD-708A755F0861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이등변 삼각형 26">
                <a:extLst>
                  <a:ext uri="{FF2B5EF4-FFF2-40B4-BE49-F238E27FC236}">
                    <a16:creationId xmlns:a16="http://schemas.microsoft.com/office/drawing/2014/main" id="{978568F4-D3D1-4B57-BB31-D9ECB81249BC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0FD0220-3116-4805-941F-15F878320B9B}"/>
                </a:ext>
              </a:extLst>
            </p:cNvPr>
            <p:cNvGrpSpPr/>
            <p:nvPr/>
          </p:nvGrpSpPr>
          <p:grpSpPr>
            <a:xfrm>
              <a:off x="1506474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749025A9-5655-4E2C-97CB-D7307F654BF4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DA49957B-398B-4F39-8F3D-648F488E7A21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339958-E2C5-4AB2-BD50-82D95C3D0C17}"/>
                </a:ext>
              </a:extLst>
            </p:cNvPr>
            <p:cNvGrpSpPr/>
            <p:nvPr/>
          </p:nvGrpSpPr>
          <p:grpSpPr>
            <a:xfrm>
              <a:off x="2346198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id="{1DCDBFE1-DDC8-456E-8A19-B8FE3F290FFF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3FAB73BE-B000-41AC-A5F8-F0F00E297EEE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70DFB9D-86D1-489C-9708-C1D85C9D50A9}"/>
                </a:ext>
              </a:extLst>
            </p:cNvPr>
            <p:cNvGrpSpPr/>
            <p:nvPr/>
          </p:nvGrpSpPr>
          <p:grpSpPr>
            <a:xfrm>
              <a:off x="3185922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0" name="이등변 삼각형 19">
                <a:extLst>
                  <a:ext uri="{FF2B5EF4-FFF2-40B4-BE49-F238E27FC236}">
                    <a16:creationId xmlns:a16="http://schemas.microsoft.com/office/drawing/2014/main" id="{B384FC9F-57F2-4AF1-9943-F904B7A33B54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FD23CFD5-0147-4B17-B434-3919F6DB5039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4CAA564-59D4-47A9-93DB-A4C048CCD191}"/>
                </a:ext>
              </a:extLst>
            </p:cNvPr>
            <p:cNvGrpSpPr/>
            <p:nvPr/>
          </p:nvGrpSpPr>
          <p:grpSpPr>
            <a:xfrm>
              <a:off x="4025646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8" name="이등변 삼각형 17">
                <a:extLst>
                  <a:ext uri="{FF2B5EF4-FFF2-40B4-BE49-F238E27FC236}">
                    <a16:creationId xmlns:a16="http://schemas.microsoft.com/office/drawing/2014/main" id="{3277AA84-1F63-4B4C-B554-7485F3AD5452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이등변 삼각형 18">
                <a:extLst>
                  <a:ext uri="{FF2B5EF4-FFF2-40B4-BE49-F238E27FC236}">
                    <a16:creationId xmlns:a16="http://schemas.microsoft.com/office/drawing/2014/main" id="{5AA98B5D-2B98-4B48-BA00-4EBB1329002D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C2542BD-4B1E-4CBC-B957-81116B156289}"/>
                </a:ext>
              </a:extLst>
            </p:cNvPr>
            <p:cNvGrpSpPr/>
            <p:nvPr/>
          </p:nvGrpSpPr>
          <p:grpSpPr>
            <a:xfrm>
              <a:off x="4865370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6" name="이등변 삼각형 15">
                <a:extLst>
                  <a:ext uri="{FF2B5EF4-FFF2-40B4-BE49-F238E27FC236}">
                    <a16:creationId xmlns:a16="http://schemas.microsoft.com/office/drawing/2014/main" id="{048987BD-3C44-4935-8BB5-C387823E9692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이등변 삼각형 16">
                <a:extLst>
                  <a:ext uri="{FF2B5EF4-FFF2-40B4-BE49-F238E27FC236}">
                    <a16:creationId xmlns:a16="http://schemas.microsoft.com/office/drawing/2014/main" id="{A2E11821-9719-46E1-A840-D4670966445C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457DC7-B8AD-4CD8-8F40-36080E70189D}"/>
                </a:ext>
              </a:extLst>
            </p:cNvPr>
            <p:cNvGrpSpPr/>
            <p:nvPr/>
          </p:nvGrpSpPr>
          <p:grpSpPr>
            <a:xfrm>
              <a:off x="5705094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4" name="이등변 삼각형 13">
                <a:extLst>
                  <a:ext uri="{FF2B5EF4-FFF2-40B4-BE49-F238E27FC236}">
                    <a16:creationId xmlns:a16="http://schemas.microsoft.com/office/drawing/2014/main" id="{FE69E1FE-5632-4F47-8DE5-C30411B62763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E38A0F26-D6AB-41D2-8722-EBA3BBCBFDFA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A018017-ED6D-42E6-AB8B-F1368AB0DF7C}"/>
              </a:ext>
            </a:extLst>
          </p:cNvPr>
          <p:cNvGrpSpPr/>
          <p:nvPr/>
        </p:nvGrpSpPr>
        <p:grpSpPr>
          <a:xfrm>
            <a:off x="769108" y="2191835"/>
            <a:ext cx="3671188" cy="523220"/>
            <a:chOff x="767193" y="1769836"/>
            <a:chExt cx="3671188" cy="523220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A0F03A81-E583-4B96-9904-3A0709DDA42F}"/>
                </a:ext>
              </a:extLst>
            </p:cNvPr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138D71-38AA-4316-8A53-4E6F3088A483}"/>
                </a:ext>
              </a:extLst>
            </p:cNvPr>
            <p:cNvSpPr txBox="1"/>
            <p:nvPr/>
          </p:nvSpPr>
          <p:spPr>
            <a:xfrm>
              <a:off x="1265718" y="1769836"/>
              <a:ext cx="31726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03 </a:t>
              </a:r>
              <a:r>
                <a:rPr lang="ko-KR" altLang="en-US" sz="2800" b="1" dirty="0">
                  <a:solidFill>
                    <a:schemeClr val="bg1"/>
                  </a:solidFill>
                </a:rPr>
                <a:t>시스템 구조 정의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5C5C381-8FF7-457B-B29F-F78306AA2B96}"/>
              </a:ext>
            </a:extLst>
          </p:cNvPr>
          <p:cNvSpPr txBox="1"/>
          <p:nvPr/>
        </p:nvSpPr>
        <p:spPr>
          <a:xfrm>
            <a:off x="1265717" y="2651647"/>
            <a:ext cx="5173183" cy="1287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프로세스 설계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>
                <a:solidFill>
                  <a:schemeClr val="bg1"/>
                </a:solidFill>
              </a:rPr>
              <a:t>UI </a:t>
            </a:r>
            <a:r>
              <a:rPr lang="ko-KR" altLang="en-US" dirty="0">
                <a:solidFill>
                  <a:schemeClr val="bg1"/>
                </a:solidFill>
              </a:rPr>
              <a:t>구조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설계 </a:t>
            </a:r>
            <a:r>
              <a:rPr lang="en-US" altLang="ko-KR" dirty="0">
                <a:solidFill>
                  <a:schemeClr val="bg1"/>
                </a:solidFill>
              </a:rPr>
              <a:t>: Flow Chart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>
                <a:solidFill>
                  <a:schemeClr val="bg1"/>
                </a:solidFill>
              </a:rPr>
              <a:t>화면 정의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7" name="슬라이드 번호 개체 틀 3">
            <a:extLst>
              <a:ext uri="{FF2B5EF4-FFF2-40B4-BE49-F238E27FC236}">
                <a16:creationId xmlns:a16="http://schemas.microsoft.com/office/drawing/2014/main" id="{4B4F54B1-51BC-4938-972C-5C8E70508D17}"/>
              </a:ext>
            </a:extLst>
          </p:cNvPr>
          <p:cNvSpPr txBox="1">
            <a:spLocks/>
          </p:cNvSpPr>
          <p:nvPr/>
        </p:nvSpPr>
        <p:spPr>
          <a:xfrm>
            <a:off x="9094903" y="6223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EA0FA2C-B88F-48AF-834A-4AC442F3DFC7}" type="slidenum">
              <a:rPr lang="en-US" altLang="en-US" smtClean="0"/>
              <a:pPr>
                <a:defRPr/>
              </a:pPr>
              <a:t>3</a:t>
            </a:fld>
            <a:r>
              <a:rPr lang="ko-KR" altLang="en-US" dirty="0"/>
              <a:t> </a:t>
            </a:r>
            <a:r>
              <a:rPr lang="en-US" altLang="ko-KR" dirty="0"/>
              <a:t>/ 11</a:t>
            </a:r>
          </a:p>
        </p:txBody>
      </p:sp>
    </p:spTree>
    <p:extLst>
      <p:ext uri="{BB962C8B-B14F-4D97-AF65-F5344CB8AC3E}">
        <p14:creationId xmlns:p14="http://schemas.microsoft.com/office/powerpoint/2010/main" val="155167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8DBB0-0989-4E9B-9D6D-DAEA28BFE53B}"/>
              </a:ext>
            </a:extLst>
          </p:cNvPr>
          <p:cNvSpPr txBox="1"/>
          <p:nvPr/>
        </p:nvSpPr>
        <p:spPr>
          <a:xfrm>
            <a:off x="828675" y="135493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</a:rPr>
              <a:t>프로세스 설계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001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80EF63DE-7B10-4D46-81D8-B2B21132C20E}"/>
              </a:ext>
            </a:extLst>
          </p:cNvPr>
          <p:cNvSpPr txBox="1">
            <a:spLocks/>
          </p:cNvSpPr>
          <p:nvPr/>
        </p:nvSpPr>
        <p:spPr>
          <a:xfrm>
            <a:off x="9094903" y="6223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EA0FA2C-B88F-48AF-834A-4AC442F3DFC7}" type="slidenum">
              <a:rPr lang="en-US" altLang="en-US" smtClean="0"/>
              <a:pPr>
                <a:defRPr/>
              </a:pPr>
              <a:t>4</a:t>
            </a:fld>
            <a:r>
              <a:rPr lang="ko-KR" altLang="en-US" dirty="0"/>
              <a:t> </a:t>
            </a:r>
            <a:r>
              <a:rPr lang="en-US" altLang="ko-KR" dirty="0"/>
              <a:t>/ 11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99801874-9A29-4003-BE8E-531D73045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83" y="1161259"/>
            <a:ext cx="7673900" cy="420403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C3ED91-6C62-4F58-B24D-DFBFF8EB251B}"/>
              </a:ext>
            </a:extLst>
          </p:cNvPr>
          <p:cNvSpPr txBox="1"/>
          <p:nvPr/>
        </p:nvSpPr>
        <p:spPr>
          <a:xfrm>
            <a:off x="6327587" y="2891008"/>
            <a:ext cx="6118412" cy="3097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1160" marR="0" indent="-285750" algn="just" fontAlgn="base" latinLnBrk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4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Keyword : </a:t>
            </a:r>
            <a:r>
              <a:rPr lang="ko-KR" altLang="en-US" sz="14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원하는 지하철역을 입력</a:t>
            </a:r>
            <a:endParaRPr lang="ko-KR" altLang="en-US" sz="14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391160" marR="0" indent="-285750" algn="just" fontAlgn="base" latinLnBrk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4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URL queue : </a:t>
            </a:r>
            <a:r>
              <a:rPr lang="ko-KR" altLang="en-US" sz="14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인스타그램의 주소를 입력</a:t>
            </a:r>
            <a:endParaRPr lang="ko-KR" altLang="en-US" sz="14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391160" marR="0" indent="-285750" algn="just" fontAlgn="base" latinLnBrk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4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Download html : </a:t>
            </a:r>
            <a:r>
              <a:rPr lang="ko-KR" altLang="en-US" sz="14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웹페이지의 태그를 다운로드</a:t>
            </a:r>
            <a:endParaRPr lang="ko-KR" altLang="en-US" sz="14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391160" marR="0" indent="-285750" algn="just" fontAlgn="base" latinLnBrk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4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Web Crawler : </a:t>
            </a:r>
            <a:r>
              <a:rPr lang="ko-KR" altLang="en-US" sz="1400" kern="0" spc="-6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r>
              <a:rPr lang="ko-KR" altLang="en-US" sz="14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진행</a:t>
            </a:r>
            <a:endParaRPr lang="ko-KR" altLang="en-US" sz="14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391160" marR="0" indent="-285750" algn="just" fontAlgn="base" latinLnBrk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4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Text Download : </a:t>
            </a:r>
            <a:r>
              <a:rPr lang="ko-KR" altLang="en-US" sz="14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검색된 게시물의 텍스트를 추출하여 다운로드 </a:t>
            </a:r>
            <a:endParaRPr lang="ko-KR" altLang="en-US" sz="14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391160" marR="0" indent="-285750" algn="just" fontAlgn="base" latinLnBrk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4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Save Data : </a:t>
            </a:r>
            <a:r>
              <a:rPr lang="ko-KR" altLang="en-US" sz="14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저장</a:t>
            </a:r>
            <a:endParaRPr lang="ko-KR" altLang="en-US" sz="14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391160" marR="0" indent="-285750" algn="just" fontAlgn="base" latinLnBrk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4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 Analysis : </a:t>
            </a:r>
            <a:r>
              <a:rPr lang="ko-KR" altLang="en-US" sz="14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 및 전처리를 진행</a:t>
            </a:r>
            <a:endParaRPr lang="ko-KR" altLang="en-US" sz="14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391160" marR="0" indent="-285750" algn="just" fontAlgn="base" latinLnBrk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4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Visualization : </a:t>
            </a:r>
            <a:r>
              <a:rPr lang="ko-KR" altLang="en-US" sz="14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분석한 데이터를 바탕으로 시각화를 진행</a:t>
            </a:r>
            <a:endParaRPr lang="ko-KR" altLang="en-US" sz="1400" kern="0" spc="-6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323399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8DBB0-0989-4E9B-9D6D-DAEA28BFE53B}"/>
              </a:ext>
            </a:extLst>
          </p:cNvPr>
          <p:cNvSpPr txBox="1"/>
          <p:nvPr/>
        </p:nvSpPr>
        <p:spPr>
          <a:xfrm>
            <a:off x="828675" y="135493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600" dirty="0">
                <a:solidFill>
                  <a:schemeClr val="bg1"/>
                </a:solidFill>
              </a:rPr>
              <a:t>UI </a:t>
            </a:r>
            <a:r>
              <a:rPr lang="ko-KR" altLang="en-US" b="1" spc="600" dirty="0">
                <a:solidFill>
                  <a:schemeClr val="bg1"/>
                </a:solidFill>
              </a:rPr>
              <a:t>구조 설계 </a:t>
            </a:r>
            <a:r>
              <a:rPr lang="en-US" altLang="ko-KR" b="1" spc="600" dirty="0">
                <a:solidFill>
                  <a:schemeClr val="bg1"/>
                </a:solidFill>
              </a:rPr>
              <a:t>: Flow Chart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A0F33A7-63DA-42B8-84FF-27C05AB6A192}"/>
              </a:ext>
            </a:extLst>
          </p:cNvPr>
          <p:cNvSpPr txBox="1">
            <a:spLocks/>
          </p:cNvSpPr>
          <p:nvPr/>
        </p:nvSpPr>
        <p:spPr>
          <a:xfrm>
            <a:off x="9094903" y="6223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EA0FA2C-B88F-48AF-834A-4AC442F3DFC7}" type="slidenum">
              <a:rPr lang="en-US" altLang="en-US" smtClean="0"/>
              <a:pPr>
                <a:defRPr/>
              </a:pPr>
              <a:t>5</a:t>
            </a:fld>
            <a:r>
              <a:rPr lang="ko-KR" altLang="en-US" dirty="0"/>
              <a:t> </a:t>
            </a:r>
            <a:r>
              <a:rPr lang="en-US" altLang="ko-KR" dirty="0"/>
              <a:t>/ 11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A5E23F-85AA-4EDC-B99A-C615B6DFF781}"/>
              </a:ext>
            </a:extLst>
          </p:cNvPr>
          <p:cNvSpPr/>
          <p:nvPr/>
        </p:nvSpPr>
        <p:spPr>
          <a:xfrm>
            <a:off x="7352778" y="2111745"/>
            <a:ext cx="4361071" cy="3066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A : </a:t>
            </a:r>
            <a:r>
              <a:rPr lang="ko-KR" altLang="en-US" dirty="0">
                <a:solidFill>
                  <a:schemeClr val="tx1"/>
                </a:solidFill>
              </a:rPr>
              <a:t>인스타그램 </a:t>
            </a:r>
            <a:r>
              <a:rPr lang="ko-KR" altLang="en-US" dirty="0" err="1">
                <a:solidFill>
                  <a:schemeClr val="tx1"/>
                </a:solidFill>
              </a:rPr>
              <a:t>크롤링</a:t>
            </a:r>
            <a:r>
              <a:rPr lang="ko-KR" altLang="en-US" dirty="0">
                <a:solidFill>
                  <a:schemeClr val="tx1"/>
                </a:solidFill>
              </a:rPr>
              <a:t> 진행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시각화 진행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C : </a:t>
            </a:r>
            <a:r>
              <a:rPr lang="ko-KR" altLang="en-US" dirty="0">
                <a:solidFill>
                  <a:schemeClr val="tx1"/>
                </a:solidFill>
              </a:rPr>
              <a:t>프로그램 종료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G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시각화 진행 후 중단 선택 시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B15072-EB6E-422A-9A30-85A1C368A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614" y="687580"/>
            <a:ext cx="5396498" cy="591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3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8DBB0-0989-4E9B-9D6D-DAEA28BFE53B}"/>
              </a:ext>
            </a:extLst>
          </p:cNvPr>
          <p:cNvSpPr txBox="1"/>
          <p:nvPr/>
        </p:nvSpPr>
        <p:spPr>
          <a:xfrm>
            <a:off x="828675" y="135493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600" dirty="0">
                <a:solidFill>
                  <a:schemeClr val="bg1"/>
                </a:solidFill>
              </a:rPr>
              <a:t>UI </a:t>
            </a:r>
            <a:r>
              <a:rPr lang="ko-KR" altLang="en-US" b="1" spc="600" dirty="0">
                <a:solidFill>
                  <a:schemeClr val="bg1"/>
                </a:solidFill>
              </a:rPr>
              <a:t>구조 설계 </a:t>
            </a:r>
            <a:r>
              <a:rPr lang="en-US" altLang="ko-KR" b="1" spc="600" dirty="0">
                <a:solidFill>
                  <a:schemeClr val="bg1"/>
                </a:solidFill>
              </a:rPr>
              <a:t>: Flow Chart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A0F33A7-63DA-42B8-84FF-27C05AB6A192}"/>
              </a:ext>
            </a:extLst>
          </p:cNvPr>
          <p:cNvSpPr txBox="1">
            <a:spLocks/>
          </p:cNvSpPr>
          <p:nvPr/>
        </p:nvSpPr>
        <p:spPr>
          <a:xfrm>
            <a:off x="9094903" y="6223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EA0FA2C-B88F-48AF-834A-4AC442F3DFC7}" type="slidenum">
              <a:rPr lang="en-US" altLang="en-US" smtClean="0"/>
              <a:pPr>
                <a:defRPr/>
              </a:pPr>
              <a:t>6</a:t>
            </a:fld>
            <a:r>
              <a:rPr lang="ko-KR" altLang="en-US" dirty="0"/>
              <a:t> </a:t>
            </a:r>
            <a:r>
              <a:rPr lang="en-US" altLang="ko-KR" dirty="0"/>
              <a:t>/ 11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F75BC7-32FF-47A3-8898-26C434E806F9}"/>
              </a:ext>
            </a:extLst>
          </p:cNvPr>
          <p:cNvSpPr/>
          <p:nvPr/>
        </p:nvSpPr>
        <p:spPr>
          <a:xfrm>
            <a:off x="7202466" y="2111745"/>
            <a:ext cx="4809994" cy="3066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시각화 진행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C : </a:t>
            </a:r>
            <a:r>
              <a:rPr lang="ko-KR" altLang="en-US" dirty="0">
                <a:solidFill>
                  <a:schemeClr val="tx1"/>
                </a:solidFill>
              </a:rPr>
              <a:t>프로그램 종료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D : </a:t>
            </a:r>
            <a:r>
              <a:rPr lang="ko-KR" altLang="en-US" dirty="0">
                <a:solidFill>
                  <a:schemeClr val="tx1"/>
                </a:solidFill>
              </a:rPr>
              <a:t>해시태그 및 위치정보 시각화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   (</a:t>
            </a:r>
            <a:r>
              <a:rPr lang="ko-KR" altLang="en-US" dirty="0">
                <a:solidFill>
                  <a:schemeClr val="tx1"/>
                </a:solidFill>
              </a:rPr>
              <a:t>막대그래프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워드클라우드</a:t>
            </a:r>
            <a:r>
              <a:rPr lang="ko-KR" altLang="en-US" dirty="0">
                <a:solidFill>
                  <a:schemeClr val="tx1"/>
                </a:solidFill>
              </a:rPr>
              <a:t> 또는 지도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E : </a:t>
            </a:r>
            <a:r>
              <a:rPr lang="ko-KR" altLang="en-US" dirty="0">
                <a:solidFill>
                  <a:schemeClr val="tx1"/>
                </a:solidFill>
              </a:rPr>
              <a:t>이전 메뉴로 이동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지하철역 </a:t>
            </a:r>
            <a:r>
              <a:rPr lang="ko-KR" altLang="en-US" dirty="0" err="1">
                <a:solidFill>
                  <a:schemeClr val="tx1"/>
                </a:solidFill>
              </a:rPr>
              <a:t>재선택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F : </a:t>
            </a:r>
            <a:r>
              <a:rPr lang="ko-KR" altLang="en-US" dirty="0">
                <a:solidFill>
                  <a:schemeClr val="tx1"/>
                </a:solidFill>
              </a:rPr>
              <a:t>시각화 프로그램 진행 유지를 선택한 경우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1539C0-E67D-42B8-A6B8-498EA8E52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62" y="606556"/>
            <a:ext cx="5046546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2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8DBB0-0989-4E9B-9D6D-DAEA28BFE53B}"/>
              </a:ext>
            </a:extLst>
          </p:cNvPr>
          <p:cNvSpPr txBox="1"/>
          <p:nvPr/>
        </p:nvSpPr>
        <p:spPr>
          <a:xfrm>
            <a:off x="828675" y="135493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600" dirty="0">
                <a:solidFill>
                  <a:schemeClr val="bg1"/>
                </a:solidFill>
              </a:rPr>
              <a:t>UI </a:t>
            </a:r>
            <a:r>
              <a:rPr lang="ko-KR" altLang="en-US" b="1" spc="600" dirty="0">
                <a:solidFill>
                  <a:schemeClr val="bg1"/>
                </a:solidFill>
              </a:rPr>
              <a:t>구조 설계 </a:t>
            </a:r>
            <a:r>
              <a:rPr lang="en-US" altLang="ko-KR" b="1" spc="600" dirty="0">
                <a:solidFill>
                  <a:schemeClr val="bg1"/>
                </a:solidFill>
              </a:rPr>
              <a:t>: Flow Chart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A0F33A7-63DA-42B8-84FF-27C05AB6A192}"/>
              </a:ext>
            </a:extLst>
          </p:cNvPr>
          <p:cNvSpPr txBox="1">
            <a:spLocks/>
          </p:cNvSpPr>
          <p:nvPr/>
        </p:nvSpPr>
        <p:spPr>
          <a:xfrm>
            <a:off x="9094903" y="6223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EA0FA2C-B88F-48AF-834A-4AC442F3DFC7}" type="slidenum">
              <a:rPr lang="en-US" altLang="en-US" smtClean="0"/>
              <a:pPr>
                <a:defRPr/>
              </a:pPr>
              <a:t>7</a:t>
            </a:fld>
            <a:r>
              <a:rPr lang="ko-KR" altLang="en-US" dirty="0"/>
              <a:t> </a:t>
            </a:r>
            <a:r>
              <a:rPr lang="en-US" altLang="ko-KR" dirty="0"/>
              <a:t>/ 11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62C0D9-1FFB-47EE-9622-F00259B992FF}"/>
              </a:ext>
            </a:extLst>
          </p:cNvPr>
          <p:cNvSpPr/>
          <p:nvPr/>
        </p:nvSpPr>
        <p:spPr>
          <a:xfrm>
            <a:off x="7164888" y="2111745"/>
            <a:ext cx="4809994" cy="3066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C : </a:t>
            </a:r>
            <a:r>
              <a:rPr lang="ko-KR" altLang="en-US" dirty="0">
                <a:solidFill>
                  <a:schemeClr val="tx1"/>
                </a:solidFill>
              </a:rPr>
              <a:t>프로그램 종료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D : </a:t>
            </a:r>
            <a:r>
              <a:rPr lang="ko-KR" altLang="en-US" dirty="0">
                <a:solidFill>
                  <a:schemeClr val="tx1"/>
                </a:solidFill>
              </a:rPr>
              <a:t>해시태그 및 위치정보 시각화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   (</a:t>
            </a:r>
            <a:r>
              <a:rPr lang="ko-KR" altLang="en-US" dirty="0">
                <a:solidFill>
                  <a:schemeClr val="tx1"/>
                </a:solidFill>
              </a:rPr>
              <a:t>막대그래프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워드클라우드</a:t>
            </a:r>
            <a:r>
              <a:rPr lang="ko-KR" altLang="en-US" dirty="0">
                <a:solidFill>
                  <a:schemeClr val="tx1"/>
                </a:solidFill>
              </a:rPr>
              <a:t> 또는 지도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F : </a:t>
            </a:r>
            <a:r>
              <a:rPr lang="ko-KR" altLang="en-US" dirty="0">
                <a:solidFill>
                  <a:schemeClr val="tx1"/>
                </a:solidFill>
              </a:rPr>
              <a:t>시각화 프로그램 진행 유지를 선택한 경우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G : </a:t>
            </a:r>
            <a:r>
              <a:rPr lang="ko-KR" altLang="en-US" dirty="0">
                <a:solidFill>
                  <a:schemeClr val="tx1"/>
                </a:solidFill>
              </a:rPr>
              <a:t>시각화 프로그램 진행 유지를 선택하지 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ko-KR" altLang="en-US" dirty="0">
                <a:solidFill>
                  <a:schemeClr val="tx1"/>
                </a:solidFill>
              </a:rPr>
              <a:t>않은 경우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프로세스 선택으로 이동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FA451F-4102-47DE-89C7-D25992F6D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414" y="773243"/>
            <a:ext cx="406717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3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4889985-F261-4AF6-925B-E74141ACA67D}"/>
              </a:ext>
            </a:extLst>
          </p:cNvPr>
          <p:cNvSpPr txBox="1"/>
          <p:nvPr/>
        </p:nvSpPr>
        <p:spPr>
          <a:xfrm>
            <a:off x="573979" y="763055"/>
            <a:ext cx="5522021" cy="587147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프로그램에서 사용될 외부 모듈 설치를 진행합니다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.]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sz="10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크롤링에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사용될 모듈들을 확인합니다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.]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시각화에 사용될 모듈들을 확인합니다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.]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================================================================================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----------------------------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사용 모듈의 버전 정보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------------------------------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================================================================================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외부 모듈 설치가 완료되었습니다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프로그램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를 실행합니다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================================================================================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안녕하세요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지하철역을 입력하면 해당 지역 내 서비스를 알려드리는 서비스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입니다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================================================================================</a:t>
            </a: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[Step1]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원하시는 프로세스를 선택해주세요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0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크롤링을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진행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2.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시각화를 진행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종료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입력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00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1 -&gt; </a:t>
            </a:r>
            <a:r>
              <a:rPr lang="ko-KR" altLang="en-US" sz="1000" dirty="0" err="1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크롤링</a:t>
            </a:r>
            <a:r>
              <a:rPr lang="ko-KR" altLang="en-US" sz="100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진행 </a:t>
            </a:r>
            <a:r>
              <a:rPr lang="en-US" altLang="ko-KR" sz="100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lang="ko-KR" altLang="en-US" sz="100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종료</a:t>
            </a:r>
            <a:r>
              <a:rPr lang="en-US" altLang="ko-KR" sz="100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2 -&gt; [Step2]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================================================================================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00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를 진행하겠습니다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================================================================================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8DBB0-0989-4E9B-9D6D-DAEA28BFE53B}"/>
              </a:ext>
            </a:extLst>
          </p:cNvPr>
          <p:cNvSpPr txBox="1"/>
          <p:nvPr/>
        </p:nvSpPr>
        <p:spPr>
          <a:xfrm>
            <a:off x="828675" y="135493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</a:rPr>
              <a:t>화면 정의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003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34D56154-E43A-45AA-A162-D1F422782732}"/>
              </a:ext>
            </a:extLst>
          </p:cNvPr>
          <p:cNvSpPr txBox="1">
            <a:spLocks/>
          </p:cNvSpPr>
          <p:nvPr/>
        </p:nvSpPr>
        <p:spPr>
          <a:xfrm>
            <a:off x="9094903" y="6223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EA0FA2C-B88F-48AF-834A-4AC442F3DFC7}" type="slidenum">
              <a:rPr lang="en-US" altLang="en-US" smtClean="0"/>
              <a:pPr>
                <a:defRPr/>
              </a:pPr>
              <a:t>8</a:t>
            </a:fld>
            <a:r>
              <a:rPr lang="ko-KR" altLang="en-US" dirty="0"/>
              <a:t> </a:t>
            </a:r>
            <a:r>
              <a:rPr lang="en-US" altLang="ko-KR" dirty="0"/>
              <a:t>/ 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469A44-0A76-4B28-BF63-01EB262E0EA5}"/>
              </a:ext>
            </a:extLst>
          </p:cNvPr>
          <p:cNvSpPr txBox="1"/>
          <p:nvPr/>
        </p:nvSpPr>
        <p:spPr>
          <a:xfrm>
            <a:off x="6096000" y="763055"/>
            <a:ext cx="5522021" cy="42119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[Step2]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원하시는 지하철역을 선택해주세요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현재는 모란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판교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홍대만 선택 가능합니다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.)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모란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2.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판교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3.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홍대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프로그램 종료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입력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00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모란 </a:t>
            </a:r>
            <a:r>
              <a:rPr lang="en-US" altLang="ko-KR" sz="100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 1,2,3 -&gt; [Step3]</a:t>
            </a: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solidFill>
                <a:srgbClr val="FF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[Step3]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모란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키워드에 대한 검색 결과물 중 시각화하고 싶은 자료를 선택해주세요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해시태그 정보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2.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위치 정보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3.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이전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프로그램 종료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입력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00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1,2 -&gt; [Step4], 3 -&gt; [Step2]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300859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BFCC544-41BB-4426-987D-E7025171BAC6}"/>
              </a:ext>
            </a:extLst>
          </p:cNvPr>
          <p:cNvSpPr txBox="1"/>
          <p:nvPr/>
        </p:nvSpPr>
        <p:spPr>
          <a:xfrm>
            <a:off x="6259202" y="763055"/>
            <a:ext cx="5267325" cy="61509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2)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위치 정보 </a:t>
            </a:r>
            <a:r>
              <a:rPr lang="ko-KR" altLang="en-US" sz="10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입력시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================================================================================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위치 정보를 통해 주변 지역 서비스를 보여드리겠습니다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================================================================================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※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시각화창을 닫으면 계속 진행됩니다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정제된 파일이 이미 존재합니다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해당파일로 지도 시각화를 진행하겠습니다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[Step4]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00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키워드에 대한 시각화를 계속 </a:t>
            </a:r>
            <a:r>
              <a:rPr lang="ko-KR" altLang="en-US" sz="10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진행하시겠습니까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예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2. </a:t>
            </a:r>
            <a:r>
              <a:rPr lang="ko-KR" altLang="en-US" sz="10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아니오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프로그램 종료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입력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00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1 -&gt; [Step3], 2 -&gt; [Step1]</a:t>
            </a: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89985-F261-4AF6-925B-E74141ACA67D}"/>
              </a:ext>
            </a:extLst>
          </p:cNvPr>
          <p:cNvSpPr txBox="1"/>
          <p:nvPr/>
        </p:nvSpPr>
        <p:spPr>
          <a:xfrm>
            <a:off x="665475" y="763055"/>
            <a:ext cx="5267325" cy="22729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1) 1.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해시태그 정보 </a:t>
            </a:r>
            <a:r>
              <a:rPr lang="ko-KR" altLang="en-US" sz="10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입력시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================================================================================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자주나오는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단어를 통해 주변 지역 서비스를 보여드리겠습니다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막대그래프와 </a:t>
            </a:r>
            <a:r>
              <a:rPr lang="ko-KR" altLang="en-US" sz="10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워드클라우드를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통해 단어의 빈도수를 나타냅니다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================================================================================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※ 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시각화창을 닫으면 계속 진행됩니다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총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10288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개의 해시태그들 중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934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개의 </a:t>
            </a:r>
            <a:r>
              <a:rPr lang="ko-KR" altLang="en-US" sz="10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연관없는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해시태그가 제거 되었습니다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marR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8DBB0-0989-4E9B-9D6D-DAEA28BFE53B}"/>
              </a:ext>
            </a:extLst>
          </p:cNvPr>
          <p:cNvSpPr txBox="1"/>
          <p:nvPr/>
        </p:nvSpPr>
        <p:spPr>
          <a:xfrm>
            <a:off x="828675" y="135493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</a:rPr>
              <a:t>화면 정의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003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34D56154-E43A-45AA-A162-D1F422782732}"/>
              </a:ext>
            </a:extLst>
          </p:cNvPr>
          <p:cNvSpPr txBox="1">
            <a:spLocks/>
          </p:cNvSpPr>
          <p:nvPr/>
        </p:nvSpPr>
        <p:spPr>
          <a:xfrm>
            <a:off x="9094903" y="6223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EA0FA2C-B88F-48AF-834A-4AC442F3DFC7}" type="slidenum">
              <a:rPr lang="en-US" altLang="en-US" smtClean="0"/>
              <a:pPr>
                <a:defRPr/>
              </a:pPr>
              <a:t>9</a:t>
            </a:fld>
            <a:r>
              <a:rPr lang="ko-KR" altLang="en-US" dirty="0"/>
              <a:t> </a:t>
            </a:r>
            <a:r>
              <a:rPr lang="en-US" altLang="ko-KR" dirty="0"/>
              <a:t>/ 11</a:t>
            </a:r>
          </a:p>
        </p:txBody>
      </p:sp>
      <p:pic>
        <p:nvPicPr>
          <p:cNvPr id="1029" name="_x625898616">
            <a:extLst>
              <a:ext uri="{FF2B5EF4-FFF2-40B4-BE49-F238E27FC236}">
                <a16:creationId xmlns:a16="http://schemas.microsoft.com/office/drawing/2014/main" id="{DE08838D-7396-4085-8BC9-6C6AAFC93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05" y="3169085"/>
            <a:ext cx="3774386" cy="209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_x625897248">
            <a:extLst>
              <a:ext uri="{FF2B5EF4-FFF2-40B4-BE49-F238E27FC236}">
                <a16:creationId xmlns:a16="http://schemas.microsoft.com/office/drawing/2014/main" id="{6F8067C1-FEE4-43EA-A666-16960C281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663" y="2652202"/>
            <a:ext cx="2886402" cy="225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928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E6E6"/>
        </a:solidFill>
        <a:ln>
          <a:solidFill>
            <a:srgbClr val="D0CECE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590</Words>
  <Application>Microsoft Office PowerPoint</Application>
  <PresentationFormat>와이드스크린</PresentationFormat>
  <Paragraphs>155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굴림체</vt:lpstr>
      <vt:lpstr>맑은 고딕</vt:lpstr>
      <vt:lpstr>한양신명조</vt:lpstr>
      <vt:lpstr>Arial</vt:lpstr>
      <vt:lpstr>Office 테마</vt:lpstr>
      <vt:lpstr>[ 시스템 구조 정의서 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김유정</cp:lastModifiedBy>
  <cp:revision>1402</cp:revision>
  <dcterms:created xsi:type="dcterms:W3CDTF">2019-01-17T10:29:08Z</dcterms:created>
  <dcterms:modified xsi:type="dcterms:W3CDTF">2022-04-17T01:59:52Z</dcterms:modified>
  <cp:version/>
</cp:coreProperties>
</file>