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305" r:id="rId4"/>
    <p:sldId id="259" r:id="rId5"/>
    <p:sldId id="279" r:id="rId6"/>
    <p:sldId id="281" r:id="rId7"/>
    <p:sldId id="283" r:id="rId8"/>
    <p:sldId id="293" r:id="rId9"/>
    <p:sldId id="282" r:id="rId10"/>
    <p:sldId id="306" r:id="rId11"/>
    <p:sldId id="284" r:id="rId12"/>
    <p:sldId id="307" r:id="rId13"/>
    <p:sldId id="286" r:id="rId14"/>
    <p:sldId id="289" r:id="rId15"/>
    <p:sldId id="311" r:id="rId16"/>
    <p:sldId id="312" r:id="rId17"/>
    <p:sldId id="314" r:id="rId18"/>
    <p:sldId id="296" r:id="rId19"/>
    <p:sldId id="308" r:id="rId20"/>
    <p:sldId id="309" r:id="rId21"/>
    <p:sldId id="304" r:id="rId22"/>
    <p:sldId id="29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201" initials="p" lastIdx="1" clrIdx="0">
    <p:extLst>
      <p:ext uri="{19B8F6BF-5375-455C-9EA6-DF929625EA0E}">
        <p15:presenceInfo xmlns:p15="http://schemas.microsoft.com/office/powerpoint/2012/main" userId="pc20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1" autoAdjust="0"/>
    <p:restoredTop sz="79432" autoAdjust="0"/>
  </p:normalViewPr>
  <p:slideViewPr>
    <p:cSldViewPr snapToGrid="0" showGuides="1">
      <p:cViewPr>
        <p:scale>
          <a:sx n="50" d="100"/>
          <a:sy n="50" d="100"/>
        </p:scale>
        <p:origin x="480" y="298"/>
      </p:cViewPr>
      <p:guideLst>
        <p:guide orient="horz" pos="2160"/>
        <p:guide pos="3840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4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D8274-8D7A-4F16-A74C-8C94083AFD5B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46139-0330-4A38-945B-D0B747CE95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55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인스타그램</a:t>
            </a:r>
            <a:r>
              <a:rPr lang="ko-KR" altLang="en-US" dirty="0"/>
              <a:t> </a:t>
            </a:r>
            <a:r>
              <a:rPr lang="ko-KR" altLang="en-US" dirty="0" err="1"/>
              <a:t>출구별</a:t>
            </a:r>
            <a:r>
              <a:rPr lang="ko-KR" altLang="en-US" dirty="0"/>
              <a:t> 추천 서비스를 주제로 프로젝트를 진행한 </a:t>
            </a:r>
            <a:r>
              <a:rPr lang="en-US" altLang="ko-KR" dirty="0"/>
              <a:t>2</a:t>
            </a:r>
            <a:r>
              <a:rPr lang="ko-KR" altLang="en-US" dirty="0"/>
              <a:t>조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조는 김유정</a:t>
            </a:r>
            <a:r>
              <a:rPr lang="en-US" altLang="ko-KR" dirty="0"/>
              <a:t>, </a:t>
            </a:r>
            <a:r>
              <a:rPr lang="ko-KR" altLang="en-US" dirty="0"/>
              <a:t>김상화</a:t>
            </a:r>
            <a:r>
              <a:rPr lang="en-US" altLang="ko-KR" dirty="0"/>
              <a:t>, </a:t>
            </a:r>
            <a:r>
              <a:rPr lang="ko-KR" altLang="en-US" dirty="0"/>
              <a:t>박철민</a:t>
            </a:r>
            <a:r>
              <a:rPr lang="en-US" altLang="ko-KR" dirty="0"/>
              <a:t>, </a:t>
            </a:r>
            <a:r>
              <a:rPr lang="ko-KR" altLang="en-US" dirty="0" err="1"/>
              <a:t>이기연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명으로 구성되어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46139-0330-4A38-945B-D0B747CE95B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385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요구사항 정의입니다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46139-0330-4A38-945B-D0B747CE95B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233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쿠키 방식을 사용하여 로그인을 진행하고</a:t>
            </a:r>
            <a:endParaRPr lang="en-US" altLang="ko-KR" dirty="0"/>
          </a:p>
          <a:p>
            <a:r>
              <a:rPr lang="ko-KR" altLang="en-US" dirty="0"/>
              <a:t>모란</a:t>
            </a:r>
            <a:r>
              <a:rPr lang="en-US" altLang="ko-KR" dirty="0"/>
              <a:t>, </a:t>
            </a:r>
            <a:r>
              <a:rPr lang="ko-KR" altLang="en-US" dirty="0"/>
              <a:t>판교</a:t>
            </a:r>
            <a:r>
              <a:rPr lang="en-US" altLang="ko-KR" dirty="0"/>
              <a:t>, </a:t>
            </a:r>
            <a:r>
              <a:rPr lang="ko-KR" altLang="en-US" dirty="0"/>
              <a:t>홍대를 키워드로 설정하고 자동으로 입력 후 검색합니다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Selenium</a:t>
            </a:r>
            <a:r>
              <a:rPr lang="ko-KR" altLang="en-US" dirty="0"/>
              <a:t>을 이용하여 글 내용</a:t>
            </a:r>
            <a:r>
              <a:rPr lang="en-US" altLang="ko-KR" dirty="0"/>
              <a:t>, </a:t>
            </a:r>
            <a:r>
              <a:rPr lang="ko-KR" altLang="en-US" dirty="0"/>
              <a:t>해시태그</a:t>
            </a:r>
            <a:r>
              <a:rPr lang="en-US" altLang="ko-KR" dirty="0"/>
              <a:t>, </a:t>
            </a:r>
            <a:r>
              <a:rPr lang="ko-KR" altLang="en-US" dirty="0"/>
              <a:t>위치태그를 추출하였습니다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추출한 데이터를 저장하고</a:t>
            </a:r>
            <a:endParaRPr lang="en-US" altLang="ko-KR" dirty="0"/>
          </a:p>
          <a:p>
            <a:r>
              <a:rPr lang="ko-KR" altLang="en-US" dirty="0"/>
              <a:t>정제와 시각화를 진행하여 한눈에 파악할 수 있도록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46139-0330-4A38-945B-D0B747CE95B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811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시스템 구조 정의입니다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46139-0330-4A38-945B-D0B747CE95B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8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프로세스 설계는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키워드를 설정한 뒤</a:t>
            </a:r>
            <a:r>
              <a:rPr lang="en-US" altLang="ko-KR" dirty="0"/>
              <a:t>, </a:t>
            </a:r>
            <a:r>
              <a:rPr lang="en-US" altLang="ko-KR" dirty="0" err="1"/>
              <a:t>url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호출하고 화면의 다운로드를 진행합니다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이후 설정된 순서대로 </a:t>
            </a:r>
            <a:r>
              <a:rPr lang="ko-KR" altLang="en-US" dirty="0" err="1"/>
              <a:t>크롤링을</a:t>
            </a:r>
            <a:r>
              <a:rPr lang="ko-KR" altLang="en-US" dirty="0"/>
              <a:t> 진행하고 텍스트를 다운받습니다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다운받은 텍스트를 저장하고 분석하여 시각화를 진행합니다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46139-0330-4A38-945B-D0B747CE95B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193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구조 설계를 통해 코드 설계를 확인할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앞의 프로세스 설계와 유사합니다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프로그램 시작 시</a:t>
            </a:r>
            <a:r>
              <a:rPr lang="en-US" altLang="ko-KR" dirty="0"/>
              <a:t>, </a:t>
            </a:r>
            <a:r>
              <a:rPr lang="ko-KR" altLang="en-US" dirty="0"/>
              <a:t>모듈이 자동으로 설치가 되고 프로그램 소개 문구를 출력합니다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이후 프로세스를 선택하고 각 단계에 맞는 절차가 진행됩니다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오른쪽의 </a:t>
            </a:r>
            <a:r>
              <a:rPr lang="ko-KR" altLang="en-US" dirty="0" err="1"/>
              <a:t>플로우차트는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ko-KR" altLang="en-US" dirty="0" err="1"/>
              <a:t>크롤링을</a:t>
            </a:r>
            <a:r>
              <a:rPr lang="ko-KR" altLang="en-US" dirty="0"/>
              <a:t> 선택했을 경우입니다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46139-0330-4A38-945B-D0B747CE95B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15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 시각화를 선택했을 경우입니다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지하철역을 선택하고 시각화를 원하는 자료를 선택합니다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이후 또다시 사용자가 선택한 단계에 맞는 프로세스가 진행됩니다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46139-0330-4A38-945B-D0B747CE95B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105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시각화를 진행 시</a:t>
            </a:r>
            <a:r>
              <a:rPr lang="en-US" altLang="ko-KR" dirty="0"/>
              <a:t>, </a:t>
            </a:r>
            <a:r>
              <a:rPr lang="ko-KR" altLang="en-US" dirty="0"/>
              <a:t>시각화프로그램의 계속된 진행여부를 묻고</a:t>
            </a:r>
            <a:endParaRPr lang="en-US" altLang="ko-KR" dirty="0"/>
          </a:p>
          <a:p>
            <a:r>
              <a:rPr lang="ko-KR" altLang="en-US" dirty="0"/>
              <a:t>계속 진행 혹은</a:t>
            </a:r>
            <a:r>
              <a:rPr lang="en-US" altLang="ko-KR" dirty="0"/>
              <a:t>, </a:t>
            </a:r>
            <a:r>
              <a:rPr lang="ko-KR" altLang="en-US" dirty="0"/>
              <a:t>처음 프로세스 선택단계로 돌아갑니다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이때 프로그램 종료는 </a:t>
            </a:r>
            <a:r>
              <a:rPr lang="ko-KR" altLang="en-US" dirty="0" err="1"/>
              <a:t>어느단계에서든</a:t>
            </a:r>
            <a:r>
              <a:rPr lang="ko-KR" altLang="en-US" dirty="0"/>
              <a:t>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46139-0330-4A38-945B-D0B747CE95B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06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앞의 내용을 구체화 하여 나타냈습니다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총 </a:t>
            </a:r>
            <a:r>
              <a:rPr lang="en-US" altLang="ko-KR" dirty="0"/>
              <a:t>4</a:t>
            </a:r>
            <a:r>
              <a:rPr lang="ko-KR" altLang="en-US" dirty="0"/>
              <a:t>개의 스텝으로 구성되어 있으며 시각화 한 결과 </a:t>
            </a:r>
            <a:r>
              <a:rPr lang="ko-KR" altLang="en-US" dirty="0" err="1"/>
              <a:t>워드클라우드와</a:t>
            </a:r>
            <a:r>
              <a:rPr lang="ko-KR" altLang="en-US" dirty="0"/>
              <a:t> 막대그래프</a:t>
            </a:r>
            <a:endParaRPr lang="en-US" altLang="ko-KR" dirty="0"/>
          </a:p>
          <a:p>
            <a:r>
              <a:rPr lang="ko-KR" altLang="en-US" dirty="0"/>
              <a:t>그리고 위치정보를 나타낸 지도가 새창으로 출력됩니다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46139-0330-4A38-945B-D0B747CE95B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542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수행결과입니다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46139-0330-4A38-945B-D0B747CE95B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785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작성한 코드는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외부 모듈을 통해 환경설정을 한번에 설정할 수 있도록 하였고</a:t>
            </a:r>
            <a:r>
              <a:rPr lang="en-US" altLang="ko-KR" dirty="0"/>
              <a:t>, </a:t>
            </a:r>
          </a:p>
          <a:p>
            <a:r>
              <a:rPr lang="ko-KR" altLang="en-US" dirty="0" err="1"/>
              <a:t>크롤링을</a:t>
            </a:r>
            <a:r>
              <a:rPr lang="ko-KR" altLang="en-US" dirty="0"/>
              <a:t> 진행하고 시각화를 진행하도록 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밖에도 여러 코드를 통해 효율적으로 진행할 수 있었습니다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46139-0330-4A38-945B-D0B747CE95B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67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프로젝트 계획</a:t>
            </a:r>
            <a:r>
              <a:rPr lang="en-US" altLang="ko-KR" dirty="0"/>
              <a:t>, </a:t>
            </a:r>
            <a:r>
              <a:rPr lang="ko-KR" altLang="en-US" dirty="0"/>
              <a:t>요구사항 정의</a:t>
            </a:r>
            <a:r>
              <a:rPr lang="en-US" altLang="ko-KR" dirty="0"/>
              <a:t>, </a:t>
            </a:r>
            <a:r>
              <a:rPr lang="ko-KR" altLang="en-US" dirty="0"/>
              <a:t>시스템 구조 정의</a:t>
            </a:r>
            <a:r>
              <a:rPr lang="en-US" altLang="ko-KR" dirty="0"/>
              <a:t>, </a:t>
            </a:r>
            <a:r>
              <a:rPr lang="ko-KR" altLang="en-US" dirty="0"/>
              <a:t>결과</a:t>
            </a:r>
            <a:r>
              <a:rPr lang="en-US" altLang="ko-KR" dirty="0"/>
              <a:t>, </a:t>
            </a:r>
            <a:r>
              <a:rPr lang="ko-KR" altLang="en-US" dirty="0"/>
              <a:t>후기 순으로 진행할 예정입니다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46139-0330-4A38-945B-D0B747CE95B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699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지역별로 </a:t>
            </a:r>
            <a:r>
              <a:rPr lang="ko-KR" altLang="en-US" dirty="0" err="1"/>
              <a:t>워드클라우드와</a:t>
            </a:r>
            <a:r>
              <a:rPr lang="ko-KR" altLang="en-US" dirty="0"/>
              <a:t> 막대그래프를 통해 </a:t>
            </a:r>
            <a:r>
              <a:rPr lang="ko-KR" altLang="en-US" dirty="0" err="1"/>
              <a:t>자주나오는</a:t>
            </a:r>
            <a:r>
              <a:rPr lang="ko-KR" altLang="en-US" dirty="0"/>
              <a:t> 단어를 </a:t>
            </a:r>
            <a:r>
              <a:rPr lang="ko-KR" altLang="en-US" dirty="0" err="1"/>
              <a:t>시각화하였습니다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이를 통해 각 지역의 분위기를 확인할 수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위치태그를 사용하여 실제 어느 곳을 사람들이 자주 가는지 지도를 통해 확인할 수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자세한 내용은 시연 영상을 참고해주시면 될 것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46139-0330-4A38-945B-D0B747CE95B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454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프로젝트가 종료되고 난 뒤</a:t>
            </a:r>
            <a:r>
              <a:rPr lang="en-US" altLang="ko-KR" dirty="0"/>
              <a:t>, </a:t>
            </a:r>
            <a:r>
              <a:rPr lang="ko-KR" altLang="en-US" dirty="0"/>
              <a:t>모든 조원들이 작성한 후기입니다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이번 프로젝트를 통해 함께 성장하고 데이터분석에 대해 알 수 있는 소중한 시간이었습니다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46139-0330-4A38-945B-D0B747CE95B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604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46139-0330-4A38-945B-D0B747CE95B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528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계획입니다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46139-0330-4A38-945B-D0B747CE95B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353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조의 추진 목표는 지역별 특징을 확인하고 추천을 위한 데이터 수집 및 분석입니다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46139-0330-4A38-945B-D0B747CE95B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027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데이터를 수집하기 위해 여러 </a:t>
            </a:r>
            <a:r>
              <a:rPr lang="en-US" altLang="ko-KR" dirty="0"/>
              <a:t>SNS </a:t>
            </a:r>
            <a:r>
              <a:rPr lang="ko-KR" altLang="en-US" dirty="0"/>
              <a:t>중 </a:t>
            </a:r>
            <a:r>
              <a:rPr lang="ko-KR" altLang="en-US" dirty="0" err="1"/>
              <a:t>인스타그램을</a:t>
            </a:r>
            <a:r>
              <a:rPr lang="ko-KR" altLang="en-US" dirty="0"/>
              <a:t> 선정해 </a:t>
            </a:r>
            <a:r>
              <a:rPr lang="ko-KR" altLang="en-US" dirty="0" err="1"/>
              <a:t>크롤링을</a:t>
            </a:r>
            <a:r>
              <a:rPr lang="ko-KR" altLang="en-US" dirty="0"/>
              <a:t> 진행했습니다</a:t>
            </a:r>
            <a:r>
              <a:rPr lang="en-US" altLang="ko-KR" dirty="0"/>
              <a:t>. </a:t>
            </a:r>
            <a:r>
              <a:rPr lang="ko-KR" altLang="en-US" dirty="0"/>
              <a:t>인스타그램은 한국인의 사용자 수가 많고</a:t>
            </a:r>
            <a:r>
              <a:rPr lang="en-US" altLang="ko-KR" dirty="0"/>
              <a:t>, </a:t>
            </a:r>
            <a:r>
              <a:rPr lang="ko-KR" altLang="en-US" dirty="0"/>
              <a:t>즉각적인 게시 및 해시태그를 통해 간결한 정보를 제공하여 적합하다고 판단했기 때문입니다</a:t>
            </a:r>
            <a:r>
              <a:rPr lang="en-US" altLang="ko-KR" dirty="0"/>
              <a:t>. </a:t>
            </a:r>
            <a:r>
              <a:rPr lang="ko-KR" altLang="en-US" dirty="0"/>
              <a:t>이번 프로젝트를 통해 서비스를 사용하는 사람들이 첫 방문에도 원하는 곳을 쉽게 갈 수 있도록 하고자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46139-0330-4A38-945B-D0B747CE95B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43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조는 모란</a:t>
            </a:r>
            <a:r>
              <a:rPr lang="en-US" altLang="ko-KR" dirty="0"/>
              <a:t>, </a:t>
            </a:r>
            <a:r>
              <a:rPr lang="ko-KR" altLang="en-US" dirty="0"/>
              <a:t>홍대</a:t>
            </a:r>
            <a:r>
              <a:rPr lang="en-US" altLang="ko-KR" dirty="0"/>
              <a:t>, </a:t>
            </a:r>
            <a:r>
              <a:rPr lang="ko-KR" altLang="en-US" dirty="0"/>
              <a:t>판교 </a:t>
            </a:r>
            <a:r>
              <a:rPr lang="en-US" altLang="ko-KR" dirty="0"/>
              <a:t>3</a:t>
            </a:r>
            <a:r>
              <a:rPr lang="ko-KR" altLang="en-US" dirty="0"/>
              <a:t>개의 역을 설정하여 데이터를 수집하여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사람들이 주로 해당 지역에서 어느 곳에 방문하는지 알고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데이트</a:t>
            </a:r>
            <a:r>
              <a:rPr lang="en-US" altLang="ko-KR" dirty="0"/>
              <a:t>, </a:t>
            </a:r>
            <a:r>
              <a:rPr lang="ko-KR" altLang="en-US" dirty="0"/>
              <a:t>맛집</a:t>
            </a:r>
            <a:r>
              <a:rPr lang="en-US" altLang="ko-KR" dirty="0"/>
              <a:t>, </a:t>
            </a:r>
            <a:r>
              <a:rPr lang="ko-KR" altLang="en-US" dirty="0"/>
              <a:t>술집 등의 카테고리에 따라 지역을 정하는 선택의 폭을 줄여 시간을 절약할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46139-0330-4A38-945B-D0B747CE95B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61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수행범위는 크게 </a:t>
            </a:r>
            <a:r>
              <a:rPr lang="en-US" altLang="ko-KR" dirty="0"/>
              <a:t>4</a:t>
            </a:r>
            <a:r>
              <a:rPr lang="ko-KR" altLang="en-US" dirty="0"/>
              <a:t>가지로 나누어 진행했으며</a:t>
            </a:r>
            <a:r>
              <a:rPr lang="en-US" altLang="ko-KR" dirty="0"/>
              <a:t>, </a:t>
            </a:r>
            <a:r>
              <a:rPr lang="ko-KR" altLang="en-US" dirty="0"/>
              <a:t>두페이지에 걸쳐 보여드리겠습니다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먼저 </a:t>
            </a:r>
            <a:r>
              <a:rPr lang="ko-KR" altLang="en-US" dirty="0" err="1"/>
              <a:t>웹스크래핑</a:t>
            </a:r>
            <a:r>
              <a:rPr lang="ko-KR" altLang="en-US" dirty="0"/>
              <a:t> 단계에서는 인스타그램 </a:t>
            </a:r>
            <a:r>
              <a:rPr lang="ko-KR" altLang="en-US" dirty="0" err="1"/>
              <a:t>크롤링을</a:t>
            </a:r>
            <a:r>
              <a:rPr lang="ko-KR" altLang="en-US" dirty="0"/>
              <a:t> 진행했고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데이터 분석 단계에서는 데이터 정제 및 위치정보 확인을 진행했습니다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46139-0330-4A38-945B-D0B747CE95B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08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 데이터를 저장하고</a:t>
            </a:r>
            <a:r>
              <a:rPr lang="en-US" altLang="ko-KR" dirty="0"/>
              <a:t>, </a:t>
            </a:r>
            <a:r>
              <a:rPr lang="ko-KR" altLang="en-US" dirty="0"/>
              <a:t>시각화를 통해 지역별 특징을 확인할 수 있도록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46139-0330-4A38-945B-D0B747CE95B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468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WBS</a:t>
            </a:r>
            <a:r>
              <a:rPr lang="ko-KR" altLang="en-US" dirty="0"/>
              <a:t>는 다음과 같습니다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데이터를 수집하는 과정에서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데이터의 질과 양을 비교하여 검색 키워드를 여러 번 번경하여 </a:t>
            </a:r>
            <a:endParaRPr lang="en-US" altLang="ko-KR" dirty="0"/>
          </a:p>
          <a:p>
            <a:r>
              <a:rPr lang="ko-KR" altLang="en-US" dirty="0"/>
              <a:t>데이터 수집 및 정제의 기간이 상당히 길게 진행되었습니다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46139-0330-4A38-945B-D0B747CE95B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51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57BDC-DA42-451E-AAF4-D4D6807D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F0A6D6-994D-4DD9-93D8-4A987EA9A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502B4-B97F-4C7E-9FD9-55353F5D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2E3A2-AFAE-453B-B0E6-B13C686B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BD738-B138-492C-8F6C-3D66E522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3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85250-9693-44BE-9DE3-8B11979E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1E2C6-D326-4BE8-B14B-02E774D87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49086-6613-4EF3-B75E-D69583FC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6547D-BEF1-445C-9523-C4F37504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F411D-F87A-4D8C-9777-16AE95D3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9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4E8498-5E35-457F-9A66-E13FF1F9E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3EE6DF-379B-4C44-ADF4-C29A9FCA5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33EEA-A96E-4265-8EA4-313E10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2630E-77DF-41AD-8B2F-E86F6572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7BDC1-4533-4960-88E2-6DD67132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4961-62A1-42D7-AC3D-8CC0A85E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A64DE-47D0-45C2-975B-FFD8D3B7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A676F-9345-426F-BE2A-15162A98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E440F-B2DE-4AF2-9CCD-DF3EAB0E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1511E-5CE7-4458-BFD5-1A457561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5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F32DD-DE45-42A7-9B4A-A9FB06E3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C1F37-211D-4467-B909-FCB0A70C8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AF46E-0A11-4B81-A74B-02ECCDC6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980B0-0587-4C90-B9B2-71851D69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63C3-F6F1-428A-84FC-F598B934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4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286C6-1113-45C8-B214-0864A61B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0DCDC-E29D-466F-8870-FAB93962B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8A761-CD75-4346-8FDB-4F9E6C72F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17FB97-A98B-4BC0-B74A-9AF07D16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DE331-5ECE-45CF-BD45-292BC762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44D859-C604-4461-8A08-53193151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3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691FC-C96B-483A-A999-DE80E109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90495-AEFA-4F98-89A3-D4D3D39F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83B319-362D-4C4C-AB0A-1C9595204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806C3-DEA4-4593-9C07-1C796EDF9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A8A5C5-717E-483C-8546-2D7D5AE6A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981929-1655-4A44-9709-800EF14D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E96C80-C2DC-4707-98A8-1663FA16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5890A9-9F5A-46CD-887A-040D62C0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2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30F5E-5C65-4304-A4ED-3ED5FEA7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1CAF8F-A3ED-4D63-9428-72EA889E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30C74A-3B86-48A5-8FAD-58AD9832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2BF808-C7D2-4103-9ADB-C0E95927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3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D94597-DFDD-4222-92A4-00291151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8133B7-E25C-4099-97CF-B0169549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910D6B-502E-4AA3-8A6C-8878556D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20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33109-CEE2-48E6-8D81-8F27D1D3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05D65-0BEA-4CFA-A487-574598D6D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BFACE6-DA32-4538-AD49-88DF7828F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2E3B36-A86A-459A-B258-1DB83FF3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E351D-EEB2-4430-A5D6-0FC38320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F7B129-18FD-47A2-92CC-895F0F95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5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CC14A-C8F6-4406-898C-F6071740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A2CBC3-EA60-413D-B347-2A4DD040E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2D0C81-3B7B-48E7-A6DD-8F410EEAB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92FCED-6F48-4568-A7ED-19659723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1D9BA3-5FF1-4F14-A80A-191041EE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B33B4-4EE5-44E1-98E9-D33C8361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3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AEB1A6-2B4E-47A8-8563-C9FBE2F3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6A52E-33CA-4F21-9A28-ABBCDA660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10030-A965-457E-9C33-04BB27B67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CB99C-9B6F-4B9E-A2C8-D50A6870A801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52D97-179B-4667-BE4E-6211BE062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0E745-7CA7-4119-A6A1-81A3F040C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78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603398" y="2691613"/>
            <a:ext cx="71529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인스타그램</a:t>
            </a:r>
            <a:r>
              <a:rPr lang="en-US" altLang="ko-KR" sz="6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출구 별 </a:t>
            </a:r>
            <a:endParaRPr lang="en-US" altLang="ko-KR" sz="6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6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 서비스</a:t>
            </a:r>
            <a:endParaRPr kumimoji="1" lang="ja-JP" altLang="en-US" sz="60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290240" y="5595006"/>
            <a:ext cx="461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+mn-ea"/>
              </a:rPr>
              <a:t>With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김유정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조장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),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김상화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박철민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이기연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  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6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27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34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5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28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32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3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29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30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1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pic>
        <p:nvPicPr>
          <p:cNvPr id="2050" name="Picture 2" descr="https://t1.daumcdn.net/cfile/tistory/99B6AB485D09F2132A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176" y="988081"/>
            <a:ext cx="736390" cy="73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29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694547" y="3145008"/>
            <a:ext cx="4802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정의</a:t>
            </a:r>
            <a:endParaRPr kumimoji="1" lang="ja-JP" altLang="en-US" sz="60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グループ化 6">
            <a:extLst>
              <a:ext uri="{FF2B5EF4-FFF2-40B4-BE49-F238E27FC236}">
                <a16:creationId xmlns:a16="http://schemas.microsoft.com/office/drawing/2014/main" id="{2402C77F-40D7-4179-B995-BAD3D009B538}"/>
              </a:ext>
            </a:extLst>
          </p:cNvPr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26" name="グループ化 7">
              <a:extLst>
                <a:ext uri="{FF2B5EF4-FFF2-40B4-BE49-F238E27FC236}">
                  <a16:creationId xmlns:a16="http://schemas.microsoft.com/office/drawing/2014/main" id="{E2317A05-8B90-44C1-A228-2F1880E47037}"/>
                </a:ext>
              </a:extLst>
            </p:cNvPr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33" name="二等辺三角形 14">
                <a:extLst>
                  <a:ext uri="{FF2B5EF4-FFF2-40B4-BE49-F238E27FC236}">
                    <a16:creationId xmlns:a16="http://schemas.microsoft.com/office/drawing/2014/main" id="{2062E4C7-3CC4-434C-A08F-5C08BDCB41C8}"/>
                  </a:ext>
                </a:extLst>
              </p:cNvPr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/>
              </a:p>
            </p:txBody>
          </p:sp>
          <p:sp>
            <p:nvSpPr>
              <p:cNvPr id="34" name="二等辺三角形 15">
                <a:extLst>
                  <a:ext uri="{FF2B5EF4-FFF2-40B4-BE49-F238E27FC236}">
                    <a16:creationId xmlns:a16="http://schemas.microsoft.com/office/drawing/2014/main" id="{1A3824FF-E935-4BE7-9730-C7160296BBB1}"/>
                  </a:ext>
                </a:extLst>
              </p:cNvPr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/>
              </a:p>
            </p:txBody>
          </p:sp>
        </p:grpSp>
        <p:grpSp>
          <p:nvGrpSpPr>
            <p:cNvPr id="27" name="グループ化 8">
              <a:extLst>
                <a:ext uri="{FF2B5EF4-FFF2-40B4-BE49-F238E27FC236}">
                  <a16:creationId xmlns:a16="http://schemas.microsoft.com/office/drawing/2014/main" id="{4FF9E827-6E7D-4008-B4C2-91C0A6189671}"/>
                </a:ext>
              </a:extLst>
            </p:cNvPr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31" name="正方形/長方形 12">
                <a:extLst>
                  <a:ext uri="{FF2B5EF4-FFF2-40B4-BE49-F238E27FC236}">
                    <a16:creationId xmlns:a16="http://schemas.microsoft.com/office/drawing/2014/main" id="{A35B017B-FA9C-48C8-B392-8D4F6BD6DABD}"/>
                  </a:ext>
                </a:extLst>
              </p:cNvPr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/>
              </a:p>
            </p:txBody>
          </p:sp>
          <p:sp>
            <p:nvSpPr>
              <p:cNvPr id="32" name="正方形/長方形 13">
                <a:extLst>
                  <a:ext uri="{FF2B5EF4-FFF2-40B4-BE49-F238E27FC236}">
                    <a16:creationId xmlns:a16="http://schemas.microsoft.com/office/drawing/2014/main" id="{E955DD95-34F9-42CA-9860-4E3359B8BE6F}"/>
                  </a:ext>
                </a:extLst>
              </p:cNvPr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/>
              </a:p>
            </p:txBody>
          </p:sp>
        </p:grpSp>
        <p:grpSp>
          <p:nvGrpSpPr>
            <p:cNvPr id="28" name="グループ化 9">
              <a:extLst>
                <a:ext uri="{FF2B5EF4-FFF2-40B4-BE49-F238E27FC236}">
                  <a16:creationId xmlns:a16="http://schemas.microsoft.com/office/drawing/2014/main" id="{29715804-9EF0-45D1-B2E4-F12DA16C41DB}"/>
                </a:ext>
              </a:extLst>
            </p:cNvPr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29" name="五角形 10">
                <a:extLst>
                  <a:ext uri="{FF2B5EF4-FFF2-40B4-BE49-F238E27FC236}">
                    <a16:creationId xmlns:a16="http://schemas.microsoft.com/office/drawing/2014/main" id="{D60C213F-C5E4-4AFD-B33C-48C076090466}"/>
                  </a:ext>
                </a:extLst>
              </p:cNvPr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/>
              </a:p>
            </p:txBody>
          </p:sp>
          <p:sp>
            <p:nvSpPr>
              <p:cNvPr id="30" name="五角形 11">
                <a:extLst>
                  <a:ext uri="{FF2B5EF4-FFF2-40B4-BE49-F238E27FC236}">
                    <a16:creationId xmlns:a16="http://schemas.microsoft.com/office/drawing/2014/main" id="{5A5D448B-4AED-44C9-BA77-A660BD30AB29}"/>
                  </a:ext>
                </a:extLst>
              </p:cNvPr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7202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558206" y="2807130"/>
            <a:ext cx="11159206" cy="2793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1" lang="ko-KR" altLang="en-US" sz="2400" b="1" spc="-300" dirty="0">
                <a:solidFill>
                  <a:schemeClr val="bg1"/>
                </a:solidFill>
              </a:rPr>
              <a:t>쿠키 방식 사용하여 로그인 진행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1" lang="ko-KR" altLang="en-US" sz="2400" b="1" spc="-300" dirty="0">
                <a:solidFill>
                  <a:schemeClr val="bg1"/>
                </a:solidFill>
              </a:rPr>
              <a:t>모란</a:t>
            </a:r>
            <a:r>
              <a:rPr kumimoji="1" lang="en-US" altLang="ko-KR" sz="2400" b="1" spc="-300" dirty="0">
                <a:solidFill>
                  <a:schemeClr val="bg1"/>
                </a:solidFill>
              </a:rPr>
              <a:t>, </a:t>
            </a:r>
            <a:r>
              <a:rPr kumimoji="1" lang="ko-KR" altLang="en-US" sz="2400" b="1" spc="-300" dirty="0">
                <a:solidFill>
                  <a:schemeClr val="bg1"/>
                </a:solidFill>
              </a:rPr>
              <a:t>판교</a:t>
            </a:r>
            <a:r>
              <a:rPr kumimoji="1" lang="en-US" altLang="ko-KR" sz="2400" b="1" spc="-300" dirty="0">
                <a:solidFill>
                  <a:schemeClr val="bg1"/>
                </a:solidFill>
              </a:rPr>
              <a:t>, </a:t>
            </a:r>
            <a:r>
              <a:rPr kumimoji="1" lang="ko-KR" altLang="en-US" sz="2400" b="1" spc="-300" dirty="0">
                <a:solidFill>
                  <a:schemeClr val="bg1"/>
                </a:solidFill>
              </a:rPr>
              <a:t>홍대 키워드 입력 후 검색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1" lang="en-US" altLang="ko-KR" sz="2400" b="1" spc="-300" dirty="0">
                <a:solidFill>
                  <a:schemeClr val="bg1"/>
                </a:solidFill>
              </a:rPr>
              <a:t>selenium</a:t>
            </a:r>
            <a:r>
              <a:rPr kumimoji="1" lang="ko-KR" altLang="en-US" sz="2400" b="1" spc="-300" dirty="0">
                <a:solidFill>
                  <a:schemeClr val="bg1"/>
                </a:solidFill>
              </a:rPr>
              <a:t>을 이용하여 글 내용</a:t>
            </a:r>
            <a:r>
              <a:rPr kumimoji="1" lang="en-US" altLang="ko-KR" sz="2400" b="1" spc="-300" dirty="0">
                <a:solidFill>
                  <a:schemeClr val="bg1"/>
                </a:solidFill>
              </a:rPr>
              <a:t>, </a:t>
            </a:r>
            <a:r>
              <a:rPr kumimoji="1" lang="ko-KR" altLang="en-US" sz="2400" b="1" spc="-300" dirty="0">
                <a:solidFill>
                  <a:schemeClr val="bg1"/>
                </a:solidFill>
              </a:rPr>
              <a:t>해시태그 및 위치태그 데이터 추출</a:t>
            </a:r>
            <a:r>
              <a:rPr kumimoji="1" lang="en-US" altLang="ko-KR" sz="2400" b="1" spc="-300" dirty="0">
                <a:solidFill>
                  <a:schemeClr val="bg1"/>
                </a:solidFill>
              </a:rPr>
              <a:t>(</a:t>
            </a:r>
            <a:r>
              <a:rPr kumimoji="1" lang="ko-KR" altLang="en-US" sz="2400" b="1" spc="-300" dirty="0">
                <a:solidFill>
                  <a:schemeClr val="bg1"/>
                </a:solidFill>
              </a:rPr>
              <a:t>약 </a:t>
            </a:r>
            <a:r>
              <a:rPr kumimoji="1" lang="en-US" altLang="ko-KR" sz="2400" b="1" spc="-300" dirty="0">
                <a:solidFill>
                  <a:schemeClr val="bg1"/>
                </a:solidFill>
              </a:rPr>
              <a:t>900</a:t>
            </a:r>
            <a:r>
              <a:rPr kumimoji="1" lang="ko-KR" altLang="en-US" sz="2400" b="1" spc="-300" dirty="0">
                <a:solidFill>
                  <a:schemeClr val="bg1"/>
                </a:solidFill>
              </a:rPr>
              <a:t>개</a:t>
            </a:r>
            <a:r>
              <a:rPr kumimoji="1" lang="en-US" altLang="ko-KR" sz="2400" b="1" spc="-3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1" lang="ko-KR" altLang="en-US" sz="2400" b="1" spc="-300" dirty="0">
                <a:solidFill>
                  <a:schemeClr val="bg1"/>
                </a:solidFill>
              </a:rPr>
              <a:t>추출한 데이터를 </a:t>
            </a:r>
            <a:r>
              <a:rPr kumimoji="1" lang="en-US" altLang="ko-KR" sz="2400" b="1" spc="-300" dirty="0">
                <a:solidFill>
                  <a:schemeClr val="bg1"/>
                </a:solidFill>
              </a:rPr>
              <a:t>csv</a:t>
            </a:r>
            <a:r>
              <a:rPr kumimoji="1" lang="ko-KR" altLang="en-US" sz="2400" b="1" spc="-300" dirty="0">
                <a:solidFill>
                  <a:schemeClr val="bg1"/>
                </a:solidFill>
              </a:rPr>
              <a:t>형식으로 저장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1" lang="ko-KR" altLang="en-US" sz="2400" b="1" spc="-300" dirty="0">
                <a:solidFill>
                  <a:schemeClr val="bg1"/>
                </a:solidFill>
              </a:rPr>
              <a:t>결과를 한눈에 파악할 수 있도록 정제 및 시각화</a:t>
            </a:r>
          </a:p>
        </p:txBody>
      </p:sp>
      <p:sp>
        <p:nvSpPr>
          <p:cNvPr id="18" name="ホームベース 4">
            <a:extLst>
              <a:ext uri="{FF2B5EF4-FFF2-40B4-BE49-F238E27FC236}">
                <a16:creationId xmlns:a16="http://schemas.microsoft.com/office/drawing/2014/main" id="{7E19D355-375E-417F-90A4-C46347F27168}"/>
              </a:ext>
            </a:extLst>
          </p:cNvPr>
          <p:cNvSpPr/>
          <p:nvPr/>
        </p:nvSpPr>
        <p:spPr>
          <a:xfrm>
            <a:off x="556590" y="1460994"/>
            <a:ext cx="3869636" cy="1134834"/>
          </a:xfrm>
          <a:prstGeom prst="homePlate">
            <a:avLst/>
          </a:prstGeom>
          <a:solidFill>
            <a:schemeClr val="bg1"/>
          </a:solidFill>
          <a:ln w="76200">
            <a:solidFill>
              <a:srgbClr val="1F3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5">
            <a:extLst>
              <a:ext uri="{FF2B5EF4-FFF2-40B4-BE49-F238E27FC236}">
                <a16:creationId xmlns:a16="http://schemas.microsoft.com/office/drawing/2014/main" id="{C456E986-4DEF-4B3E-A35F-6A4FE4F2ECE9}"/>
              </a:ext>
            </a:extLst>
          </p:cNvPr>
          <p:cNvSpPr txBox="1"/>
          <p:nvPr/>
        </p:nvSpPr>
        <p:spPr>
          <a:xfrm>
            <a:off x="609930" y="1728393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rgbClr val="1F33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목록</a:t>
            </a:r>
            <a:endParaRPr kumimoji="1" lang="ja-JP" altLang="en-US" sz="3200" b="1" dirty="0">
              <a:solidFill>
                <a:srgbClr val="1F33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1405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039720" y="3145008"/>
            <a:ext cx="61125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bg1"/>
                </a:solidFill>
                <a:latin typeface="+mn-ea"/>
              </a:rPr>
              <a:t>시스템 구조 정의</a:t>
            </a:r>
            <a:endParaRPr lang="en-US" altLang="ko-KR" sz="6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6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27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34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5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28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32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3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29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30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1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0318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22070" y="156164"/>
            <a:ext cx="3135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b="1" spc="-300" dirty="0">
                <a:solidFill>
                  <a:schemeClr val="bg1"/>
                </a:solidFill>
              </a:rPr>
              <a:t>프로세스 설계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1347553" y="1341121"/>
            <a:ext cx="9484827" cy="5166972"/>
            <a:chOff x="1282280" y="991284"/>
            <a:chExt cx="9484827" cy="5166972"/>
          </a:xfrm>
        </p:grpSpPr>
        <p:sp>
          <p:nvSpPr>
            <p:cNvPr id="91" name="순서도: 처리 90">
              <a:extLst>
                <a:ext uri="{FF2B5EF4-FFF2-40B4-BE49-F238E27FC236}">
                  <a16:creationId xmlns:a16="http://schemas.microsoft.com/office/drawing/2014/main" id="{927B2545-FF1C-43A1-848A-65702900C42E}"/>
                </a:ext>
              </a:extLst>
            </p:cNvPr>
            <p:cNvSpPr/>
            <p:nvPr/>
          </p:nvSpPr>
          <p:spPr>
            <a:xfrm>
              <a:off x="1282280" y="991285"/>
              <a:ext cx="1695864" cy="655983"/>
            </a:xfrm>
            <a:prstGeom prst="flowChartProcess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Keyword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순서도: 데이터 91">
              <a:extLst>
                <a:ext uri="{FF2B5EF4-FFF2-40B4-BE49-F238E27FC236}">
                  <a16:creationId xmlns:a16="http://schemas.microsoft.com/office/drawing/2014/main" id="{C87C851D-5778-4154-891E-CE9469B7796C}"/>
                </a:ext>
              </a:extLst>
            </p:cNvPr>
            <p:cNvSpPr/>
            <p:nvPr/>
          </p:nvSpPr>
          <p:spPr>
            <a:xfrm>
              <a:off x="3783115" y="991286"/>
              <a:ext cx="1862125" cy="655983"/>
            </a:xfrm>
            <a:prstGeom prst="flowChartInputOutpu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URL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queue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순서도: 처리 92">
              <a:extLst>
                <a:ext uri="{FF2B5EF4-FFF2-40B4-BE49-F238E27FC236}">
                  <a16:creationId xmlns:a16="http://schemas.microsoft.com/office/drawing/2014/main" id="{276980F7-2564-4F1D-A696-D299B98DDC91}"/>
                </a:ext>
              </a:extLst>
            </p:cNvPr>
            <p:cNvSpPr/>
            <p:nvPr/>
          </p:nvSpPr>
          <p:spPr>
            <a:xfrm>
              <a:off x="3866245" y="2139532"/>
              <a:ext cx="1695864" cy="655983"/>
            </a:xfrm>
            <a:prstGeom prst="flowChartProcess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Download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html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" name="순서도: 데이터 93">
              <a:extLst>
                <a:ext uri="{FF2B5EF4-FFF2-40B4-BE49-F238E27FC236}">
                  <a16:creationId xmlns:a16="http://schemas.microsoft.com/office/drawing/2014/main" id="{696FDAC3-E194-422E-81A6-58EC7051D05A}"/>
                </a:ext>
              </a:extLst>
            </p:cNvPr>
            <p:cNvSpPr/>
            <p:nvPr/>
          </p:nvSpPr>
          <p:spPr>
            <a:xfrm>
              <a:off x="6592578" y="991284"/>
              <a:ext cx="1862125" cy="655983"/>
            </a:xfrm>
            <a:prstGeom prst="flowChartInputOutpu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Task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queue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" name="순서도: 대체 처리 94">
              <a:extLst>
                <a:ext uri="{FF2B5EF4-FFF2-40B4-BE49-F238E27FC236}">
                  <a16:creationId xmlns:a16="http://schemas.microsoft.com/office/drawing/2014/main" id="{446CF16D-BFDF-4919-BE1E-7CE52707899B}"/>
                </a:ext>
              </a:extLst>
            </p:cNvPr>
            <p:cNvSpPr/>
            <p:nvPr/>
          </p:nvSpPr>
          <p:spPr>
            <a:xfrm>
              <a:off x="9259672" y="998086"/>
              <a:ext cx="1507435" cy="655983"/>
            </a:xfrm>
            <a:prstGeom prst="flowChartAlternateProcess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Text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Download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순서도: 자기 디스크 95">
              <a:extLst>
                <a:ext uri="{FF2B5EF4-FFF2-40B4-BE49-F238E27FC236}">
                  <a16:creationId xmlns:a16="http://schemas.microsoft.com/office/drawing/2014/main" id="{4B101C6E-31AA-4D20-A206-D59C7B05FF18}"/>
                </a:ext>
              </a:extLst>
            </p:cNvPr>
            <p:cNvSpPr/>
            <p:nvPr/>
          </p:nvSpPr>
          <p:spPr>
            <a:xfrm>
              <a:off x="6493171" y="2098534"/>
              <a:ext cx="1695864" cy="737981"/>
            </a:xfrm>
            <a:prstGeom prst="flowChartMagneticDisk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Web Crawler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순서도: 처리 96">
              <a:extLst>
                <a:ext uri="{FF2B5EF4-FFF2-40B4-BE49-F238E27FC236}">
                  <a16:creationId xmlns:a16="http://schemas.microsoft.com/office/drawing/2014/main" id="{B28ACD14-630E-4326-8E2F-E056AA1C9A81}"/>
                </a:ext>
              </a:extLst>
            </p:cNvPr>
            <p:cNvSpPr/>
            <p:nvPr/>
          </p:nvSpPr>
          <p:spPr>
            <a:xfrm>
              <a:off x="6493171" y="3287779"/>
              <a:ext cx="1695864" cy="655983"/>
            </a:xfrm>
            <a:prstGeom prst="flowChartProcess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Save Data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순서도: 처리 97">
              <a:extLst>
                <a:ext uri="{FF2B5EF4-FFF2-40B4-BE49-F238E27FC236}">
                  <a16:creationId xmlns:a16="http://schemas.microsoft.com/office/drawing/2014/main" id="{9670CFC2-B3D9-4742-B325-51E51CB08A6A}"/>
                </a:ext>
              </a:extLst>
            </p:cNvPr>
            <p:cNvSpPr/>
            <p:nvPr/>
          </p:nvSpPr>
          <p:spPr>
            <a:xfrm>
              <a:off x="6493171" y="4395026"/>
              <a:ext cx="1695864" cy="655983"/>
            </a:xfrm>
            <a:prstGeom prst="flowChartProcess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Data Analyses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순서도: 처리 98">
              <a:extLst>
                <a:ext uri="{FF2B5EF4-FFF2-40B4-BE49-F238E27FC236}">
                  <a16:creationId xmlns:a16="http://schemas.microsoft.com/office/drawing/2014/main" id="{3D0CA037-D46D-440F-960C-6FD7EFC3329E}"/>
                </a:ext>
              </a:extLst>
            </p:cNvPr>
            <p:cNvSpPr/>
            <p:nvPr/>
          </p:nvSpPr>
          <p:spPr>
            <a:xfrm>
              <a:off x="6493171" y="5502273"/>
              <a:ext cx="1695864" cy="655983"/>
            </a:xfrm>
            <a:prstGeom prst="flowChartProcess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Visualization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41C14B8A-9E78-422C-B4C0-498812694974}"/>
                </a:ext>
              </a:extLst>
            </p:cNvPr>
            <p:cNvCxnSpPr>
              <a:stCxn id="91" idx="3"/>
              <a:endCxn id="92" idx="2"/>
            </p:cNvCxnSpPr>
            <p:nvPr/>
          </p:nvCxnSpPr>
          <p:spPr>
            <a:xfrm>
              <a:off x="2978144" y="1319277"/>
              <a:ext cx="991184" cy="1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B87D73AE-0F90-4B91-A74D-17EDBB21C96A}"/>
                </a:ext>
              </a:extLst>
            </p:cNvPr>
            <p:cNvCxnSpPr>
              <a:stCxn id="92" idx="4"/>
              <a:endCxn id="93" idx="0"/>
            </p:cNvCxnSpPr>
            <p:nvPr/>
          </p:nvCxnSpPr>
          <p:spPr>
            <a:xfrm flipH="1">
              <a:off x="4714177" y="1647269"/>
              <a:ext cx="1" cy="492263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FBAE8D27-70CB-49D9-90EA-0B4989D18AC1}"/>
                </a:ext>
              </a:extLst>
            </p:cNvPr>
            <p:cNvCxnSpPr>
              <a:stCxn id="93" idx="3"/>
              <a:endCxn id="96" idx="2"/>
            </p:cNvCxnSpPr>
            <p:nvPr/>
          </p:nvCxnSpPr>
          <p:spPr>
            <a:xfrm>
              <a:off x="5562109" y="2467524"/>
              <a:ext cx="931062" cy="1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85A1D261-C3B3-4CA8-977B-92B5ECF45712}"/>
                </a:ext>
              </a:extLst>
            </p:cNvPr>
            <p:cNvCxnSpPr>
              <a:cxnSpLocks/>
              <a:stCxn id="96" idx="1"/>
              <a:endCxn id="94" idx="3"/>
            </p:cNvCxnSpPr>
            <p:nvPr/>
          </p:nvCxnSpPr>
          <p:spPr>
            <a:xfrm flipH="1" flipV="1">
              <a:off x="7337428" y="1647267"/>
              <a:ext cx="3675" cy="45126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FDF34A24-8B09-41F6-8B28-363C23C5A9A8}"/>
                </a:ext>
              </a:extLst>
            </p:cNvPr>
            <p:cNvCxnSpPr>
              <a:stCxn id="94" idx="5"/>
              <a:endCxn id="95" idx="1"/>
            </p:cNvCxnSpPr>
            <p:nvPr/>
          </p:nvCxnSpPr>
          <p:spPr>
            <a:xfrm>
              <a:off x="8268491" y="1319276"/>
              <a:ext cx="991181" cy="6802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5" name="연결선: 꺾임 27">
              <a:extLst>
                <a:ext uri="{FF2B5EF4-FFF2-40B4-BE49-F238E27FC236}">
                  <a16:creationId xmlns:a16="http://schemas.microsoft.com/office/drawing/2014/main" id="{AA55CD28-D0AA-4D42-9933-590AB811C073}"/>
                </a:ext>
              </a:extLst>
            </p:cNvPr>
            <p:cNvCxnSpPr>
              <a:stCxn id="95" idx="2"/>
              <a:endCxn id="96" idx="4"/>
            </p:cNvCxnSpPr>
            <p:nvPr/>
          </p:nvCxnSpPr>
          <p:spPr>
            <a:xfrm rot="5400000">
              <a:off x="8694485" y="1148620"/>
              <a:ext cx="813456" cy="1824355"/>
            </a:xfrm>
            <a:prstGeom prst="bentConnector2">
              <a:avLst/>
            </a:prstGeom>
            <a:noFill/>
            <a:ln w="381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D140C12A-4233-4BB9-83EC-9AA306F05DC3}"/>
                </a:ext>
              </a:extLst>
            </p:cNvPr>
            <p:cNvCxnSpPr>
              <a:stCxn id="96" idx="3"/>
              <a:endCxn id="97" idx="0"/>
            </p:cNvCxnSpPr>
            <p:nvPr/>
          </p:nvCxnSpPr>
          <p:spPr>
            <a:xfrm>
              <a:off x="7341103" y="2836515"/>
              <a:ext cx="0" cy="451264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266FD492-254F-40E5-A501-E2A291CDEA9D}"/>
                </a:ext>
              </a:extLst>
            </p:cNvPr>
            <p:cNvCxnSpPr>
              <a:stCxn id="97" idx="2"/>
              <a:endCxn id="98" idx="0"/>
            </p:cNvCxnSpPr>
            <p:nvPr/>
          </p:nvCxnSpPr>
          <p:spPr>
            <a:xfrm>
              <a:off x="7341103" y="3943762"/>
              <a:ext cx="0" cy="451264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D2A22AB5-D6BB-4195-9EC0-CB19976F408C}"/>
                </a:ext>
              </a:extLst>
            </p:cNvPr>
            <p:cNvCxnSpPr>
              <a:stCxn id="98" idx="2"/>
              <a:endCxn id="99" idx="0"/>
            </p:cNvCxnSpPr>
            <p:nvPr/>
          </p:nvCxnSpPr>
          <p:spPr>
            <a:xfrm>
              <a:off x="7341103" y="5051009"/>
              <a:ext cx="0" cy="451264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1FCB7D8-1C8C-4480-A4A8-A949F5B73E6C}"/>
              </a:ext>
            </a:extLst>
          </p:cNvPr>
          <p:cNvSpPr txBox="1"/>
          <p:nvPr/>
        </p:nvSpPr>
        <p:spPr>
          <a:xfrm>
            <a:off x="1009944" y="3437847"/>
            <a:ext cx="5470201" cy="3097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1160" marR="0" indent="-285750" algn="just" fontAlgn="base" latinLnBrk="1"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4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Keyword : </a:t>
            </a:r>
            <a:r>
              <a:rPr lang="ko-KR" altLang="en-US" sz="14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원하는 지하철역을 입력</a:t>
            </a:r>
            <a:endParaRPr lang="ko-KR" altLang="en-US" sz="1400" kern="0" spc="-6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391160" marR="0" indent="-285750" algn="just" fontAlgn="base" latinLnBrk="1"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4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URL queue : </a:t>
            </a:r>
            <a:r>
              <a:rPr lang="ko-KR" altLang="en-US" sz="14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인스타그램의 주소를 입력</a:t>
            </a:r>
            <a:endParaRPr lang="ko-KR" altLang="en-US" sz="1400" kern="0" spc="-6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391160" marR="0" indent="-285750" algn="just" fontAlgn="base" latinLnBrk="1"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4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Download html : </a:t>
            </a:r>
            <a:r>
              <a:rPr lang="ko-KR" altLang="en-US" sz="14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웹페이지의 태그를 다운로드</a:t>
            </a:r>
            <a:endParaRPr lang="ko-KR" altLang="en-US" sz="1400" kern="0" spc="-6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391160" marR="0" indent="-285750" algn="just" fontAlgn="base" latinLnBrk="1"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4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Web Crawler : </a:t>
            </a:r>
            <a:r>
              <a:rPr lang="ko-KR" altLang="en-US" sz="1400" kern="0" spc="-6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r>
              <a:rPr lang="ko-KR" altLang="en-US" sz="14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진행</a:t>
            </a:r>
            <a:endParaRPr lang="ko-KR" altLang="en-US" sz="1400" kern="0" spc="-6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391160" marR="0" indent="-285750" algn="just" fontAlgn="base" latinLnBrk="1"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4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Text Download : </a:t>
            </a:r>
            <a:r>
              <a:rPr lang="ko-KR" altLang="en-US" sz="14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검색된 게시물의 텍스트를 추출하여 다운로드 </a:t>
            </a:r>
            <a:endParaRPr lang="ko-KR" altLang="en-US" sz="1400" kern="0" spc="-6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391160" marR="0" indent="-285750" algn="just" fontAlgn="base" latinLnBrk="1"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4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Save Data : </a:t>
            </a:r>
            <a:r>
              <a:rPr lang="ko-KR" altLang="en-US" sz="14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저장</a:t>
            </a:r>
            <a:endParaRPr lang="ko-KR" altLang="en-US" sz="1400" kern="0" spc="-6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391160" marR="0" indent="-285750" algn="just" fontAlgn="base" latinLnBrk="1"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4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Data Analysis : </a:t>
            </a:r>
            <a:r>
              <a:rPr lang="ko-KR" altLang="en-US" sz="14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분석 및 전처리를 진행</a:t>
            </a:r>
            <a:endParaRPr lang="ko-KR" altLang="en-US" sz="1400" kern="0" spc="-6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391160" marR="0" indent="-285750" algn="just" fontAlgn="base" latinLnBrk="1"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4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Visualization : </a:t>
            </a:r>
            <a:r>
              <a:rPr lang="ko-KR" altLang="en-US" sz="14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분석한 데이터를 바탕으로 시각화를 진행</a:t>
            </a:r>
            <a:endParaRPr lang="ko-KR" altLang="en-US" sz="1400" kern="0" spc="-60" dirty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1609018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754925" y="155848"/>
            <a:ext cx="2682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kumimoji="1" lang="ko-KR" altLang="en-US" sz="4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구조설계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B841FD-8D73-43E5-BA0F-D596EA3FF97A}"/>
              </a:ext>
            </a:extLst>
          </p:cNvPr>
          <p:cNvSpPr/>
          <p:nvPr/>
        </p:nvSpPr>
        <p:spPr>
          <a:xfrm>
            <a:off x="7102258" y="2111745"/>
            <a:ext cx="4361071" cy="3066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A : </a:t>
            </a:r>
            <a:r>
              <a:rPr lang="ko-KR" altLang="en-US" dirty="0">
                <a:solidFill>
                  <a:schemeClr val="tx1"/>
                </a:solidFill>
              </a:rPr>
              <a:t>인스타그램 </a:t>
            </a:r>
            <a:r>
              <a:rPr lang="ko-KR" altLang="en-US" dirty="0" err="1">
                <a:solidFill>
                  <a:schemeClr val="tx1"/>
                </a:solidFill>
              </a:rPr>
              <a:t>크롤링</a:t>
            </a:r>
            <a:r>
              <a:rPr lang="ko-KR" altLang="en-US" dirty="0">
                <a:solidFill>
                  <a:schemeClr val="tx1"/>
                </a:solidFill>
              </a:rPr>
              <a:t> 진행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시각화 진행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C : </a:t>
            </a:r>
            <a:r>
              <a:rPr lang="ko-KR" altLang="en-US" dirty="0">
                <a:solidFill>
                  <a:schemeClr val="tx1"/>
                </a:solidFill>
              </a:rPr>
              <a:t>프로그램 종료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G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시각화 진행 후 중단 선택 시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5F1C5AB-F04B-4775-9B63-BC64A01BF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088" y="1194594"/>
            <a:ext cx="5095874" cy="558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89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754925" y="155848"/>
            <a:ext cx="2682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kumimoji="1" lang="ko-KR" altLang="en-US" sz="4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구조설계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35D21C-3836-45E4-A26E-4AE2E94BBDCD}"/>
              </a:ext>
            </a:extLst>
          </p:cNvPr>
          <p:cNvSpPr/>
          <p:nvPr/>
        </p:nvSpPr>
        <p:spPr>
          <a:xfrm>
            <a:off x="7102258" y="2111745"/>
            <a:ext cx="4809994" cy="3066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시각화 진행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C : </a:t>
            </a:r>
            <a:r>
              <a:rPr lang="ko-KR" altLang="en-US" dirty="0">
                <a:solidFill>
                  <a:schemeClr val="tx1"/>
                </a:solidFill>
              </a:rPr>
              <a:t>프로그램 종료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D : </a:t>
            </a:r>
            <a:r>
              <a:rPr lang="ko-KR" altLang="en-US" dirty="0">
                <a:solidFill>
                  <a:schemeClr val="tx1"/>
                </a:solidFill>
              </a:rPr>
              <a:t>해시태그 및 위치정보 시각화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    (</a:t>
            </a:r>
            <a:r>
              <a:rPr lang="ko-KR" altLang="en-US" dirty="0">
                <a:solidFill>
                  <a:schemeClr val="tx1"/>
                </a:solidFill>
              </a:rPr>
              <a:t>막대그래프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워드클라우드</a:t>
            </a:r>
            <a:r>
              <a:rPr lang="ko-KR" altLang="en-US" dirty="0">
                <a:solidFill>
                  <a:schemeClr val="tx1"/>
                </a:solidFill>
              </a:rPr>
              <a:t> 또는 지도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E : </a:t>
            </a:r>
            <a:r>
              <a:rPr lang="ko-KR" altLang="en-US" dirty="0">
                <a:solidFill>
                  <a:schemeClr val="tx1"/>
                </a:solidFill>
              </a:rPr>
              <a:t>이전 메뉴로 이동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지하철역 </a:t>
            </a:r>
            <a:r>
              <a:rPr lang="ko-KR" altLang="en-US" dirty="0" err="1">
                <a:solidFill>
                  <a:schemeClr val="tx1"/>
                </a:solidFill>
              </a:rPr>
              <a:t>재선택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F : </a:t>
            </a:r>
            <a:r>
              <a:rPr lang="ko-KR" altLang="en-US" dirty="0">
                <a:solidFill>
                  <a:schemeClr val="tx1"/>
                </a:solidFill>
              </a:rPr>
              <a:t>시각화 프로그램 진행 유지를 선택한 경우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E8FCFA-82C1-4E6A-93EE-F4341E3F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070" y="1230057"/>
            <a:ext cx="4605930" cy="554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87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754925" y="155848"/>
            <a:ext cx="2682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kumimoji="1" lang="ko-KR" altLang="en-US" sz="4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구조설계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C4266B-0C91-46F2-98D5-C40C3B3F7FB5}"/>
              </a:ext>
            </a:extLst>
          </p:cNvPr>
          <p:cNvSpPr/>
          <p:nvPr/>
        </p:nvSpPr>
        <p:spPr>
          <a:xfrm>
            <a:off x="6851738" y="2111745"/>
            <a:ext cx="4809994" cy="3066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C : </a:t>
            </a:r>
            <a:r>
              <a:rPr lang="ko-KR" altLang="en-US" dirty="0">
                <a:solidFill>
                  <a:schemeClr val="tx1"/>
                </a:solidFill>
              </a:rPr>
              <a:t>프로그램 종료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D : </a:t>
            </a:r>
            <a:r>
              <a:rPr lang="ko-KR" altLang="en-US" dirty="0">
                <a:solidFill>
                  <a:schemeClr val="tx1"/>
                </a:solidFill>
              </a:rPr>
              <a:t>해시태그 및 위치정보 시각화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    (</a:t>
            </a:r>
            <a:r>
              <a:rPr lang="ko-KR" altLang="en-US" dirty="0">
                <a:solidFill>
                  <a:schemeClr val="tx1"/>
                </a:solidFill>
              </a:rPr>
              <a:t>막대그래프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워드클라우드</a:t>
            </a:r>
            <a:r>
              <a:rPr lang="ko-KR" altLang="en-US" dirty="0">
                <a:solidFill>
                  <a:schemeClr val="tx1"/>
                </a:solidFill>
              </a:rPr>
              <a:t> 또는 지도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F : </a:t>
            </a:r>
            <a:r>
              <a:rPr lang="ko-KR" altLang="en-US" dirty="0">
                <a:solidFill>
                  <a:schemeClr val="tx1"/>
                </a:solidFill>
              </a:rPr>
              <a:t>시각화 프로그램 진행 유지를 선택한 경우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G : </a:t>
            </a:r>
            <a:r>
              <a:rPr lang="ko-KR" altLang="en-US" dirty="0">
                <a:solidFill>
                  <a:schemeClr val="tx1"/>
                </a:solidFill>
              </a:rPr>
              <a:t>시각화 프로그램 진행 유지를 선택하지 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    </a:t>
            </a:r>
            <a:r>
              <a:rPr lang="ko-KR" altLang="en-US" dirty="0">
                <a:solidFill>
                  <a:schemeClr val="tx1"/>
                </a:solidFill>
              </a:rPr>
              <a:t>않은 경우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프로세스 선택으로 이동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C3DF4F-C0A6-463A-9F57-42B102192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604" y="1297841"/>
            <a:ext cx="3850058" cy="543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23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4">
            <a:extLst>
              <a:ext uri="{FF2B5EF4-FFF2-40B4-BE49-F238E27FC236}">
                <a16:creationId xmlns:a16="http://schemas.microsoft.com/office/drawing/2014/main" id="{D35D52BD-15D2-40FF-9396-A5D8DAB5DB91}"/>
              </a:ext>
            </a:extLst>
          </p:cNvPr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5">
            <a:extLst>
              <a:ext uri="{FF2B5EF4-FFF2-40B4-BE49-F238E27FC236}">
                <a16:creationId xmlns:a16="http://schemas.microsoft.com/office/drawing/2014/main" id="{6F4347FB-574D-47EF-96F6-57F001713249}"/>
              </a:ext>
            </a:extLst>
          </p:cNvPr>
          <p:cNvSpPr txBox="1"/>
          <p:nvPr/>
        </p:nvSpPr>
        <p:spPr>
          <a:xfrm>
            <a:off x="4983354" y="156164"/>
            <a:ext cx="22252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정의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CDA5D2A-6FAC-432D-9370-E16BC1661834}"/>
              </a:ext>
            </a:extLst>
          </p:cNvPr>
          <p:cNvGrpSpPr/>
          <p:nvPr/>
        </p:nvGrpSpPr>
        <p:grpSpPr>
          <a:xfrm>
            <a:off x="5448011" y="1613367"/>
            <a:ext cx="5124444" cy="4639816"/>
            <a:chOff x="303755" y="1726256"/>
            <a:chExt cx="5124444" cy="463981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47C690-EC9A-4613-8576-CAC4710A4A03}"/>
                </a:ext>
              </a:extLst>
            </p:cNvPr>
            <p:cNvSpPr txBox="1"/>
            <p:nvPr/>
          </p:nvSpPr>
          <p:spPr>
            <a:xfrm>
              <a:off x="303755" y="1726256"/>
              <a:ext cx="5124443" cy="11079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100" b="1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[Step1]</a:t>
              </a:r>
              <a:endParaRPr lang="ko-KR" altLang="en-US" sz="1100" b="1" dirty="0">
                <a:solidFill>
                  <a:srgbClr val="000000"/>
                </a:solidFill>
                <a:effectLst/>
                <a:latin typeface="한양신명조"/>
              </a:endParaRPr>
            </a:p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원하시는 프로세스를 선택해주세요</a:t>
              </a:r>
              <a:r>
                <a:rPr lang="en-US" altLang="ko-KR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.</a:t>
              </a:r>
              <a:endParaRPr lang="ko-KR" altLang="en-US" sz="1100" dirty="0">
                <a:solidFill>
                  <a:srgbClr val="000000"/>
                </a:solidFill>
                <a:effectLst/>
                <a:latin typeface="한양신명조"/>
              </a:endParaRPr>
            </a:p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1. </a:t>
              </a:r>
              <a:r>
                <a:rPr lang="ko-KR" altLang="en-US" sz="1100" dirty="0" err="1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크롤링을</a:t>
              </a:r>
              <a:r>
                <a:rPr lang="ko-KR" altLang="en-US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진행</a:t>
              </a:r>
              <a:endParaRPr lang="ko-KR" altLang="en-US" sz="1100" dirty="0">
                <a:solidFill>
                  <a:srgbClr val="000000"/>
                </a:solidFill>
                <a:effectLst/>
                <a:latin typeface="한양신명조"/>
              </a:endParaRPr>
            </a:p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2. </a:t>
              </a:r>
              <a:r>
                <a:rPr lang="ko-KR" altLang="en-US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시각화를 진행</a:t>
              </a:r>
              <a:endParaRPr lang="ko-KR" altLang="en-US" sz="1100" dirty="0">
                <a:solidFill>
                  <a:srgbClr val="000000"/>
                </a:solidFill>
                <a:effectLst/>
                <a:latin typeface="한양신명조"/>
              </a:endParaRPr>
            </a:p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0. </a:t>
              </a:r>
              <a:r>
                <a:rPr lang="ko-KR" altLang="en-US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종료</a:t>
              </a:r>
              <a:endParaRPr lang="ko-KR" altLang="en-US" sz="1100" dirty="0">
                <a:solidFill>
                  <a:srgbClr val="000000"/>
                </a:solidFill>
                <a:effectLst/>
                <a:latin typeface="한양신명조"/>
              </a:endParaRPr>
            </a:p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입력 </a:t>
              </a:r>
              <a:r>
                <a:rPr lang="en-US" altLang="ko-KR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: </a:t>
              </a:r>
              <a:r>
                <a:rPr lang="en-US" altLang="ko-KR" sz="1100" dirty="0">
                  <a:solidFill>
                    <a:srgbClr val="FF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1 -&gt; </a:t>
              </a:r>
              <a:r>
                <a:rPr lang="ko-KR" altLang="en-US" sz="1100" dirty="0" err="1">
                  <a:solidFill>
                    <a:srgbClr val="FF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크롤링</a:t>
              </a:r>
              <a:r>
                <a:rPr lang="ko-KR" altLang="en-US" sz="1100" dirty="0">
                  <a:solidFill>
                    <a:srgbClr val="FF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진행 </a:t>
              </a:r>
              <a:r>
                <a:rPr lang="en-US" altLang="ko-KR" sz="1100" dirty="0">
                  <a:solidFill>
                    <a:srgbClr val="FF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-&gt; </a:t>
              </a:r>
              <a:r>
                <a:rPr lang="ko-KR" altLang="en-US" sz="1100" dirty="0">
                  <a:solidFill>
                    <a:srgbClr val="FF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종료</a:t>
              </a:r>
              <a:r>
                <a:rPr lang="en-US" altLang="ko-KR" sz="1100" dirty="0">
                  <a:solidFill>
                    <a:srgbClr val="FF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, 2 -&gt; [Step2]</a:t>
              </a:r>
              <a:endParaRPr lang="ko-KR" altLang="en-US" sz="1100" dirty="0">
                <a:solidFill>
                  <a:srgbClr val="000000"/>
                </a:solidFill>
                <a:effectLst/>
                <a:latin typeface="한양신명조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61DB98-E8F3-4EE7-B2F8-F8A65B505B5A}"/>
                </a:ext>
              </a:extLst>
            </p:cNvPr>
            <p:cNvSpPr txBox="1"/>
            <p:nvPr/>
          </p:nvSpPr>
          <p:spPr>
            <a:xfrm>
              <a:off x="303755" y="3016381"/>
              <a:ext cx="5124443" cy="938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100" b="1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[Step2]</a:t>
              </a:r>
              <a:endParaRPr lang="ko-KR" altLang="en-US" sz="1100" b="1" dirty="0">
                <a:solidFill>
                  <a:srgbClr val="000000"/>
                </a:solidFill>
                <a:effectLst/>
                <a:latin typeface="한양신명조"/>
              </a:endParaRPr>
            </a:p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원하시는 지하철역을 선택해주세요</a:t>
              </a:r>
              <a:r>
                <a:rPr lang="en-US" altLang="ko-KR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.</a:t>
              </a:r>
              <a:endParaRPr lang="ko-KR" altLang="en-US" sz="1100" dirty="0">
                <a:solidFill>
                  <a:srgbClr val="000000"/>
                </a:solidFill>
                <a:effectLst/>
                <a:latin typeface="한양신명조"/>
              </a:endParaRPr>
            </a:p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</a:t>
              </a:r>
              <a:r>
                <a:rPr lang="ko-KR" altLang="en-US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현재는 모란</a:t>
              </a:r>
              <a:r>
                <a:rPr lang="en-US" altLang="ko-KR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, </a:t>
              </a:r>
              <a:r>
                <a:rPr lang="ko-KR" altLang="en-US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판교</a:t>
              </a:r>
              <a:r>
                <a:rPr lang="en-US" altLang="ko-KR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, </a:t>
              </a:r>
              <a:r>
                <a:rPr lang="ko-KR" altLang="en-US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홍대만 선택 가능합니다</a:t>
              </a:r>
              <a:r>
                <a:rPr lang="en-US" altLang="ko-KR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.)</a:t>
              </a:r>
              <a:endParaRPr lang="ko-KR" altLang="en-US" sz="1100" dirty="0">
                <a:solidFill>
                  <a:srgbClr val="000000"/>
                </a:solidFill>
                <a:effectLst/>
                <a:latin typeface="한양신명조"/>
              </a:endParaRPr>
            </a:p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1. </a:t>
              </a:r>
              <a:r>
                <a:rPr lang="ko-KR" altLang="en-US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모란 </a:t>
              </a:r>
              <a:r>
                <a:rPr lang="en-US" altLang="ko-KR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2. </a:t>
              </a:r>
              <a:r>
                <a:rPr lang="ko-KR" altLang="en-US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판교 </a:t>
              </a:r>
              <a:r>
                <a:rPr lang="en-US" altLang="ko-KR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3. </a:t>
              </a:r>
              <a:r>
                <a:rPr lang="ko-KR" altLang="en-US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홍대 </a:t>
              </a:r>
              <a:r>
                <a:rPr lang="en-US" altLang="ko-KR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0. </a:t>
              </a:r>
              <a:r>
                <a:rPr lang="ko-KR" altLang="en-US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프로그램 종료</a:t>
              </a:r>
              <a:endParaRPr lang="ko-KR" altLang="en-US" sz="1100" dirty="0">
                <a:solidFill>
                  <a:srgbClr val="000000"/>
                </a:solidFill>
                <a:effectLst/>
                <a:latin typeface="한양신명조"/>
              </a:endParaRPr>
            </a:p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입력 </a:t>
              </a:r>
              <a:r>
                <a:rPr lang="en-US" altLang="ko-KR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: </a:t>
              </a:r>
              <a:r>
                <a:rPr lang="ko-KR" altLang="en-US" sz="1100" dirty="0">
                  <a:solidFill>
                    <a:srgbClr val="FF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모란 </a:t>
              </a:r>
              <a:r>
                <a:rPr lang="en-US" altLang="ko-KR" sz="1100" dirty="0">
                  <a:solidFill>
                    <a:srgbClr val="FF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/ 1,2,3 -&gt; [Step3]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FEC574-4CCA-40D0-A54A-A9805AE07B6C}"/>
                </a:ext>
              </a:extLst>
            </p:cNvPr>
            <p:cNvSpPr txBox="1"/>
            <p:nvPr/>
          </p:nvSpPr>
          <p:spPr>
            <a:xfrm>
              <a:off x="303756" y="4137229"/>
              <a:ext cx="5124443" cy="12772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100" b="1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[Step3]</a:t>
              </a:r>
              <a:endParaRPr lang="ko-KR" altLang="en-US" sz="1100" b="1" dirty="0">
                <a:solidFill>
                  <a:srgbClr val="000000"/>
                </a:solidFill>
                <a:effectLst/>
                <a:latin typeface="한양신명조"/>
              </a:endParaRPr>
            </a:p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dirty="0">
                  <a:solidFill>
                    <a:srgbClr val="FF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모란</a:t>
              </a:r>
              <a:r>
                <a:rPr lang="ko-KR" altLang="en-US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키워드에 대한 검색 결과물 중 시각화하고 싶은 자료를 선택해주세요</a:t>
              </a:r>
              <a:r>
                <a:rPr lang="en-US" altLang="ko-KR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.</a:t>
              </a:r>
              <a:endParaRPr lang="ko-KR" altLang="en-US" sz="1100" dirty="0">
                <a:solidFill>
                  <a:srgbClr val="000000"/>
                </a:solidFill>
                <a:effectLst/>
                <a:latin typeface="한양신명조"/>
              </a:endParaRPr>
            </a:p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1. </a:t>
              </a:r>
              <a:r>
                <a:rPr lang="ko-KR" altLang="en-US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해시태그 정보</a:t>
              </a:r>
              <a:endParaRPr lang="ko-KR" altLang="en-US" sz="1100" dirty="0">
                <a:solidFill>
                  <a:srgbClr val="000000"/>
                </a:solidFill>
                <a:effectLst/>
                <a:latin typeface="한양신명조"/>
              </a:endParaRPr>
            </a:p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2. </a:t>
              </a:r>
              <a:r>
                <a:rPr lang="ko-KR" altLang="en-US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위치 정보</a:t>
              </a:r>
              <a:endParaRPr lang="ko-KR" altLang="en-US" sz="1100" dirty="0">
                <a:solidFill>
                  <a:srgbClr val="000000"/>
                </a:solidFill>
                <a:effectLst/>
                <a:latin typeface="한양신명조"/>
              </a:endParaRPr>
            </a:p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3. </a:t>
              </a:r>
              <a:r>
                <a:rPr lang="ko-KR" altLang="en-US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이전</a:t>
              </a:r>
              <a:endParaRPr lang="ko-KR" altLang="en-US" sz="1100" dirty="0">
                <a:solidFill>
                  <a:srgbClr val="000000"/>
                </a:solidFill>
                <a:effectLst/>
                <a:latin typeface="한양신명조"/>
              </a:endParaRPr>
            </a:p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0. </a:t>
              </a:r>
              <a:r>
                <a:rPr lang="ko-KR" altLang="en-US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프로그램 종료</a:t>
              </a:r>
              <a:endParaRPr lang="ko-KR" altLang="en-US" sz="1100" dirty="0">
                <a:solidFill>
                  <a:srgbClr val="000000"/>
                </a:solidFill>
                <a:effectLst/>
                <a:latin typeface="한양신명조"/>
              </a:endParaRPr>
            </a:p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입력 </a:t>
              </a:r>
              <a:r>
                <a:rPr lang="en-US" altLang="ko-KR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: </a:t>
              </a:r>
              <a:r>
                <a:rPr lang="en-US" altLang="ko-KR" sz="1100" dirty="0">
                  <a:solidFill>
                    <a:srgbClr val="FF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1,2 -&gt; [Step4], 3 -&gt; [Step2]</a:t>
              </a:r>
              <a:endParaRPr lang="ko-KR" altLang="en-US" sz="1100" dirty="0">
                <a:solidFill>
                  <a:srgbClr val="000000"/>
                </a:solidFill>
                <a:effectLst/>
                <a:latin typeface="한양신명조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E0AEC7-E950-41B2-BBE2-AF136421289E}"/>
                </a:ext>
              </a:extLst>
            </p:cNvPr>
            <p:cNvSpPr txBox="1"/>
            <p:nvPr/>
          </p:nvSpPr>
          <p:spPr>
            <a:xfrm>
              <a:off x="303756" y="5596631"/>
              <a:ext cx="5124443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100" b="1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[Step4]</a:t>
              </a:r>
              <a:endParaRPr lang="ko-KR" altLang="en-US" sz="1100" b="1" dirty="0">
                <a:solidFill>
                  <a:srgbClr val="000000"/>
                </a:solidFill>
                <a:effectLst/>
                <a:latin typeface="한양신명조"/>
              </a:endParaRPr>
            </a:p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00</a:t>
              </a:r>
              <a:r>
                <a:rPr lang="ko-KR" altLang="en-US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키워드에 대한 시각화를 계속 </a:t>
              </a:r>
              <a:r>
                <a:rPr lang="ko-KR" altLang="en-US" sz="1100" dirty="0" err="1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진행하시겠습니까</a:t>
              </a:r>
              <a:r>
                <a:rPr lang="en-US" altLang="ko-KR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?</a:t>
              </a:r>
              <a:endParaRPr lang="ko-KR" altLang="en-US" sz="1100" dirty="0">
                <a:solidFill>
                  <a:srgbClr val="000000"/>
                </a:solidFill>
                <a:effectLst/>
                <a:latin typeface="한양신명조"/>
              </a:endParaRPr>
            </a:p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1. </a:t>
              </a:r>
              <a:r>
                <a:rPr lang="ko-KR" altLang="en-US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예 </a:t>
              </a:r>
              <a:r>
                <a:rPr lang="en-US" altLang="ko-KR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2. </a:t>
              </a:r>
              <a:r>
                <a:rPr lang="ko-KR" altLang="en-US" sz="1100" dirty="0" err="1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아니오</a:t>
              </a:r>
              <a:r>
                <a:rPr lang="ko-KR" altLang="en-US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</a:t>
              </a:r>
              <a:r>
                <a:rPr lang="en-US" altLang="ko-KR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0. </a:t>
              </a:r>
              <a:r>
                <a:rPr lang="ko-KR" altLang="en-US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프로그램 종료</a:t>
              </a:r>
              <a:endParaRPr lang="ko-KR" altLang="en-US" sz="1100" dirty="0">
                <a:solidFill>
                  <a:srgbClr val="000000"/>
                </a:solidFill>
                <a:effectLst/>
                <a:latin typeface="한양신명조"/>
              </a:endParaRPr>
            </a:p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입력 </a:t>
              </a:r>
              <a:r>
                <a:rPr lang="en-US" altLang="ko-KR" sz="1100" dirty="0">
                  <a:solidFill>
                    <a:srgbClr val="00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: </a:t>
              </a:r>
              <a:r>
                <a:rPr lang="en-US" altLang="ko-KR" sz="1100" dirty="0">
                  <a:solidFill>
                    <a:srgbClr val="FF000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1 -&gt; [Step3], 2 -&gt; [Step1]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28595CD-8F8B-4FB2-8C6E-0B474D446FB7}"/>
              </a:ext>
            </a:extLst>
          </p:cNvPr>
          <p:cNvGrpSpPr/>
          <p:nvPr/>
        </p:nvGrpSpPr>
        <p:grpSpPr>
          <a:xfrm>
            <a:off x="1446009" y="1482561"/>
            <a:ext cx="3537345" cy="2215993"/>
            <a:chOff x="7510132" y="1482561"/>
            <a:chExt cx="3537345" cy="221599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928F75D-4142-47A3-9152-2CA5F3ADE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10132" y="1744171"/>
              <a:ext cx="3537345" cy="1954383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4CB084-9C80-491F-BCC4-9CA04BC48B49}"/>
                </a:ext>
              </a:extLst>
            </p:cNvPr>
            <p:cNvSpPr txBox="1"/>
            <p:nvPr/>
          </p:nvSpPr>
          <p:spPr>
            <a:xfrm>
              <a:off x="7510132" y="1482561"/>
              <a:ext cx="13629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1. </a:t>
              </a:r>
              <a:r>
                <a:rPr lang="ko-KR" altLang="en-US" sz="1100" dirty="0"/>
                <a:t>해시태그 정보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FB29967-EA5F-4E10-A8A2-6AFB0BCBDFE1}"/>
              </a:ext>
            </a:extLst>
          </p:cNvPr>
          <p:cNvGrpSpPr/>
          <p:nvPr/>
        </p:nvGrpSpPr>
        <p:grpSpPr>
          <a:xfrm>
            <a:off x="1904126" y="3851583"/>
            <a:ext cx="2621110" cy="2323243"/>
            <a:chOff x="7968249" y="3851583"/>
            <a:chExt cx="2621110" cy="232324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F728E09-6D2E-4250-B0EC-C856030F3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68249" y="4113193"/>
              <a:ext cx="2621110" cy="206163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FB318A5-BBD0-4E0A-9A0E-B9D7A64D0695}"/>
                </a:ext>
              </a:extLst>
            </p:cNvPr>
            <p:cNvSpPr txBox="1"/>
            <p:nvPr/>
          </p:nvSpPr>
          <p:spPr>
            <a:xfrm>
              <a:off x="7968249" y="3851583"/>
              <a:ext cx="13629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2. </a:t>
              </a:r>
              <a:r>
                <a:rPr lang="ko-KR" altLang="en-US" sz="1100" dirty="0"/>
                <a:t>위치 정보</a:t>
              </a:r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D33566C-F698-4CF9-B3E6-5835D53449CE}"/>
              </a:ext>
            </a:extLst>
          </p:cNvPr>
          <p:cNvCxnSpPr>
            <a:cxnSpLocks/>
          </p:cNvCxnSpPr>
          <p:nvPr/>
        </p:nvCxnSpPr>
        <p:spPr>
          <a:xfrm flipH="1" flipV="1">
            <a:off x="4797778" y="3851583"/>
            <a:ext cx="513159" cy="601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0A32BDC-40E9-449E-838D-7CB2B64F0D12}"/>
              </a:ext>
            </a:extLst>
          </p:cNvPr>
          <p:cNvCxnSpPr>
            <a:cxnSpLocks/>
          </p:cNvCxnSpPr>
          <p:nvPr/>
        </p:nvCxnSpPr>
        <p:spPr>
          <a:xfrm flipH="1">
            <a:off x="4662311" y="4634782"/>
            <a:ext cx="648626" cy="456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686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329331" y="3145008"/>
            <a:ext cx="3533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결과</a:t>
            </a:r>
            <a:endParaRPr kumimoji="1" lang="ja-JP" altLang="en-US" sz="60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27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34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5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28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32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3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29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30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1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7057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3">
            <a:extLst>
              <a:ext uri="{FF2B5EF4-FFF2-40B4-BE49-F238E27FC236}">
                <a16:creationId xmlns:a16="http://schemas.microsoft.com/office/drawing/2014/main" id="{B1E427DC-D0DE-4414-9E36-AEE1A8D16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697249"/>
              </p:ext>
            </p:extLst>
          </p:nvPr>
        </p:nvGraphicFramePr>
        <p:xfrm>
          <a:off x="3517" y="1153316"/>
          <a:ext cx="12188484" cy="5704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828">
                  <a:extLst>
                    <a:ext uri="{9D8B030D-6E8A-4147-A177-3AD203B41FA5}">
                      <a16:colId xmlns:a16="http://schemas.microsoft.com/office/drawing/2014/main" val="108918649"/>
                    </a:ext>
                  </a:extLst>
                </a:gridCol>
                <a:gridCol w="4062828">
                  <a:extLst>
                    <a:ext uri="{9D8B030D-6E8A-4147-A177-3AD203B41FA5}">
                      <a16:colId xmlns:a16="http://schemas.microsoft.com/office/drawing/2014/main" val="775366142"/>
                    </a:ext>
                  </a:extLst>
                </a:gridCol>
                <a:gridCol w="4062828">
                  <a:extLst>
                    <a:ext uri="{9D8B030D-6E8A-4147-A177-3AD203B41FA5}">
                      <a16:colId xmlns:a16="http://schemas.microsoft.com/office/drawing/2014/main" val="453157477"/>
                    </a:ext>
                  </a:extLst>
                </a:gridCol>
              </a:tblGrid>
              <a:tr h="54476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55953"/>
                  </a:ext>
                </a:extLst>
              </a:tr>
              <a:tr h="51599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925123"/>
                  </a:ext>
                </a:extLst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29177" y="156164"/>
            <a:ext cx="1133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132263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8D6AE7-07A2-4029-9971-D33299E85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49" y="1873579"/>
            <a:ext cx="3632453" cy="4780132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8F5D90-E3A6-4B54-80CC-A2D118776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372" y="1873579"/>
            <a:ext cx="3911609" cy="4732802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528D94-C2E0-420C-883D-4BEB64F6C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4420" y="1849915"/>
            <a:ext cx="3732050" cy="4780132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1" name="テキスト ボックス 21">
            <a:extLst>
              <a:ext uri="{FF2B5EF4-FFF2-40B4-BE49-F238E27FC236}">
                <a16:creationId xmlns:a16="http://schemas.microsoft.com/office/drawing/2014/main" id="{EC5C9C09-D4CB-401F-AB06-F650F5813F40}"/>
              </a:ext>
            </a:extLst>
          </p:cNvPr>
          <p:cNvSpPr txBox="1"/>
          <p:nvPr/>
        </p:nvSpPr>
        <p:spPr>
          <a:xfrm>
            <a:off x="3518" y="1169851"/>
            <a:ext cx="4072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chemeClr val="tx1">
                    <a:lumMod val="50000"/>
                  </a:schemeClr>
                </a:solidFill>
                <a:latin typeface="+mn-ea"/>
              </a:rPr>
              <a:t>외부모듈</a:t>
            </a:r>
            <a:endParaRPr kumimoji="1" lang="ja-JP" altLang="en-US" sz="2400" b="1" spc="-300" dirty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2" name="テキスト ボックス 21">
            <a:extLst>
              <a:ext uri="{FF2B5EF4-FFF2-40B4-BE49-F238E27FC236}">
                <a16:creationId xmlns:a16="http://schemas.microsoft.com/office/drawing/2014/main" id="{B39F78A1-579D-408A-86FF-802F165DAB6F}"/>
              </a:ext>
            </a:extLst>
          </p:cNvPr>
          <p:cNvSpPr txBox="1"/>
          <p:nvPr/>
        </p:nvSpPr>
        <p:spPr>
          <a:xfrm>
            <a:off x="4079152" y="1179183"/>
            <a:ext cx="4030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chemeClr val="tx1">
                    <a:lumMod val="50000"/>
                  </a:schemeClr>
                </a:solidFill>
                <a:latin typeface="+mn-ea"/>
              </a:rPr>
              <a:t>크롤링</a:t>
            </a:r>
            <a:endParaRPr kumimoji="1" lang="ja-JP" altLang="en-US" sz="2400" b="1" spc="-300" dirty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3" name="テキスト ボックス 21">
            <a:extLst>
              <a:ext uri="{FF2B5EF4-FFF2-40B4-BE49-F238E27FC236}">
                <a16:creationId xmlns:a16="http://schemas.microsoft.com/office/drawing/2014/main" id="{90C95904-2012-4CBA-A506-37C07BFC90E2}"/>
              </a:ext>
            </a:extLst>
          </p:cNvPr>
          <p:cNvSpPr txBox="1"/>
          <p:nvPr/>
        </p:nvSpPr>
        <p:spPr>
          <a:xfrm>
            <a:off x="8112849" y="1204590"/>
            <a:ext cx="4075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시각화</a:t>
            </a:r>
            <a:endParaRPr kumimoji="1" lang="ja-JP" altLang="en-US" sz="2400" b="1" spc="-300" dirty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161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4">
            <a:extLst>
              <a:ext uri="{FF2B5EF4-FFF2-40B4-BE49-F238E27FC236}">
                <a16:creationId xmlns:a16="http://schemas.microsoft.com/office/drawing/2014/main" id="{16AD4925-C194-4783-B01C-19D515AE7ABB}"/>
              </a:ext>
            </a:extLst>
          </p:cNvPr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5">
            <a:extLst>
              <a:ext uri="{FF2B5EF4-FFF2-40B4-BE49-F238E27FC236}">
                <a16:creationId xmlns:a16="http://schemas.microsoft.com/office/drawing/2014/main" id="{63A542EF-9125-411F-8479-3DFAA676A014}"/>
              </a:ext>
            </a:extLst>
          </p:cNvPr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16">
            <a:extLst>
              <a:ext uri="{FF2B5EF4-FFF2-40B4-BE49-F238E27FC236}">
                <a16:creationId xmlns:a16="http://schemas.microsoft.com/office/drawing/2014/main" id="{8C774BC9-DFCB-4534-8367-915F1E46DF93}"/>
              </a:ext>
            </a:extLst>
          </p:cNvPr>
          <p:cNvSpPr txBox="1"/>
          <p:nvPr/>
        </p:nvSpPr>
        <p:spPr>
          <a:xfrm>
            <a:off x="2489022" y="2240600"/>
            <a:ext cx="3709334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R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1" lang="ko-KR" altLang="en-US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</a:t>
            </a:r>
            <a:endParaRPr kumimoji="1" lang="en-US" altLang="ko-KR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ko-KR" altLang="en-US" sz="2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1" lang="en-US" altLang="ko-KR" sz="2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1" lang="ko-KR" altLang="en-US" sz="2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추진목표</a:t>
            </a:r>
            <a:endParaRPr kumimoji="1" lang="en-US" altLang="ko-KR" sz="24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ko-KR" altLang="en-US" sz="2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1" lang="en-US" altLang="ko-KR" sz="2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1" lang="ko-KR" altLang="en-US" sz="2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 및 필요성</a:t>
            </a:r>
            <a:endParaRPr kumimoji="1" lang="en-US" altLang="ko-KR" sz="24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ko-KR" altLang="en-US" sz="2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1" lang="en-US" altLang="ko-KR" sz="2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1" lang="ko-KR" altLang="en-US" sz="2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  <a:endParaRPr kumimoji="1" lang="en-US" altLang="ko-KR" sz="24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2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kumimoji="1" lang="ko-KR" altLang="en-US" sz="2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수행 범위</a:t>
            </a:r>
            <a:endParaRPr kumimoji="1" lang="en-US" altLang="ko-KR" sz="24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ko-KR" altLang="en-US" sz="2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1" lang="en-US" altLang="ko-KR" sz="2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WBS, Gantt Chart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kumimoji="1" lang="en-US" altLang="ko-KR" sz="24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kumimoji="1" lang="ko-KR" altLang="en-US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정의</a:t>
            </a:r>
            <a:endParaRPr kumimoji="1" lang="en-US" altLang="ko-KR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ko-KR" altLang="en-US" sz="2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1" lang="en-US" altLang="ko-KR" sz="2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1" lang="ko-KR" altLang="en-US" sz="2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목록</a:t>
            </a:r>
            <a:endParaRPr kumimoji="1" lang="en-US" altLang="ko-KR" sz="24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テキスト ボックス 16">
            <a:extLst>
              <a:ext uri="{FF2B5EF4-FFF2-40B4-BE49-F238E27FC236}">
                <a16:creationId xmlns:a16="http://schemas.microsoft.com/office/drawing/2014/main" id="{F223EFF1-C306-4A95-AAF7-744A1841F46F}"/>
              </a:ext>
            </a:extLst>
          </p:cNvPr>
          <p:cNvSpPr txBox="1"/>
          <p:nvPr/>
        </p:nvSpPr>
        <p:spPr>
          <a:xfrm>
            <a:off x="6636754" y="2240600"/>
            <a:ext cx="3709334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R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kumimoji="1" lang="ko-KR" altLang="en-US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구조 정의</a:t>
            </a:r>
            <a:endParaRPr kumimoji="1" lang="en-US" altLang="ko-KR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ko-KR" altLang="en-US" sz="2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1" lang="en-US" altLang="ko-KR" sz="2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1" lang="ko-KR" altLang="en-US" sz="2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</a:t>
            </a:r>
            <a:r>
              <a:rPr kumimoji="1"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2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kumimoji="1" lang="en-US" altLang="ko-KR" sz="24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2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UI </a:t>
            </a:r>
            <a:r>
              <a:rPr kumimoji="1" lang="ko-KR" altLang="en-US" sz="2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 설계</a:t>
            </a:r>
            <a:endParaRPr kumimoji="1" lang="en-US" altLang="ko-KR" sz="24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2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kumimoji="1" lang="ko-KR" altLang="en-US" sz="2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정의</a:t>
            </a:r>
            <a:endParaRPr kumimoji="1" lang="en-US" altLang="ko-KR" sz="24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kumimoji="1" lang="en-US" altLang="ko-KR" sz="24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kumimoji="1" lang="ko-KR" altLang="en-US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endParaRPr kumimoji="1" lang="en-US" altLang="ko-KR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ko-KR" altLang="en-US" sz="2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1" lang="en-US" altLang="ko-KR" sz="2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1" lang="ko-KR" altLang="en-US" sz="2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및 결과 화면</a:t>
            </a:r>
            <a:endParaRPr kumimoji="1" lang="en-US" altLang="ko-KR" sz="24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1" lang="en-US" altLang="ko-KR" sz="24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kumimoji="1" lang="ko-KR" altLang="en-US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후기</a:t>
            </a:r>
            <a:endParaRPr kumimoji="1" lang="en-US" altLang="ko-KR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1" lang="ko-KR" altLang="en-US" sz="24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グループ化 6">
            <a:extLst>
              <a:ext uri="{FF2B5EF4-FFF2-40B4-BE49-F238E27FC236}">
                <a16:creationId xmlns:a16="http://schemas.microsoft.com/office/drawing/2014/main" id="{7B6723A2-745E-4D3F-B257-452ED1C350F5}"/>
              </a:ext>
            </a:extLst>
          </p:cNvPr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11" name="グループ化 7">
              <a:extLst>
                <a:ext uri="{FF2B5EF4-FFF2-40B4-BE49-F238E27FC236}">
                  <a16:creationId xmlns:a16="http://schemas.microsoft.com/office/drawing/2014/main" id="{1EA21B3A-9F93-46E6-ADB3-0BAC1BE9D204}"/>
                </a:ext>
              </a:extLst>
            </p:cNvPr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8" name="二等辺三角形 14">
                <a:extLst>
                  <a:ext uri="{FF2B5EF4-FFF2-40B4-BE49-F238E27FC236}">
                    <a16:creationId xmlns:a16="http://schemas.microsoft.com/office/drawing/2014/main" id="{42CEC8D3-9C1D-4804-A1FA-1C1D2BEC4302}"/>
                  </a:ext>
                </a:extLst>
              </p:cNvPr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9" name="二等辺三角形 15">
                <a:extLst>
                  <a:ext uri="{FF2B5EF4-FFF2-40B4-BE49-F238E27FC236}">
                    <a16:creationId xmlns:a16="http://schemas.microsoft.com/office/drawing/2014/main" id="{005E4D0D-24FD-4D07-A5A2-DAD2F82A6F87}"/>
                  </a:ext>
                </a:extLst>
              </p:cNvPr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2" name="グループ化 8">
              <a:extLst>
                <a:ext uri="{FF2B5EF4-FFF2-40B4-BE49-F238E27FC236}">
                  <a16:creationId xmlns:a16="http://schemas.microsoft.com/office/drawing/2014/main" id="{C4941E69-B861-4938-BD73-B9341AFB4863}"/>
                </a:ext>
              </a:extLst>
            </p:cNvPr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6" name="正方形/長方形 12">
                <a:extLst>
                  <a:ext uri="{FF2B5EF4-FFF2-40B4-BE49-F238E27FC236}">
                    <a16:creationId xmlns:a16="http://schemas.microsoft.com/office/drawing/2014/main" id="{94C7282B-394F-4C9A-80CC-263DFCE64479}"/>
                  </a:ext>
                </a:extLst>
              </p:cNvPr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7" name="正方形/長方形 13">
                <a:extLst>
                  <a:ext uri="{FF2B5EF4-FFF2-40B4-BE49-F238E27FC236}">
                    <a16:creationId xmlns:a16="http://schemas.microsoft.com/office/drawing/2014/main" id="{C6AD760F-A069-47E7-BD57-2B38918A5002}"/>
                  </a:ext>
                </a:extLst>
              </p:cNvPr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3" name="グループ化 9">
              <a:extLst>
                <a:ext uri="{FF2B5EF4-FFF2-40B4-BE49-F238E27FC236}">
                  <a16:creationId xmlns:a16="http://schemas.microsoft.com/office/drawing/2014/main" id="{AD91BDC9-79AF-4AB6-808C-3C89689F6E58}"/>
                </a:ext>
              </a:extLst>
            </p:cNvPr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4" name="五角形 10">
                <a:extLst>
                  <a:ext uri="{FF2B5EF4-FFF2-40B4-BE49-F238E27FC236}">
                    <a16:creationId xmlns:a16="http://schemas.microsoft.com/office/drawing/2014/main" id="{4890BBE7-D986-4BD2-B31D-55E35ACB0182}"/>
                  </a:ext>
                </a:extLst>
              </p:cNvPr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5" name="五角形 11">
                <a:extLst>
                  <a:ext uri="{FF2B5EF4-FFF2-40B4-BE49-F238E27FC236}">
                    <a16:creationId xmlns:a16="http://schemas.microsoft.com/office/drawing/2014/main" id="{F28ED7CF-9951-4C88-8999-4EE42EFA5003}"/>
                  </a:ext>
                </a:extLst>
              </p:cNvPr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20" name="ホームベース 4">
            <a:extLst>
              <a:ext uri="{FF2B5EF4-FFF2-40B4-BE49-F238E27FC236}">
                <a16:creationId xmlns:a16="http://schemas.microsoft.com/office/drawing/2014/main" id="{E5A74CF7-6538-48B5-B61C-46D4C9FD3F16}"/>
              </a:ext>
            </a:extLst>
          </p:cNvPr>
          <p:cNvSpPr/>
          <p:nvPr/>
        </p:nvSpPr>
        <p:spPr>
          <a:xfrm>
            <a:off x="556590" y="1460994"/>
            <a:ext cx="1879092" cy="1134834"/>
          </a:xfrm>
          <a:prstGeom prst="homePlate">
            <a:avLst/>
          </a:prstGeom>
          <a:solidFill>
            <a:schemeClr val="bg1"/>
          </a:solidFill>
          <a:ln w="76200">
            <a:solidFill>
              <a:srgbClr val="1F3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5">
            <a:extLst>
              <a:ext uri="{FF2B5EF4-FFF2-40B4-BE49-F238E27FC236}">
                <a16:creationId xmlns:a16="http://schemas.microsoft.com/office/drawing/2014/main" id="{ECC92139-5A27-48B9-BA40-817EEB962F45}"/>
              </a:ext>
            </a:extLst>
          </p:cNvPr>
          <p:cNvSpPr txBox="1"/>
          <p:nvPr/>
        </p:nvSpPr>
        <p:spPr>
          <a:xfrm>
            <a:off x="609930" y="17283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rgbClr val="1F33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kumimoji="1" lang="ja-JP" altLang="en-US" sz="3200" b="1" dirty="0">
              <a:solidFill>
                <a:srgbClr val="1F33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7887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D183F5F6-1297-40F5-AC73-327BEB9FA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122574"/>
              </p:ext>
            </p:extLst>
          </p:nvPr>
        </p:nvGraphicFramePr>
        <p:xfrm>
          <a:off x="0" y="1153316"/>
          <a:ext cx="12192000" cy="5704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89186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753661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53157477"/>
                    </a:ext>
                  </a:extLst>
                </a:gridCol>
              </a:tblGrid>
              <a:tr h="54476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55953"/>
                  </a:ext>
                </a:extLst>
              </a:tr>
              <a:tr h="51599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925123"/>
                  </a:ext>
                </a:extLst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83356" y="156164"/>
            <a:ext cx="22252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화면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132263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873E40F-ED68-410B-BA26-365FAE4CA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573" y="1774513"/>
            <a:ext cx="3517119" cy="203113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DB6C80E-EB68-4147-ADA6-0C878E547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11" y="1783306"/>
            <a:ext cx="3537345" cy="195438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05D6DBC-11A0-496D-959A-2398A7F66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3192" y="1765680"/>
            <a:ext cx="3537212" cy="202505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DCFBF16-C8E8-45CE-A313-DB30A50D11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642" y="3871581"/>
            <a:ext cx="3537346" cy="278229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EFD3320-FD30-44D2-98F9-33E4D4A06C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8295" y="3898945"/>
            <a:ext cx="3537345" cy="278229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D3A7086-A213-48BF-861E-05CC101586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9033" y="3904820"/>
            <a:ext cx="3527166" cy="2774292"/>
          </a:xfrm>
          <a:prstGeom prst="rect">
            <a:avLst/>
          </a:prstGeom>
        </p:spPr>
      </p:pic>
      <p:sp>
        <p:nvSpPr>
          <p:cNvPr id="20" name="テキスト ボックス 21">
            <a:extLst>
              <a:ext uri="{FF2B5EF4-FFF2-40B4-BE49-F238E27FC236}">
                <a16:creationId xmlns:a16="http://schemas.microsoft.com/office/drawing/2014/main" id="{13DC7978-06A9-4F8D-BD29-0D14F6DD8767}"/>
              </a:ext>
            </a:extLst>
          </p:cNvPr>
          <p:cNvSpPr txBox="1"/>
          <p:nvPr/>
        </p:nvSpPr>
        <p:spPr>
          <a:xfrm>
            <a:off x="5139165" y="1178504"/>
            <a:ext cx="1845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판교</a:t>
            </a:r>
            <a:endParaRPr kumimoji="1" lang="ja-JP" altLang="en-US" sz="2400" b="1" spc="-300" dirty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1" name="テキスト ボックス 21">
            <a:extLst>
              <a:ext uri="{FF2B5EF4-FFF2-40B4-BE49-F238E27FC236}">
                <a16:creationId xmlns:a16="http://schemas.microsoft.com/office/drawing/2014/main" id="{DB5785B3-2AC0-4C6E-9CBA-23490DD807AC}"/>
              </a:ext>
            </a:extLst>
          </p:cNvPr>
          <p:cNvSpPr txBox="1"/>
          <p:nvPr/>
        </p:nvSpPr>
        <p:spPr>
          <a:xfrm>
            <a:off x="1088016" y="1202179"/>
            <a:ext cx="1845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모란</a:t>
            </a:r>
            <a:endParaRPr kumimoji="1" lang="ja-JP" altLang="en-US" sz="2400" b="1" spc="-300" dirty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83FC7A0-2747-4212-9B68-93841D7A3971}"/>
              </a:ext>
            </a:extLst>
          </p:cNvPr>
          <p:cNvSpPr txBox="1"/>
          <p:nvPr/>
        </p:nvSpPr>
        <p:spPr>
          <a:xfrm>
            <a:off x="9305296" y="1189928"/>
            <a:ext cx="1845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홍대</a:t>
            </a:r>
            <a:endParaRPr kumimoji="1" lang="ja-JP" altLang="en-US" sz="2400" b="1" spc="-300" dirty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3650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29178" y="217053"/>
            <a:ext cx="1133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후기</a:t>
            </a:r>
          </a:p>
        </p:txBody>
      </p:sp>
      <p:graphicFrame>
        <p:nvGraphicFramePr>
          <p:cNvPr id="37" name="표 5">
            <a:extLst>
              <a:ext uri="{FF2B5EF4-FFF2-40B4-BE49-F238E27FC236}">
                <a16:creationId xmlns:a16="http://schemas.microsoft.com/office/drawing/2014/main" id="{F158A249-67E3-473D-833B-2391982E9F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4413528"/>
              </p:ext>
            </p:extLst>
          </p:nvPr>
        </p:nvGraphicFramePr>
        <p:xfrm>
          <a:off x="646656" y="1580444"/>
          <a:ext cx="10898688" cy="4805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560">
                  <a:extLst>
                    <a:ext uri="{9D8B030D-6E8A-4147-A177-3AD203B41FA5}">
                      <a16:colId xmlns:a16="http://schemas.microsoft.com/office/drawing/2014/main" val="3303609566"/>
                    </a:ext>
                  </a:extLst>
                </a:gridCol>
                <a:gridCol w="9516128">
                  <a:extLst>
                    <a:ext uri="{9D8B030D-6E8A-4147-A177-3AD203B41FA5}">
                      <a16:colId xmlns:a16="http://schemas.microsoft.com/office/drawing/2014/main" val="1348886262"/>
                    </a:ext>
                  </a:extLst>
                </a:gridCol>
              </a:tblGrid>
              <a:tr h="1185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김유정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사람들이 많을수록 의견을 모으는데 시간이 걸리지만 더 좋은 방향으로 나아갈 수 있는 힘이 된다는 걸 알 수 있었습니다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또한 이론으로 배웠던 지식이 실제로 사용되는 모습을 보면서 공부한 보람을 느낄 수 있었고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다른 사람들의 코드를 보면서 많이 성장할 수 있었습니다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687438"/>
                  </a:ext>
                </a:extLst>
              </a:tr>
              <a:tr h="1238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ysClr val="windowText" lastClr="000000"/>
                          </a:solidFill>
                        </a:rPr>
                        <a:t>김상화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예전에 했던 개발일이 그리워지는 순간이었으며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머리속에서 그리던 것들이 아직은 </a:t>
                      </a:r>
                      <a:endParaRPr lang="en-US" altLang="ko-KR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손가락이 따라오지 못하고 있지만 조금씩 나아가는 모습에 나에게 칭찬을 해주고 싶었습니다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3331204"/>
                  </a:ext>
                </a:extLst>
              </a:tr>
              <a:tr h="13463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ysClr val="windowText" lastClr="000000"/>
                          </a:solidFill>
                        </a:rPr>
                        <a:t>박철민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이번 프로젝트를 통해 데이터를 수집하고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시각화해 보면서 여러 외부 모듈들을 활용하고 </a:t>
                      </a:r>
                      <a:endParaRPr lang="en-US" altLang="ko-KR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익히는데 유익한 시간이 되었습니다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의미 있는 결과물을 얻기 위해서는 데이터 수집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데이터 정제 등 모든 과정에서 데이터 분석에 많은 노력이 필요하다는 걸 깨닫게 되었습니다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917254"/>
                  </a:ext>
                </a:extLst>
              </a:tr>
              <a:tr h="1035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ysClr val="windowText" lastClr="000000"/>
                          </a:solidFill>
                        </a:rPr>
                        <a:t>이기연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프로젝트를 하며 다양한 방법들이 있는 것을 알게 되었습니다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아직 부족한 방법들을 </a:t>
                      </a:r>
                      <a:endParaRPr lang="en-US" altLang="ko-KR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공부 하며 팀원들과 소통하여 배우고 의견을 받으며 회의 하는 것의 중요성을 </a:t>
                      </a:r>
                      <a:r>
                        <a:rPr lang="ko-KR" altLang="en-US" b="0" dirty="0" err="1">
                          <a:solidFill>
                            <a:sysClr val="windowText" lastClr="000000"/>
                          </a:solidFill>
                        </a:rPr>
                        <a:t>깨달았습니다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62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081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5">
            <a:extLst>
              <a:ext uri="{FF2B5EF4-FFF2-40B4-BE49-F238E27FC236}">
                <a16:creationId xmlns:a16="http://schemas.microsoft.com/office/drawing/2014/main" id="{FB753A61-FB71-42CF-8334-CD776638B581}"/>
              </a:ext>
            </a:extLst>
          </p:cNvPr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F17FD4D0-EBA7-4666-B521-66F6F9A997FD}"/>
              </a:ext>
            </a:extLst>
          </p:cNvPr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D6D1C8-59A8-4E32-B3AF-9274DDA7D1D1}"/>
              </a:ext>
            </a:extLst>
          </p:cNvPr>
          <p:cNvSpPr txBox="1"/>
          <p:nvPr/>
        </p:nvSpPr>
        <p:spPr>
          <a:xfrm>
            <a:off x="4076057" y="2991577"/>
            <a:ext cx="40398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16887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559891" y="3145008"/>
            <a:ext cx="50722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</a:t>
            </a:r>
            <a:endParaRPr kumimoji="1" lang="ja-JP" altLang="en-US" sz="60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グループ化 6">
            <a:extLst>
              <a:ext uri="{FF2B5EF4-FFF2-40B4-BE49-F238E27FC236}">
                <a16:creationId xmlns:a16="http://schemas.microsoft.com/office/drawing/2014/main" id="{1A897E81-3394-4435-A384-6B61307B5580}"/>
              </a:ext>
            </a:extLst>
          </p:cNvPr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26" name="グループ化 7">
              <a:extLst>
                <a:ext uri="{FF2B5EF4-FFF2-40B4-BE49-F238E27FC236}">
                  <a16:creationId xmlns:a16="http://schemas.microsoft.com/office/drawing/2014/main" id="{40B4992A-0140-4DCC-B09F-7CACC7C1825E}"/>
                </a:ext>
              </a:extLst>
            </p:cNvPr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33" name="二等辺三角形 14">
                <a:extLst>
                  <a:ext uri="{FF2B5EF4-FFF2-40B4-BE49-F238E27FC236}">
                    <a16:creationId xmlns:a16="http://schemas.microsoft.com/office/drawing/2014/main" id="{915B53AB-F446-42C8-8B52-B114A2630606}"/>
                  </a:ext>
                </a:extLst>
              </p:cNvPr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4" name="二等辺三角形 15">
                <a:extLst>
                  <a:ext uri="{FF2B5EF4-FFF2-40B4-BE49-F238E27FC236}">
                    <a16:creationId xmlns:a16="http://schemas.microsoft.com/office/drawing/2014/main" id="{E8A05617-4273-4252-8DA2-73991D5C2591}"/>
                  </a:ext>
                </a:extLst>
              </p:cNvPr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27" name="グループ化 8">
              <a:extLst>
                <a:ext uri="{FF2B5EF4-FFF2-40B4-BE49-F238E27FC236}">
                  <a16:creationId xmlns:a16="http://schemas.microsoft.com/office/drawing/2014/main" id="{A5505301-70B8-4B4D-A2B0-CD4317E47EB4}"/>
                </a:ext>
              </a:extLst>
            </p:cNvPr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31" name="正方形/長方形 12">
                <a:extLst>
                  <a:ext uri="{FF2B5EF4-FFF2-40B4-BE49-F238E27FC236}">
                    <a16:creationId xmlns:a16="http://schemas.microsoft.com/office/drawing/2014/main" id="{7223C411-5FAC-4ACD-AE2F-141508755891}"/>
                  </a:ext>
                </a:extLst>
              </p:cNvPr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2" name="正方形/長方形 13">
                <a:extLst>
                  <a:ext uri="{FF2B5EF4-FFF2-40B4-BE49-F238E27FC236}">
                    <a16:creationId xmlns:a16="http://schemas.microsoft.com/office/drawing/2014/main" id="{D79406F6-4D35-4607-A09E-C50A2278F427}"/>
                  </a:ext>
                </a:extLst>
              </p:cNvPr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28" name="グループ化 9">
              <a:extLst>
                <a:ext uri="{FF2B5EF4-FFF2-40B4-BE49-F238E27FC236}">
                  <a16:creationId xmlns:a16="http://schemas.microsoft.com/office/drawing/2014/main" id="{C4F0C3E9-7B7E-4810-8772-CBAAEDADFE4C}"/>
                </a:ext>
              </a:extLst>
            </p:cNvPr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29" name="五角形 10">
                <a:extLst>
                  <a:ext uri="{FF2B5EF4-FFF2-40B4-BE49-F238E27FC236}">
                    <a16:creationId xmlns:a16="http://schemas.microsoft.com/office/drawing/2014/main" id="{6A4967AD-235D-4FBF-BC34-52AE92C4F2E9}"/>
                  </a:ext>
                </a:extLst>
              </p:cNvPr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" name="五角形 11">
                <a:extLst>
                  <a:ext uri="{FF2B5EF4-FFF2-40B4-BE49-F238E27FC236}">
                    <a16:creationId xmlns:a16="http://schemas.microsoft.com/office/drawing/2014/main" id="{468CC33C-B411-497F-BD14-7668B2F4F3D6}"/>
                  </a:ext>
                </a:extLst>
              </p:cNvPr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879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2728477" cy="1134834"/>
            <a:chOff x="556590" y="1460994"/>
            <a:chExt cx="2728477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2728477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609930" y="1728393"/>
              <a:ext cx="22268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@</a:t>
              </a:r>
              <a:r>
                <a:rPr kumimoji="1" lang="ko-KR" altLang="en-US" sz="3200" b="1" dirty="0" err="1">
                  <a:solidFill>
                    <a:srgbClr val="1F335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추진목표</a:t>
              </a:r>
              <a:endParaRPr kumimoji="1" lang="ja-JP" altLang="en-US" sz="3200" b="1" dirty="0">
                <a:solidFill>
                  <a:srgbClr val="1F33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2185317" y="3394213"/>
            <a:ext cx="78213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지역별 특징을 확인하고 </a:t>
            </a:r>
            <a:endParaRPr kumimoji="1" lang="en-US" altLang="ko-KR" sz="44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kumimoji="1" lang="ko-KR" altLang="en-US" sz="4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추천을 위한 데이터 수집 및 분석</a:t>
            </a:r>
          </a:p>
        </p:txBody>
      </p:sp>
      <p:sp>
        <p:nvSpPr>
          <p:cNvPr id="19" name="ホームベース 4">
            <a:extLst>
              <a:ext uri="{FF2B5EF4-FFF2-40B4-BE49-F238E27FC236}">
                <a16:creationId xmlns:a16="http://schemas.microsoft.com/office/drawing/2014/main" id="{92B4AF1A-AFBC-41FB-87BC-DD2964447816}"/>
              </a:ext>
            </a:extLst>
          </p:cNvPr>
          <p:cNvSpPr/>
          <p:nvPr/>
        </p:nvSpPr>
        <p:spPr>
          <a:xfrm>
            <a:off x="556590" y="1460994"/>
            <a:ext cx="3869636" cy="1134834"/>
          </a:xfrm>
          <a:prstGeom prst="homePlate">
            <a:avLst/>
          </a:prstGeom>
          <a:solidFill>
            <a:schemeClr val="bg1"/>
          </a:solidFill>
          <a:ln w="76200">
            <a:solidFill>
              <a:srgbClr val="1F3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5">
            <a:extLst>
              <a:ext uri="{FF2B5EF4-FFF2-40B4-BE49-F238E27FC236}">
                <a16:creationId xmlns:a16="http://schemas.microsoft.com/office/drawing/2014/main" id="{10A292C8-0943-414D-A942-6DB86A435394}"/>
              </a:ext>
            </a:extLst>
          </p:cNvPr>
          <p:cNvSpPr txBox="1"/>
          <p:nvPr/>
        </p:nvSpPr>
        <p:spPr>
          <a:xfrm>
            <a:off x="609930" y="172839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rgbClr val="1F33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추진목표</a:t>
            </a:r>
            <a:endParaRPr kumimoji="1" lang="ja-JP" altLang="en-US" sz="3200" b="1" dirty="0">
              <a:solidFill>
                <a:srgbClr val="1F33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719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ホームベース 4"/>
          <p:cNvSpPr/>
          <p:nvPr/>
        </p:nvSpPr>
        <p:spPr>
          <a:xfrm>
            <a:off x="556590" y="1460994"/>
            <a:ext cx="3869636" cy="1134834"/>
          </a:xfrm>
          <a:prstGeom prst="homePlate">
            <a:avLst/>
          </a:prstGeom>
          <a:solidFill>
            <a:schemeClr val="bg1"/>
          </a:solidFill>
          <a:ln w="76200">
            <a:solidFill>
              <a:srgbClr val="1F3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556590" y="2826796"/>
            <a:ext cx="10991792" cy="2780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just" fontAlgn="base" latinLnBrk="1"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2400" b="1" kern="0" spc="-6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인스타그램 선정이유</a:t>
            </a:r>
          </a:p>
          <a:p>
            <a:pPr marR="0" lvl="0" algn="just" fontAlgn="base" latinLnBrk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r>
              <a:rPr lang="ko-KR" altLang="en-US" sz="2400" b="1" u="none" kern="0" spc="-6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u="none" kern="0" spc="-6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 u="none" kern="0" spc="-6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한국인의 </a:t>
            </a:r>
            <a:r>
              <a:rPr lang="en-US" altLang="ko-KR" sz="2400" b="1" u="none" kern="0" spc="-6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SNS </a:t>
            </a:r>
            <a:r>
              <a:rPr lang="ko-KR" altLang="en-US" sz="2400" b="1" u="none" kern="0" spc="-6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사용률이 높고</a:t>
            </a:r>
            <a:r>
              <a:rPr lang="en-US" altLang="ko-KR" sz="2400" b="1" u="none" kern="0" spc="-6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u="none" kern="0" spc="-6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인스타그램은 그중 </a:t>
            </a:r>
            <a:r>
              <a:rPr lang="en-US" altLang="ko-KR" sz="2400" b="1" u="none" kern="0" spc="-6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10~40</a:t>
            </a:r>
            <a:r>
              <a:rPr lang="ko-KR" altLang="en-US" sz="2400" b="1" u="none" kern="0" spc="-6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 이용자 수가 많음</a:t>
            </a:r>
          </a:p>
          <a:p>
            <a:pPr marR="0" lvl="0" algn="just" fontAlgn="base" latinLnBrk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r>
              <a:rPr lang="ko-KR" altLang="en-US" sz="2400" b="1" u="none" kern="0" spc="-6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u="none" kern="0" spc="-6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 u="none" kern="0" spc="-6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방문한 장소에서 즉각적으로 게시물을 올리고</a:t>
            </a:r>
            <a:r>
              <a:rPr lang="en-US" altLang="ko-KR" sz="2400" b="1" u="none" kern="0" spc="-6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u="none" kern="0" spc="-6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해시태그를 통해 정보를 제공함</a:t>
            </a:r>
            <a:endParaRPr lang="en-US" altLang="ko-KR" sz="2400" b="1" u="none" kern="0" spc="-6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just" fontAlgn="base" latinLnBrk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lang="ko-KR" altLang="en-US" sz="2400" b="1" u="none" kern="0" spc="-6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just" fontAlgn="base" latinLnBrk="1"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2400" b="1" kern="0" spc="-6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첫 방문에도 원하는 곳을 쉽게 갈 수 있음</a:t>
            </a:r>
          </a:p>
        </p:txBody>
      </p:sp>
      <p:sp>
        <p:nvSpPr>
          <p:cNvPr id="19" name="テキスト ボックス 5">
            <a:extLst>
              <a:ext uri="{FF2B5EF4-FFF2-40B4-BE49-F238E27FC236}">
                <a16:creationId xmlns:a16="http://schemas.microsoft.com/office/drawing/2014/main" id="{73766E53-2AFE-4011-813F-333716067FC7}"/>
              </a:ext>
            </a:extLst>
          </p:cNvPr>
          <p:cNvSpPr txBox="1"/>
          <p:nvPr/>
        </p:nvSpPr>
        <p:spPr>
          <a:xfrm>
            <a:off x="609930" y="1728393"/>
            <a:ext cx="2935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rgbClr val="1F33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 및 필요성</a:t>
            </a:r>
            <a:endParaRPr kumimoji="1" lang="ja-JP" altLang="en-US" sz="3200" b="1" dirty="0">
              <a:solidFill>
                <a:srgbClr val="1F33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961C6159-F4B0-464E-85AF-5CB3AC29E5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6" t="8682" r="49390" b="82744"/>
          <a:stretch/>
        </p:blipFill>
        <p:spPr bwMode="auto">
          <a:xfrm>
            <a:off x="556590" y="3108390"/>
            <a:ext cx="2216640" cy="57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80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6">
            <a:extLst>
              <a:ext uri="{FF2B5EF4-FFF2-40B4-BE49-F238E27FC236}">
                <a16:creationId xmlns:a16="http://schemas.microsoft.com/office/drawing/2014/main" id="{D1C774D5-FA4C-4FCC-AEF2-E560FA4440B7}"/>
              </a:ext>
            </a:extLst>
          </p:cNvPr>
          <p:cNvSpPr txBox="1"/>
          <p:nvPr/>
        </p:nvSpPr>
        <p:spPr>
          <a:xfrm>
            <a:off x="556590" y="2919396"/>
            <a:ext cx="9199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kumimoji="1" lang="ko-KR" altLang="en-US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모란</a:t>
            </a:r>
            <a:r>
              <a:rPr kumimoji="1" lang="en-US" altLang="ko-KR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홍대</a:t>
            </a:r>
            <a:r>
              <a:rPr kumimoji="1" lang="en-US" altLang="ko-KR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판교의 정보를 수집하여 주로 어느 곳에 방문하는지 알 수 있음</a:t>
            </a:r>
          </a:p>
          <a:p>
            <a:endParaRPr kumimoji="1" lang="en-US" altLang="ko-KR" sz="24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kumimoji="1" lang="ko-KR" altLang="en-US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선택의 폭을 줄여 시간을 절약할 수 있음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ホームベース 4"/>
          <p:cNvSpPr/>
          <p:nvPr/>
        </p:nvSpPr>
        <p:spPr>
          <a:xfrm>
            <a:off x="556590" y="1460994"/>
            <a:ext cx="2784921" cy="1134834"/>
          </a:xfrm>
          <a:prstGeom prst="homePlate">
            <a:avLst/>
          </a:prstGeom>
          <a:solidFill>
            <a:schemeClr val="bg1"/>
          </a:solidFill>
          <a:ln w="76200">
            <a:solidFill>
              <a:srgbClr val="1F3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8" name="テキスト ボックス 5">
            <a:extLst>
              <a:ext uri="{FF2B5EF4-FFF2-40B4-BE49-F238E27FC236}">
                <a16:creationId xmlns:a16="http://schemas.microsoft.com/office/drawing/2014/main" id="{5DBB67BA-5A40-43D1-95A6-E999ADF27439}"/>
              </a:ext>
            </a:extLst>
          </p:cNvPr>
          <p:cNvSpPr txBox="1"/>
          <p:nvPr/>
        </p:nvSpPr>
        <p:spPr>
          <a:xfrm>
            <a:off x="609930" y="1728393"/>
            <a:ext cx="2228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solidFill>
                  <a:srgbClr val="1F33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kumimoji="1" lang="ko-KR" altLang="en-US" sz="3200" b="1" dirty="0">
                <a:solidFill>
                  <a:srgbClr val="1F33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  <a:endParaRPr kumimoji="1" lang="ja-JP" altLang="en-US" sz="3200" b="1" dirty="0">
              <a:solidFill>
                <a:srgbClr val="1F33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ホームベース 4">
            <a:extLst>
              <a:ext uri="{FF2B5EF4-FFF2-40B4-BE49-F238E27FC236}">
                <a16:creationId xmlns:a16="http://schemas.microsoft.com/office/drawing/2014/main" id="{20F210C6-032B-426F-9EAC-74432549565F}"/>
              </a:ext>
            </a:extLst>
          </p:cNvPr>
          <p:cNvSpPr/>
          <p:nvPr/>
        </p:nvSpPr>
        <p:spPr>
          <a:xfrm>
            <a:off x="556590" y="1460994"/>
            <a:ext cx="3869636" cy="1134834"/>
          </a:xfrm>
          <a:prstGeom prst="homePlate">
            <a:avLst/>
          </a:prstGeom>
          <a:solidFill>
            <a:schemeClr val="bg1"/>
          </a:solidFill>
          <a:ln w="76200">
            <a:solidFill>
              <a:srgbClr val="1F3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5">
            <a:extLst>
              <a:ext uri="{FF2B5EF4-FFF2-40B4-BE49-F238E27FC236}">
                <a16:creationId xmlns:a16="http://schemas.microsoft.com/office/drawing/2014/main" id="{F026CCE3-6E6A-4E49-B51F-6631E8D75DFF}"/>
              </a:ext>
            </a:extLst>
          </p:cNvPr>
          <p:cNvSpPr txBox="1"/>
          <p:nvPr/>
        </p:nvSpPr>
        <p:spPr>
          <a:xfrm>
            <a:off x="609930" y="172839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rgbClr val="1F33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  <a:endParaRPr kumimoji="1" lang="ja-JP" altLang="en-US" sz="3200" b="1" dirty="0">
              <a:solidFill>
                <a:srgbClr val="1F33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40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553023" y="2805875"/>
            <a:ext cx="7980070" cy="3344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1" lang="ko-KR" altLang="en-US" sz="2400" b="1" spc="-300" dirty="0">
                <a:solidFill>
                  <a:schemeClr val="bg1"/>
                </a:solidFill>
              </a:rPr>
              <a:t>웹 </a:t>
            </a:r>
            <a:r>
              <a:rPr kumimoji="1" lang="ko-KR" altLang="en-US" sz="2400" b="1" spc="-300" dirty="0" err="1">
                <a:solidFill>
                  <a:schemeClr val="bg1"/>
                </a:solidFill>
              </a:rPr>
              <a:t>스크래핑</a:t>
            </a:r>
            <a:endParaRPr kumimoji="1" lang="ko-KR" altLang="en-US" sz="2400" b="1" spc="-3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 </a:t>
            </a:r>
            <a:r>
              <a:rPr kumimoji="1" lang="ko-KR" altLang="en-US" sz="24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인스타그램에서</a:t>
            </a:r>
            <a:r>
              <a:rPr kumimoji="1" lang="ko-KR" altLang="en-US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글 내용</a:t>
            </a:r>
            <a:r>
              <a:rPr kumimoji="1" lang="en-US" altLang="ko-KR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해시태그 및 위치태그 가져옴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1" lang="ko-KR" altLang="en-US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</a:t>
            </a:r>
          </a:p>
          <a:p>
            <a:pPr>
              <a:lnSpc>
                <a:spcPct val="150000"/>
              </a:lnSpc>
            </a:pPr>
            <a:r>
              <a:rPr kumimoji="1" lang="en-US" altLang="ko-KR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 </a:t>
            </a:r>
            <a:r>
              <a:rPr kumimoji="1" lang="ko-KR" altLang="en-US" sz="24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워드클라우드</a:t>
            </a:r>
            <a:r>
              <a:rPr kumimoji="1" lang="ko-KR" altLang="en-US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시각화를 위한 데이터 정제</a:t>
            </a:r>
          </a:p>
          <a:p>
            <a:pPr>
              <a:lnSpc>
                <a:spcPct val="150000"/>
              </a:lnSpc>
            </a:pPr>
            <a:r>
              <a:rPr kumimoji="1" lang="en-US" altLang="ko-KR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 </a:t>
            </a:r>
            <a:r>
              <a:rPr kumimoji="1" lang="ko-KR" altLang="en-US" sz="24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스크래핑으로</a:t>
            </a:r>
            <a:r>
              <a:rPr kumimoji="1" lang="ko-KR" altLang="en-US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가져온 데이터 분석하여 다양한 위치정보 구함</a:t>
            </a:r>
          </a:p>
          <a:p>
            <a:pPr>
              <a:lnSpc>
                <a:spcPct val="150000"/>
              </a:lnSpc>
            </a:pPr>
            <a:r>
              <a:rPr kumimoji="1" lang="en-US" altLang="ko-KR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 </a:t>
            </a:r>
            <a:r>
              <a:rPr kumimoji="1" lang="ko-KR" altLang="en-US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카카오 </a:t>
            </a:r>
            <a:r>
              <a:rPr kumimoji="1" lang="en-US" altLang="ko-KR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kumimoji="1" lang="ko-KR" altLang="en-US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사용해서 가게 위치 구함</a:t>
            </a:r>
          </a:p>
        </p:txBody>
      </p:sp>
      <p:sp>
        <p:nvSpPr>
          <p:cNvPr id="19" name="ホームベース 4">
            <a:extLst>
              <a:ext uri="{FF2B5EF4-FFF2-40B4-BE49-F238E27FC236}">
                <a16:creationId xmlns:a16="http://schemas.microsoft.com/office/drawing/2014/main" id="{F7BE3D14-115D-46E8-A7C5-052C7972389E}"/>
              </a:ext>
            </a:extLst>
          </p:cNvPr>
          <p:cNvSpPr/>
          <p:nvPr/>
        </p:nvSpPr>
        <p:spPr>
          <a:xfrm>
            <a:off x="556590" y="1460994"/>
            <a:ext cx="3869636" cy="1134834"/>
          </a:xfrm>
          <a:prstGeom prst="homePlate">
            <a:avLst/>
          </a:prstGeom>
          <a:solidFill>
            <a:schemeClr val="bg1"/>
          </a:solidFill>
          <a:ln w="76200">
            <a:solidFill>
              <a:srgbClr val="1F3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5">
            <a:extLst>
              <a:ext uri="{FF2B5EF4-FFF2-40B4-BE49-F238E27FC236}">
                <a16:creationId xmlns:a16="http://schemas.microsoft.com/office/drawing/2014/main" id="{AF204017-AD8B-4B41-B2FB-E1BAD942C2E1}"/>
              </a:ext>
            </a:extLst>
          </p:cNvPr>
          <p:cNvSpPr txBox="1"/>
          <p:nvPr/>
        </p:nvSpPr>
        <p:spPr>
          <a:xfrm>
            <a:off x="609930" y="1728393"/>
            <a:ext cx="2935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rgbClr val="1F33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수행 범위</a:t>
            </a:r>
            <a:endParaRPr kumimoji="1" lang="ja-JP" altLang="en-US" sz="3200" b="1" dirty="0">
              <a:solidFill>
                <a:srgbClr val="1F33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C1AE643-11DF-4757-A066-B6465E496E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6" t="8682" r="49390" b="82744"/>
          <a:stretch/>
        </p:blipFill>
        <p:spPr bwMode="auto">
          <a:xfrm>
            <a:off x="814192" y="3576698"/>
            <a:ext cx="2216640" cy="57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930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558006" y="2806851"/>
            <a:ext cx="6293711" cy="3344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1" lang="ko-KR" altLang="en-US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저장</a:t>
            </a:r>
          </a:p>
          <a:p>
            <a:pPr>
              <a:lnSpc>
                <a:spcPct val="150000"/>
              </a:lnSpc>
            </a:pPr>
            <a:r>
              <a:rPr kumimoji="1" lang="en-US" altLang="ko-KR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 </a:t>
            </a:r>
            <a:r>
              <a:rPr kumimoji="1" lang="ko-KR" altLang="en-US" sz="24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위치명</a:t>
            </a:r>
            <a:r>
              <a:rPr kumimoji="1" lang="en-US" altLang="ko-KR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좌표</a:t>
            </a:r>
            <a:r>
              <a:rPr kumimoji="1" lang="en-US" altLang="ko-KR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</a:t>
            </a:r>
            <a:r>
              <a:rPr kumimoji="1" lang="ko-KR" altLang="en-US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명사</a:t>
            </a:r>
            <a:r>
              <a:rPr kumimoji="1" lang="en-US" altLang="ko-KR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</a:t>
            </a:r>
            <a:r>
              <a:rPr kumimoji="1" lang="ko-KR" altLang="en-US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명사의 </a:t>
            </a:r>
            <a:r>
              <a:rPr kumimoji="1" lang="ko-KR" altLang="en-US" sz="24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카운팅</a:t>
            </a:r>
            <a:r>
              <a:rPr kumimoji="1" lang="ko-KR" altLang="en-US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값 저장 </a:t>
            </a:r>
            <a:r>
              <a:rPr kumimoji="1" lang="en-US" altLang="ko-KR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(CSV)</a:t>
            </a:r>
            <a:endParaRPr kumimoji="1" lang="ko-KR" altLang="en-US" sz="24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1" lang="ko-KR" altLang="en-US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시각화</a:t>
            </a:r>
          </a:p>
          <a:p>
            <a:pPr>
              <a:lnSpc>
                <a:spcPct val="150000"/>
              </a:lnSpc>
            </a:pPr>
            <a:r>
              <a:rPr kumimoji="1" lang="en-US" altLang="ko-KR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 </a:t>
            </a:r>
            <a:r>
              <a:rPr kumimoji="1" lang="ko-KR" altLang="en-US" sz="24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워드클라우드를</a:t>
            </a:r>
            <a:r>
              <a:rPr kumimoji="1" lang="ko-KR" altLang="en-US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통해 지역별 특징을 파악</a:t>
            </a:r>
          </a:p>
          <a:p>
            <a:pPr>
              <a:lnSpc>
                <a:spcPct val="150000"/>
              </a:lnSpc>
            </a:pPr>
            <a:r>
              <a:rPr kumimoji="1" lang="en-US" altLang="ko-KR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 folium</a:t>
            </a:r>
            <a:r>
              <a:rPr kumimoji="1" lang="ko-KR" altLang="en-US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사용해 가게 위치를 지도로 출력</a:t>
            </a:r>
          </a:p>
          <a:p>
            <a:pPr>
              <a:lnSpc>
                <a:spcPct val="150000"/>
              </a:lnSpc>
            </a:pPr>
            <a:r>
              <a:rPr kumimoji="1" lang="en-US" altLang="ko-KR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 </a:t>
            </a:r>
            <a:r>
              <a:rPr kumimoji="1" lang="ko-KR" altLang="en-US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추출한 데이터의 통계 결과를 그래프로 나타냄</a:t>
            </a:r>
          </a:p>
        </p:txBody>
      </p:sp>
      <p:sp>
        <p:nvSpPr>
          <p:cNvPr id="18" name="ホームベース 4">
            <a:extLst>
              <a:ext uri="{FF2B5EF4-FFF2-40B4-BE49-F238E27FC236}">
                <a16:creationId xmlns:a16="http://schemas.microsoft.com/office/drawing/2014/main" id="{C9FD410B-975E-4215-A67E-5D754FEC97CA}"/>
              </a:ext>
            </a:extLst>
          </p:cNvPr>
          <p:cNvSpPr/>
          <p:nvPr/>
        </p:nvSpPr>
        <p:spPr>
          <a:xfrm>
            <a:off x="556590" y="1460994"/>
            <a:ext cx="3869636" cy="1134834"/>
          </a:xfrm>
          <a:prstGeom prst="homePlate">
            <a:avLst/>
          </a:prstGeom>
          <a:solidFill>
            <a:schemeClr val="bg1"/>
          </a:solidFill>
          <a:ln w="76200">
            <a:solidFill>
              <a:srgbClr val="1F3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5">
            <a:extLst>
              <a:ext uri="{FF2B5EF4-FFF2-40B4-BE49-F238E27FC236}">
                <a16:creationId xmlns:a16="http://schemas.microsoft.com/office/drawing/2014/main" id="{17A5B14A-8A9F-468C-BE84-D346CDC11D2F}"/>
              </a:ext>
            </a:extLst>
          </p:cNvPr>
          <p:cNvSpPr txBox="1"/>
          <p:nvPr/>
        </p:nvSpPr>
        <p:spPr>
          <a:xfrm>
            <a:off x="609930" y="1728393"/>
            <a:ext cx="2935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rgbClr val="1F33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수행 범위</a:t>
            </a:r>
            <a:endParaRPr kumimoji="1" lang="ja-JP" altLang="en-US" sz="3200" b="1" dirty="0">
              <a:solidFill>
                <a:srgbClr val="1F33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FD65A8-73BB-457B-840E-3AB5647AA1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6" t="8682" r="49390" b="82744"/>
          <a:stretch/>
        </p:blipFill>
        <p:spPr bwMode="auto">
          <a:xfrm>
            <a:off x="764088" y="4662523"/>
            <a:ext cx="2216640" cy="57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104A08D-C895-4303-8A7C-B3B435F896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6" t="8682" r="49390" b="82744"/>
          <a:stretch/>
        </p:blipFill>
        <p:spPr bwMode="auto">
          <a:xfrm>
            <a:off x="4353726" y="5234168"/>
            <a:ext cx="864762" cy="57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97D464EA-0EF4-47A9-9A99-811DC9D422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6" t="8682" r="49390" b="82744"/>
          <a:stretch/>
        </p:blipFill>
        <p:spPr bwMode="auto">
          <a:xfrm>
            <a:off x="4571533" y="5805813"/>
            <a:ext cx="864762" cy="57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90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5">
            <a:extLst>
              <a:ext uri="{FF2B5EF4-FFF2-40B4-BE49-F238E27FC236}">
                <a16:creationId xmlns:a16="http://schemas.microsoft.com/office/drawing/2014/main" id="{970CFD94-2A76-40BE-8191-11594F354F43}"/>
              </a:ext>
            </a:extLst>
          </p:cNvPr>
          <p:cNvSpPr txBox="1"/>
          <p:nvPr/>
        </p:nvSpPr>
        <p:spPr>
          <a:xfrm>
            <a:off x="4047714" y="156164"/>
            <a:ext cx="40845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WBS (Gantt Chart)</a:t>
            </a:r>
            <a:endParaRPr kumimoji="1" lang="ko-KR" altLang="en-US" sz="40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277D656-4781-4066-8E69-5B6CC1562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7692792" cy="760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A3DDDA8-7047-4FC8-8807-95FC219DDB0B}"/>
              </a:ext>
            </a:extLst>
          </p:cNvPr>
          <p:cNvGrpSpPr/>
          <p:nvPr/>
        </p:nvGrpSpPr>
        <p:grpSpPr>
          <a:xfrm>
            <a:off x="906698" y="1246911"/>
            <a:ext cx="10366548" cy="5454925"/>
            <a:chOff x="906698" y="1246911"/>
            <a:chExt cx="10366548" cy="545492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C7A918B-D319-4647-A634-B59BE70570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972"/>
            <a:stretch/>
          </p:blipFill>
          <p:spPr>
            <a:xfrm>
              <a:off x="906698" y="1588920"/>
              <a:ext cx="10366548" cy="5112916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33BF4F0-7EC4-4A61-A3F6-712E80D300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132" t="8504" r="3363" b="86687"/>
            <a:stretch/>
          </p:blipFill>
          <p:spPr>
            <a:xfrm>
              <a:off x="9627326" y="1246911"/>
              <a:ext cx="1645920" cy="3032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8623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90616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A0CEDE"/>
      </a:accent1>
      <a:accent2>
        <a:srgbClr val="00B9CE"/>
      </a:accent2>
      <a:accent3>
        <a:srgbClr val="83CDBE"/>
      </a:accent3>
      <a:accent4>
        <a:srgbClr val="0064A2"/>
      </a:accent4>
      <a:accent5>
        <a:srgbClr val="7BB6D4"/>
      </a:accent5>
      <a:accent6>
        <a:srgbClr val="CAD6D6"/>
      </a:accent6>
      <a:hlink>
        <a:srgbClr val="757070"/>
      </a:hlink>
      <a:folHlink>
        <a:srgbClr val="757070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1311</Words>
  <Application>Microsoft Office PowerPoint</Application>
  <PresentationFormat>와이드스크린</PresentationFormat>
  <Paragraphs>227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굴림체</vt:lpstr>
      <vt:lpstr>나눔스퀘어</vt:lpstr>
      <vt:lpstr>맑은 고딕</vt:lpstr>
      <vt:lpstr>한양신명조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김유정</cp:lastModifiedBy>
  <cp:revision>126</cp:revision>
  <dcterms:created xsi:type="dcterms:W3CDTF">2019-06-16T11:26:11Z</dcterms:created>
  <dcterms:modified xsi:type="dcterms:W3CDTF">2022-04-17T16:10:17Z</dcterms:modified>
</cp:coreProperties>
</file>