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99" r:id="rId4"/>
    <p:sldId id="301" r:id="rId5"/>
    <p:sldId id="29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201" initials="p" lastIdx="1" clrIdx="0">
    <p:extLst>
      <p:ext uri="{19B8F6BF-5375-455C-9EA6-DF929625EA0E}">
        <p15:presenceInfo xmlns:p15="http://schemas.microsoft.com/office/powerpoint/2012/main" userId="pc2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32" autoAdjust="0"/>
  </p:normalViewPr>
  <p:slideViewPr>
    <p:cSldViewPr snapToGrid="0" showGuides="1">
      <p:cViewPr varScale="1">
        <p:scale>
          <a:sx n="61" d="100"/>
          <a:sy n="61" d="100"/>
        </p:scale>
        <p:origin x="72" y="62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4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D8274-8D7A-4F16-A74C-8C94083AFD5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46139-0330-4A38-945B-D0B747CE9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5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인스타그램</a:t>
            </a:r>
            <a:r>
              <a:rPr lang="ko-KR" altLang="en-US" dirty="0"/>
              <a:t> </a:t>
            </a:r>
            <a:r>
              <a:rPr lang="ko-KR" altLang="en-US" dirty="0" err="1"/>
              <a:t>출구별</a:t>
            </a:r>
            <a:r>
              <a:rPr lang="ko-KR" altLang="en-US" dirty="0"/>
              <a:t> 추천 서비스를 주제로 프로젝트를 진행한 </a:t>
            </a:r>
            <a:r>
              <a:rPr lang="en-US" altLang="ko-KR" dirty="0"/>
              <a:t>2</a:t>
            </a:r>
            <a:r>
              <a:rPr lang="ko-KR" altLang="en-US" dirty="0"/>
              <a:t>조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조는 김유정</a:t>
            </a:r>
            <a:r>
              <a:rPr lang="en-US" altLang="ko-KR" dirty="0"/>
              <a:t>, </a:t>
            </a:r>
            <a:r>
              <a:rPr lang="ko-KR" altLang="en-US" dirty="0"/>
              <a:t>김상화</a:t>
            </a:r>
            <a:r>
              <a:rPr lang="en-US" altLang="ko-KR" dirty="0"/>
              <a:t>, </a:t>
            </a:r>
            <a:r>
              <a:rPr lang="ko-KR" altLang="en-US" dirty="0"/>
              <a:t>박철민</a:t>
            </a:r>
            <a:r>
              <a:rPr lang="en-US" altLang="ko-KR" dirty="0"/>
              <a:t>, </a:t>
            </a:r>
            <a:r>
              <a:rPr lang="ko-KR" altLang="en-US" dirty="0" err="1"/>
              <a:t>이기연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명으로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38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추진 목표는 지역별 특징을 확인하고 추천을 위한 데이터 수집 및 분석입니다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프로젝트를 통해 모란</a:t>
            </a:r>
            <a:r>
              <a:rPr lang="en-US" altLang="ko-KR" dirty="0"/>
              <a:t>, </a:t>
            </a:r>
            <a:r>
              <a:rPr lang="ko-KR" altLang="en-US" dirty="0"/>
              <a:t>홍대</a:t>
            </a:r>
            <a:r>
              <a:rPr lang="en-US" altLang="ko-KR" dirty="0"/>
              <a:t>, </a:t>
            </a:r>
            <a:r>
              <a:rPr lang="ko-KR" altLang="en-US" dirty="0"/>
              <a:t>판교의 정보를 수집하여 주로 어느 곳에 방문하는지 알 수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데이트</a:t>
            </a:r>
            <a:r>
              <a:rPr lang="en-US" altLang="ko-KR" dirty="0"/>
              <a:t>, </a:t>
            </a:r>
            <a:r>
              <a:rPr lang="ko-KR" altLang="en-US" dirty="0"/>
              <a:t>맛집</a:t>
            </a:r>
            <a:r>
              <a:rPr lang="en-US" altLang="ko-KR" dirty="0"/>
              <a:t>, </a:t>
            </a:r>
            <a:r>
              <a:rPr lang="ko-KR" altLang="en-US" dirty="0"/>
              <a:t>술집 등의 카테고리에 따라 지역을 정하는 선택의 폭을 줄여 시간을 절약할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2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  <a:r>
              <a:rPr lang="en-US" altLang="ko-KR" dirty="0"/>
              <a:t>, </a:t>
            </a:r>
            <a:r>
              <a:rPr lang="ko-KR" altLang="en-US" dirty="0"/>
              <a:t>데이터 저장 및 정제</a:t>
            </a:r>
            <a:r>
              <a:rPr lang="en-US" altLang="ko-KR" dirty="0"/>
              <a:t>, </a:t>
            </a:r>
            <a:r>
              <a:rPr lang="ko-KR" altLang="en-US" dirty="0"/>
              <a:t>시각화의 세단계로 크게 나눌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먼저 데이터 수집단계에서는 </a:t>
            </a:r>
            <a:r>
              <a:rPr lang="en-US" altLang="ko-KR" dirty="0"/>
              <a:t>chrome </a:t>
            </a:r>
            <a:r>
              <a:rPr lang="en-US" altLang="ko-KR" dirty="0" err="1"/>
              <a:t>webdriver</a:t>
            </a:r>
            <a:r>
              <a:rPr lang="ko-KR" altLang="en-US" dirty="0"/>
              <a:t>를 사용해 아래의 </a:t>
            </a:r>
            <a:r>
              <a:rPr lang="en-US" altLang="ko-KR" dirty="0"/>
              <a:t>4</a:t>
            </a:r>
            <a:r>
              <a:rPr lang="ko-KR" altLang="en-US" dirty="0"/>
              <a:t>단계를 자동으로 진행했으며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Content,</a:t>
            </a:r>
            <a:r>
              <a:rPr lang="ko-KR" altLang="en-US" dirty="0"/>
              <a:t> </a:t>
            </a:r>
            <a:r>
              <a:rPr lang="en-US" altLang="ko-KR" dirty="0"/>
              <a:t>date,</a:t>
            </a:r>
            <a:r>
              <a:rPr lang="ko-KR" altLang="en-US" dirty="0"/>
              <a:t> </a:t>
            </a:r>
            <a:r>
              <a:rPr lang="en-US" altLang="ko-KR" dirty="0"/>
              <a:t>like,</a:t>
            </a:r>
            <a:r>
              <a:rPr lang="ko-KR" altLang="en-US" dirty="0"/>
              <a:t> </a:t>
            </a:r>
            <a:r>
              <a:rPr lang="en-US" altLang="ko-KR" dirty="0"/>
              <a:t>place,</a:t>
            </a:r>
            <a:r>
              <a:rPr lang="ko-KR" altLang="en-US" dirty="0"/>
              <a:t> </a:t>
            </a:r>
            <a:r>
              <a:rPr lang="en-US" altLang="ko-KR" dirty="0"/>
              <a:t>tags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다섯가지로 분류해서 데이터를 수집합니다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수집된 데이터를 </a:t>
            </a:r>
            <a:r>
              <a:rPr lang="en-US" altLang="ko-KR" dirty="0"/>
              <a:t>CSV</a:t>
            </a:r>
            <a:r>
              <a:rPr lang="ko-KR" altLang="en-US" dirty="0"/>
              <a:t>파일 형태로 저장하고 해당 지역이 아닌 인스타그램 팔로우와 관련된 키워드를 삭제합니다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저장된 데이터 중 해시태그를 </a:t>
            </a:r>
            <a:r>
              <a:rPr lang="ko-KR" altLang="en-US" dirty="0" err="1"/>
              <a:t>시각화하여</a:t>
            </a:r>
            <a:r>
              <a:rPr lang="ko-KR" altLang="en-US" dirty="0"/>
              <a:t> 막대그래프와 </a:t>
            </a:r>
            <a:r>
              <a:rPr lang="ko-KR" altLang="en-US" dirty="0" err="1"/>
              <a:t>워드클라우드로</a:t>
            </a:r>
            <a:r>
              <a:rPr lang="ko-KR" altLang="en-US" dirty="0"/>
              <a:t> 표현하고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위치정보를 카카오</a:t>
            </a:r>
            <a:r>
              <a:rPr lang="en-US" altLang="ko-KR" dirty="0"/>
              <a:t>API</a:t>
            </a:r>
            <a:r>
              <a:rPr lang="ko-KR" altLang="en-US" dirty="0"/>
              <a:t>와 연동하여 지도로 표현합니다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6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프로젝트를 진행하며 느낀 각자의 소감입니다</a:t>
            </a:r>
            <a:r>
              <a:rPr lang="en-US" altLang="ko-KR" dirty="0"/>
              <a:t>. </a:t>
            </a:r>
            <a:r>
              <a:rPr lang="ko-KR" altLang="en-US" dirty="0"/>
              <a:t>이번 프로젝트를 통해 함께 성장하고 데이터분석에 대해 알 수 있는 소중한 시간이었습니다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4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2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1203" y="3145008"/>
            <a:ext cx="10929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n-ea"/>
              </a:rPr>
              <a:t>@</a:t>
            </a:r>
            <a:r>
              <a:rPr lang="ko-KR" altLang="en-US" sz="5400" b="1" dirty="0" err="1">
                <a:solidFill>
                  <a:schemeClr val="bg1"/>
                </a:solidFill>
                <a:latin typeface="+mn-ea"/>
              </a:rPr>
              <a:t>인스타그램</a:t>
            </a:r>
            <a:r>
              <a:rPr lang="en-US" altLang="ko-KR" sz="5400" b="1" dirty="0">
                <a:solidFill>
                  <a:schemeClr val="bg1"/>
                </a:solidFill>
                <a:latin typeface="+mn-ea"/>
              </a:rPr>
              <a:t>_</a:t>
            </a:r>
            <a:r>
              <a:rPr lang="ko-KR" altLang="en-US" sz="5400" b="1" dirty="0" err="1">
                <a:solidFill>
                  <a:schemeClr val="bg1"/>
                </a:solidFill>
                <a:latin typeface="+mn-ea"/>
              </a:rPr>
              <a:t>출구별</a:t>
            </a:r>
            <a:r>
              <a:rPr lang="en-US" altLang="ko-KR" sz="5400" b="1" dirty="0">
                <a:solidFill>
                  <a:schemeClr val="bg1"/>
                </a:solidFill>
                <a:latin typeface="+mn-ea"/>
              </a:rPr>
              <a:t>_</a:t>
            </a:r>
            <a:r>
              <a:rPr lang="ko-KR" altLang="en-US" sz="5400" b="1" dirty="0">
                <a:solidFill>
                  <a:schemeClr val="bg1"/>
                </a:solidFill>
                <a:latin typeface="+mn-ea"/>
              </a:rPr>
              <a:t>추천</a:t>
            </a:r>
            <a:r>
              <a:rPr lang="en-US" altLang="ko-KR" sz="5400" b="1" dirty="0">
                <a:solidFill>
                  <a:schemeClr val="bg1"/>
                </a:solidFill>
                <a:latin typeface="+mn-ea"/>
              </a:rPr>
              <a:t>_</a:t>
            </a:r>
            <a:r>
              <a:rPr lang="ko-KR" altLang="en-US" sz="5400" b="1" dirty="0">
                <a:solidFill>
                  <a:schemeClr val="bg1"/>
                </a:solidFill>
                <a:latin typeface="+mn-ea"/>
              </a:rPr>
              <a:t>서비스</a:t>
            </a:r>
            <a:endParaRPr kumimoji="1" lang="ja-JP" altLang="en-US" sz="5400" b="1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90240" y="5595006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+mn-ea"/>
              </a:rPr>
              <a:t>With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김유정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조장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김상화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박철민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이기연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 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6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7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34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5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28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32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3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29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30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1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pic>
        <p:nvPicPr>
          <p:cNvPr id="2050" name="Picture 2" descr="https://t1.daumcdn.net/cfile/tistory/99B6AB485D09F2132A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176" y="988081"/>
            <a:ext cx="736390" cy="73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253068"/>
            <a:ext cx="12192000" cy="5015210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895258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43088" y="2582905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지역별 특징을 확인하고 추천을 위한 데이터 수집 및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4E7A4D-1FBA-4577-84C7-050335BF861B}"/>
              </a:ext>
            </a:extLst>
          </p:cNvPr>
          <p:cNvSpPr txBox="1"/>
          <p:nvPr/>
        </p:nvSpPr>
        <p:spPr>
          <a:xfrm>
            <a:off x="353043" y="2552128"/>
            <a:ext cx="183700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추진목표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9128661" y="834964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9" name="テキスト ボックス 16">
            <a:extLst>
              <a:ext uri="{FF2B5EF4-FFF2-40B4-BE49-F238E27FC236}">
                <a16:creationId xmlns:a16="http://schemas.microsoft.com/office/drawing/2014/main" id="{D75C30F4-7B07-4D6A-99CC-4172B70E61F8}"/>
              </a:ext>
            </a:extLst>
          </p:cNvPr>
          <p:cNvSpPr txBox="1"/>
          <p:nvPr/>
        </p:nvSpPr>
        <p:spPr>
          <a:xfrm>
            <a:off x="2543088" y="3550468"/>
            <a:ext cx="9199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모란</a:t>
            </a: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홍대</a:t>
            </a: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판교의 정보를 수집하여 주로 어느 곳에 방문하는지 알 수 있음</a:t>
            </a:r>
          </a:p>
          <a:p>
            <a:endParaRPr kumimoji="1" lang="en-US" altLang="ko-KR" sz="24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선택의 폭을 줄여 시간을 절약할 수 있음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08B36A-6780-4DDB-9378-C81B4E0A971A}"/>
              </a:ext>
            </a:extLst>
          </p:cNvPr>
          <p:cNvSpPr txBox="1"/>
          <p:nvPr/>
        </p:nvSpPr>
        <p:spPr>
          <a:xfrm>
            <a:off x="353043" y="3550468"/>
            <a:ext cx="183700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기대효과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B46172FC-32DB-41D8-AC75-0DAE7D3003EB}"/>
              </a:ext>
            </a:extLst>
          </p:cNvPr>
          <p:cNvSpPr/>
          <p:nvPr/>
        </p:nvSpPr>
        <p:spPr>
          <a:xfrm>
            <a:off x="0" y="662609"/>
            <a:ext cx="12192000" cy="5605669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4260C26-A682-4087-B8F0-B9C05C8820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26831" r="27231" b="8599"/>
          <a:stretch/>
        </p:blipFill>
        <p:spPr>
          <a:xfrm>
            <a:off x="293643" y="2036131"/>
            <a:ext cx="3296354" cy="21590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22B7589-682C-43E6-990E-CBDDE97B47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250" t="5049"/>
          <a:stretch/>
        </p:blipFill>
        <p:spPr>
          <a:xfrm>
            <a:off x="8734456" y="1678206"/>
            <a:ext cx="1827565" cy="1787237"/>
          </a:xfrm>
          <a:prstGeom prst="rect">
            <a:avLst/>
          </a:prstGeom>
        </p:spPr>
      </p:pic>
      <p:sp>
        <p:nvSpPr>
          <p:cNvPr id="26" name="正方形/長方形 2">
            <a:extLst>
              <a:ext uri="{FF2B5EF4-FFF2-40B4-BE49-F238E27FC236}">
                <a16:creationId xmlns:a16="http://schemas.microsoft.com/office/drawing/2014/main" id="{BF1FC4AF-B582-4B13-BCEA-8EC5F00E7F42}"/>
              </a:ext>
            </a:extLst>
          </p:cNvPr>
          <p:cNvSpPr/>
          <p:nvPr/>
        </p:nvSpPr>
        <p:spPr>
          <a:xfrm>
            <a:off x="0" y="662609"/>
            <a:ext cx="12192000" cy="895258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982415-67DB-4BD1-91C6-372BF7E2FA32}"/>
              </a:ext>
            </a:extLst>
          </p:cNvPr>
          <p:cNvSpPr txBox="1"/>
          <p:nvPr/>
        </p:nvSpPr>
        <p:spPr>
          <a:xfrm>
            <a:off x="949942" y="856623"/>
            <a:ext cx="1983757" cy="523220"/>
          </a:xfrm>
          <a:prstGeom prst="rect">
            <a:avLst/>
          </a:prstGeom>
          <a:noFill/>
          <a:ln>
            <a:solidFill>
              <a:srgbClr val="1F33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1F33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수집</a:t>
            </a:r>
            <a:endParaRPr lang="ko-KR" altLang="en-US" sz="1600" dirty="0">
              <a:solidFill>
                <a:srgbClr val="1F3359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C6A607-5FFE-4178-AFDC-2152497F7B22}"/>
              </a:ext>
            </a:extLst>
          </p:cNvPr>
          <p:cNvSpPr txBox="1"/>
          <p:nvPr/>
        </p:nvSpPr>
        <p:spPr>
          <a:xfrm>
            <a:off x="4330700" y="856623"/>
            <a:ext cx="3530600" cy="523220"/>
          </a:xfrm>
          <a:prstGeom prst="rect">
            <a:avLst/>
          </a:prstGeom>
          <a:noFill/>
          <a:ln>
            <a:solidFill>
              <a:srgbClr val="1F33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1F33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저장 및 정제</a:t>
            </a:r>
            <a:endParaRPr lang="ko-KR" altLang="en-US" sz="1600" dirty="0">
              <a:solidFill>
                <a:srgbClr val="1F3359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275633-C34F-4D7F-90AB-61F148C365D3}"/>
              </a:ext>
            </a:extLst>
          </p:cNvPr>
          <p:cNvSpPr txBox="1"/>
          <p:nvPr/>
        </p:nvSpPr>
        <p:spPr>
          <a:xfrm>
            <a:off x="9258300" y="856623"/>
            <a:ext cx="1983757" cy="523220"/>
          </a:xfrm>
          <a:prstGeom prst="rect">
            <a:avLst/>
          </a:prstGeom>
          <a:noFill/>
          <a:ln>
            <a:solidFill>
              <a:srgbClr val="1F33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1F33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시각화</a:t>
            </a:r>
            <a:endParaRPr lang="ko-KR" altLang="en-US" sz="1600" dirty="0">
              <a:solidFill>
                <a:srgbClr val="1F3359"/>
              </a:solidFill>
            </a:endParaRPr>
          </a:p>
        </p:txBody>
      </p:sp>
      <p:sp>
        <p:nvSpPr>
          <p:cNvPr id="40" name="テキスト ボックス 16">
            <a:extLst>
              <a:ext uri="{FF2B5EF4-FFF2-40B4-BE49-F238E27FC236}">
                <a16:creationId xmlns:a16="http://schemas.microsoft.com/office/drawing/2014/main" id="{5C9080B8-8022-4F8C-AF2A-4ACA50909194}"/>
              </a:ext>
            </a:extLst>
          </p:cNvPr>
          <p:cNvSpPr txBox="1"/>
          <p:nvPr/>
        </p:nvSpPr>
        <p:spPr>
          <a:xfrm>
            <a:off x="541995" y="4568771"/>
            <a:ext cx="3269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 자동로그인</a:t>
            </a:r>
            <a:endParaRPr kumimoji="1" lang="en-US" altLang="ko-KR" sz="1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 자동 검색</a:t>
            </a:r>
            <a:endParaRPr kumimoji="1" lang="en-US" altLang="ko-KR" sz="1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게시물 클릭</a:t>
            </a:r>
            <a:endParaRPr kumimoji="1" lang="en-US" altLang="ko-KR" sz="1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화살표 버튼을 통해 </a:t>
            </a:r>
            <a:r>
              <a:rPr kumimoji="1" lang="ko-KR" altLang="en-US" sz="1600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kumimoji="1" lang="en-US" altLang="ko-KR" sz="1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1" lang="en-US" altLang="ko-KR" sz="1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content, date, like, place, tags</a:t>
            </a:r>
          </a:p>
        </p:txBody>
      </p:sp>
      <p:sp>
        <p:nvSpPr>
          <p:cNvPr id="42" name="テキスト ボックス 16">
            <a:extLst>
              <a:ext uri="{FF2B5EF4-FFF2-40B4-BE49-F238E27FC236}">
                <a16:creationId xmlns:a16="http://schemas.microsoft.com/office/drawing/2014/main" id="{D9F3E391-6713-4F66-BD0C-C1AD267128F6}"/>
              </a:ext>
            </a:extLst>
          </p:cNvPr>
          <p:cNvSpPr txBox="1"/>
          <p:nvPr/>
        </p:nvSpPr>
        <p:spPr>
          <a:xfrm>
            <a:off x="4250732" y="4938103"/>
            <a:ext cx="354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CSV </a:t>
            </a:r>
            <a:r>
              <a:rPr kumimoji="1" lang="ko-KR" altLang="en-US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형태로 저장</a:t>
            </a:r>
            <a:endParaRPr kumimoji="1" lang="en-US" altLang="ko-KR" sz="1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kumimoji="1" lang="ko-KR" altLang="en-US" sz="1600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관련없는</a:t>
            </a:r>
            <a:r>
              <a:rPr kumimoji="1" lang="ko-KR" altLang="en-US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키워드 사전에 저장하여 삭제</a:t>
            </a:r>
            <a:endParaRPr kumimoji="1" lang="en-US" altLang="ko-KR" sz="1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(‘</a:t>
            </a:r>
            <a:r>
              <a:rPr kumimoji="1" lang="ko-KR" altLang="en-US" sz="1600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맞팔</a:t>
            </a:r>
            <a:r>
              <a:rPr kumimoji="1" lang="en-US" altLang="ko-KR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kumimoji="1" lang="ko-KR" altLang="en-US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</a:t>
            </a:r>
            <a:r>
              <a:rPr kumimoji="1" lang="en-US" altLang="ko-KR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‘, ‘</a:t>
            </a:r>
            <a:r>
              <a:rPr kumimoji="1" lang="ko-KR" altLang="en-US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</a:t>
            </a:r>
            <a:r>
              <a:rPr kumimoji="1" lang="en-US" altLang="ko-KR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kumimoji="1" lang="ko-KR" altLang="en-US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kumimoji="1" lang="en-US" altLang="ko-KR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テキスト ボックス 16">
            <a:extLst>
              <a:ext uri="{FF2B5EF4-FFF2-40B4-BE49-F238E27FC236}">
                <a16:creationId xmlns:a16="http://schemas.microsoft.com/office/drawing/2014/main" id="{E24A9EDF-8900-4765-9FC2-0CB07D43B2A6}"/>
              </a:ext>
            </a:extLst>
          </p:cNvPr>
          <p:cNvSpPr txBox="1"/>
          <p:nvPr/>
        </p:nvSpPr>
        <p:spPr>
          <a:xfrm>
            <a:off x="8546317" y="4931102"/>
            <a:ext cx="354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막대그래프와 </a:t>
            </a:r>
            <a:r>
              <a:rPr kumimoji="1" lang="ko-KR" altLang="en-US" sz="1600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워드클라우드로</a:t>
            </a:r>
            <a:r>
              <a:rPr kumimoji="1" lang="ko-KR" altLang="en-US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kumimoji="1" lang="en-US" altLang="ko-KR" sz="1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지도로 표현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713A8E3-19C1-4BA1-9EB1-DAE1D8443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4426" y="2131013"/>
            <a:ext cx="2227885" cy="1716111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87306BA-D01B-4790-B36C-A989B043B826}"/>
              </a:ext>
            </a:extLst>
          </p:cNvPr>
          <p:cNvCxnSpPr/>
          <p:nvPr/>
        </p:nvCxnSpPr>
        <p:spPr>
          <a:xfrm>
            <a:off x="3501635" y="1072444"/>
            <a:ext cx="370454" cy="0"/>
          </a:xfrm>
          <a:prstGeom prst="straightConnector1">
            <a:avLst/>
          </a:prstGeom>
          <a:ln w="57150">
            <a:solidFill>
              <a:srgbClr val="1F3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9E810E1-E8BE-4E80-A42D-EA66305EF2D5}"/>
              </a:ext>
            </a:extLst>
          </p:cNvPr>
          <p:cNvCxnSpPr/>
          <p:nvPr/>
        </p:nvCxnSpPr>
        <p:spPr>
          <a:xfrm>
            <a:off x="8351765" y="1072444"/>
            <a:ext cx="370454" cy="0"/>
          </a:xfrm>
          <a:prstGeom prst="straightConnector1">
            <a:avLst/>
          </a:prstGeom>
          <a:ln w="57150">
            <a:solidFill>
              <a:srgbClr val="1F3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E0A848BA-1B94-4840-B320-92D95AFC42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7150" y="1667375"/>
            <a:ext cx="3501635" cy="240707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37D0F89-D5F9-4D2C-9FCD-DCE67E3A29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1122" y="2270866"/>
            <a:ext cx="3606181" cy="192426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3652F56-0136-47CA-942B-6A34E3D6B9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9842" y="2909699"/>
            <a:ext cx="3870331" cy="174087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6E9EF524-9AD6-4AD1-BD80-295CD1CC6E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92" t="21608" r="53797" b="16506"/>
          <a:stretch/>
        </p:blipFill>
        <p:spPr>
          <a:xfrm>
            <a:off x="8738765" y="2883414"/>
            <a:ext cx="1974345" cy="17608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60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840DE75B-1845-4E62-B644-5B42A3C0E4C6}"/>
              </a:ext>
            </a:extLst>
          </p:cNvPr>
          <p:cNvSpPr/>
          <p:nvPr/>
        </p:nvSpPr>
        <p:spPr>
          <a:xfrm>
            <a:off x="0" y="1253068"/>
            <a:ext cx="12192000" cy="5015210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2">
            <a:extLst>
              <a:ext uri="{FF2B5EF4-FFF2-40B4-BE49-F238E27FC236}">
                <a16:creationId xmlns:a16="http://schemas.microsoft.com/office/drawing/2014/main" id="{648C86BC-47A9-4434-93FA-AE95DDDFB1A3}"/>
              </a:ext>
            </a:extLst>
          </p:cNvPr>
          <p:cNvSpPr/>
          <p:nvPr/>
        </p:nvSpPr>
        <p:spPr>
          <a:xfrm>
            <a:off x="0" y="662609"/>
            <a:ext cx="12192000" cy="895258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FD02FB-4EBB-4538-A9A3-B9917CB986F2}"/>
              </a:ext>
            </a:extLst>
          </p:cNvPr>
          <p:cNvSpPr txBox="1"/>
          <p:nvPr/>
        </p:nvSpPr>
        <p:spPr>
          <a:xfrm>
            <a:off x="353043" y="1950521"/>
            <a:ext cx="128384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후기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3" name="グループ化 6">
            <a:extLst>
              <a:ext uri="{FF2B5EF4-FFF2-40B4-BE49-F238E27FC236}">
                <a16:creationId xmlns:a16="http://schemas.microsoft.com/office/drawing/2014/main" id="{73169903-E7FD-4783-B214-1E75D03BA3E5}"/>
              </a:ext>
            </a:extLst>
          </p:cNvPr>
          <p:cNvGrpSpPr/>
          <p:nvPr/>
        </p:nvGrpSpPr>
        <p:grpSpPr>
          <a:xfrm>
            <a:off x="9128661" y="834964"/>
            <a:ext cx="2506749" cy="550548"/>
            <a:chOff x="7797664" y="910445"/>
            <a:chExt cx="3980206" cy="874158"/>
          </a:xfrm>
        </p:grpSpPr>
        <p:grpSp>
          <p:nvGrpSpPr>
            <p:cNvPr id="24" name="グループ化 7">
              <a:extLst>
                <a:ext uri="{FF2B5EF4-FFF2-40B4-BE49-F238E27FC236}">
                  <a16:creationId xmlns:a16="http://schemas.microsoft.com/office/drawing/2014/main" id="{3E97A645-1365-4670-B57C-6E288F6BF67C}"/>
                </a:ext>
              </a:extLst>
            </p:cNvPr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31" name="二等辺三角形 14">
                <a:extLst>
                  <a:ext uri="{FF2B5EF4-FFF2-40B4-BE49-F238E27FC236}">
                    <a16:creationId xmlns:a16="http://schemas.microsoft.com/office/drawing/2014/main" id="{35E563E3-A148-4C51-9CFC-B47EBB84675D}"/>
                  </a:ext>
                </a:extLst>
              </p:cNvPr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2" name="二等辺三角形 15">
                <a:extLst>
                  <a:ext uri="{FF2B5EF4-FFF2-40B4-BE49-F238E27FC236}">
                    <a16:creationId xmlns:a16="http://schemas.microsoft.com/office/drawing/2014/main" id="{ADCA5AED-679F-4920-92DA-5934882E3086}"/>
                  </a:ext>
                </a:extLst>
              </p:cNvPr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25" name="グループ化 8">
              <a:extLst>
                <a:ext uri="{FF2B5EF4-FFF2-40B4-BE49-F238E27FC236}">
                  <a16:creationId xmlns:a16="http://schemas.microsoft.com/office/drawing/2014/main" id="{3B29C1C4-F838-4D5B-9AFF-24C547CEE55F}"/>
                </a:ext>
              </a:extLst>
            </p:cNvPr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29" name="正方形/長方形 12">
                <a:extLst>
                  <a:ext uri="{FF2B5EF4-FFF2-40B4-BE49-F238E27FC236}">
                    <a16:creationId xmlns:a16="http://schemas.microsoft.com/office/drawing/2014/main" id="{0D347871-31A5-48D3-95BB-0B9D5911FA5F}"/>
                  </a:ext>
                </a:extLst>
              </p:cNvPr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" name="正方形/長方形 13">
                <a:extLst>
                  <a:ext uri="{FF2B5EF4-FFF2-40B4-BE49-F238E27FC236}">
                    <a16:creationId xmlns:a16="http://schemas.microsoft.com/office/drawing/2014/main" id="{19499178-5F75-44FA-82FA-7558AEAB2A29}"/>
                  </a:ext>
                </a:extLst>
              </p:cNvPr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26" name="グループ化 9">
              <a:extLst>
                <a:ext uri="{FF2B5EF4-FFF2-40B4-BE49-F238E27FC236}">
                  <a16:creationId xmlns:a16="http://schemas.microsoft.com/office/drawing/2014/main" id="{02C9608B-DB16-4E00-AE33-9FC496C58D28}"/>
                </a:ext>
              </a:extLst>
            </p:cNvPr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27" name="五角形 10">
                <a:extLst>
                  <a:ext uri="{FF2B5EF4-FFF2-40B4-BE49-F238E27FC236}">
                    <a16:creationId xmlns:a16="http://schemas.microsoft.com/office/drawing/2014/main" id="{74D1B1EE-5101-4031-9601-668B1AD37985}"/>
                  </a:ext>
                </a:extLst>
              </p:cNvPr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" name="五角形 11">
                <a:extLst>
                  <a:ext uri="{FF2B5EF4-FFF2-40B4-BE49-F238E27FC236}">
                    <a16:creationId xmlns:a16="http://schemas.microsoft.com/office/drawing/2014/main" id="{8BA635D9-5297-4900-A64C-9ADAD68F422C}"/>
                  </a:ext>
                </a:extLst>
              </p:cNvPr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730F634C-FFA9-4BAA-BA55-CCB61C52CD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234471"/>
              </p:ext>
            </p:extLst>
          </p:nvPr>
        </p:nvGraphicFramePr>
        <p:xfrm>
          <a:off x="1806222" y="1838698"/>
          <a:ext cx="9767116" cy="417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94">
                  <a:extLst>
                    <a:ext uri="{9D8B030D-6E8A-4147-A177-3AD203B41FA5}">
                      <a16:colId xmlns:a16="http://schemas.microsoft.com/office/drawing/2014/main" val="3303609566"/>
                    </a:ext>
                  </a:extLst>
                </a:gridCol>
                <a:gridCol w="8629722">
                  <a:extLst>
                    <a:ext uri="{9D8B030D-6E8A-4147-A177-3AD203B41FA5}">
                      <a16:colId xmlns:a16="http://schemas.microsoft.com/office/drawing/2014/main" val="1348886262"/>
                    </a:ext>
                  </a:extLst>
                </a:gridCol>
              </a:tblGrid>
              <a:tr h="1097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김유정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사람들이 많을수록 의견을 모으는데 시간이 걸리지만 더 좋은 방향으로 나아갈 수 있는 힘이 된다는 걸 알 수 있었습니다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또한 이론으로 배웠던 지식이 실제로 사용되는 모습을 보면서 </a:t>
                      </a:r>
                      <a:endParaRPr lang="en-US" altLang="ko-KR" sz="1600" b="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공부한 보람을 느낄 수 있었고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다른 사람들의 코드를 보면서 많이 성장할 수 있었습니다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687438"/>
                  </a:ext>
                </a:extLst>
              </a:tr>
              <a:tr h="984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bg1"/>
                          </a:solidFill>
                        </a:rPr>
                        <a:t>김상화</a:t>
                      </a:r>
                      <a:endParaRPr lang="ko-KR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예전에 했던 개발일이 그리워지는 순간이었으며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머리속에서 그리던 것들이 아직은 손가락이 따라오지 못하고 있지만 조금씩 나아가는 모습에 나에게 칭찬을 해주고 싶었습니다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331204"/>
                  </a:ext>
                </a:extLst>
              </a:tr>
              <a:tr h="1139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bg1"/>
                          </a:solidFill>
                        </a:rPr>
                        <a:t>박철민</a:t>
                      </a:r>
                      <a:endParaRPr lang="ko-KR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이번 프로젝트를 통해 데이터를 수집하고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시각화해 보면서 여러 외부 모듈들을 활용하고 </a:t>
                      </a:r>
                      <a:endParaRPr lang="en-US" altLang="ko-KR" sz="1600" b="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익히는데 유익한 시간이 되었습니다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의미 있는 결과물을 얻기 위해서는 데이터 수집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데이터 정제 등의 모든 과정에서 데이터 분석에 많은 노력이 필요하다는 걸 깨닫게 되었습니다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917254"/>
                  </a:ext>
                </a:extLst>
              </a:tr>
              <a:tr h="955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bg1"/>
                          </a:solidFill>
                        </a:rPr>
                        <a:t>이기연</a:t>
                      </a:r>
                      <a:endParaRPr lang="ko-KR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프로젝트를 하며 다양한 방법들이 있다는 것을 알게 되었습니다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아직 부족한 방법들을 더 </a:t>
                      </a:r>
                      <a:endParaRPr lang="en-US" altLang="ko-KR" sz="1600" b="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</a:rPr>
                        <a:t>공부를 하며 팀원들과 소통하여 배우고 의견을 받으며 회의 하는 것의 중요성을 </a:t>
                      </a:r>
                      <a:r>
                        <a:rPr lang="ko-KR" altLang="en-US" sz="1600" b="0" dirty="0" err="1">
                          <a:solidFill>
                            <a:schemeClr val="bg1"/>
                          </a:solidFill>
                        </a:rPr>
                        <a:t>깨달았습니다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6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14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7" y="29915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6887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421</Words>
  <Application>Microsoft Office PowerPoint</Application>
  <PresentationFormat>와이드스크린</PresentationFormat>
  <Paragraphs>54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김유정</cp:lastModifiedBy>
  <cp:revision>35</cp:revision>
  <dcterms:created xsi:type="dcterms:W3CDTF">2019-06-16T11:26:11Z</dcterms:created>
  <dcterms:modified xsi:type="dcterms:W3CDTF">2022-04-17T14:55:15Z</dcterms:modified>
</cp:coreProperties>
</file>