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5" r:id="rId8"/>
    <p:sldId id="263" r:id="rId9"/>
    <p:sldId id="269" r:id="rId10"/>
    <p:sldId id="272" r:id="rId11"/>
    <p:sldId id="274" r:id="rId12"/>
    <p:sldId id="275" r:id="rId13"/>
    <p:sldId id="270" r:id="rId14"/>
    <p:sldId id="268" r:id="rId15"/>
    <p:sldId id="266" r:id="rId16"/>
    <p:sldId id="267" r:id="rId17"/>
    <p:sldId id="273" r:id="rId18"/>
    <p:sldId id="271" r:id="rId19"/>
    <p:sldId id="276" r:id="rId20"/>
    <p:sldId id="260"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15"/>
    <p:restoredTop sz="94672"/>
  </p:normalViewPr>
  <p:slideViewPr>
    <p:cSldViewPr snapToGrid="0" snapToObjects="1">
      <p:cViewPr>
        <p:scale>
          <a:sx n="56" d="100"/>
          <a:sy n="56" d="100"/>
        </p:scale>
        <p:origin x="634" y="-1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0F56-1973-7B44-8FF9-A0DAC10125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26BC73-422F-4048-858E-58BD8ACAA5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CA4D36-6054-D544-8BD1-4B8210556680}"/>
              </a:ext>
            </a:extLst>
          </p:cNvPr>
          <p:cNvSpPr>
            <a:spLocks noGrp="1"/>
          </p:cNvSpPr>
          <p:nvPr>
            <p:ph type="dt" sz="half" idx="10"/>
          </p:nvPr>
        </p:nvSpPr>
        <p:spPr/>
        <p:txBody>
          <a:bodyPr/>
          <a:lstStyle/>
          <a:p>
            <a:fld id="{B8AFC2F6-DA93-014A-8D46-3B3905F22031}" type="datetimeFigureOut">
              <a:rPr lang="en-US" smtClean="0"/>
              <a:t>1/15/2019</a:t>
            </a:fld>
            <a:endParaRPr lang="en-US"/>
          </a:p>
        </p:txBody>
      </p:sp>
      <p:sp>
        <p:nvSpPr>
          <p:cNvPr id="5" name="Footer Placeholder 4">
            <a:extLst>
              <a:ext uri="{FF2B5EF4-FFF2-40B4-BE49-F238E27FC236}">
                <a16:creationId xmlns:a16="http://schemas.microsoft.com/office/drawing/2014/main" id="{1D315F8E-AA96-C447-8AF0-066130DC4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0A102-F810-D841-95CA-271AB51A4E54}"/>
              </a:ext>
            </a:extLst>
          </p:cNvPr>
          <p:cNvSpPr>
            <a:spLocks noGrp="1"/>
          </p:cNvSpPr>
          <p:nvPr>
            <p:ph type="sldNum" sz="quarter" idx="12"/>
          </p:nvPr>
        </p:nvSpPr>
        <p:spPr/>
        <p:txBody>
          <a:bodyPr/>
          <a:lstStyle/>
          <a:p>
            <a:fld id="{8DF5A1E6-EA14-FA40-9686-2CA7201771C2}" type="slidenum">
              <a:rPr lang="en-US" smtClean="0"/>
              <a:t>‹#›</a:t>
            </a:fld>
            <a:endParaRPr lang="en-US"/>
          </a:p>
        </p:txBody>
      </p:sp>
    </p:spTree>
    <p:extLst>
      <p:ext uri="{BB962C8B-B14F-4D97-AF65-F5344CB8AC3E}">
        <p14:creationId xmlns:p14="http://schemas.microsoft.com/office/powerpoint/2010/main" val="779906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1AF6-0BDE-9340-8064-0C3E7A01EB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153C91-C860-DE46-95B8-BCF4CADBF1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BE79D-495F-EA41-8948-087A39D45195}"/>
              </a:ext>
            </a:extLst>
          </p:cNvPr>
          <p:cNvSpPr>
            <a:spLocks noGrp="1"/>
          </p:cNvSpPr>
          <p:nvPr>
            <p:ph type="dt" sz="half" idx="10"/>
          </p:nvPr>
        </p:nvSpPr>
        <p:spPr/>
        <p:txBody>
          <a:bodyPr/>
          <a:lstStyle/>
          <a:p>
            <a:fld id="{B8AFC2F6-DA93-014A-8D46-3B3905F22031}" type="datetimeFigureOut">
              <a:rPr lang="en-US" smtClean="0"/>
              <a:t>1/15/2019</a:t>
            </a:fld>
            <a:endParaRPr lang="en-US"/>
          </a:p>
        </p:txBody>
      </p:sp>
      <p:sp>
        <p:nvSpPr>
          <p:cNvPr id="5" name="Footer Placeholder 4">
            <a:extLst>
              <a:ext uri="{FF2B5EF4-FFF2-40B4-BE49-F238E27FC236}">
                <a16:creationId xmlns:a16="http://schemas.microsoft.com/office/drawing/2014/main" id="{642D3CF6-2847-4B45-8938-16885C9B7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B370D-38E6-814B-9486-8CCFB8A2E681}"/>
              </a:ext>
            </a:extLst>
          </p:cNvPr>
          <p:cNvSpPr>
            <a:spLocks noGrp="1"/>
          </p:cNvSpPr>
          <p:nvPr>
            <p:ph type="sldNum" sz="quarter" idx="12"/>
          </p:nvPr>
        </p:nvSpPr>
        <p:spPr/>
        <p:txBody>
          <a:bodyPr/>
          <a:lstStyle/>
          <a:p>
            <a:fld id="{8DF5A1E6-EA14-FA40-9686-2CA7201771C2}" type="slidenum">
              <a:rPr lang="en-US" smtClean="0"/>
              <a:t>‹#›</a:t>
            </a:fld>
            <a:endParaRPr lang="en-US"/>
          </a:p>
        </p:txBody>
      </p:sp>
    </p:spTree>
    <p:extLst>
      <p:ext uri="{BB962C8B-B14F-4D97-AF65-F5344CB8AC3E}">
        <p14:creationId xmlns:p14="http://schemas.microsoft.com/office/powerpoint/2010/main" val="622856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895F78-2482-0B42-9466-E593DC83D5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662B75-0C62-AE41-B9C4-255A3F9B69B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881E8B-E327-354D-B69A-E44D8FB243CA}"/>
              </a:ext>
            </a:extLst>
          </p:cNvPr>
          <p:cNvSpPr>
            <a:spLocks noGrp="1"/>
          </p:cNvSpPr>
          <p:nvPr>
            <p:ph type="dt" sz="half" idx="10"/>
          </p:nvPr>
        </p:nvSpPr>
        <p:spPr/>
        <p:txBody>
          <a:bodyPr/>
          <a:lstStyle/>
          <a:p>
            <a:fld id="{B8AFC2F6-DA93-014A-8D46-3B3905F22031}" type="datetimeFigureOut">
              <a:rPr lang="en-US" smtClean="0"/>
              <a:t>1/15/2019</a:t>
            </a:fld>
            <a:endParaRPr lang="en-US"/>
          </a:p>
        </p:txBody>
      </p:sp>
      <p:sp>
        <p:nvSpPr>
          <p:cNvPr id="5" name="Footer Placeholder 4">
            <a:extLst>
              <a:ext uri="{FF2B5EF4-FFF2-40B4-BE49-F238E27FC236}">
                <a16:creationId xmlns:a16="http://schemas.microsoft.com/office/drawing/2014/main" id="{A44B1AB0-975A-1A4D-8E5F-46DF907DF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A87312-CA1D-3841-BB0D-C542DE932D9C}"/>
              </a:ext>
            </a:extLst>
          </p:cNvPr>
          <p:cNvSpPr>
            <a:spLocks noGrp="1"/>
          </p:cNvSpPr>
          <p:nvPr>
            <p:ph type="sldNum" sz="quarter" idx="12"/>
          </p:nvPr>
        </p:nvSpPr>
        <p:spPr/>
        <p:txBody>
          <a:bodyPr/>
          <a:lstStyle/>
          <a:p>
            <a:fld id="{8DF5A1E6-EA14-FA40-9686-2CA7201771C2}" type="slidenum">
              <a:rPr lang="en-US" smtClean="0"/>
              <a:t>‹#›</a:t>
            </a:fld>
            <a:endParaRPr lang="en-US"/>
          </a:p>
        </p:txBody>
      </p:sp>
    </p:spTree>
    <p:extLst>
      <p:ext uri="{BB962C8B-B14F-4D97-AF65-F5344CB8AC3E}">
        <p14:creationId xmlns:p14="http://schemas.microsoft.com/office/powerpoint/2010/main" val="153410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60D0-88CA-6F40-8D2E-AFB3E9D0AB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425A4E-3061-3446-A682-E7660CE070D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83E17D-CBA8-DA4B-A4E2-53FAB8CB667B}"/>
              </a:ext>
            </a:extLst>
          </p:cNvPr>
          <p:cNvSpPr>
            <a:spLocks noGrp="1"/>
          </p:cNvSpPr>
          <p:nvPr>
            <p:ph type="dt" sz="half" idx="10"/>
          </p:nvPr>
        </p:nvSpPr>
        <p:spPr/>
        <p:txBody>
          <a:bodyPr/>
          <a:lstStyle/>
          <a:p>
            <a:fld id="{B8AFC2F6-DA93-014A-8D46-3B3905F22031}" type="datetimeFigureOut">
              <a:rPr lang="en-US" smtClean="0"/>
              <a:t>1/15/2019</a:t>
            </a:fld>
            <a:endParaRPr lang="en-US"/>
          </a:p>
        </p:txBody>
      </p:sp>
      <p:sp>
        <p:nvSpPr>
          <p:cNvPr id="5" name="Footer Placeholder 4">
            <a:extLst>
              <a:ext uri="{FF2B5EF4-FFF2-40B4-BE49-F238E27FC236}">
                <a16:creationId xmlns:a16="http://schemas.microsoft.com/office/drawing/2014/main" id="{B2BFED7B-4081-1E4D-B12B-E7ACE976C2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D7123-0F4B-0C4B-996B-4E9CE132C8FE}"/>
              </a:ext>
            </a:extLst>
          </p:cNvPr>
          <p:cNvSpPr>
            <a:spLocks noGrp="1"/>
          </p:cNvSpPr>
          <p:nvPr>
            <p:ph type="sldNum" sz="quarter" idx="12"/>
          </p:nvPr>
        </p:nvSpPr>
        <p:spPr/>
        <p:txBody>
          <a:bodyPr/>
          <a:lstStyle/>
          <a:p>
            <a:fld id="{8DF5A1E6-EA14-FA40-9686-2CA7201771C2}" type="slidenum">
              <a:rPr lang="en-US" smtClean="0"/>
              <a:t>‹#›</a:t>
            </a:fld>
            <a:endParaRPr lang="en-US"/>
          </a:p>
        </p:txBody>
      </p:sp>
    </p:spTree>
    <p:extLst>
      <p:ext uri="{BB962C8B-B14F-4D97-AF65-F5344CB8AC3E}">
        <p14:creationId xmlns:p14="http://schemas.microsoft.com/office/powerpoint/2010/main" val="3361993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CE3B-C6F2-8142-AE6C-BAF1C267F9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C72955-BF4A-FF41-B9A9-32F847FE8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4AFCC6-D77F-2B49-A277-F54A5D5A71CF}"/>
              </a:ext>
            </a:extLst>
          </p:cNvPr>
          <p:cNvSpPr>
            <a:spLocks noGrp="1"/>
          </p:cNvSpPr>
          <p:nvPr>
            <p:ph type="dt" sz="half" idx="10"/>
          </p:nvPr>
        </p:nvSpPr>
        <p:spPr/>
        <p:txBody>
          <a:bodyPr/>
          <a:lstStyle/>
          <a:p>
            <a:fld id="{B8AFC2F6-DA93-014A-8D46-3B3905F22031}" type="datetimeFigureOut">
              <a:rPr lang="en-US" smtClean="0"/>
              <a:t>1/15/2019</a:t>
            </a:fld>
            <a:endParaRPr lang="en-US"/>
          </a:p>
        </p:txBody>
      </p:sp>
      <p:sp>
        <p:nvSpPr>
          <p:cNvPr id="5" name="Footer Placeholder 4">
            <a:extLst>
              <a:ext uri="{FF2B5EF4-FFF2-40B4-BE49-F238E27FC236}">
                <a16:creationId xmlns:a16="http://schemas.microsoft.com/office/drawing/2014/main" id="{5195B8CC-97B6-1C4F-82CB-AD6EDDC9C4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A392CD-B4CC-B046-8AC0-5E1407544C20}"/>
              </a:ext>
            </a:extLst>
          </p:cNvPr>
          <p:cNvSpPr>
            <a:spLocks noGrp="1"/>
          </p:cNvSpPr>
          <p:nvPr>
            <p:ph type="sldNum" sz="quarter" idx="12"/>
          </p:nvPr>
        </p:nvSpPr>
        <p:spPr/>
        <p:txBody>
          <a:bodyPr/>
          <a:lstStyle/>
          <a:p>
            <a:fld id="{8DF5A1E6-EA14-FA40-9686-2CA7201771C2}" type="slidenum">
              <a:rPr lang="en-US" smtClean="0"/>
              <a:t>‹#›</a:t>
            </a:fld>
            <a:endParaRPr lang="en-US"/>
          </a:p>
        </p:txBody>
      </p:sp>
    </p:spTree>
    <p:extLst>
      <p:ext uri="{BB962C8B-B14F-4D97-AF65-F5344CB8AC3E}">
        <p14:creationId xmlns:p14="http://schemas.microsoft.com/office/powerpoint/2010/main" val="182884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8F47-9392-E842-8397-9DA9B18D29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C5F05-6601-FC44-BEDC-C6C4B5CD64E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E023DE-CDB2-C546-86CB-0994BE446C0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0A0F95-D16E-BB4C-BE56-89F01AF839D9}"/>
              </a:ext>
            </a:extLst>
          </p:cNvPr>
          <p:cNvSpPr>
            <a:spLocks noGrp="1"/>
          </p:cNvSpPr>
          <p:nvPr>
            <p:ph type="dt" sz="half" idx="10"/>
          </p:nvPr>
        </p:nvSpPr>
        <p:spPr/>
        <p:txBody>
          <a:bodyPr/>
          <a:lstStyle/>
          <a:p>
            <a:fld id="{B8AFC2F6-DA93-014A-8D46-3B3905F22031}" type="datetimeFigureOut">
              <a:rPr lang="en-US" smtClean="0"/>
              <a:t>1/15/2019</a:t>
            </a:fld>
            <a:endParaRPr lang="en-US"/>
          </a:p>
        </p:txBody>
      </p:sp>
      <p:sp>
        <p:nvSpPr>
          <p:cNvPr id="6" name="Footer Placeholder 5">
            <a:extLst>
              <a:ext uri="{FF2B5EF4-FFF2-40B4-BE49-F238E27FC236}">
                <a16:creationId xmlns:a16="http://schemas.microsoft.com/office/drawing/2014/main" id="{F49B067A-CC42-DA4F-A370-830CC3E68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6E3293-2FC8-A24F-A687-B395B3E7F649}"/>
              </a:ext>
            </a:extLst>
          </p:cNvPr>
          <p:cNvSpPr>
            <a:spLocks noGrp="1"/>
          </p:cNvSpPr>
          <p:nvPr>
            <p:ph type="sldNum" sz="quarter" idx="12"/>
          </p:nvPr>
        </p:nvSpPr>
        <p:spPr/>
        <p:txBody>
          <a:bodyPr/>
          <a:lstStyle/>
          <a:p>
            <a:fld id="{8DF5A1E6-EA14-FA40-9686-2CA7201771C2}" type="slidenum">
              <a:rPr lang="en-US" smtClean="0"/>
              <a:t>‹#›</a:t>
            </a:fld>
            <a:endParaRPr lang="en-US"/>
          </a:p>
        </p:txBody>
      </p:sp>
    </p:spTree>
    <p:extLst>
      <p:ext uri="{BB962C8B-B14F-4D97-AF65-F5344CB8AC3E}">
        <p14:creationId xmlns:p14="http://schemas.microsoft.com/office/powerpoint/2010/main" val="2367285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A1E71-926E-1046-8295-132A6FBC3B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6D6AD1-C907-3A4E-AD5F-29C8130DB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858BA80-AABE-B941-9AEB-C3F8E25004E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2996E0-7601-7E41-87AC-E6D6B0A2EC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BB738CD-F951-0649-9279-7FD21AC5FD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CC9EE4-B75A-674E-AB9D-3694DFDD8437}"/>
              </a:ext>
            </a:extLst>
          </p:cNvPr>
          <p:cNvSpPr>
            <a:spLocks noGrp="1"/>
          </p:cNvSpPr>
          <p:nvPr>
            <p:ph type="dt" sz="half" idx="10"/>
          </p:nvPr>
        </p:nvSpPr>
        <p:spPr/>
        <p:txBody>
          <a:bodyPr/>
          <a:lstStyle/>
          <a:p>
            <a:fld id="{B8AFC2F6-DA93-014A-8D46-3B3905F22031}" type="datetimeFigureOut">
              <a:rPr lang="en-US" smtClean="0"/>
              <a:t>1/15/2019</a:t>
            </a:fld>
            <a:endParaRPr lang="en-US"/>
          </a:p>
        </p:txBody>
      </p:sp>
      <p:sp>
        <p:nvSpPr>
          <p:cNvPr id="8" name="Footer Placeholder 7">
            <a:extLst>
              <a:ext uri="{FF2B5EF4-FFF2-40B4-BE49-F238E27FC236}">
                <a16:creationId xmlns:a16="http://schemas.microsoft.com/office/drawing/2014/main" id="{84DF16CB-DA11-2B4D-AC2E-5A62C31B9F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C58C54-A3B4-1043-BEBF-5D1FBDB48C16}"/>
              </a:ext>
            </a:extLst>
          </p:cNvPr>
          <p:cNvSpPr>
            <a:spLocks noGrp="1"/>
          </p:cNvSpPr>
          <p:nvPr>
            <p:ph type="sldNum" sz="quarter" idx="12"/>
          </p:nvPr>
        </p:nvSpPr>
        <p:spPr/>
        <p:txBody>
          <a:bodyPr/>
          <a:lstStyle/>
          <a:p>
            <a:fld id="{8DF5A1E6-EA14-FA40-9686-2CA7201771C2}" type="slidenum">
              <a:rPr lang="en-US" smtClean="0"/>
              <a:t>‹#›</a:t>
            </a:fld>
            <a:endParaRPr lang="en-US"/>
          </a:p>
        </p:txBody>
      </p:sp>
    </p:spTree>
    <p:extLst>
      <p:ext uri="{BB962C8B-B14F-4D97-AF65-F5344CB8AC3E}">
        <p14:creationId xmlns:p14="http://schemas.microsoft.com/office/powerpoint/2010/main" val="3589359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63F9-CB79-2E4B-AFA8-528EB5C106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D33199-4F3E-F546-B2FC-4A6188819040}"/>
              </a:ext>
            </a:extLst>
          </p:cNvPr>
          <p:cNvSpPr>
            <a:spLocks noGrp="1"/>
          </p:cNvSpPr>
          <p:nvPr>
            <p:ph type="dt" sz="half" idx="10"/>
          </p:nvPr>
        </p:nvSpPr>
        <p:spPr/>
        <p:txBody>
          <a:bodyPr/>
          <a:lstStyle/>
          <a:p>
            <a:fld id="{B8AFC2F6-DA93-014A-8D46-3B3905F22031}" type="datetimeFigureOut">
              <a:rPr lang="en-US" smtClean="0"/>
              <a:t>1/15/2019</a:t>
            </a:fld>
            <a:endParaRPr lang="en-US"/>
          </a:p>
        </p:txBody>
      </p:sp>
      <p:sp>
        <p:nvSpPr>
          <p:cNvPr id="4" name="Footer Placeholder 3">
            <a:extLst>
              <a:ext uri="{FF2B5EF4-FFF2-40B4-BE49-F238E27FC236}">
                <a16:creationId xmlns:a16="http://schemas.microsoft.com/office/drawing/2014/main" id="{91A88F38-2399-734B-A9CA-B3BFE9B001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70A246-DFC4-0646-87BB-471A97B313D8}"/>
              </a:ext>
            </a:extLst>
          </p:cNvPr>
          <p:cNvSpPr>
            <a:spLocks noGrp="1"/>
          </p:cNvSpPr>
          <p:nvPr>
            <p:ph type="sldNum" sz="quarter" idx="12"/>
          </p:nvPr>
        </p:nvSpPr>
        <p:spPr/>
        <p:txBody>
          <a:bodyPr/>
          <a:lstStyle/>
          <a:p>
            <a:fld id="{8DF5A1E6-EA14-FA40-9686-2CA7201771C2}" type="slidenum">
              <a:rPr lang="en-US" smtClean="0"/>
              <a:t>‹#›</a:t>
            </a:fld>
            <a:endParaRPr lang="en-US"/>
          </a:p>
        </p:txBody>
      </p:sp>
    </p:spTree>
    <p:extLst>
      <p:ext uri="{BB962C8B-B14F-4D97-AF65-F5344CB8AC3E}">
        <p14:creationId xmlns:p14="http://schemas.microsoft.com/office/powerpoint/2010/main" val="982360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9A1C5D-87CA-C644-95B6-499C0C386D9A}"/>
              </a:ext>
            </a:extLst>
          </p:cNvPr>
          <p:cNvSpPr>
            <a:spLocks noGrp="1"/>
          </p:cNvSpPr>
          <p:nvPr>
            <p:ph type="dt" sz="half" idx="10"/>
          </p:nvPr>
        </p:nvSpPr>
        <p:spPr/>
        <p:txBody>
          <a:bodyPr/>
          <a:lstStyle/>
          <a:p>
            <a:fld id="{B8AFC2F6-DA93-014A-8D46-3B3905F22031}" type="datetimeFigureOut">
              <a:rPr lang="en-US" smtClean="0"/>
              <a:t>1/15/2019</a:t>
            </a:fld>
            <a:endParaRPr lang="en-US"/>
          </a:p>
        </p:txBody>
      </p:sp>
      <p:sp>
        <p:nvSpPr>
          <p:cNvPr id="3" name="Footer Placeholder 2">
            <a:extLst>
              <a:ext uri="{FF2B5EF4-FFF2-40B4-BE49-F238E27FC236}">
                <a16:creationId xmlns:a16="http://schemas.microsoft.com/office/drawing/2014/main" id="{75904035-8D61-164D-A211-C655E85EC4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CAECE0-3EF0-B843-898B-1272EEF11B29}"/>
              </a:ext>
            </a:extLst>
          </p:cNvPr>
          <p:cNvSpPr>
            <a:spLocks noGrp="1"/>
          </p:cNvSpPr>
          <p:nvPr>
            <p:ph type="sldNum" sz="quarter" idx="12"/>
          </p:nvPr>
        </p:nvSpPr>
        <p:spPr/>
        <p:txBody>
          <a:bodyPr/>
          <a:lstStyle/>
          <a:p>
            <a:fld id="{8DF5A1E6-EA14-FA40-9686-2CA7201771C2}" type="slidenum">
              <a:rPr lang="en-US" smtClean="0"/>
              <a:t>‹#›</a:t>
            </a:fld>
            <a:endParaRPr lang="en-US"/>
          </a:p>
        </p:txBody>
      </p:sp>
    </p:spTree>
    <p:extLst>
      <p:ext uri="{BB962C8B-B14F-4D97-AF65-F5344CB8AC3E}">
        <p14:creationId xmlns:p14="http://schemas.microsoft.com/office/powerpoint/2010/main" val="531414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9F9F3-9608-8643-B9A8-ACAEB9C6DC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76A62A-F3DD-8740-84D4-E560DE89F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0DE2B0-75AB-8E41-83A5-4A4D16370A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6FEEE8-5A50-164E-B6B0-4259601883B6}"/>
              </a:ext>
            </a:extLst>
          </p:cNvPr>
          <p:cNvSpPr>
            <a:spLocks noGrp="1"/>
          </p:cNvSpPr>
          <p:nvPr>
            <p:ph type="dt" sz="half" idx="10"/>
          </p:nvPr>
        </p:nvSpPr>
        <p:spPr/>
        <p:txBody>
          <a:bodyPr/>
          <a:lstStyle/>
          <a:p>
            <a:fld id="{B8AFC2F6-DA93-014A-8D46-3B3905F22031}" type="datetimeFigureOut">
              <a:rPr lang="en-US" smtClean="0"/>
              <a:t>1/15/2019</a:t>
            </a:fld>
            <a:endParaRPr lang="en-US"/>
          </a:p>
        </p:txBody>
      </p:sp>
      <p:sp>
        <p:nvSpPr>
          <p:cNvPr id="6" name="Footer Placeholder 5">
            <a:extLst>
              <a:ext uri="{FF2B5EF4-FFF2-40B4-BE49-F238E27FC236}">
                <a16:creationId xmlns:a16="http://schemas.microsoft.com/office/drawing/2014/main" id="{CD546B93-5557-CF4C-96BA-54BA081397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E9C0CF-F895-E346-ADCF-3B3B8A851C72}"/>
              </a:ext>
            </a:extLst>
          </p:cNvPr>
          <p:cNvSpPr>
            <a:spLocks noGrp="1"/>
          </p:cNvSpPr>
          <p:nvPr>
            <p:ph type="sldNum" sz="quarter" idx="12"/>
          </p:nvPr>
        </p:nvSpPr>
        <p:spPr/>
        <p:txBody>
          <a:bodyPr/>
          <a:lstStyle/>
          <a:p>
            <a:fld id="{8DF5A1E6-EA14-FA40-9686-2CA7201771C2}" type="slidenum">
              <a:rPr lang="en-US" smtClean="0"/>
              <a:t>‹#›</a:t>
            </a:fld>
            <a:endParaRPr lang="en-US"/>
          </a:p>
        </p:txBody>
      </p:sp>
    </p:spTree>
    <p:extLst>
      <p:ext uri="{BB962C8B-B14F-4D97-AF65-F5344CB8AC3E}">
        <p14:creationId xmlns:p14="http://schemas.microsoft.com/office/powerpoint/2010/main" val="1968401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8B6A-CF83-7B45-B5BA-88CD97934B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62C419-BC04-BE44-A663-50785D1D48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B9F007-E492-DF47-BB37-C31A9A5A4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32B2C2-50F2-4C47-B794-A7624AA8208D}"/>
              </a:ext>
            </a:extLst>
          </p:cNvPr>
          <p:cNvSpPr>
            <a:spLocks noGrp="1"/>
          </p:cNvSpPr>
          <p:nvPr>
            <p:ph type="dt" sz="half" idx="10"/>
          </p:nvPr>
        </p:nvSpPr>
        <p:spPr/>
        <p:txBody>
          <a:bodyPr/>
          <a:lstStyle/>
          <a:p>
            <a:fld id="{B8AFC2F6-DA93-014A-8D46-3B3905F22031}" type="datetimeFigureOut">
              <a:rPr lang="en-US" smtClean="0"/>
              <a:t>1/15/2019</a:t>
            </a:fld>
            <a:endParaRPr lang="en-US"/>
          </a:p>
        </p:txBody>
      </p:sp>
      <p:sp>
        <p:nvSpPr>
          <p:cNvPr id="6" name="Footer Placeholder 5">
            <a:extLst>
              <a:ext uri="{FF2B5EF4-FFF2-40B4-BE49-F238E27FC236}">
                <a16:creationId xmlns:a16="http://schemas.microsoft.com/office/drawing/2014/main" id="{C3159128-7095-124D-BAE0-B264148E14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3EC914-BB9E-084D-B02A-205E166E73A3}"/>
              </a:ext>
            </a:extLst>
          </p:cNvPr>
          <p:cNvSpPr>
            <a:spLocks noGrp="1"/>
          </p:cNvSpPr>
          <p:nvPr>
            <p:ph type="sldNum" sz="quarter" idx="12"/>
          </p:nvPr>
        </p:nvSpPr>
        <p:spPr/>
        <p:txBody>
          <a:bodyPr/>
          <a:lstStyle/>
          <a:p>
            <a:fld id="{8DF5A1E6-EA14-FA40-9686-2CA7201771C2}" type="slidenum">
              <a:rPr lang="en-US" smtClean="0"/>
              <a:t>‹#›</a:t>
            </a:fld>
            <a:endParaRPr lang="en-US"/>
          </a:p>
        </p:txBody>
      </p:sp>
    </p:spTree>
    <p:extLst>
      <p:ext uri="{BB962C8B-B14F-4D97-AF65-F5344CB8AC3E}">
        <p14:creationId xmlns:p14="http://schemas.microsoft.com/office/powerpoint/2010/main" val="327783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C9FF51-0FEB-2B4A-BC0E-DD4DD16BEB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641ADD-CACF-B440-9909-FD32A0AC78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E0B06E-862B-0F49-8C77-54495DB38A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AFC2F6-DA93-014A-8D46-3B3905F22031}" type="datetimeFigureOut">
              <a:rPr lang="en-US" smtClean="0"/>
              <a:t>1/15/2019</a:t>
            </a:fld>
            <a:endParaRPr lang="en-US"/>
          </a:p>
        </p:txBody>
      </p:sp>
      <p:sp>
        <p:nvSpPr>
          <p:cNvPr id="5" name="Footer Placeholder 4">
            <a:extLst>
              <a:ext uri="{FF2B5EF4-FFF2-40B4-BE49-F238E27FC236}">
                <a16:creationId xmlns:a16="http://schemas.microsoft.com/office/drawing/2014/main" id="{A238FA4D-A95B-DF47-9E74-0DA4FBAEB1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BF3D89-CD92-124F-90D7-2BCC2D914C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F5A1E6-EA14-FA40-9686-2CA7201771C2}" type="slidenum">
              <a:rPr lang="en-US" smtClean="0"/>
              <a:t>‹#›</a:t>
            </a:fld>
            <a:endParaRPr lang="en-US"/>
          </a:p>
        </p:txBody>
      </p:sp>
    </p:spTree>
    <p:extLst>
      <p:ext uri="{BB962C8B-B14F-4D97-AF65-F5344CB8AC3E}">
        <p14:creationId xmlns:p14="http://schemas.microsoft.com/office/powerpoint/2010/main" val="357459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1.sv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1524000" y="3011117"/>
            <a:ext cx="6948791" cy="1355750"/>
          </a:xfrm>
        </p:spPr>
        <p:txBody>
          <a:bodyPr>
            <a:normAutofit fontScale="90000"/>
          </a:bodyPr>
          <a:lstStyle/>
          <a:p>
            <a:pPr algn="l"/>
            <a:r>
              <a:rPr lang="en-US" sz="5400" b="1" dirty="0">
                <a:latin typeface="Myriad Pro Semibold SemiCondens" panose="020B0503030403020204" pitchFamily="34" charset="0"/>
              </a:rPr>
              <a:t>Dayton Power &amp; Light</a:t>
            </a:r>
          </a:p>
        </p:txBody>
      </p:sp>
      <p:sp>
        <p:nvSpPr>
          <p:cNvPr id="3" name="Subtitle 2">
            <a:extLst>
              <a:ext uri="{FF2B5EF4-FFF2-40B4-BE49-F238E27FC236}">
                <a16:creationId xmlns:a16="http://schemas.microsoft.com/office/drawing/2014/main" id="{0C22725E-7FFD-A443-9F48-A90CDAC979EB}"/>
              </a:ext>
            </a:extLst>
          </p:cNvPr>
          <p:cNvSpPr>
            <a:spLocks noGrp="1"/>
          </p:cNvSpPr>
          <p:nvPr>
            <p:ph type="subTitle" idx="1"/>
          </p:nvPr>
        </p:nvSpPr>
        <p:spPr>
          <a:xfrm>
            <a:off x="1524000" y="4373823"/>
            <a:ext cx="6618051" cy="911117"/>
          </a:xfrm>
        </p:spPr>
        <p:txBody>
          <a:bodyPr>
            <a:normAutofit/>
          </a:bodyPr>
          <a:lstStyle/>
          <a:p>
            <a:pPr algn="l"/>
            <a:r>
              <a:rPr lang="en-US" sz="2000" b="1" dirty="0">
                <a:latin typeface="Myriad Pro Semibold SemiCondens" panose="020B0503030403020204" pitchFamily="34" charset="0"/>
              </a:rPr>
              <a:t>Forecasting energy usage based on historical usage and weather data.</a:t>
            </a:r>
          </a:p>
        </p:txBody>
      </p:sp>
      <p:sp>
        <p:nvSpPr>
          <p:cNvPr id="16"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rgbClr val="1E5C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8472791" y="1859273"/>
            <a:ext cx="3079129" cy="1730079"/>
          </a:xfrm>
          <a:prstGeom prst="rect">
            <a:avLst/>
          </a:prstGeom>
        </p:spPr>
      </p:pic>
      <p:sp>
        <p:nvSpPr>
          <p:cNvPr id="18"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15508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8253225" cy="953414"/>
          </a:xfrm>
        </p:spPr>
        <p:txBody>
          <a:bodyPr>
            <a:normAutofit/>
          </a:bodyPr>
          <a:lstStyle/>
          <a:p>
            <a:pPr algn="l"/>
            <a:r>
              <a:rPr lang="en-US" sz="5400" b="1" dirty="0">
                <a:latin typeface="Myriad Pro Bold SemiCondensed" panose="020B0503030403020204" pitchFamily="34" charset="0"/>
              </a:rPr>
              <a:t>Energy Usage Histogram </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pic>
        <p:nvPicPr>
          <p:cNvPr id="11" name="Picture 10">
            <a:extLst>
              <a:ext uri="{FF2B5EF4-FFF2-40B4-BE49-F238E27FC236}">
                <a16:creationId xmlns:a16="http://schemas.microsoft.com/office/drawing/2014/main" id="{83D11A23-6834-4B09-8859-FE9800F9E6B7}"/>
              </a:ext>
            </a:extLst>
          </p:cNvPr>
          <p:cNvPicPr>
            <a:picLocks noChangeAspect="1"/>
          </p:cNvPicPr>
          <p:nvPr/>
        </p:nvPicPr>
        <p:blipFill>
          <a:blip r:embed="rId4"/>
          <a:stretch>
            <a:fillRect/>
          </a:stretch>
        </p:blipFill>
        <p:spPr>
          <a:xfrm>
            <a:off x="831441" y="1653126"/>
            <a:ext cx="9190383" cy="4595192"/>
          </a:xfrm>
          <a:prstGeom prst="rect">
            <a:avLst/>
          </a:prstGeom>
        </p:spPr>
      </p:pic>
    </p:spTree>
    <p:extLst>
      <p:ext uri="{BB962C8B-B14F-4D97-AF65-F5344CB8AC3E}">
        <p14:creationId xmlns:p14="http://schemas.microsoft.com/office/powerpoint/2010/main" val="3113319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9570396" cy="953414"/>
          </a:xfrm>
        </p:spPr>
        <p:txBody>
          <a:bodyPr>
            <a:normAutofit fontScale="90000"/>
          </a:bodyPr>
          <a:lstStyle/>
          <a:p>
            <a:pPr algn="l"/>
            <a:r>
              <a:rPr lang="en-US" sz="5400" b="1" dirty="0">
                <a:latin typeface="Myriad Pro Bold SemiCondensed" panose="020B0503030403020204" pitchFamily="34" charset="0"/>
              </a:rPr>
              <a:t>Temperature Usage Histogram </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pic>
        <p:nvPicPr>
          <p:cNvPr id="4" name="Picture 3">
            <a:extLst>
              <a:ext uri="{FF2B5EF4-FFF2-40B4-BE49-F238E27FC236}">
                <a16:creationId xmlns:a16="http://schemas.microsoft.com/office/drawing/2014/main" id="{C5679E4C-06AF-4D7E-9D29-D868BE94A245}"/>
              </a:ext>
            </a:extLst>
          </p:cNvPr>
          <p:cNvPicPr>
            <a:picLocks noChangeAspect="1"/>
          </p:cNvPicPr>
          <p:nvPr/>
        </p:nvPicPr>
        <p:blipFill>
          <a:blip r:embed="rId4"/>
          <a:stretch>
            <a:fillRect/>
          </a:stretch>
        </p:blipFill>
        <p:spPr>
          <a:xfrm>
            <a:off x="265044" y="1626702"/>
            <a:ext cx="9833113" cy="4916557"/>
          </a:xfrm>
          <a:prstGeom prst="rect">
            <a:avLst/>
          </a:prstGeom>
        </p:spPr>
      </p:pic>
    </p:spTree>
    <p:extLst>
      <p:ext uri="{BB962C8B-B14F-4D97-AF65-F5344CB8AC3E}">
        <p14:creationId xmlns:p14="http://schemas.microsoft.com/office/powerpoint/2010/main" val="4126330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8253225" cy="953414"/>
          </a:xfrm>
        </p:spPr>
        <p:txBody>
          <a:bodyPr>
            <a:normAutofit/>
          </a:bodyPr>
          <a:lstStyle/>
          <a:p>
            <a:pPr algn="l"/>
            <a:r>
              <a:rPr lang="en-US" sz="5400" b="1" dirty="0">
                <a:latin typeface="Myriad Pro Bold SemiCondensed" panose="020B0503030403020204" pitchFamily="34" charset="0"/>
              </a:rPr>
              <a:t>Above 60(F)</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pic>
        <p:nvPicPr>
          <p:cNvPr id="4" name="Picture 3">
            <a:extLst>
              <a:ext uri="{FF2B5EF4-FFF2-40B4-BE49-F238E27FC236}">
                <a16:creationId xmlns:a16="http://schemas.microsoft.com/office/drawing/2014/main" id="{4B3EF0B8-5F56-46AD-984D-D7687798C9E4}"/>
              </a:ext>
            </a:extLst>
          </p:cNvPr>
          <p:cNvPicPr>
            <a:picLocks noChangeAspect="1"/>
          </p:cNvPicPr>
          <p:nvPr/>
        </p:nvPicPr>
        <p:blipFill>
          <a:blip r:embed="rId4"/>
          <a:stretch>
            <a:fillRect/>
          </a:stretch>
        </p:blipFill>
        <p:spPr>
          <a:xfrm>
            <a:off x="178904" y="1719181"/>
            <a:ext cx="9243392" cy="4621696"/>
          </a:xfrm>
          <a:prstGeom prst="rect">
            <a:avLst/>
          </a:prstGeom>
        </p:spPr>
      </p:pic>
      <p:sp>
        <p:nvSpPr>
          <p:cNvPr id="6" name="Rectangle 5">
            <a:extLst>
              <a:ext uri="{FF2B5EF4-FFF2-40B4-BE49-F238E27FC236}">
                <a16:creationId xmlns:a16="http://schemas.microsoft.com/office/drawing/2014/main" id="{8E9CA212-8DA1-4996-B5F6-7BFF094C6642}"/>
              </a:ext>
            </a:extLst>
          </p:cNvPr>
          <p:cNvSpPr/>
          <p:nvPr/>
        </p:nvSpPr>
        <p:spPr>
          <a:xfrm>
            <a:off x="9905999" y="1533651"/>
            <a:ext cx="2040835" cy="1477328"/>
          </a:xfrm>
          <a:prstGeom prst="rect">
            <a:avLst/>
          </a:prstGeom>
        </p:spPr>
        <p:txBody>
          <a:bodyPr wrap="square">
            <a:spAutoFit/>
          </a:bodyPr>
          <a:lstStyle/>
          <a:p>
            <a:r>
              <a:rPr lang="en-US" dirty="0"/>
              <a:t>Temp over 60 deg linear regression plot. </a:t>
            </a:r>
            <a:r>
              <a:rPr lang="en-US" dirty="0" err="1"/>
              <a:t>pvalue</a:t>
            </a:r>
            <a:r>
              <a:rPr lang="en-US" dirty="0"/>
              <a:t> = 0, correlation coefficient = .57</a:t>
            </a:r>
          </a:p>
        </p:txBody>
      </p:sp>
    </p:spTree>
    <p:extLst>
      <p:ext uri="{BB962C8B-B14F-4D97-AF65-F5344CB8AC3E}">
        <p14:creationId xmlns:p14="http://schemas.microsoft.com/office/powerpoint/2010/main" val="2119955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8253225" cy="953414"/>
          </a:xfrm>
        </p:spPr>
        <p:txBody>
          <a:bodyPr>
            <a:normAutofit/>
          </a:bodyPr>
          <a:lstStyle/>
          <a:p>
            <a:pPr algn="l"/>
            <a:r>
              <a:rPr lang="en-US" sz="5400" b="1" dirty="0">
                <a:latin typeface="Myriad Pro Bold SemiCondensed" panose="020B0503030403020204" pitchFamily="34" charset="0"/>
              </a:rPr>
              <a:t>Below 60(F)</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sp>
        <p:nvSpPr>
          <p:cNvPr id="3" name="Rectangle 2">
            <a:extLst>
              <a:ext uri="{FF2B5EF4-FFF2-40B4-BE49-F238E27FC236}">
                <a16:creationId xmlns:a16="http://schemas.microsoft.com/office/drawing/2014/main" id="{90D27731-7D68-410E-B5AE-5DA2B632BA20}"/>
              </a:ext>
            </a:extLst>
          </p:cNvPr>
          <p:cNvSpPr/>
          <p:nvPr/>
        </p:nvSpPr>
        <p:spPr>
          <a:xfrm>
            <a:off x="9256643" y="1800751"/>
            <a:ext cx="2729948" cy="1200329"/>
          </a:xfrm>
          <a:prstGeom prst="rect">
            <a:avLst/>
          </a:prstGeom>
        </p:spPr>
        <p:txBody>
          <a:bodyPr wrap="square">
            <a:spAutoFit/>
          </a:bodyPr>
          <a:lstStyle/>
          <a:p>
            <a:r>
              <a:rPr lang="en-US" dirty="0"/>
              <a:t>Temp below 60 linear regression </a:t>
            </a:r>
            <a:r>
              <a:rPr lang="en-US" dirty="0" err="1"/>
              <a:t>pvalue</a:t>
            </a:r>
            <a:r>
              <a:rPr lang="en-US" dirty="0"/>
              <a:t> = 0.0 correlation coefficient = .59</a:t>
            </a:r>
          </a:p>
        </p:txBody>
      </p:sp>
      <p:pic>
        <p:nvPicPr>
          <p:cNvPr id="10" name="Picture 9">
            <a:extLst>
              <a:ext uri="{FF2B5EF4-FFF2-40B4-BE49-F238E27FC236}">
                <a16:creationId xmlns:a16="http://schemas.microsoft.com/office/drawing/2014/main" id="{431EEC7C-D61D-41A8-9B09-FE25435EAAEF}"/>
              </a:ext>
            </a:extLst>
          </p:cNvPr>
          <p:cNvPicPr>
            <a:picLocks noChangeAspect="1"/>
          </p:cNvPicPr>
          <p:nvPr/>
        </p:nvPicPr>
        <p:blipFill>
          <a:blip r:embed="rId4"/>
          <a:stretch>
            <a:fillRect/>
          </a:stretch>
        </p:blipFill>
        <p:spPr>
          <a:xfrm>
            <a:off x="0" y="1800751"/>
            <a:ext cx="9124122" cy="4562061"/>
          </a:xfrm>
          <a:prstGeom prst="rect">
            <a:avLst/>
          </a:prstGeom>
        </p:spPr>
      </p:pic>
    </p:spTree>
    <p:extLst>
      <p:ext uri="{BB962C8B-B14F-4D97-AF65-F5344CB8AC3E}">
        <p14:creationId xmlns:p14="http://schemas.microsoft.com/office/powerpoint/2010/main" val="2915467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8253225" cy="953414"/>
          </a:xfrm>
        </p:spPr>
        <p:txBody>
          <a:bodyPr>
            <a:normAutofit fontScale="90000"/>
          </a:bodyPr>
          <a:lstStyle/>
          <a:p>
            <a:pPr algn="l"/>
            <a:r>
              <a:rPr lang="en-US" sz="5400" b="1" dirty="0">
                <a:latin typeface="Myriad Pro Bold SemiCondensed" panose="020B0503030403020204" pitchFamily="34" charset="0"/>
              </a:rPr>
              <a:t>Day Light Saving Analysis</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pic>
        <p:nvPicPr>
          <p:cNvPr id="4" name="Picture 3">
            <a:extLst>
              <a:ext uri="{FF2B5EF4-FFF2-40B4-BE49-F238E27FC236}">
                <a16:creationId xmlns:a16="http://schemas.microsoft.com/office/drawing/2014/main" id="{2954196C-87A2-49A1-9085-C14EB30ADB31}"/>
              </a:ext>
            </a:extLst>
          </p:cNvPr>
          <p:cNvPicPr>
            <a:picLocks noChangeAspect="1"/>
          </p:cNvPicPr>
          <p:nvPr/>
        </p:nvPicPr>
        <p:blipFill>
          <a:blip r:embed="rId4"/>
          <a:stretch>
            <a:fillRect/>
          </a:stretch>
        </p:blipFill>
        <p:spPr>
          <a:xfrm>
            <a:off x="783693" y="1424609"/>
            <a:ext cx="9519871" cy="5001966"/>
          </a:xfrm>
          <a:prstGeom prst="rect">
            <a:avLst/>
          </a:prstGeom>
        </p:spPr>
      </p:pic>
    </p:spTree>
    <p:extLst>
      <p:ext uri="{BB962C8B-B14F-4D97-AF65-F5344CB8AC3E}">
        <p14:creationId xmlns:p14="http://schemas.microsoft.com/office/powerpoint/2010/main" val="901312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8253225" cy="953414"/>
          </a:xfrm>
        </p:spPr>
        <p:txBody>
          <a:bodyPr>
            <a:normAutofit/>
          </a:bodyPr>
          <a:lstStyle/>
          <a:p>
            <a:pPr algn="l"/>
            <a:r>
              <a:rPr lang="en-US" sz="5400" b="1" dirty="0">
                <a:latin typeface="Myriad Pro Bold SemiCondensed" panose="020B0503030403020204" pitchFamily="34" charset="0"/>
              </a:rPr>
              <a:t>Holiday Analysis</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pic>
        <p:nvPicPr>
          <p:cNvPr id="9" name="Picture 8">
            <a:extLst>
              <a:ext uri="{FF2B5EF4-FFF2-40B4-BE49-F238E27FC236}">
                <a16:creationId xmlns:a16="http://schemas.microsoft.com/office/drawing/2014/main" id="{026890F2-8DFC-C949-B862-59444D9C48BD}"/>
              </a:ext>
            </a:extLst>
          </p:cNvPr>
          <p:cNvPicPr>
            <a:picLocks noChangeAspect="1"/>
          </p:cNvPicPr>
          <p:nvPr/>
        </p:nvPicPr>
        <p:blipFill>
          <a:blip r:embed="rId4"/>
          <a:stretch>
            <a:fillRect/>
          </a:stretch>
        </p:blipFill>
        <p:spPr>
          <a:xfrm>
            <a:off x="6306847" y="1792964"/>
            <a:ext cx="5885153" cy="4110735"/>
          </a:xfrm>
          <a:prstGeom prst="rect">
            <a:avLst/>
          </a:prstGeom>
        </p:spPr>
      </p:pic>
      <p:pic>
        <p:nvPicPr>
          <p:cNvPr id="11" name="Picture 10">
            <a:extLst>
              <a:ext uri="{FF2B5EF4-FFF2-40B4-BE49-F238E27FC236}">
                <a16:creationId xmlns:a16="http://schemas.microsoft.com/office/drawing/2014/main" id="{73B6B557-3DAC-C449-9AF0-9FC489413011}"/>
              </a:ext>
            </a:extLst>
          </p:cNvPr>
          <p:cNvPicPr>
            <a:picLocks noChangeAspect="1"/>
          </p:cNvPicPr>
          <p:nvPr/>
        </p:nvPicPr>
        <p:blipFill>
          <a:blip r:embed="rId5"/>
          <a:stretch>
            <a:fillRect/>
          </a:stretch>
        </p:blipFill>
        <p:spPr>
          <a:xfrm>
            <a:off x="259162" y="1792964"/>
            <a:ext cx="5885153" cy="4110735"/>
          </a:xfrm>
          <a:prstGeom prst="rect">
            <a:avLst/>
          </a:prstGeom>
        </p:spPr>
      </p:pic>
      <p:pic>
        <p:nvPicPr>
          <p:cNvPr id="4" name="Picture 3">
            <a:extLst>
              <a:ext uri="{FF2B5EF4-FFF2-40B4-BE49-F238E27FC236}">
                <a16:creationId xmlns:a16="http://schemas.microsoft.com/office/drawing/2014/main" id="{022F6EDF-5EED-4BFC-B3F6-70B76914E7AA}"/>
              </a:ext>
            </a:extLst>
          </p:cNvPr>
          <p:cNvPicPr>
            <a:picLocks noChangeAspect="1"/>
          </p:cNvPicPr>
          <p:nvPr/>
        </p:nvPicPr>
        <p:blipFill rotWithShape="1">
          <a:blip r:embed="rId6"/>
          <a:srcRect l="14457" t="50918" r="60869" b="31498"/>
          <a:stretch/>
        </p:blipFill>
        <p:spPr>
          <a:xfrm>
            <a:off x="8963908" y="185530"/>
            <a:ext cx="2876010" cy="1152939"/>
          </a:xfrm>
          <a:prstGeom prst="rect">
            <a:avLst/>
          </a:prstGeom>
        </p:spPr>
      </p:pic>
    </p:spTree>
    <p:extLst>
      <p:ext uri="{BB962C8B-B14F-4D97-AF65-F5344CB8AC3E}">
        <p14:creationId xmlns:p14="http://schemas.microsoft.com/office/powerpoint/2010/main" val="1473824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8253225" cy="953414"/>
          </a:xfrm>
        </p:spPr>
        <p:txBody>
          <a:bodyPr>
            <a:normAutofit/>
          </a:bodyPr>
          <a:lstStyle/>
          <a:p>
            <a:pPr algn="l"/>
            <a:r>
              <a:rPr lang="en-US" sz="5400" b="1" dirty="0">
                <a:latin typeface="Myriad Pro Bold SemiCondensed" panose="020B0503030403020204" pitchFamily="34" charset="0"/>
              </a:rPr>
              <a:t>Holiday Analysis</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pic>
        <p:nvPicPr>
          <p:cNvPr id="4" name="Picture 3">
            <a:extLst>
              <a:ext uri="{FF2B5EF4-FFF2-40B4-BE49-F238E27FC236}">
                <a16:creationId xmlns:a16="http://schemas.microsoft.com/office/drawing/2014/main" id="{224A2D5D-1E56-D441-955D-F03BF04B3057}"/>
              </a:ext>
            </a:extLst>
          </p:cNvPr>
          <p:cNvPicPr>
            <a:picLocks noChangeAspect="1"/>
          </p:cNvPicPr>
          <p:nvPr/>
        </p:nvPicPr>
        <p:blipFill>
          <a:blip r:embed="rId4"/>
          <a:stretch>
            <a:fillRect/>
          </a:stretch>
        </p:blipFill>
        <p:spPr>
          <a:xfrm>
            <a:off x="6163071" y="1750212"/>
            <a:ext cx="6005835" cy="4102266"/>
          </a:xfrm>
          <a:prstGeom prst="rect">
            <a:avLst/>
          </a:prstGeom>
        </p:spPr>
      </p:pic>
      <p:pic>
        <p:nvPicPr>
          <p:cNvPr id="8" name="Picture 7">
            <a:extLst>
              <a:ext uri="{FF2B5EF4-FFF2-40B4-BE49-F238E27FC236}">
                <a16:creationId xmlns:a16="http://schemas.microsoft.com/office/drawing/2014/main" id="{552FF658-61B8-7746-A19F-3731EA8F4E41}"/>
              </a:ext>
            </a:extLst>
          </p:cNvPr>
          <p:cNvPicPr>
            <a:picLocks noChangeAspect="1"/>
          </p:cNvPicPr>
          <p:nvPr/>
        </p:nvPicPr>
        <p:blipFill>
          <a:blip r:embed="rId5"/>
          <a:stretch>
            <a:fillRect/>
          </a:stretch>
        </p:blipFill>
        <p:spPr>
          <a:xfrm>
            <a:off x="76909" y="1750211"/>
            <a:ext cx="6005837" cy="4102267"/>
          </a:xfrm>
          <a:prstGeom prst="rect">
            <a:avLst/>
          </a:prstGeom>
        </p:spPr>
      </p:pic>
    </p:spTree>
    <p:extLst>
      <p:ext uri="{BB962C8B-B14F-4D97-AF65-F5344CB8AC3E}">
        <p14:creationId xmlns:p14="http://schemas.microsoft.com/office/powerpoint/2010/main" val="1435122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9411370" cy="953414"/>
          </a:xfrm>
        </p:spPr>
        <p:txBody>
          <a:bodyPr>
            <a:normAutofit fontScale="90000"/>
          </a:bodyPr>
          <a:lstStyle/>
          <a:p>
            <a:pPr algn="l"/>
            <a:r>
              <a:rPr lang="en-US" sz="5400" b="1" dirty="0">
                <a:latin typeface="Myriad Pro Bold SemiCondensed" panose="020B0503030403020204" pitchFamily="34" charset="0"/>
              </a:rPr>
              <a:t>Average Day of Week Analysis</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pic>
        <p:nvPicPr>
          <p:cNvPr id="9" name="Picture 8">
            <a:extLst>
              <a:ext uri="{FF2B5EF4-FFF2-40B4-BE49-F238E27FC236}">
                <a16:creationId xmlns:a16="http://schemas.microsoft.com/office/drawing/2014/main" id="{62C40404-E25C-4D81-B2D2-94BF1DEFE405}"/>
              </a:ext>
            </a:extLst>
          </p:cNvPr>
          <p:cNvPicPr>
            <a:picLocks noChangeAspect="1"/>
          </p:cNvPicPr>
          <p:nvPr/>
        </p:nvPicPr>
        <p:blipFill>
          <a:blip r:embed="rId4"/>
          <a:stretch>
            <a:fillRect/>
          </a:stretch>
        </p:blipFill>
        <p:spPr>
          <a:xfrm>
            <a:off x="733279" y="1722932"/>
            <a:ext cx="9165176" cy="4995920"/>
          </a:xfrm>
          <a:prstGeom prst="rect">
            <a:avLst/>
          </a:prstGeom>
        </p:spPr>
      </p:pic>
    </p:spTree>
    <p:extLst>
      <p:ext uri="{BB962C8B-B14F-4D97-AF65-F5344CB8AC3E}">
        <p14:creationId xmlns:p14="http://schemas.microsoft.com/office/powerpoint/2010/main" val="2734768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8BA40CE-1063-4FAE-AF29-4CFAF97A7628}"/>
              </a:ext>
            </a:extLst>
          </p:cNvPr>
          <p:cNvPicPr>
            <a:picLocks noChangeAspect="1"/>
          </p:cNvPicPr>
          <p:nvPr/>
        </p:nvPicPr>
        <p:blipFill>
          <a:blip r:embed="rId2"/>
          <a:stretch>
            <a:fillRect/>
          </a:stretch>
        </p:blipFill>
        <p:spPr>
          <a:xfrm>
            <a:off x="629478" y="1894487"/>
            <a:ext cx="11163736" cy="4678220"/>
          </a:xfrm>
          <a:prstGeom prst="rect">
            <a:avLst/>
          </a:prstGeom>
        </p:spPr>
      </p:pic>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8253225" cy="953414"/>
          </a:xfrm>
        </p:spPr>
        <p:txBody>
          <a:bodyPr>
            <a:normAutofit/>
          </a:bodyPr>
          <a:lstStyle/>
          <a:p>
            <a:pPr algn="l"/>
            <a:r>
              <a:rPr lang="en-US" sz="5400" b="1" dirty="0">
                <a:latin typeface="Myriad Pro Bold SemiCondensed" panose="020B0503030403020204" pitchFamily="34" charset="0"/>
              </a:rPr>
              <a:t>Day of Week Analysis</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3"/>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4"/>
          <a:stretch>
            <a:fillRect/>
          </a:stretch>
        </p:blipFill>
        <p:spPr>
          <a:xfrm>
            <a:off x="0" y="0"/>
            <a:ext cx="2603500" cy="1524000"/>
          </a:xfrm>
          <a:prstGeom prst="rect">
            <a:avLst/>
          </a:prstGeom>
        </p:spPr>
      </p:pic>
    </p:spTree>
    <p:extLst>
      <p:ext uri="{BB962C8B-B14F-4D97-AF65-F5344CB8AC3E}">
        <p14:creationId xmlns:p14="http://schemas.microsoft.com/office/powerpoint/2010/main" val="3411289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8253225" cy="953414"/>
          </a:xfrm>
        </p:spPr>
        <p:txBody>
          <a:bodyPr>
            <a:normAutofit/>
          </a:bodyPr>
          <a:lstStyle/>
          <a:p>
            <a:pPr algn="l"/>
            <a:r>
              <a:rPr lang="en-US" sz="5400" b="1" dirty="0">
                <a:latin typeface="Myriad Pro Bold SemiCondensed" panose="020B0503030403020204" pitchFamily="34" charset="0"/>
              </a:rPr>
              <a:t>Daily Energy </a:t>
            </a:r>
            <a:r>
              <a:rPr lang="en-US" sz="5400" b="1" dirty="0" err="1">
                <a:latin typeface="Myriad Pro Bold SemiCondensed" panose="020B0503030403020204" pitchFamily="34" charset="0"/>
              </a:rPr>
              <a:t>Useage</a:t>
            </a:r>
            <a:endParaRPr lang="en-US" sz="5400" b="1" dirty="0">
              <a:latin typeface="Myriad Pro Bold SemiCondensed" panose="020B0503030403020204" pitchFamily="34" charset="0"/>
            </a:endParaRP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pic>
        <p:nvPicPr>
          <p:cNvPr id="9" name="Picture 8">
            <a:extLst>
              <a:ext uri="{FF2B5EF4-FFF2-40B4-BE49-F238E27FC236}">
                <a16:creationId xmlns:a16="http://schemas.microsoft.com/office/drawing/2014/main" id="{0658EB5F-7222-427F-8939-5BD4B48F421D}"/>
              </a:ext>
            </a:extLst>
          </p:cNvPr>
          <p:cNvPicPr>
            <a:picLocks noChangeAspect="1"/>
          </p:cNvPicPr>
          <p:nvPr/>
        </p:nvPicPr>
        <p:blipFill>
          <a:blip r:embed="rId4"/>
          <a:stretch>
            <a:fillRect/>
          </a:stretch>
        </p:blipFill>
        <p:spPr>
          <a:xfrm>
            <a:off x="1291495" y="1524000"/>
            <a:ext cx="8442556" cy="5334000"/>
          </a:xfrm>
          <a:prstGeom prst="rect">
            <a:avLst/>
          </a:prstGeom>
        </p:spPr>
      </p:pic>
    </p:spTree>
    <p:extLst>
      <p:ext uri="{BB962C8B-B14F-4D97-AF65-F5344CB8AC3E}">
        <p14:creationId xmlns:p14="http://schemas.microsoft.com/office/powerpoint/2010/main" val="1612055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6948791" cy="953414"/>
          </a:xfrm>
        </p:spPr>
        <p:txBody>
          <a:bodyPr>
            <a:normAutofit/>
          </a:bodyPr>
          <a:lstStyle/>
          <a:p>
            <a:pPr algn="l"/>
            <a:r>
              <a:rPr lang="en-US" sz="5400" b="1" dirty="0">
                <a:latin typeface="Myriad Pro Bold SemiCondensed" panose="020B0503030403020204" pitchFamily="34" charset="0"/>
              </a:rPr>
              <a:t>New Data Viz Team</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sp>
        <p:nvSpPr>
          <p:cNvPr id="8" name="Subtitle 7">
            <a:extLst>
              <a:ext uri="{FF2B5EF4-FFF2-40B4-BE49-F238E27FC236}">
                <a16:creationId xmlns:a16="http://schemas.microsoft.com/office/drawing/2014/main" id="{8E4B6047-221E-1C4A-A50B-D682BDAB87F6}"/>
              </a:ext>
            </a:extLst>
          </p:cNvPr>
          <p:cNvSpPr>
            <a:spLocks noGrp="1"/>
          </p:cNvSpPr>
          <p:nvPr>
            <p:ph type="subTitle" idx="1"/>
          </p:nvPr>
        </p:nvSpPr>
        <p:spPr>
          <a:xfrm>
            <a:off x="2603500" y="2095197"/>
            <a:ext cx="5399121" cy="3019495"/>
          </a:xfrm>
        </p:spPr>
        <p:txBody>
          <a:bodyPr>
            <a:normAutofit/>
          </a:bodyPr>
          <a:lstStyle/>
          <a:p>
            <a:pPr algn="l"/>
            <a:endParaRPr lang="en-US" sz="3200" dirty="0">
              <a:latin typeface="Myriad Pro SemiCondensed" panose="020B0503030403020204" pitchFamily="34" charset="0"/>
            </a:endParaRPr>
          </a:p>
          <a:p>
            <a:pPr lvl="1" algn="l"/>
            <a:r>
              <a:rPr lang="en-US" sz="2800" dirty="0">
                <a:latin typeface="Myriad Pro SemiCondensed" panose="020B0503030403020204" pitchFamily="34" charset="0"/>
              </a:rPr>
              <a:t>Matt Garber</a:t>
            </a:r>
          </a:p>
          <a:p>
            <a:pPr lvl="1" algn="l"/>
            <a:r>
              <a:rPr lang="en-US" sz="2800" dirty="0">
                <a:latin typeface="Myriad Pro SemiCondensed" panose="020B0503030403020204" pitchFamily="34" charset="0"/>
              </a:rPr>
              <a:t>Joleen Sterner</a:t>
            </a:r>
          </a:p>
          <a:p>
            <a:pPr lvl="1" algn="l"/>
            <a:r>
              <a:rPr lang="en-US" sz="2800" dirty="0">
                <a:latin typeface="Myriad Pro SemiCondensed" panose="020B0503030403020204" pitchFamily="34" charset="0"/>
              </a:rPr>
              <a:t>Kenneth </a:t>
            </a:r>
            <a:r>
              <a:rPr lang="en-US" sz="2800" dirty="0" err="1">
                <a:latin typeface="Myriad Pro SemiCondensed" panose="020B0503030403020204" pitchFamily="34" charset="0"/>
              </a:rPr>
              <a:t>Idoko</a:t>
            </a:r>
            <a:endParaRPr lang="en-US" sz="2800" dirty="0">
              <a:latin typeface="Myriad Pro SemiCondensed" panose="020B0503030403020204" pitchFamily="34" charset="0"/>
            </a:endParaRPr>
          </a:p>
          <a:p>
            <a:pPr lvl="1" algn="l"/>
            <a:r>
              <a:rPr lang="en-US" sz="2800" dirty="0">
                <a:latin typeface="Myriad Pro SemiCondensed" panose="020B0503030403020204" pitchFamily="34" charset="0"/>
              </a:rPr>
              <a:t>Mary Kilmer </a:t>
            </a:r>
          </a:p>
          <a:p>
            <a:pPr lvl="1" algn="l"/>
            <a:r>
              <a:rPr lang="en-US" sz="2800" dirty="0">
                <a:latin typeface="Myriad Pro SemiCondensed" panose="020B0503030403020204" pitchFamily="34" charset="0"/>
              </a:rPr>
              <a:t>Peter </a:t>
            </a:r>
            <a:r>
              <a:rPr lang="en-US" sz="2800" dirty="0" err="1">
                <a:latin typeface="Myriad Pro SemiCondensed" panose="020B0503030403020204" pitchFamily="34" charset="0"/>
              </a:rPr>
              <a:t>Constantelos</a:t>
            </a:r>
            <a:endParaRPr lang="en-US" sz="2800" dirty="0">
              <a:latin typeface="Myriad Pro SemiCondensed" panose="020B0503030403020204" pitchFamily="34" charset="0"/>
            </a:endParaRPr>
          </a:p>
        </p:txBody>
      </p:sp>
    </p:spTree>
    <p:extLst>
      <p:ext uri="{BB962C8B-B14F-4D97-AF65-F5344CB8AC3E}">
        <p14:creationId xmlns:p14="http://schemas.microsoft.com/office/powerpoint/2010/main" val="3056312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6948791" cy="953414"/>
          </a:xfrm>
        </p:spPr>
        <p:txBody>
          <a:bodyPr>
            <a:normAutofit/>
          </a:bodyPr>
          <a:lstStyle/>
          <a:p>
            <a:pPr algn="l"/>
            <a:r>
              <a:rPr lang="en-US" sz="5400" b="1" dirty="0">
                <a:latin typeface="Myriad Pro Bold SemiCondensed" panose="020B0503030403020204" pitchFamily="34" charset="0"/>
              </a:rPr>
              <a:t>Brainstorm Findings</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sp>
        <p:nvSpPr>
          <p:cNvPr id="8" name="Subtitle 7">
            <a:extLst>
              <a:ext uri="{FF2B5EF4-FFF2-40B4-BE49-F238E27FC236}">
                <a16:creationId xmlns:a16="http://schemas.microsoft.com/office/drawing/2014/main" id="{8E4B6047-221E-1C4A-A50B-D682BDAB87F6}"/>
              </a:ext>
            </a:extLst>
          </p:cNvPr>
          <p:cNvSpPr>
            <a:spLocks noGrp="1"/>
          </p:cNvSpPr>
          <p:nvPr>
            <p:ph type="subTitle" idx="1"/>
          </p:nvPr>
        </p:nvSpPr>
        <p:spPr>
          <a:xfrm>
            <a:off x="1516565" y="1866065"/>
            <a:ext cx="9158868" cy="4194091"/>
          </a:xfrm>
        </p:spPr>
        <p:txBody>
          <a:bodyPr>
            <a:normAutofit/>
          </a:bodyPr>
          <a:lstStyle/>
          <a:p>
            <a:pPr algn="l"/>
            <a:endParaRPr lang="en-US" sz="2800" dirty="0">
              <a:latin typeface="Myriad Pro SemiCondensed" panose="020B0503030403020204" pitchFamily="34" charset="0"/>
            </a:endParaRPr>
          </a:p>
          <a:p>
            <a:pPr marL="1028700" lvl="1" indent="-571500" algn="l">
              <a:buFont typeface="Arial" panose="020B0604020202020204" pitchFamily="34" charset="0"/>
              <a:buChar char="•"/>
            </a:pPr>
            <a:r>
              <a:rPr lang="en-US" sz="2400" dirty="0">
                <a:latin typeface="Myriad Pro SemiCondensed" panose="020B0503030403020204" pitchFamily="34" charset="0"/>
              </a:rPr>
              <a:t>What weather indicators are correlated to energy consumption? </a:t>
            </a:r>
          </a:p>
          <a:p>
            <a:pPr marL="1028700" lvl="1" indent="-571500" algn="l">
              <a:lnSpc>
                <a:spcPct val="150000"/>
              </a:lnSpc>
              <a:buFont typeface="Arial" panose="020B0604020202020204" pitchFamily="34" charset="0"/>
              <a:buChar char="•"/>
            </a:pPr>
            <a:r>
              <a:rPr lang="en-US" sz="2400" dirty="0">
                <a:latin typeface="Myriad Pro SemiCondensed" panose="020B0503030403020204" pitchFamily="34" charset="0"/>
              </a:rPr>
              <a:t>How do holidays impact energy consumption? </a:t>
            </a:r>
          </a:p>
          <a:p>
            <a:pPr marL="1028700" lvl="1" indent="-571500" algn="l">
              <a:lnSpc>
                <a:spcPct val="150000"/>
              </a:lnSpc>
              <a:buFont typeface="Arial" panose="020B0604020202020204" pitchFamily="34" charset="0"/>
              <a:buChar char="•"/>
            </a:pPr>
            <a:r>
              <a:rPr lang="en-US" sz="2400" dirty="0">
                <a:latin typeface="Myriad Pro SemiCondensed" panose="020B0503030403020204" pitchFamily="34" charset="0"/>
              </a:rPr>
              <a:t>How does day light savings impact energy consumption?</a:t>
            </a:r>
          </a:p>
          <a:p>
            <a:pPr marL="1028700" lvl="1" indent="-571500" algn="l">
              <a:lnSpc>
                <a:spcPct val="150000"/>
              </a:lnSpc>
              <a:buFont typeface="Arial" panose="020B0604020202020204" pitchFamily="34" charset="0"/>
              <a:buChar char="•"/>
            </a:pPr>
            <a:r>
              <a:rPr lang="en-US" sz="2400" dirty="0">
                <a:latin typeface="Myriad Pro SemiCondensed" panose="020B0503030403020204" pitchFamily="34" charset="0"/>
              </a:rPr>
              <a:t>Does day of week impact energy consumption?</a:t>
            </a:r>
          </a:p>
          <a:p>
            <a:pPr marL="1028700" lvl="1" indent="-571500" algn="l">
              <a:buFont typeface="Arial" panose="020B0604020202020204" pitchFamily="34" charset="0"/>
              <a:buChar char="•"/>
            </a:pPr>
            <a:endParaRPr lang="en-US" sz="2400" dirty="0">
              <a:latin typeface="Myriad Pro SemiCondensed" panose="020B0503030403020204" pitchFamily="34" charset="0"/>
            </a:endParaRPr>
          </a:p>
          <a:p>
            <a:pPr marL="1028700" lvl="1" indent="-571500" algn="l">
              <a:buFont typeface="Arial" panose="020B0604020202020204" pitchFamily="34" charset="0"/>
              <a:buChar char="•"/>
            </a:pPr>
            <a:endParaRPr lang="en-US" sz="2400" dirty="0">
              <a:latin typeface="Myriad Pro SemiCondensed" panose="020B0503030403020204" pitchFamily="34" charset="0"/>
            </a:endParaRPr>
          </a:p>
        </p:txBody>
      </p:sp>
      <p:pic>
        <p:nvPicPr>
          <p:cNvPr id="4" name="Graphic 3" descr="Checkmark">
            <a:extLst>
              <a:ext uri="{FF2B5EF4-FFF2-40B4-BE49-F238E27FC236}">
                <a16:creationId xmlns:a16="http://schemas.microsoft.com/office/drawing/2014/main" id="{F60212E0-05F0-4B0E-A0D9-BC724528E4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6565" y="2226365"/>
            <a:ext cx="558012" cy="558012"/>
          </a:xfrm>
          <a:prstGeom prst="rect">
            <a:avLst/>
          </a:prstGeom>
        </p:spPr>
      </p:pic>
      <p:pic>
        <p:nvPicPr>
          <p:cNvPr id="9" name="Graphic 8" descr="Checkmark">
            <a:extLst>
              <a:ext uri="{FF2B5EF4-FFF2-40B4-BE49-F238E27FC236}">
                <a16:creationId xmlns:a16="http://schemas.microsoft.com/office/drawing/2014/main" id="{70264811-7F39-45CF-AB64-63D61FAC43C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6565" y="3061346"/>
            <a:ext cx="558012" cy="558012"/>
          </a:xfrm>
          <a:prstGeom prst="rect">
            <a:avLst/>
          </a:prstGeom>
        </p:spPr>
      </p:pic>
      <p:pic>
        <p:nvPicPr>
          <p:cNvPr id="10" name="Graphic 9" descr="Checkmark">
            <a:extLst>
              <a:ext uri="{FF2B5EF4-FFF2-40B4-BE49-F238E27FC236}">
                <a16:creationId xmlns:a16="http://schemas.microsoft.com/office/drawing/2014/main" id="{A6FEB57B-E952-4AA8-9953-4AC47193412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6565" y="4408539"/>
            <a:ext cx="558012" cy="558012"/>
          </a:xfrm>
          <a:prstGeom prst="rect">
            <a:avLst/>
          </a:prstGeom>
        </p:spPr>
      </p:pic>
      <p:pic>
        <p:nvPicPr>
          <p:cNvPr id="11" name="Graphic 10" descr="Checkmark">
            <a:extLst>
              <a:ext uri="{FF2B5EF4-FFF2-40B4-BE49-F238E27FC236}">
                <a16:creationId xmlns:a16="http://schemas.microsoft.com/office/drawing/2014/main" id="{E7D58FEA-C6D4-43A8-B68B-4D435E513B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6565" y="3696414"/>
            <a:ext cx="558012" cy="558012"/>
          </a:xfrm>
          <a:prstGeom prst="rect">
            <a:avLst/>
          </a:prstGeom>
        </p:spPr>
      </p:pic>
    </p:spTree>
    <p:extLst>
      <p:ext uri="{BB962C8B-B14F-4D97-AF65-F5344CB8AC3E}">
        <p14:creationId xmlns:p14="http://schemas.microsoft.com/office/powerpoint/2010/main" val="479560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8253225" cy="953414"/>
          </a:xfrm>
        </p:spPr>
        <p:txBody>
          <a:bodyPr>
            <a:normAutofit/>
          </a:bodyPr>
          <a:lstStyle/>
          <a:p>
            <a:pPr algn="l"/>
            <a:r>
              <a:rPr lang="en-US" sz="5400" b="1" dirty="0">
                <a:latin typeface="Myriad Pro Bold SemiCondensed" panose="020B0503030403020204" pitchFamily="34" charset="0"/>
              </a:rPr>
              <a:t>THANK YOU! </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sp>
        <p:nvSpPr>
          <p:cNvPr id="8" name="Subtitle 7">
            <a:extLst>
              <a:ext uri="{FF2B5EF4-FFF2-40B4-BE49-F238E27FC236}">
                <a16:creationId xmlns:a16="http://schemas.microsoft.com/office/drawing/2014/main" id="{8E4B6047-221E-1C4A-A50B-D682BDAB87F6}"/>
              </a:ext>
            </a:extLst>
          </p:cNvPr>
          <p:cNvSpPr>
            <a:spLocks noGrp="1"/>
          </p:cNvSpPr>
          <p:nvPr>
            <p:ph type="subTitle" idx="1"/>
          </p:nvPr>
        </p:nvSpPr>
        <p:spPr>
          <a:xfrm>
            <a:off x="1301750" y="1833408"/>
            <a:ext cx="9158868" cy="4194091"/>
          </a:xfrm>
        </p:spPr>
        <p:txBody>
          <a:bodyPr>
            <a:normAutofit/>
          </a:bodyPr>
          <a:lstStyle/>
          <a:p>
            <a:endParaRPr lang="en-US" sz="9600" dirty="0">
              <a:latin typeface="Myriad Pro SemiCondensed" panose="020B0503030403020204" pitchFamily="34" charset="0"/>
            </a:endParaRPr>
          </a:p>
          <a:p>
            <a:pPr lvl="1"/>
            <a:r>
              <a:rPr lang="en-US" sz="8800" dirty="0">
                <a:latin typeface="Myriad Pro SemiCondensed" panose="020B0503030403020204" pitchFamily="34" charset="0"/>
              </a:rPr>
              <a:t>Q &amp; A </a:t>
            </a:r>
            <a:endParaRPr lang="en-US" sz="8000" dirty="0">
              <a:latin typeface="Myriad Pro SemiCondensed" panose="020B0503030403020204" pitchFamily="34" charset="0"/>
            </a:endParaRPr>
          </a:p>
          <a:p>
            <a:pPr marL="1485900" lvl="2" indent="-571500">
              <a:lnSpc>
                <a:spcPct val="150000"/>
              </a:lnSpc>
              <a:buFont typeface="Arial" panose="020B0604020202020204" pitchFamily="34" charset="0"/>
              <a:buChar char="•"/>
            </a:pPr>
            <a:endParaRPr lang="en-US" sz="8000" dirty="0">
              <a:latin typeface="Myriad Pro SemiCondensed" panose="020B0503030403020204" pitchFamily="34" charset="0"/>
            </a:endParaRPr>
          </a:p>
          <a:p>
            <a:pPr marL="1028700" lvl="1" indent="-571500">
              <a:buFont typeface="Arial" panose="020B0604020202020204" pitchFamily="34" charset="0"/>
              <a:buChar char="•"/>
            </a:pPr>
            <a:endParaRPr lang="en-US" sz="8800" dirty="0">
              <a:latin typeface="Myriad Pro SemiCondensed" panose="020B0503030403020204" pitchFamily="34" charset="0"/>
            </a:endParaRPr>
          </a:p>
          <a:p>
            <a:pPr marL="1028700" lvl="1" indent="-571500">
              <a:buFont typeface="Arial" panose="020B0604020202020204" pitchFamily="34" charset="0"/>
              <a:buChar char="•"/>
            </a:pPr>
            <a:endParaRPr lang="en-US" sz="8800" dirty="0">
              <a:latin typeface="Myriad Pro SemiCondensed" panose="020B0503030403020204" pitchFamily="34" charset="0"/>
            </a:endParaRPr>
          </a:p>
        </p:txBody>
      </p:sp>
    </p:spTree>
    <p:extLst>
      <p:ext uri="{BB962C8B-B14F-4D97-AF65-F5344CB8AC3E}">
        <p14:creationId xmlns:p14="http://schemas.microsoft.com/office/powerpoint/2010/main" val="1122214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6948791" cy="953414"/>
          </a:xfrm>
        </p:spPr>
        <p:txBody>
          <a:bodyPr>
            <a:normAutofit/>
          </a:bodyPr>
          <a:lstStyle/>
          <a:p>
            <a:pPr algn="l"/>
            <a:r>
              <a:rPr lang="en-US" sz="5400" b="1" dirty="0">
                <a:latin typeface="Myriad Pro Bold SemiCondensed" panose="020B0503030403020204" pitchFamily="34" charset="0"/>
              </a:rPr>
              <a:t>Core Message</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sp>
        <p:nvSpPr>
          <p:cNvPr id="8" name="Subtitle 7">
            <a:extLst>
              <a:ext uri="{FF2B5EF4-FFF2-40B4-BE49-F238E27FC236}">
                <a16:creationId xmlns:a16="http://schemas.microsoft.com/office/drawing/2014/main" id="{8E4B6047-221E-1C4A-A50B-D682BDAB87F6}"/>
              </a:ext>
            </a:extLst>
          </p:cNvPr>
          <p:cNvSpPr>
            <a:spLocks noGrp="1"/>
          </p:cNvSpPr>
          <p:nvPr>
            <p:ph type="subTitle" idx="1"/>
          </p:nvPr>
        </p:nvSpPr>
        <p:spPr>
          <a:xfrm>
            <a:off x="1412487" y="2117498"/>
            <a:ext cx="9158868" cy="3019495"/>
          </a:xfrm>
        </p:spPr>
        <p:txBody>
          <a:bodyPr>
            <a:normAutofit lnSpcReduction="10000"/>
          </a:bodyPr>
          <a:lstStyle/>
          <a:p>
            <a:endParaRPr lang="en-US" sz="4000" dirty="0">
              <a:latin typeface="Myriad Pro SemiCondensed" panose="020B0503030403020204" pitchFamily="34" charset="0"/>
            </a:endParaRPr>
          </a:p>
          <a:p>
            <a:pPr lvl="1"/>
            <a:r>
              <a:rPr lang="en-US" sz="3600" dirty="0">
                <a:latin typeface="Myriad Pro SemiCondensed" panose="020B0503030403020204" pitchFamily="34" charset="0"/>
              </a:rPr>
              <a:t>Goal:  Increase accuracy of on hand energy. </a:t>
            </a:r>
          </a:p>
          <a:p>
            <a:pPr lvl="1"/>
            <a:endParaRPr lang="en-US" sz="3600" dirty="0">
              <a:latin typeface="Myriad Pro SemiCondensed" panose="020B0503030403020204" pitchFamily="34" charset="0"/>
            </a:endParaRPr>
          </a:p>
          <a:p>
            <a:pPr lvl="1"/>
            <a:r>
              <a:rPr lang="en-US" sz="3600" dirty="0">
                <a:latin typeface="Myriad Pro SemiCondensed" panose="020B0503030403020204" pitchFamily="34" charset="0"/>
              </a:rPr>
              <a:t>Can we use weather data to forecast the energy consumption?   </a:t>
            </a:r>
          </a:p>
        </p:txBody>
      </p:sp>
    </p:spTree>
    <p:extLst>
      <p:ext uri="{BB962C8B-B14F-4D97-AF65-F5344CB8AC3E}">
        <p14:creationId xmlns:p14="http://schemas.microsoft.com/office/powerpoint/2010/main" val="1440151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6948791" cy="953414"/>
          </a:xfrm>
        </p:spPr>
        <p:txBody>
          <a:bodyPr>
            <a:normAutofit/>
          </a:bodyPr>
          <a:lstStyle/>
          <a:p>
            <a:pPr algn="l"/>
            <a:r>
              <a:rPr lang="en-US" sz="5400" b="1" dirty="0">
                <a:latin typeface="Myriad Pro Bold SemiCondensed" panose="020B0503030403020204" pitchFamily="34" charset="0"/>
              </a:rPr>
              <a:t>Brainstorm </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sp>
        <p:nvSpPr>
          <p:cNvPr id="8" name="Subtitle 7">
            <a:extLst>
              <a:ext uri="{FF2B5EF4-FFF2-40B4-BE49-F238E27FC236}">
                <a16:creationId xmlns:a16="http://schemas.microsoft.com/office/drawing/2014/main" id="{8E4B6047-221E-1C4A-A50B-D682BDAB87F6}"/>
              </a:ext>
            </a:extLst>
          </p:cNvPr>
          <p:cNvSpPr>
            <a:spLocks noGrp="1"/>
          </p:cNvSpPr>
          <p:nvPr>
            <p:ph type="subTitle" idx="1"/>
          </p:nvPr>
        </p:nvSpPr>
        <p:spPr>
          <a:xfrm>
            <a:off x="1516565" y="1866065"/>
            <a:ext cx="9158868" cy="4194091"/>
          </a:xfrm>
        </p:spPr>
        <p:txBody>
          <a:bodyPr>
            <a:normAutofit lnSpcReduction="10000"/>
          </a:bodyPr>
          <a:lstStyle/>
          <a:p>
            <a:pPr algn="l"/>
            <a:endParaRPr lang="en-US" sz="2800" dirty="0">
              <a:latin typeface="Myriad Pro SemiCondensed" panose="020B0503030403020204" pitchFamily="34" charset="0"/>
            </a:endParaRPr>
          </a:p>
          <a:p>
            <a:pPr marL="1028700" lvl="1" indent="-571500" algn="l">
              <a:buFont typeface="Arial" panose="020B0604020202020204" pitchFamily="34" charset="0"/>
              <a:buChar char="•"/>
            </a:pPr>
            <a:r>
              <a:rPr lang="en-US" sz="2400" dirty="0">
                <a:latin typeface="Myriad Pro SemiCondensed" panose="020B0503030403020204" pitchFamily="34" charset="0"/>
              </a:rPr>
              <a:t>What weather indicators are correlated to energy consumption? </a:t>
            </a:r>
          </a:p>
          <a:p>
            <a:pPr marL="1028700" lvl="1" indent="-571500" algn="l">
              <a:lnSpc>
                <a:spcPct val="150000"/>
              </a:lnSpc>
              <a:buFont typeface="Arial" panose="020B0604020202020204" pitchFamily="34" charset="0"/>
              <a:buChar char="•"/>
            </a:pPr>
            <a:r>
              <a:rPr lang="en-US" sz="2400" dirty="0">
                <a:latin typeface="Myriad Pro SemiCondensed" panose="020B0503030403020204" pitchFamily="34" charset="0"/>
              </a:rPr>
              <a:t>How do holidays impact energy consumption? </a:t>
            </a:r>
          </a:p>
          <a:p>
            <a:pPr marL="1028700" lvl="1" indent="-571500" algn="l">
              <a:lnSpc>
                <a:spcPct val="150000"/>
              </a:lnSpc>
              <a:buFont typeface="Arial" panose="020B0604020202020204" pitchFamily="34" charset="0"/>
              <a:buChar char="•"/>
            </a:pPr>
            <a:r>
              <a:rPr lang="en-US" sz="2400" dirty="0">
                <a:latin typeface="Myriad Pro SemiCondensed" panose="020B0503030403020204" pitchFamily="34" charset="0"/>
              </a:rPr>
              <a:t>How does day light savings impact energy consumption?</a:t>
            </a:r>
          </a:p>
          <a:p>
            <a:pPr marL="1028700" lvl="1" indent="-571500" algn="l">
              <a:lnSpc>
                <a:spcPct val="150000"/>
              </a:lnSpc>
              <a:buFont typeface="Arial" panose="020B0604020202020204" pitchFamily="34" charset="0"/>
              <a:buChar char="•"/>
            </a:pPr>
            <a:r>
              <a:rPr lang="en-US" sz="2400" dirty="0">
                <a:latin typeface="Myriad Pro SemiCondensed" panose="020B0503030403020204" pitchFamily="34" charset="0"/>
              </a:rPr>
              <a:t>Does day of week impact energy consumption?</a:t>
            </a:r>
          </a:p>
          <a:p>
            <a:pPr marL="1028700" lvl="1" indent="-571500" algn="l">
              <a:lnSpc>
                <a:spcPct val="150000"/>
              </a:lnSpc>
              <a:buFont typeface="Arial" panose="020B0604020202020204" pitchFamily="34" charset="0"/>
              <a:buChar char="•"/>
            </a:pPr>
            <a:r>
              <a:rPr lang="en-US" sz="2400" dirty="0">
                <a:latin typeface="Myriad Pro SemiCondensed" panose="020B0503030403020204" pitchFamily="34" charset="0"/>
              </a:rPr>
              <a:t>What time frame should we use for energy usage?  *Recognizing large shifts in population would impact this.  </a:t>
            </a:r>
          </a:p>
          <a:p>
            <a:pPr marL="1028700" lvl="1" indent="-571500" algn="l">
              <a:buFont typeface="Arial" panose="020B0604020202020204" pitchFamily="34" charset="0"/>
              <a:buChar char="•"/>
            </a:pPr>
            <a:endParaRPr lang="en-US" sz="2400" dirty="0">
              <a:latin typeface="Myriad Pro SemiCondensed" panose="020B0503030403020204" pitchFamily="34" charset="0"/>
            </a:endParaRPr>
          </a:p>
          <a:p>
            <a:pPr marL="1028700" lvl="1" indent="-571500" algn="l">
              <a:buFont typeface="Arial" panose="020B0604020202020204" pitchFamily="34" charset="0"/>
              <a:buChar char="•"/>
            </a:pPr>
            <a:endParaRPr lang="en-US" sz="2400" dirty="0">
              <a:latin typeface="Myriad Pro SemiCondensed" panose="020B0503030403020204" pitchFamily="34" charset="0"/>
            </a:endParaRPr>
          </a:p>
        </p:txBody>
      </p:sp>
    </p:spTree>
    <p:extLst>
      <p:ext uri="{BB962C8B-B14F-4D97-AF65-F5344CB8AC3E}">
        <p14:creationId xmlns:p14="http://schemas.microsoft.com/office/powerpoint/2010/main" val="4060141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6948791" cy="953414"/>
          </a:xfrm>
        </p:spPr>
        <p:txBody>
          <a:bodyPr>
            <a:normAutofit/>
          </a:bodyPr>
          <a:lstStyle/>
          <a:p>
            <a:pPr algn="l"/>
            <a:r>
              <a:rPr lang="en-US" sz="5400" b="1" dirty="0">
                <a:latin typeface="Myriad Pro Bold SemiCondensed" panose="020B0503030403020204" pitchFamily="34" charset="0"/>
              </a:rPr>
              <a:t>The Data</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sp>
        <p:nvSpPr>
          <p:cNvPr id="8" name="Subtitle 7">
            <a:extLst>
              <a:ext uri="{FF2B5EF4-FFF2-40B4-BE49-F238E27FC236}">
                <a16:creationId xmlns:a16="http://schemas.microsoft.com/office/drawing/2014/main" id="{8E4B6047-221E-1C4A-A50B-D682BDAB87F6}"/>
              </a:ext>
            </a:extLst>
          </p:cNvPr>
          <p:cNvSpPr>
            <a:spLocks noGrp="1"/>
          </p:cNvSpPr>
          <p:nvPr>
            <p:ph type="subTitle" idx="1"/>
          </p:nvPr>
        </p:nvSpPr>
        <p:spPr>
          <a:xfrm>
            <a:off x="1625422" y="1800751"/>
            <a:ext cx="9158868" cy="4194091"/>
          </a:xfrm>
        </p:spPr>
        <p:txBody>
          <a:bodyPr>
            <a:normAutofit/>
          </a:bodyPr>
          <a:lstStyle/>
          <a:p>
            <a:pPr algn="l"/>
            <a:endParaRPr lang="en-US" sz="2800" dirty="0">
              <a:latin typeface="Myriad Pro SemiCondensed" panose="020B0503030403020204" pitchFamily="34" charset="0"/>
            </a:endParaRPr>
          </a:p>
          <a:p>
            <a:pPr marL="1028700" lvl="1" indent="-571500" algn="l">
              <a:buFont typeface="Arial" panose="020B0604020202020204" pitchFamily="34" charset="0"/>
              <a:buChar char="•"/>
            </a:pPr>
            <a:r>
              <a:rPr lang="en-US" sz="2400" dirty="0">
                <a:latin typeface="Myriad Pro SemiCondensed" panose="020B0503030403020204" pitchFamily="34" charset="0"/>
              </a:rPr>
              <a:t>Kaggle </a:t>
            </a:r>
            <a:endParaRPr lang="en-US" sz="2200" dirty="0">
              <a:latin typeface="Myriad Pro SemiCondensed" panose="020B0503030403020204" pitchFamily="34" charset="0"/>
            </a:endParaRPr>
          </a:p>
          <a:p>
            <a:pPr marL="1485900" lvl="2" indent="-571500" algn="l">
              <a:buFont typeface="Arial" panose="020B0604020202020204" pitchFamily="34" charset="0"/>
              <a:buChar char="•"/>
            </a:pPr>
            <a:r>
              <a:rPr lang="en-US" sz="2200" dirty="0">
                <a:latin typeface="Myriad Pro SemiCondensed" panose="020B0503030403020204" pitchFamily="34" charset="0"/>
              </a:rPr>
              <a:t>Hourly Energy Consumption</a:t>
            </a:r>
          </a:p>
          <a:p>
            <a:pPr marL="1485900" lvl="2" indent="-571500" algn="l">
              <a:buFont typeface="Arial" panose="020B0604020202020204" pitchFamily="34" charset="0"/>
              <a:buChar char="•"/>
            </a:pPr>
            <a:r>
              <a:rPr lang="en-US" sz="2200" dirty="0">
                <a:latin typeface="Myriad Pro SemiCondensed" panose="020B0503030403020204" pitchFamily="34" charset="0"/>
              </a:rPr>
              <a:t>By power provider</a:t>
            </a:r>
          </a:p>
          <a:p>
            <a:pPr marL="1485900" lvl="2" indent="-571500" algn="l">
              <a:buFont typeface="Arial" panose="020B0604020202020204" pitchFamily="34" charset="0"/>
              <a:buChar char="•"/>
            </a:pPr>
            <a:r>
              <a:rPr lang="en-US" sz="2200" dirty="0">
                <a:latin typeface="Myriad Pro SemiCondensed" panose="020B0503030403020204" pitchFamily="34" charset="0"/>
              </a:rPr>
              <a:t>CSV file</a:t>
            </a:r>
          </a:p>
          <a:p>
            <a:pPr marL="1028700" lvl="1" indent="-571500" algn="l">
              <a:lnSpc>
                <a:spcPct val="150000"/>
              </a:lnSpc>
              <a:buFont typeface="Arial" panose="020B0604020202020204" pitchFamily="34" charset="0"/>
              <a:buChar char="•"/>
            </a:pPr>
            <a:r>
              <a:rPr lang="en-US" sz="2400" dirty="0">
                <a:latin typeface="Myriad Pro SemiCondensed" panose="020B0503030403020204" pitchFamily="34" charset="0"/>
              </a:rPr>
              <a:t>Open Weather Map</a:t>
            </a:r>
          </a:p>
          <a:p>
            <a:pPr marL="1485900" lvl="2" indent="-571500" algn="l">
              <a:lnSpc>
                <a:spcPct val="110000"/>
              </a:lnSpc>
              <a:buFont typeface="Arial" panose="020B0604020202020204" pitchFamily="34" charset="0"/>
              <a:buChar char="•"/>
            </a:pPr>
            <a:r>
              <a:rPr lang="en-US" sz="2200" dirty="0">
                <a:latin typeface="Myriad Pro SemiCondensed" panose="020B0503030403020204" pitchFamily="34" charset="0"/>
              </a:rPr>
              <a:t>Daily weather metrics</a:t>
            </a:r>
          </a:p>
          <a:p>
            <a:pPr marL="1485900" lvl="2" indent="-571500" algn="l">
              <a:lnSpc>
                <a:spcPct val="110000"/>
              </a:lnSpc>
              <a:buFont typeface="Arial" panose="020B0604020202020204" pitchFamily="34" charset="0"/>
              <a:buChar char="•"/>
            </a:pPr>
            <a:r>
              <a:rPr lang="en-US" sz="2200" dirty="0">
                <a:latin typeface="Myriad Pro SemiCondensed" panose="020B0503030403020204" pitchFamily="34" charset="0"/>
              </a:rPr>
              <a:t>City level data</a:t>
            </a:r>
          </a:p>
          <a:p>
            <a:pPr marL="1485900" lvl="2" indent="-571500" algn="l">
              <a:lnSpc>
                <a:spcPct val="110000"/>
              </a:lnSpc>
              <a:buFont typeface="Arial" panose="020B0604020202020204" pitchFamily="34" charset="0"/>
              <a:buChar char="•"/>
            </a:pPr>
            <a:r>
              <a:rPr lang="en-US" sz="2200" dirty="0">
                <a:latin typeface="Myriad Pro SemiCondensed" panose="020B0503030403020204" pitchFamily="34" charset="0"/>
              </a:rPr>
              <a:t>JSON file</a:t>
            </a:r>
          </a:p>
          <a:p>
            <a:pPr marL="1485900" lvl="2" indent="-571500" algn="l">
              <a:lnSpc>
                <a:spcPct val="150000"/>
              </a:lnSpc>
              <a:buFont typeface="Arial" panose="020B0604020202020204" pitchFamily="34" charset="0"/>
              <a:buChar char="•"/>
            </a:pPr>
            <a:endParaRPr lang="en-US" sz="2200" dirty="0">
              <a:latin typeface="Myriad Pro SemiCondensed" panose="020B0503030403020204" pitchFamily="34" charset="0"/>
            </a:endParaRPr>
          </a:p>
          <a:p>
            <a:pPr marL="1028700" lvl="1" indent="-571500" algn="l">
              <a:buFont typeface="Arial" panose="020B0604020202020204" pitchFamily="34" charset="0"/>
              <a:buChar char="•"/>
            </a:pPr>
            <a:endParaRPr lang="en-US" sz="2400" dirty="0">
              <a:latin typeface="Myriad Pro SemiCondensed" panose="020B0503030403020204" pitchFamily="34" charset="0"/>
            </a:endParaRPr>
          </a:p>
          <a:p>
            <a:pPr marL="1028700" lvl="1" indent="-571500" algn="l">
              <a:buFont typeface="Arial" panose="020B0604020202020204" pitchFamily="34" charset="0"/>
              <a:buChar char="•"/>
            </a:pPr>
            <a:endParaRPr lang="en-US" sz="2400" dirty="0">
              <a:latin typeface="Myriad Pro SemiCondensed" panose="020B0503030403020204" pitchFamily="34" charset="0"/>
            </a:endParaRPr>
          </a:p>
        </p:txBody>
      </p:sp>
    </p:spTree>
    <p:extLst>
      <p:ext uri="{BB962C8B-B14F-4D97-AF65-F5344CB8AC3E}">
        <p14:creationId xmlns:p14="http://schemas.microsoft.com/office/powerpoint/2010/main" val="1548839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8253225" cy="953414"/>
          </a:xfrm>
        </p:spPr>
        <p:txBody>
          <a:bodyPr>
            <a:normAutofit fontScale="90000"/>
          </a:bodyPr>
          <a:lstStyle/>
          <a:p>
            <a:pPr algn="l"/>
            <a:r>
              <a:rPr lang="en-US" sz="5400" b="1">
                <a:latin typeface="Myriad Pro Bold SemiCondensed" panose="020B0503030403020204" pitchFamily="34" charset="0"/>
              </a:rPr>
              <a:t>Data Clean Up &amp; Exploration</a:t>
            </a:r>
            <a:endParaRPr lang="en-US" sz="5400" b="1" dirty="0">
              <a:latin typeface="Myriad Pro Bold SemiCondensed" panose="020B0503030403020204" pitchFamily="34" charset="0"/>
            </a:endParaRP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sp>
        <p:nvSpPr>
          <p:cNvPr id="8" name="Subtitle 7">
            <a:extLst>
              <a:ext uri="{FF2B5EF4-FFF2-40B4-BE49-F238E27FC236}">
                <a16:creationId xmlns:a16="http://schemas.microsoft.com/office/drawing/2014/main" id="{8E4B6047-221E-1C4A-A50B-D682BDAB87F6}"/>
              </a:ext>
            </a:extLst>
          </p:cNvPr>
          <p:cNvSpPr>
            <a:spLocks noGrp="1"/>
          </p:cNvSpPr>
          <p:nvPr>
            <p:ph type="subTitle" idx="1"/>
          </p:nvPr>
        </p:nvSpPr>
        <p:spPr>
          <a:xfrm>
            <a:off x="1625422" y="1800751"/>
            <a:ext cx="9158868" cy="4194091"/>
          </a:xfrm>
        </p:spPr>
        <p:txBody>
          <a:bodyPr>
            <a:normAutofit/>
          </a:bodyPr>
          <a:lstStyle/>
          <a:p>
            <a:pPr algn="l"/>
            <a:endParaRPr lang="en-US" sz="2800">
              <a:latin typeface="Myriad Pro SemiCondensed" panose="020B0503030403020204" pitchFamily="34" charset="0"/>
            </a:endParaRPr>
          </a:p>
          <a:p>
            <a:pPr marL="1028700" lvl="1" indent="-571500" algn="l">
              <a:buFont typeface="Arial" panose="020B0604020202020204" pitchFamily="34" charset="0"/>
              <a:buChar char="•"/>
            </a:pPr>
            <a:r>
              <a:rPr lang="en-US" sz="2400">
                <a:latin typeface="Myriad Pro SemiCondensed" panose="020B0503030403020204" pitchFamily="34" charset="0"/>
              </a:rPr>
              <a:t>Data conversions</a:t>
            </a:r>
          </a:p>
          <a:p>
            <a:pPr marL="1028700" lvl="1" indent="-571500" algn="l">
              <a:buFont typeface="Arial" panose="020B0604020202020204" pitchFamily="34" charset="0"/>
              <a:buChar char="•"/>
            </a:pPr>
            <a:r>
              <a:rPr lang="en-US" sz="2400">
                <a:latin typeface="Myriad Pro SemiCondensed" panose="020B0503030403020204" pitchFamily="34" charset="0"/>
              </a:rPr>
              <a:t>Build Dictionary</a:t>
            </a:r>
          </a:p>
          <a:p>
            <a:pPr marL="1028700" lvl="1" indent="-571500" algn="l">
              <a:buFont typeface="Arial" panose="020B0604020202020204" pitchFamily="34" charset="0"/>
              <a:buChar char="•"/>
            </a:pPr>
            <a:r>
              <a:rPr lang="en-US" sz="2400">
                <a:latin typeface="Myriad Pro SemiCondensed" panose="020B0503030403020204" pitchFamily="34" charset="0"/>
              </a:rPr>
              <a:t>Limit Data to 3 year time frame </a:t>
            </a:r>
          </a:p>
          <a:p>
            <a:pPr marL="1028700" lvl="1" indent="-571500" algn="l">
              <a:buFont typeface="Arial" panose="020B0604020202020204" pitchFamily="34" charset="0"/>
              <a:buChar char="•"/>
            </a:pPr>
            <a:r>
              <a:rPr lang="en-US" sz="2400">
                <a:latin typeface="Myriad Pro SemiCondensed" panose="020B0503030403020204" pitchFamily="34" charset="0"/>
              </a:rPr>
              <a:t>Combined data sets  </a:t>
            </a:r>
            <a:endParaRPr lang="en-US" sz="2200">
              <a:latin typeface="Myriad Pro SemiCondensed" panose="020B0503030403020204" pitchFamily="34" charset="0"/>
            </a:endParaRPr>
          </a:p>
          <a:p>
            <a:pPr marL="1485900" lvl="2" indent="-571500" algn="l">
              <a:lnSpc>
                <a:spcPct val="150000"/>
              </a:lnSpc>
              <a:buFont typeface="Arial" panose="020B0604020202020204" pitchFamily="34" charset="0"/>
              <a:buChar char="•"/>
            </a:pPr>
            <a:endParaRPr lang="en-US" sz="2200">
              <a:latin typeface="Myriad Pro SemiCondensed" panose="020B0503030403020204" pitchFamily="34" charset="0"/>
            </a:endParaRPr>
          </a:p>
          <a:p>
            <a:pPr marL="1028700" lvl="1" indent="-571500" algn="l">
              <a:buFont typeface="Arial" panose="020B0604020202020204" pitchFamily="34" charset="0"/>
              <a:buChar char="•"/>
            </a:pPr>
            <a:endParaRPr lang="en-US" sz="2400">
              <a:latin typeface="Myriad Pro SemiCondensed" panose="020B0503030403020204" pitchFamily="34" charset="0"/>
            </a:endParaRPr>
          </a:p>
          <a:p>
            <a:pPr marL="1028700" lvl="1" indent="-571500" algn="l">
              <a:buFont typeface="Arial" panose="020B0604020202020204" pitchFamily="34" charset="0"/>
              <a:buChar char="•"/>
            </a:pPr>
            <a:endParaRPr lang="en-US" sz="2400" dirty="0">
              <a:latin typeface="Myriad Pro SemiCondensed" panose="020B0503030403020204" pitchFamily="34" charset="0"/>
            </a:endParaRPr>
          </a:p>
        </p:txBody>
      </p:sp>
      <p:pic>
        <p:nvPicPr>
          <p:cNvPr id="4" name="Picture 3">
            <a:extLst>
              <a:ext uri="{FF2B5EF4-FFF2-40B4-BE49-F238E27FC236}">
                <a16:creationId xmlns:a16="http://schemas.microsoft.com/office/drawing/2014/main" id="{05853147-BE24-8548-B7D9-5BFFBB33167F}"/>
              </a:ext>
            </a:extLst>
          </p:cNvPr>
          <p:cNvPicPr>
            <a:picLocks noChangeAspect="1"/>
          </p:cNvPicPr>
          <p:nvPr/>
        </p:nvPicPr>
        <p:blipFill rotWithShape="1">
          <a:blip r:embed="rId4"/>
          <a:srcRect r="4080" b="45842"/>
          <a:stretch/>
        </p:blipFill>
        <p:spPr>
          <a:xfrm>
            <a:off x="546178" y="3994325"/>
            <a:ext cx="11526553" cy="1367561"/>
          </a:xfrm>
          <a:prstGeom prst="rect">
            <a:avLst/>
          </a:prstGeom>
        </p:spPr>
      </p:pic>
    </p:spTree>
    <p:extLst>
      <p:ext uri="{BB962C8B-B14F-4D97-AF65-F5344CB8AC3E}">
        <p14:creationId xmlns:p14="http://schemas.microsoft.com/office/powerpoint/2010/main" val="164665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8253225" cy="953414"/>
          </a:xfrm>
        </p:spPr>
        <p:txBody>
          <a:bodyPr>
            <a:normAutofit/>
          </a:bodyPr>
          <a:lstStyle/>
          <a:p>
            <a:pPr algn="l"/>
            <a:r>
              <a:rPr lang="en-US" sz="5400" b="1" dirty="0">
                <a:latin typeface="Myriad Pro Bold SemiCondensed" panose="020B0503030403020204" pitchFamily="34" charset="0"/>
              </a:rPr>
              <a:t>Data Frame</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sp>
        <p:nvSpPr>
          <p:cNvPr id="6" name="Subtitle 5">
            <a:extLst>
              <a:ext uri="{FF2B5EF4-FFF2-40B4-BE49-F238E27FC236}">
                <a16:creationId xmlns:a16="http://schemas.microsoft.com/office/drawing/2014/main" id="{0ADB1938-6419-7646-BAB4-EBE5402DA9FD}"/>
              </a:ext>
            </a:extLst>
          </p:cNvPr>
          <p:cNvSpPr>
            <a:spLocks noGrp="1"/>
          </p:cNvSpPr>
          <p:nvPr>
            <p:ph type="subTitle" idx="1"/>
          </p:nvPr>
        </p:nvSpPr>
        <p:spPr/>
        <p:txBody>
          <a:bodyPr/>
          <a:lstStyle/>
          <a:p>
            <a:endParaRPr lang="en-US"/>
          </a:p>
        </p:txBody>
      </p:sp>
      <p:pic>
        <p:nvPicPr>
          <p:cNvPr id="10" name="Picture 9">
            <a:extLst>
              <a:ext uri="{FF2B5EF4-FFF2-40B4-BE49-F238E27FC236}">
                <a16:creationId xmlns:a16="http://schemas.microsoft.com/office/drawing/2014/main" id="{71173931-C18C-3943-8D50-5BC64EBF69A1}"/>
              </a:ext>
            </a:extLst>
          </p:cNvPr>
          <p:cNvPicPr>
            <a:picLocks noChangeAspect="1"/>
          </p:cNvPicPr>
          <p:nvPr/>
        </p:nvPicPr>
        <p:blipFill rotWithShape="1">
          <a:blip r:embed="rId4"/>
          <a:srcRect l="4240" t="31111" r="4891" b="17780"/>
          <a:stretch/>
        </p:blipFill>
        <p:spPr>
          <a:xfrm>
            <a:off x="556591" y="1904837"/>
            <a:ext cx="11078817" cy="3505037"/>
          </a:xfrm>
          <a:prstGeom prst="rect">
            <a:avLst/>
          </a:prstGeom>
        </p:spPr>
      </p:pic>
    </p:spTree>
    <p:extLst>
      <p:ext uri="{BB962C8B-B14F-4D97-AF65-F5344CB8AC3E}">
        <p14:creationId xmlns:p14="http://schemas.microsoft.com/office/powerpoint/2010/main" val="3330359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8253225" cy="953414"/>
          </a:xfrm>
        </p:spPr>
        <p:txBody>
          <a:bodyPr>
            <a:normAutofit/>
          </a:bodyPr>
          <a:lstStyle/>
          <a:p>
            <a:pPr algn="l"/>
            <a:r>
              <a:rPr lang="en-US" sz="5400" b="1" dirty="0">
                <a:latin typeface="Myriad Pro Bold SemiCondensed" panose="020B0503030403020204" pitchFamily="34" charset="0"/>
              </a:rPr>
              <a:t>Temp vs Power</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pic>
        <p:nvPicPr>
          <p:cNvPr id="9" name="Picture 8">
            <a:extLst>
              <a:ext uri="{FF2B5EF4-FFF2-40B4-BE49-F238E27FC236}">
                <a16:creationId xmlns:a16="http://schemas.microsoft.com/office/drawing/2014/main" id="{BAA87CA2-1A12-43F1-9A35-7D262B491D9D}"/>
              </a:ext>
            </a:extLst>
          </p:cNvPr>
          <p:cNvPicPr>
            <a:picLocks noChangeAspect="1"/>
          </p:cNvPicPr>
          <p:nvPr/>
        </p:nvPicPr>
        <p:blipFill>
          <a:blip r:embed="rId4"/>
          <a:stretch>
            <a:fillRect/>
          </a:stretch>
        </p:blipFill>
        <p:spPr>
          <a:xfrm>
            <a:off x="238870" y="1603515"/>
            <a:ext cx="7546782" cy="5186876"/>
          </a:xfrm>
          <a:prstGeom prst="rect">
            <a:avLst/>
          </a:prstGeom>
        </p:spPr>
      </p:pic>
      <p:sp>
        <p:nvSpPr>
          <p:cNvPr id="10" name="Rectangle 9">
            <a:extLst>
              <a:ext uri="{FF2B5EF4-FFF2-40B4-BE49-F238E27FC236}">
                <a16:creationId xmlns:a16="http://schemas.microsoft.com/office/drawing/2014/main" id="{779460F0-CF1B-40DA-BCB5-A50592B523F0}"/>
              </a:ext>
            </a:extLst>
          </p:cNvPr>
          <p:cNvSpPr/>
          <p:nvPr/>
        </p:nvSpPr>
        <p:spPr>
          <a:xfrm>
            <a:off x="8092042" y="1603515"/>
            <a:ext cx="3014870" cy="3416320"/>
          </a:xfrm>
          <a:prstGeom prst="rect">
            <a:avLst/>
          </a:prstGeom>
        </p:spPr>
        <p:txBody>
          <a:bodyPr wrap="square">
            <a:spAutoFit/>
          </a:bodyPr>
          <a:lstStyle/>
          <a:p>
            <a:r>
              <a:rPr lang="en-US" sz="2400" dirty="0"/>
              <a:t>Temp and Power 2017 Negative Correlation below 60 degrees and positive correlation above 60 degrees.  This plot made us decide to cut the analysis in half above and below 60 degrees.</a:t>
            </a:r>
          </a:p>
        </p:txBody>
      </p:sp>
    </p:spTree>
    <p:extLst>
      <p:ext uri="{BB962C8B-B14F-4D97-AF65-F5344CB8AC3E}">
        <p14:creationId xmlns:p14="http://schemas.microsoft.com/office/powerpoint/2010/main" val="3682655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8253225" cy="953414"/>
          </a:xfrm>
        </p:spPr>
        <p:txBody>
          <a:bodyPr>
            <a:normAutofit fontScale="90000"/>
          </a:bodyPr>
          <a:lstStyle/>
          <a:p>
            <a:pPr algn="l"/>
            <a:r>
              <a:rPr lang="en-US" sz="5400" b="1" dirty="0">
                <a:latin typeface="Myriad Pro Bold SemiCondensed" panose="020B0503030403020204" pitchFamily="34" charset="0"/>
              </a:rPr>
              <a:t>Amplified Power &amp; Temp </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sp>
        <p:nvSpPr>
          <p:cNvPr id="9" name="Rectangle 8">
            <a:extLst>
              <a:ext uri="{FF2B5EF4-FFF2-40B4-BE49-F238E27FC236}">
                <a16:creationId xmlns:a16="http://schemas.microsoft.com/office/drawing/2014/main" id="{74D9B408-EBAB-4146-A1B3-A1D30D5A1F88}"/>
              </a:ext>
            </a:extLst>
          </p:cNvPr>
          <p:cNvSpPr/>
          <p:nvPr/>
        </p:nvSpPr>
        <p:spPr>
          <a:xfrm>
            <a:off x="9262946" y="1712641"/>
            <a:ext cx="2609385" cy="1754326"/>
          </a:xfrm>
          <a:prstGeom prst="rect">
            <a:avLst/>
          </a:prstGeom>
        </p:spPr>
        <p:txBody>
          <a:bodyPr wrap="square">
            <a:spAutoFit/>
          </a:bodyPr>
          <a:lstStyle/>
          <a:p>
            <a:r>
              <a:rPr lang="en-US" dirty="0"/>
              <a:t>Power and Temp line plot over  first week in July 2017. Temperature Was Amplified by a factor of 25, nice way to see the relationship</a:t>
            </a:r>
          </a:p>
        </p:txBody>
      </p:sp>
      <p:pic>
        <p:nvPicPr>
          <p:cNvPr id="13" name="Picture 12">
            <a:extLst>
              <a:ext uri="{FF2B5EF4-FFF2-40B4-BE49-F238E27FC236}">
                <a16:creationId xmlns:a16="http://schemas.microsoft.com/office/drawing/2014/main" id="{DD123464-3844-43E8-92AC-5DC25134F907}"/>
              </a:ext>
            </a:extLst>
          </p:cNvPr>
          <p:cNvPicPr>
            <a:picLocks noChangeAspect="1"/>
          </p:cNvPicPr>
          <p:nvPr/>
        </p:nvPicPr>
        <p:blipFill>
          <a:blip r:embed="rId4"/>
          <a:stretch>
            <a:fillRect/>
          </a:stretch>
        </p:blipFill>
        <p:spPr>
          <a:xfrm>
            <a:off x="319669" y="1801851"/>
            <a:ext cx="8785304" cy="4392652"/>
          </a:xfrm>
          <a:prstGeom prst="rect">
            <a:avLst/>
          </a:prstGeom>
        </p:spPr>
      </p:pic>
    </p:spTree>
    <p:extLst>
      <p:ext uri="{BB962C8B-B14F-4D97-AF65-F5344CB8AC3E}">
        <p14:creationId xmlns:p14="http://schemas.microsoft.com/office/powerpoint/2010/main" val="3391235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6595</TotalTime>
  <Words>322</Words>
  <Application>Microsoft Office PowerPoint</Application>
  <PresentationFormat>Widescreen</PresentationFormat>
  <Paragraphs>66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Myriad Pro Bold SemiCondensed</vt:lpstr>
      <vt:lpstr>Myriad Pro Semibold SemiCondens</vt:lpstr>
      <vt:lpstr>Myriad Pro SemiCondensed</vt:lpstr>
      <vt:lpstr>Office Theme</vt:lpstr>
      <vt:lpstr>Dayton Power &amp; Light</vt:lpstr>
      <vt:lpstr>New Data Viz Team</vt:lpstr>
      <vt:lpstr>Core Message</vt:lpstr>
      <vt:lpstr>Brainstorm </vt:lpstr>
      <vt:lpstr>The Data</vt:lpstr>
      <vt:lpstr>Data Clean Up &amp; Exploration</vt:lpstr>
      <vt:lpstr>Data Frame</vt:lpstr>
      <vt:lpstr>Temp vs Power</vt:lpstr>
      <vt:lpstr>Amplified Power &amp; Temp </vt:lpstr>
      <vt:lpstr>Energy Usage Histogram </vt:lpstr>
      <vt:lpstr>Temperature Usage Histogram </vt:lpstr>
      <vt:lpstr>Above 60(F)</vt:lpstr>
      <vt:lpstr>Below 60(F)</vt:lpstr>
      <vt:lpstr>Day Light Saving Analysis</vt:lpstr>
      <vt:lpstr>Holiday Analysis</vt:lpstr>
      <vt:lpstr>Holiday Analysis</vt:lpstr>
      <vt:lpstr>Average Day of Week Analysis</vt:lpstr>
      <vt:lpstr>Day of Week Analysis</vt:lpstr>
      <vt:lpstr>Daily Energy Useage</vt:lpstr>
      <vt:lpstr>Brainstorm Findings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 Kilmer</dc:creator>
  <cp:lastModifiedBy>maryk0030@gmail.com</cp:lastModifiedBy>
  <cp:revision>19</cp:revision>
  <dcterms:created xsi:type="dcterms:W3CDTF">2019-01-11T00:37:07Z</dcterms:created>
  <dcterms:modified xsi:type="dcterms:W3CDTF">2019-01-18T00:24:03Z</dcterms:modified>
</cp:coreProperties>
</file>