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533E67-5357-4500-9B03-42DE4B873CD9}">
  <a:tblStyle styleId="{58533E67-5357-4500-9B03-42DE4B873C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7c7519d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7c7519d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6d2d10e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6d2d10e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7c7519d1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7c7519d1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bc9c319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bc9c319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6d7701d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6d7701d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7c7519d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7c7519d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7c7519d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7c7519d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c7519d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c7519d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e471b7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e471b7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2bc9c319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2bc9c319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d7701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d7701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bc9c319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2bc9c319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2bc9c319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2bc9c319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7e471b7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7e471b7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2bc9c319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2bc9c319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d7701d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d7701d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d7701d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d7701d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6d7701d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6d7701d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2bc9c319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2bc9c319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6d7701db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6d7701db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2bc9c319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2bc9c319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d7701d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6d7701d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datasets/arjunbhasin2013/ccdata" TargetMode="External"/><Relationship Id="rId4" Type="http://schemas.openxmlformats.org/officeDocument/2006/relationships/hyperlink" Target="https://archive.ics.uci.edu/ml/datasets/Wholesale+customers" TargetMode="External"/><Relationship Id="rId5" Type="http://schemas.openxmlformats.org/officeDocument/2006/relationships/hyperlink" Target="https://archive.ics.uci.edu/ml/datasets/Online+Retail" TargetMode="External"/><Relationship Id="rId6" Type="http://schemas.openxmlformats.org/officeDocument/2006/relationships/hyperlink" Target="https://www.kaggle.com/datasets/imdevskp/corona-virus-repor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datanovia.com/en/lessons/agglomerative-hierarchical-clustering/" TargetMode="External"/><Relationship Id="rId4" Type="http://schemas.openxmlformats.org/officeDocument/2006/relationships/hyperlink" Target="https://www.kaggle.com/datasets/shwetabh123/mall-customers" TargetMode="External"/><Relationship Id="rId5" Type="http://schemas.openxmlformats.org/officeDocument/2006/relationships/hyperlink" Target="https://archive.ics.uci.edu/ml/datasets/Sales_Transactions_Dataset_Weekl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 TargetMode="External"/><Relationship Id="rId4" Type="http://schemas.openxmlformats.org/officeDocument/2006/relationships/hyperlink" Target="https://archive.ics.uci.edu/ml/index.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6100" y="275875"/>
            <a:ext cx="5817000" cy="18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The </a:t>
            </a:r>
            <a:r>
              <a:rPr lang="en" sz="3000"/>
              <a:t>Effect</a:t>
            </a:r>
            <a:r>
              <a:rPr lang="en" sz="3000"/>
              <a:t> of </a:t>
            </a:r>
            <a:r>
              <a:rPr lang="en" sz="3000"/>
              <a:t> Dimensionality in Affinity Choice for Agglomerative Hierarchical Clustering</a:t>
            </a:r>
            <a:endParaRPr sz="3000"/>
          </a:p>
        </p:txBody>
      </p:sp>
      <p:sp>
        <p:nvSpPr>
          <p:cNvPr id="135" name="Google Shape;135;p13"/>
          <p:cNvSpPr txBox="1"/>
          <p:nvPr>
            <p:ph idx="1" type="subTitle"/>
          </p:nvPr>
        </p:nvSpPr>
        <p:spPr>
          <a:xfrm>
            <a:off x="4721650" y="3578750"/>
            <a:ext cx="3833100" cy="106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Xichen Liu</a:t>
            </a:r>
            <a:endParaRPr/>
          </a:p>
          <a:p>
            <a:pPr indent="0" lvl="0" marL="0" rtl="0" algn="l">
              <a:spcBef>
                <a:spcPts val="0"/>
              </a:spcBef>
              <a:spcAft>
                <a:spcPts val="0"/>
              </a:spcAft>
              <a:buNone/>
            </a:pPr>
            <a:r>
              <a:rPr lang="en"/>
              <a:t>Jeff Turgeon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CS5100 - Introduction to Artificial Intelligence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Works</a:t>
            </a:r>
            <a:endParaRPr/>
          </a:p>
        </p:txBody>
      </p:sp>
      <p:sp>
        <p:nvSpPr>
          <p:cNvPr id="194" name="Google Shape;194;p22"/>
          <p:cNvSpPr txBox="1"/>
          <p:nvPr>
            <p:ph idx="1" type="body"/>
          </p:nvPr>
        </p:nvSpPr>
        <p:spPr>
          <a:xfrm>
            <a:off x="1297500" y="1050900"/>
            <a:ext cx="7038900" cy="3427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Datasets</a:t>
            </a:r>
            <a:endParaRPr/>
          </a:p>
          <a:p>
            <a:pPr indent="-298450" lvl="1" marL="914400" rtl="0" algn="l">
              <a:lnSpc>
                <a:spcPct val="100000"/>
              </a:lnSpc>
              <a:spcBef>
                <a:spcPts val="1000"/>
              </a:spcBef>
              <a:spcAft>
                <a:spcPts val="0"/>
              </a:spcAft>
              <a:buSzPts val="1100"/>
              <a:buChar char="○"/>
            </a:pPr>
            <a:r>
              <a:rPr lang="en"/>
              <a:t>Numerical data</a:t>
            </a:r>
            <a:endParaRPr/>
          </a:p>
          <a:p>
            <a:pPr indent="-298450" lvl="1" marL="914400" rtl="0" algn="l">
              <a:lnSpc>
                <a:spcPct val="100000"/>
              </a:lnSpc>
              <a:spcBef>
                <a:spcPts val="1000"/>
              </a:spcBef>
              <a:spcAft>
                <a:spcPts val="0"/>
              </a:spcAft>
              <a:buSzPts val="1100"/>
              <a:buChar char="○"/>
            </a:pPr>
            <a:r>
              <a:rPr lang="en"/>
              <a:t>Clean datasets</a:t>
            </a:r>
            <a:endParaRPr/>
          </a:p>
          <a:p>
            <a:pPr indent="-298450" lvl="1" marL="914400" rtl="0" algn="l">
              <a:lnSpc>
                <a:spcPct val="100000"/>
              </a:lnSpc>
              <a:spcBef>
                <a:spcPts val="1000"/>
              </a:spcBef>
              <a:spcAft>
                <a:spcPts val="0"/>
              </a:spcAft>
              <a:buSzPts val="1100"/>
              <a:buChar char="○"/>
            </a:pPr>
            <a:r>
              <a:rPr lang="en"/>
              <a:t>Normalization</a:t>
            </a:r>
            <a:endParaRPr/>
          </a:p>
          <a:p>
            <a:pPr indent="-311150" lvl="0" marL="457200" rtl="0" algn="l">
              <a:lnSpc>
                <a:spcPct val="100000"/>
              </a:lnSpc>
              <a:spcBef>
                <a:spcPts val="1000"/>
              </a:spcBef>
              <a:spcAft>
                <a:spcPts val="0"/>
              </a:spcAft>
              <a:buSzPts val="1300"/>
              <a:buChar char="●"/>
            </a:pPr>
            <a:r>
              <a:rPr lang="en"/>
              <a:t>Number of dimensions</a:t>
            </a:r>
            <a:endParaRPr/>
          </a:p>
          <a:p>
            <a:pPr indent="-298450" lvl="1" marL="914400" rtl="0" algn="l">
              <a:lnSpc>
                <a:spcPct val="100000"/>
              </a:lnSpc>
              <a:spcBef>
                <a:spcPts val="1000"/>
              </a:spcBef>
              <a:spcAft>
                <a:spcPts val="1000"/>
              </a:spcAft>
              <a:buSzPts val="1100"/>
              <a:buChar char="○"/>
            </a:pPr>
            <a:r>
              <a:rPr lang="en"/>
              <a:t>Embedding space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Embedding space</a:t>
            </a:r>
            <a:endParaRPr/>
          </a:p>
        </p:txBody>
      </p:sp>
      <p:sp>
        <p:nvSpPr>
          <p:cNvPr id="200" name="Google Shape;200;p23"/>
          <p:cNvSpPr txBox="1"/>
          <p:nvPr>
            <p:ph idx="1" type="body"/>
          </p:nvPr>
        </p:nvSpPr>
        <p:spPr>
          <a:xfrm>
            <a:off x="3807275" y="1567550"/>
            <a:ext cx="4529100" cy="291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Embedding is a kind of dimension reduction technique</a:t>
            </a:r>
            <a:endParaRPr/>
          </a:p>
          <a:p>
            <a:pPr indent="-311150" lvl="1" marL="914400" rtl="0" algn="l">
              <a:lnSpc>
                <a:spcPct val="100000"/>
              </a:lnSpc>
              <a:spcBef>
                <a:spcPts val="1000"/>
              </a:spcBef>
              <a:spcAft>
                <a:spcPts val="0"/>
              </a:spcAft>
              <a:buSzPts val="1300"/>
              <a:buChar char="○"/>
            </a:pPr>
            <a:r>
              <a:rPr lang="en" sz="1300"/>
              <a:t>Neural network</a:t>
            </a:r>
            <a:endParaRPr sz="1300"/>
          </a:p>
          <a:p>
            <a:pPr indent="-311150" lvl="1" marL="914400" rtl="0" algn="l">
              <a:lnSpc>
                <a:spcPct val="100000"/>
              </a:lnSpc>
              <a:spcBef>
                <a:spcPts val="1000"/>
              </a:spcBef>
              <a:spcAft>
                <a:spcPts val="0"/>
              </a:spcAft>
              <a:buSzPts val="1300"/>
              <a:buChar char="○"/>
            </a:pPr>
            <a:r>
              <a:rPr lang="en" sz="1300"/>
              <a:t>Generally , it means to project the higher dimension values into lower dimension space</a:t>
            </a:r>
            <a:endParaRPr sz="1300"/>
          </a:p>
          <a:p>
            <a:pPr indent="-311150" lvl="1" marL="914400" rtl="0" algn="l">
              <a:lnSpc>
                <a:spcPct val="100000"/>
              </a:lnSpc>
              <a:spcBef>
                <a:spcPts val="1000"/>
              </a:spcBef>
              <a:spcAft>
                <a:spcPts val="1000"/>
              </a:spcAft>
              <a:buSzPts val="1300"/>
              <a:buChar char="○"/>
            </a:pPr>
            <a:r>
              <a:rPr lang="en" sz="1300"/>
              <a:t>P</a:t>
            </a:r>
            <a:r>
              <a:rPr lang="en" sz="1300"/>
              <a:t>roportionally</a:t>
            </a:r>
            <a:endParaRPr sz="1300"/>
          </a:p>
        </p:txBody>
      </p:sp>
      <p:pic>
        <p:nvPicPr>
          <p:cNvPr id="201" name="Google Shape;201;p23"/>
          <p:cNvPicPr preferRelativeResize="0"/>
          <p:nvPr/>
        </p:nvPicPr>
        <p:blipFill>
          <a:blip r:embed="rId3">
            <a:alphaModFix/>
          </a:blip>
          <a:stretch>
            <a:fillRect/>
          </a:stretch>
        </p:blipFill>
        <p:spPr>
          <a:xfrm>
            <a:off x="304800" y="1677375"/>
            <a:ext cx="3386250" cy="20222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4275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projection in to Embedding space</a:t>
            </a:r>
            <a:endParaRPr/>
          </a:p>
        </p:txBody>
      </p:sp>
      <p:pic>
        <p:nvPicPr>
          <p:cNvPr id="207" name="Google Shape;207;p24"/>
          <p:cNvPicPr preferRelativeResize="0"/>
          <p:nvPr/>
        </p:nvPicPr>
        <p:blipFill>
          <a:blip r:embed="rId3">
            <a:alphaModFix/>
          </a:blip>
          <a:stretch>
            <a:fillRect/>
          </a:stretch>
        </p:blipFill>
        <p:spPr>
          <a:xfrm>
            <a:off x="1297500" y="1380413"/>
            <a:ext cx="4386849" cy="3363161"/>
          </a:xfrm>
          <a:prstGeom prst="rect">
            <a:avLst/>
          </a:prstGeom>
          <a:noFill/>
          <a:ln>
            <a:noFill/>
          </a:ln>
        </p:spPr>
      </p:pic>
      <p:pic>
        <p:nvPicPr>
          <p:cNvPr id="208" name="Google Shape;208;p24"/>
          <p:cNvPicPr preferRelativeResize="0"/>
          <p:nvPr/>
        </p:nvPicPr>
        <p:blipFill>
          <a:blip r:embed="rId4">
            <a:alphaModFix/>
          </a:blip>
          <a:stretch>
            <a:fillRect/>
          </a:stretch>
        </p:blipFill>
        <p:spPr>
          <a:xfrm rot="5400000">
            <a:off x="4493524" y="1536400"/>
            <a:ext cx="4452352" cy="20706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341900" y="21739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5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Approach</a:t>
            </a:r>
            <a:endParaRPr/>
          </a:p>
        </p:txBody>
      </p:sp>
      <p:sp>
        <p:nvSpPr>
          <p:cNvPr id="219" name="Google Shape;219;p26"/>
          <p:cNvSpPr txBox="1"/>
          <p:nvPr>
            <p:ph idx="1" type="body"/>
          </p:nvPr>
        </p:nvSpPr>
        <p:spPr>
          <a:xfrm>
            <a:off x="1297500" y="1073100"/>
            <a:ext cx="7038900" cy="3405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Generated 342 records that included the dataset name, linkage, affinity, dimension, Silhouette Score, Calinkski Harabasz Score, Davies-Bouldin Index and the number of clusters</a:t>
            </a:r>
            <a:endParaRPr/>
          </a:p>
          <a:p>
            <a:pPr indent="-311150" lvl="0" marL="457200" rtl="0" algn="l">
              <a:lnSpc>
                <a:spcPct val="100000"/>
              </a:lnSpc>
              <a:spcBef>
                <a:spcPts val="1000"/>
              </a:spcBef>
              <a:spcAft>
                <a:spcPts val="0"/>
              </a:spcAft>
              <a:buSzPts val="1300"/>
              <a:buChar char="●"/>
            </a:pPr>
            <a:r>
              <a:rPr lang="en"/>
              <a:t>Discarded any records with a single cluster</a:t>
            </a:r>
            <a:endParaRPr/>
          </a:p>
          <a:p>
            <a:pPr indent="-311150" lvl="0" marL="457200" rtl="0" algn="l">
              <a:lnSpc>
                <a:spcPct val="100000"/>
              </a:lnSpc>
              <a:spcBef>
                <a:spcPts val="1000"/>
              </a:spcBef>
              <a:spcAft>
                <a:spcPts val="0"/>
              </a:spcAft>
              <a:buSzPts val="1300"/>
              <a:buChar char="●"/>
            </a:pPr>
            <a:r>
              <a:rPr lang="en"/>
              <a:t>Calculated the range between the fourth and second dimension for each measure for </a:t>
            </a:r>
            <a:r>
              <a:rPr lang="en"/>
              <a:t>each</a:t>
            </a:r>
            <a:r>
              <a:rPr lang="en"/>
              <a:t> linkage and affinity combination</a:t>
            </a:r>
            <a:endParaRPr/>
          </a:p>
          <a:p>
            <a:pPr indent="-311150" lvl="0" marL="457200" rtl="0" algn="l">
              <a:lnSpc>
                <a:spcPct val="100000"/>
              </a:lnSpc>
              <a:spcBef>
                <a:spcPts val="1000"/>
              </a:spcBef>
              <a:spcAft>
                <a:spcPts val="0"/>
              </a:spcAft>
              <a:buSzPts val="1300"/>
              <a:buChar char="●"/>
            </a:pPr>
            <a:r>
              <a:rPr lang="en"/>
              <a:t>Averaged the results across the datasets</a:t>
            </a:r>
            <a:endParaRPr/>
          </a:p>
          <a:p>
            <a:pPr indent="-311150" lvl="0" marL="457200" rtl="0" algn="l">
              <a:lnSpc>
                <a:spcPct val="100000"/>
              </a:lnSpc>
              <a:spcBef>
                <a:spcPts val="1000"/>
              </a:spcBef>
              <a:spcAft>
                <a:spcPts val="1000"/>
              </a:spcAft>
              <a:buSzPts val="1300"/>
              <a:buChar char="●"/>
            </a:pPr>
            <a:r>
              <a:rPr lang="en"/>
              <a:t>Tabulated the data in separate tables for each measure for interpretation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Change in </a:t>
            </a:r>
            <a:r>
              <a:rPr lang="en"/>
              <a:t>Silhouette</a:t>
            </a:r>
            <a:r>
              <a:rPr lang="en"/>
              <a:t> Score </a:t>
            </a:r>
            <a:endParaRPr/>
          </a:p>
        </p:txBody>
      </p:sp>
      <p:sp>
        <p:nvSpPr>
          <p:cNvPr id="225" name="Google Shape;225;p27"/>
          <p:cNvSpPr txBox="1"/>
          <p:nvPr>
            <p:ph idx="1" type="body"/>
          </p:nvPr>
        </p:nvSpPr>
        <p:spPr>
          <a:xfrm>
            <a:off x="1297500" y="1021300"/>
            <a:ext cx="7038900" cy="3863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Silhouette Score was 0.18</a:t>
            </a:r>
            <a:endParaRPr/>
          </a:p>
          <a:p>
            <a:pPr indent="0" lvl="0" marL="0" rtl="0" algn="l">
              <a:lnSpc>
                <a:spcPct val="100000"/>
              </a:lnSpc>
              <a:spcBef>
                <a:spcPts val="0"/>
              </a:spcBef>
              <a:spcAft>
                <a:spcPts val="0"/>
              </a:spcAft>
              <a:buNone/>
            </a:pPr>
            <a:r>
              <a:rPr lang="en"/>
              <a:t>Largest increase in Silhouette Score was 0.91</a:t>
            </a:r>
            <a:endParaRPr/>
          </a:p>
          <a:p>
            <a:pPr indent="0" lvl="0" marL="0" rtl="0" algn="l">
              <a:lnSpc>
                <a:spcPct val="100000"/>
              </a:lnSpc>
              <a:spcBef>
                <a:spcPts val="0"/>
              </a:spcBef>
              <a:spcAft>
                <a:spcPts val="0"/>
              </a:spcAft>
              <a:buNone/>
            </a:pPr>
            <a:r>
              <a:rPr lang="en"/>
              <a:t>Largest decrease in Silhouette Score was -0.24</a:t>
            </a:r>
            <a:endParaRPr/>
          </a:p>
        </p:txBody>
      </p:sp>
      <p:graphicFrame>
        <p:nvGraphicFramePr>
          <p:cNvPr id="226" name="Google Shape;226;p27"/>
          <p:cNvGraphicFramePr/>
          <p:nvPr/>
        </p:nvGraphicFramePr>
        <p:xfrm>
          <a:off x="1297500" y="1104735"/>
          <a:ext cx="3000000" cy="3000000"/>
        </p:xfrm>
        <a:graphic>
          <a:graphicData uri="http://schemas.openxmlformats.org/drawingml/2006/table">
            <a:tbl>
              <a:tblPr>
                <a:noFill/>
                <a:tableStyleId>{58533E67-5357-4500-9B03-42DE4B873CD9}</a:tableStyleId>
              </a:tblPr>
              <a:tblGrid>
                <a:gridCol w="952975"/>
                <a:gridCol w="1078500"/>
                <a:gridCol w="712275"/>
                <a:gridCol w="911900"/>
                <a:gridCol w="1156150"/>
                <a:gridCol w="971100"/>
                <a:gridCol w="978475"/>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-0.01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0.42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0.07</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Centroid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0.30</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0.36</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-0.24</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0.25</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0.11</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-0.17</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0.91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0.47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0.37</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Change in </a:t>
            </a:r>
            <a:r>
              <a:rPr lang="en"/>
              <a:t>Calinski Harabasz </a:t>
            </a:r>
            <a:r>
              <a:rPr lang="en"/>
              <a:t>Score </a:t>
            </a:r>
            <a:endParaRPr/>
          </a:p>
        </p:txBody>
      </p:sp>
      <p:sp>
        <p:nvSpPr>
          <p:cNvPr id="232" name="Google Shape;232;p28"/>
          <p:cNvSpPr txBox="1"/>
          <p:nvPr>
            <p:ph idx="1" type="body"/>
          </p:nvPr>
        </p:nvSpPr>
        <p:spPr>
          <a:xfrm>
            <a:off x="1297500" y="1021300"/>
            <a:ext cx="7038900" cy="3471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Calinski Harabasz Score was 576.73</a:t>
            </a:r>
            <a:endParaRPr/>
          </a:p>
          <a:p>
            <a:pPr indent="0" lvl="0" marL="0" rtl="0" algn="l">
              <a:lnSpc>
                <a:spcPct val="100000"/>
              </a:lnSpc>
              <a:spcBef>
                <a:spcPts val="0"/>
              </a:spcBef>
              <a:spcAft>
                <a:spcPts val="0"/>
              </a:spcAft>
              <a:buNone/>
            </a:pPr>
            <a:r>
              <a:rPr lang="en"/>
              <a:t>Largest increase in </a:t>
            </a:r>
            <a:r>
              <a:rPr lang="en"/>
              <a:t>Calinski Harabasz</a:t>
            </a:r>
            <a:r>
              <a:rPr lang="en"/>
              <a:t> Score was 15199.21</a:t>
            </a:r>
            <a:endParaRPr/>
          </a:p>
          <a:p>
            <a:pPr indent="0" lvl="0" marL="0" rtl="0" algn="l">
              <a:lnSpc>
                <a:spcPct val="100000"/>
              </a:lnSpc>
              <a:spcBef>
                <a:spcPts val="0"/>
              </a:spcBef>
              <a:spcAft>
                <a:spcPts val="0"/>
              </a:spcAft>
              <a:buNone/>
            </a:pPr>
            <a:r>
              <a:rPr lang="en"/>
              <a:t>Largest decrease in </a:t>
            </a:r>
            <a:r>
              <a:rPr lang="en"/>
              <a:t>Calinski Harabasz Score</a:t>
            </a:r>
            <a:r>
              <a:rPr lang="en"/>
              <a:t> was -10770.77</a:t>
            </a:r>
            <a:endParaRPr/>
          </a:p>
        </p:txBody>
      </p:sp>
      <p:graphicFrame>
        <p:nvGraphicFramePr>
          <p:cNvPr id="233" name="Google Shape;233;p28"/>
          <p:cNvGraphicFramePr/>
          <p:nvPr/>
        </p:nvGraphicFramePr>
        <p:xfrm>
          <a:off x="1297500" y="1104735"/>
          <a:ext cx="3000000" cy="3000000"/>
        </p:xfrm>
        <a:graphic>
          <a:graphicData uri="http://schemas.openxmlformats.org/drawingml/2006/table">
            <a:tbl>
              <a:tblPr>
                <a:noFill/>
                <a:tableStyleId>{58533E67-5357-4500-9B03-42DE4B873CD9}</a:tableStyleId>
              </a:tblPr>
              <a:tblGrid>
                <a:gridCol w="952975"/>
                <a:gridCol w="1078500"/>
                <a:gridCol w="793675"/>
                <a:gridCol w="934125"/>
                <a:gridCol w="1156125"/>
                <a:gridCol w="985900"/>
                <a:gridCol w="10155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210.69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-362.5</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109.18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15199.21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284.02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-5.77</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Centroid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379.27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172.63</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296.97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642.46</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-3407.30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55.20</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-159.80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-102.41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90.21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7519.38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90.59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-10770.77</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716.52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5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Change in </a:t>
            </a:r>
            <a:r>
              <a:rPr lang="en"/>
              <a:t>Davies-Bouldin Index</a:t>
            </a:r>
            <a:r>
              <a:rPr lang="en"/>
              <a:t> </a:t>
            </a:r>
            <a:endParaRPr/>
          </a:p>
        </p:txBody>
      </p:sp>
      <p:sp>
        <p:nvSpPr>
          <p:cNvPr id="239" name="Google Shape;239;p29"/>
          <p:cNvSpPr txBox="1"/>
          <p:nvPr>
            <p:ph idx="1" type="body"/>
          </p:nvPr>
        </p:nvSpPr>
        <p:spPr>
          <a:xfrm>
            <a:off x="1297500" y="1021300"/>
            <a:ext cx="7038900" cy="3471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Davies-Bouldin Index was 0.17</a:t>
            </a:r>
            <a:endParaRPr/>
          </a:p>
          <a:p>
            <a:pPr indent="0" lvl="0" marL="0" rtl="0" algn="l">
              <a:lnSpc>
                <a:spcPct val="100000"/>
              </a:lnSpc>
              <a:spcBef>
                <a:spcPts val="0"/>
              </a:spcBef>
              <a:spcAft>
                <a:spcPts val="0"/>
              </a:spcAft>
              <a:buNone/>
            </a:pPr>
            <a:r>
              <a:rPr lang="en"/>
              <a:t>Largest increase in </a:t>
            </a:r>
            <a:r>
              <a:rPr lang="en"/>
              <a:t>Davies-Bouldin Index</a:t>
            </a:r>
            <a:r>
              <a:rPr lang="en"/>
              <a:t> was 1.09</a:t>
            </a:r>
            <a:endParaRPr/>
          </a:p>
          <a:p>
            <a:pPr indent="0" lvl="0" marL="0" rtl="0" algn="l">
              <a:lnSpc>
                <a:spcPct val="100000"/>
              </a:lnSpc>
              <a:spcBef>
                <a:spcPts val="0"/>
              </a:spcBef>
              <a:spcAft>
                <a:spcPts val="0"/>
              </a:spcAft>
              <a:buNone/>
            </a:pPr>
            <a:r>
              <a:rPr lang="en"/>
              <a:t>Largest decrease in </a:t>
            </a:r>
            <a:r>
              <a:rPr lang="en"/>
              <a:t>Davies-Bouldin Index</a:t>
            </a:r>
            <a:r>
              <a:rPr lang="en"/>
              <a:t> was -0.91</a:t>
            </a:r>
            <a:endParaRPr/>
          </a:p>
        </p:txBody>
      </p:sp>
      <p:graphicFrame>
        <p:nvGraphicFramePr>
          <p:cNvPr id="240" name="Google Shape;240;p29"/>
          <p:cNvGraphicFramePr/>
          <p:nvPr/>
        </p:nvGraphicFramePr>
        <p:xfrm>
          <a:off x="1297500" y="1104735"/>
          <a:ext cx="3000000" cy="3000000"/>
        </p:xfrm>
        <a:graphic>
          <a:graphicData uri="http://schemas.openxmlformats.org/drawingml/2006/table">
            <a:tbl>
              <a:tblPr>
                <a:noFill/>
                <a:tableStyleId>{58533E67-5357-4500-9B03-42DE4B873CD9}</a:tableStyleId>
              </a:tblPr>
              <a:tblGrid>
                <a:gridCol w="952975"/>
                <a:gridCol w="1078500"/>
                <a:gridCol w="793675"/>
                <a:gridCol w="934125"/>
                <a:gridCol w="1156125"/>
                <a:gridCol w="985900"/>
                <a:gridCol w="10155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0.16</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0.44</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-0.05</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Centroid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0.33</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-0.27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0.51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0.53</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-0.10</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0.90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-0.91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-0.04</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1.09</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1.02</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0.16</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97500" y="393750"/>
            <a:ext cx="7038900" cy="5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Summary</a:t>
            </a:r>
            <a:endParaRPr/>
          </a:p>
        </p:txBody>
      </p:sp>
      <p:sp>
        <p:nvSpPr>
          <p:cNvPr id="246" name="Google Shape;246;p30"/>
          <p:cNvSpPr txBox="1"/>
          <p:nvPr>
            <p:ph idx="1" type="body"/>
          </p:nvPr>
        </p:nvSpPr>
        <p:spPr>
          <a:xfrm>
            <a:off x="1297500" y="1073100"/>
            <a:ext cx="7038900" cy="340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Are there any affinities consistently better as the dimensions increase or decrease?</a:t>
            </a:r>
            <a:endParaRPr/>
          </a:p>
          <a:p>
            <a:pPr indent="-298450" lvl="1" marL="914400" rtl="0" algn="l">
              <a:spcBef>
                <a:spcPts val="0"/>
              </a:spcBef>
              <a:spcAft>
                <a:spcPts val="0"/>
              </a:spcAft>
              <a:buSzPts val="1100"/>
              <a:buChar char="○"/>
            </a:pPr>
            <a:r>
              <a:rPr lang="en"/>
              <a:t>Euclidean, Manhattan, and Minkowski improved the Silhouette Score across linkages</a:t>
            </a:r>
            <a:endParaRPr/>
          </a:p>
          <a:p>
            <a:pPr indent="-298450" lvl="1" marL="914400" rtl="0" algn="l">
              <a:spcBef>
                <a:spcPts val="0"/>
              </a:spcBef>
              <a:spcAft>
                <a:spcPts val="0"/>
              </a:spcAft>
              <a:buSzPts val="1100"/>
              <a:buChar char="○"/>
            </a:pPr>
            <a:r>
              <a:rPr lang="en"/>
              <a:t>Euclidean and Mahalanobis improved the Calinski Harabasz Score across linkages</a:t>
            </a:r>
            <a:endParaRPr/>
          </a:p>
          <a:p>
            <a:pPr indent="-298450" lvl="1" marL="914400" rtl="0" algn="l">
              <a:spcBef>
                <a:spcPts val="0"/>
              </a:spcBef>
              <a:spcAft>
                <a:spcPts val="0"/>
              </a:spcAft>
              <a:buSzPts val="1100"/>
              <a:buChar char="○"/>
            </a:pPr>
            <a:r>
              <a:rPr lang="en"/>
              <a:t>Mahalanobis improved the Davies-Bouldin index across linkages </a:t>
            </a:r>
            <a:endParaRPr/>
          </a:p>
          <a:p>
            <a:pPr indent="0" lvl="0" marL="0" rtl="0" algn="l">
              <a:spcBef>
                <a:spcPts val="1200"/>
              </a:spcBef>
              <a:spcAft>
                <a:spcPts val="0"/>
              </a:spcAft>
              <a:buNone/>
            </a:pPr>
            <a:r>
              <a:t/>
            </a:r>
            <a:endParaRPr sz="100"/>
          </a:p>
          <a:p>
            <a:pPr indent="-311150" lvl="0" marL="457200" rtl="0" algn="l">
              <a:spcBef>
                <a:spcPts val="1200"/>
              </a:spcBef>
              <a:spcAft>
                <a:spcPts val="0"/>
              </a:spcAft>
              <a:buSzPts val="1300"/>
              <a:buChar char="●"/>
            </a:pPr>
            <a:r>
              <a:rPr lang="en"/>
              <a:t>Are there any affinities that are relatively consistent across dimensions?</a:t>
            </a:r>
            <a:endParaRPr/>
          </a:p>
          <a:p>
            <a:pPr indent="-298450" lvl="1" marL="914400" rtl="0" algn="l">
              <a:spcBef>
                <a:spcPts val="0"/>
              </a:spcBef>
              <a:spcAft>
                <a:spcPts val="0"/>
              </a:spcAft>
              <a:buSzPts val="1100"/>
              <a:buChar char="○"/>
            </a:pPr>
            <a:r>
              <a:rPr lang="en"/>
              <a:t>We saw fluctuations in all measures as the dimension changed across all affinities</a:t>
            </a:r>
            <a:endParaRPr/>
          </a:p>
          <a:p>
            <a:pPr indent="0" lvl="0" marL="0" rtl="0" algn="l">
              <a:spcBef>
                <a:spcPts val="1200"/>
              </a:spcBef>
              <a:spcAft>
                <a:spcPts val="0"/>
              </a:spcAft>
              <a:buNone/>
            </a:pPr>
            <a:r>
              <a:t/>
            </a:r>
            <a:endParaRPr sz="100"/>
          </a:p>
          <a:p>
            <a:pPr indent="-311150" lvl="0" marL="457200" rtl="0" algn="l">
              <a:spcBef>
                <a:spcPts val="1200"/>
              </a:spcBef>
              <a:spcAft>
                <a:spcPts val="0"/>
              </a:spcAft>
              <a:buSzPts val="1300"/>
              <a:buChar char="●"/>
            </a:pPr>
            <a:r>
              <a:rPr lang="en"/>
              <a:t>Are there any combinations of linkage and affinity that perform better as the dimension increases?</a:t>
            </a:r>
            <a:endParaRPr/>
          </a:p>
          <a:p>
            <a:pPr indent="-298450" lvl="1" marL="914400" rtl="0" algn="l">
              <a:spcBef>
                <a:spcPts val="0"/>
              </a:spcBef>
              <a:spcAft>
                <a:spcPts val="0"/>
              </a:spcAft>
              <a:buSzPts val="1100"/>
              <a:buChar char="○"/>
            </a:pPr>
            <a:r>
              <a:rPr lang="en"/>
              <a:t>Single Linkage with Euclidean improved by 0.91 in Silhouette Score</a:t>
            </a:r>
            <a:endParaRPr/>
          </a:p>
          <a:p>
            <a:pPr indent="-298450" lvl="1" marL="914400" rtl="0" algn="l">
              <a:spcBef>
                <a:spcPts val="0"/>
              </a:spcBef>
              <a:spcAft>
                <a:spcPts val="0"/>
              </a:spcAft>
              <a:buSzPts val="1100"/>
              <a:buChar char="○"/>
            </a:pPr>
            <a:r>
              <a:rPr lang="en"/>
              <a:t>Average Linkage with Mahalanobis improved by 15199.21 in Calinski Harabasz Score</a:t>
            </a:r>
            <a:endParaRPr/>
          </a:p>
          <a:p>
            <a:pPr indent="-298450" lvl="1" marL="914400" rtl="0" algn="l">
              <a:spcBef>
                <a:spcPts val="0"/>
              </a:spcBef>
              <a:spcAft>
                <a:spcPts val="0"/>
              </a:spcAft>
              <a:buSzPts val="1100"/>
              <a:buChar char="○"/>
            </a:pPr>
            <a:r>
              <a:rPr lang="en"/>
              <a:t>Since with Euclidean improved by -0.91 in Davies-Bouldin Index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52" name="Google Shape;252;p31"/>
          <p:cNvSpPr txBox="1"/>
          <p:nvPr>
            <p:ph idx="1" type="body"/>
          </p:nvPr>
        </p:nvSpPr>
        <p:spPr>
          <a:xfrm>
            <a:off x="1297500" y="1028700"/>
            <a:ext cx="7038900" cy="3442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Are there other measures that give additional insight?</a:t>
            </a:r>
            <a:endParaRPr/>
          </a:p>
          <a:p>
            <a:pPr indent="-311150" lvl="0" marL="457200" rtl="0" algn="l">
              <a:lnSpc>
                <a:spcPct val="100000"/>
              </a:lnSpc>
              <a:spcBef>
                <a:spcPts val="1000"/>
              </a:spcBef>
              <a:spcAft>
                <a:spcPts val="0"/>
              </a:spcAft>
              <a:buSzPts val="1300"/>
              <a:buChar char="●"/>
            </a:pPr>
            <a:r>
              <a:rPr lang="en"/>
              <a:t>Evaluating the cluster statistics </a:t>
            </a:r>
            <a:r>
              <a:rPr lang="en"/>
              <a:t>against a dataset Ground Truth </a:t>
            </a:r>
            <a:endParaRPr/>
          </a:p>
          <a:p>
            <a:pPr indent="-311150" lvl="0" marL="457200" rtl="0" algn="l">
              <a:lnSpc>
                <a:spcPct val="100000"/>
              </a:lnSpc>
              <a:spcBef>
                <a:spcPts val="1000"/>
              </a:spcBef>
              <a:spcAft>
                <a:spcPts val="0"/>
              </a:spcAft>
              <a:buSzPts val="1300"/>
              <a:buChar char="●"/>
            </a:pPr>
            <a:r>
              <a:rPr lang="en"/>
              <a:t>Is there an upper threshold on the number of dimensions an affinity improves with?</a:t>
            </a:r>
            <a:endParaRPr/>
          </a:p>
          <a:p>
            <a:pPr indent="-311150" lvl="0" marL="457200" rtl="0" algn="l">
              <a:lnSpc>
                <a:spcPct val="100000"/>
              </a:lnSpc>
              <a:spcBef>
                <a:spcPts val="1000"/>
              </a:spcBef>
              <a:spcAft>
                <a:spcPts val="0"/>
              </a:spcAft>
              <a:buSzPts val="1300"/>
              <a:buChar char="●"/>
            </a:pPr>
            <a:r>
              <a:rPr lang="en"/>
              <a:t>Do any of the newer affinities, like Geometric Distance, perform better at higher dimensions?</a:t>
            </a:r>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Aim</a:t>
            </a:r>
            <a:endParaRPr/>
          </a:p>
        </p:txBody>
      </p:sp>
      <p:sp>
        <p:nvSpPr>
          <p:cNvPr id="141" name="Google Shape;141;p14"/>
          <p:cNvSpPr txBox="1"/>
          <p:nvPr>
            <p:ph idx="1" type="body"/>
          </p:nvPr>
        </p:nvSpPr>
        <p:spPr>
          <a:xfrm>
            <a:off x="1297500" y="1080500"/>
            <a:ext cx="4726800" cy="33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Agglomerative Hierarchical Clustering is a bottom up approach to clustering data.  There are two primary variables that can affect the clusters that are generated.  Different combinations of these variables will generate different clusters.</a:t>
            </a:r>
            <a:endParaRPr/>
          </a:p>
          <a:p>
            <a:pPr indent="-311150" lvl="0" marL="457200" rtl="0" algn="l">
              <a:spcBef>
                <a:spcPts val="1200"/>
              </a:spcBef>
              <a:spcAft>
                <a:spcPts val="0"/>
              </a:spcAft>
              <a:buSzPts val="1300"/>
              <a:buChar char="●"/>
            </a:pPr>
            <a:r>
              <a:rPr lang="en"/>
              <a:t>Linkage - A method for building the clusters based on how close the observations are.</a:t>
            </a:r>
            <a:endParaRPr/>
          </a:p>
          <a:p>
            <a:pPr indent="-311150" lvl="0" marL="457200" rtl="0" algn="l">
              <a:spcBef>
                <a:spcPts val="0"/>
              </a:spcBef>
              <a:spcAft>
                <a:spcPts val="0"/>
              </a:spcAft>
              <a:buSzPts val="1300"/>
              <a:buChar char="●"/>
            </a:pPr>
            <a:r>
              <a:rPr lang="en"/>
              <a:t>Affinity - The distance metric used to determine how close the elements are to each other.</a:t>
            </a:r>
            <a:endParaRPr/>
          </a:p>
          <a:p>
            <a:pPr indent="0" lvl="0" marL="0" rtl="0" algn="l">
              <a:spcBef>
                <a:spcPts val="1200"/>
              </a:spcBef>
              <a:spcAft>
                <a:spcPts val="1200"/>
              </a:spcAft>
              <a:buNone/>
            </a:pPr>
            <a:r>
              <a:rPr lang="en"/>
              <a:t>The aim of this project is to see if the dimension of the dataset affects which affinity should be used in the clustering algorithm.</a:t>
            </a:r>
            <a:endParaRPr/>
          </a:p>
        </p:txBody>
      </p:sp>
      <p:pic>
        <p:nvPicPr>
          <p:cNvPr id="142" name="Google Shape;142;p14"/>
          <p:cNvPicPr preferRelativeResize="0"/>
          <p:nvPr/>
        </p:nvPicPr>
        <p:blipFill>
          <a:blip r:embed="rId3">
            <a:alphaModFix/>
          </a:blip>
          <a:stretch>
            <a:fillRect/>
          </a:stretch>
        </p:blipFill>
        <p:spPr>
          <a:xfrm>
            <a:off x="6089475" y="1188325"/>
            <a:ext cx="2917151" cy="2704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8" name="Google Shape;258;p32"/>
          <p:cNvSpPr txBox="1"/>
          <p:nvPr>
            <p:ph idx="1" type="body"/>
          </p:nvPr>
        </p:nvSpPr>
        <p:spPr>
          <a:xfrm>
            <a:off x="1297500" y="1065700"/>
            <a:ext cx="7038900" cy="34131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There appears to be some affinities that perform better as the </a:t>
            </a:r>
            <a:r>
              <a:rPr lang="en"/>
              <a:t>dataset dimension increases.</a:t>
            </a:r>
            <a:endParaRPr/>
          </a:p>
          <a:p>
            <a:pPr indent="-311150" lvl="0" marL="457200" rtl="0" algn="l">
              <a:lnSpc>
                <a:spcPct val="100000"/>
              </a:lnSpc>
              <a:spcBef>
                <a:spcPts val="1000"/>
              </a:spcBef>
              <a:spcAft>
                <a:spcPts val="0"/>
              </a:spcAft>
              <a:buSzPts val="1300"/>
              <a:buChar char="●"/>
            </a:pPr>
            <a:r>
              <a:rPr lang="en"/>
              <a:t>Some affinities performed better with specific linkages, while others were more universal.</a:t>
            </a:r>
            <a:endParaRPr/>
          </a:p>
          <a:p>
            <a:pPr indent="-311150" lvl="0" marL="457200" rtl="0" algn="l">
              <a:lnSpc>
                <a:spcPct val="100000"/>
              </a:lnSpc>
              <a:spcBef>
                <a:spcPts val="1000"/>
              </a:spcBef>
              <a:spcAft>
                <a:spcPts val="1000"/>
              </a:spcAft>
              <a:buSzPts val="1300"/>
              <a:buChar char="●"/>
            </a:pPr>
            <a:r>
              <a:rPr lang="en"/>
              <a:t>Further research and findings in this area could be very impactful to future clustering efforts.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64" name="Google Shape;264;p33"/>
          <p:cNvSpPr txBox="1"/>
          <p:nvPr>
            <p:ph idx="1" type="body"/>
          </p:nvPr>
        </p:nvSpPr>
        <p:spPr>
          <a:xfrm>
            <a:off x="1297500" y="917700"/>
            <a:ext cx="7038900" cy="378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a:latin typeface="Arial"/>
                <a:ea typeface="Arial"/>
                <a:cs typeface="Arial"/>
                <a:sym typeface="Arial"/>
              </a:rPr>
              <a:t>Bhasin, Arjun (2018). </a:t>
            </a:r>
            <a:r>
              <a:rPr i="1" lang="en" sz="1000">
                <a:latin typeface="Arial"/>
                <a:ea typeface="Arial"/>
                <a:cs typeface="Arial"/>
                <a:sym typeface="Arial"/>
              </a:rPr>
              <a:t>Credit Card Dataset for Clustering</a:t>
            </a:r>
            <a:r>
              <a:rPr lang="en" sz="1000">
                <a:latin typeface="Arial"/>
                <a:ea typeface="Arial"/>
                <a:cs typeface="Arial"/>
                <a:sym typeface="Arial"/>
              </a:rPr>
              <a:t> [Data set].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u="sng">
                <a:solidFill>
                  <a:schemeClr val="hlink"/>
                </a:solidFill>
                <a:latin typeface="Arial"/>
                <a:ea typeface="Arial"/>
                <a:cs typeface="Arial"/>
                <a:sym typeface="Arial"/>
                <a:hlinkClick r:id="rId3"/>
              </a:rPr>
              <a:t>https://www.kaggle.com/datasets/arjunbhasin2013/ccdata</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Bora, D. J., &amp; Gupta, D. K. (2014). Effect of Different Distance Measures on the Performance of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K-Means Algorithm: An Experimental Study in Matlab. International Journal of Computer Science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and Information Technologies, 2501-2506.</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Cardoso, Margarida G.M. S. (2014). </a:t>
            </a:r>
            <a:r>
              <a:rPr i="1" lang="en" sz="1000">
                <a:latin typeface="Arial"/>
                <a:ea typeface="Arial"/>
                <a:cs typeface="Arial"/>
                <a:sym typeface="Arial"/>
              </a:rPr>
              <a:t>Wholesale customers</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4"/>
              </a:rPr>
              <a:t>https://archive.ics.uci.edu/ml/datasets/Wholesale+customers</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Chen, Dr. Daqing (2015). </a:t>
            </a:r>
            <a:r>
              <a:rPr i="1" lang="en" sz="1000">
                <a:latin typeface="Arial"/>
                <a:ea typeface="Arial"/>
                <a:cs typeface="Arial"/>
                <a:sym typeface="Arial"/>
              </a:rPr>
              <a:t>Online Retail</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5"/>
              </a:rPr>
              <a:t>https://archive.ics.uci.edu/ml/datasets/Online+Retail</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Davidson, I., &amp; Ravi, S. S. (2007). Using instance-level constraints in agglomerative hierarchical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theoretical and empirical results. Data Mining Knowledge Discovery, 257-282.</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Devakumar, K. P. (2020). </a:t>
            </a:r>
            <a:r>
              <a:rPr i="1" lang="en" sz="1000">
                <a:latin typeface="Arial"/>
                <a:ea typeface="Arial"/>
                <a:cs typeface="Arial"/>
                <a:sym typeface="Arial"/>
              </a:rPr>
              <a:t>Covid-19 Dataset </a:t>
            </a:r>
            <a:r>
              <a:rPr lang="en" sz="1000">
                <a:latin typeface="Arial"/>
                <a:ea typeface="Arial"/>
                <a:cs typeface="Arial"/>
                <a:sym typeface="Arial"/>
              </a:rPr>
              <a:t>[Data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6"/>
              </a:rPr>
              <a:t>https://www.kaggle.com/datasets/imdevskp/corona-virus-report</a:t>
            </a:r>
            <a:endParaRPr sz="1000">
              <a:latin typeface="Arial"/>
              <a:ea typeface="Arial"/>
              <a:cs typeface="Arial"/>
              <a:sym typeface="Arial"/>
            </a:endParaRPr>
          </a:p>
          <a:p>
            <a:pPr indent="0" lvl="0" marL="0" rtl="0" algn="l">
              <a:lnSpc>
                <a:spcPct val="100000"/>
              </a:lnSpc>
              <a:spcBef>
                <a:spcPts val="1200"/>
              </a:spcBef>
              <a:spcAft>
                <a:spcPts val="0"/>
              </a:spcAft>
              <a:buSzPts val="275"/>
              <a:buNone/>
            </a:pPr>
            <a:r>
              <a:rPr lang="en" sz="1000">
                <a:latin typeface="Arial"/>
                <a:ea typeface="Arial"/>
                <a:cs typeface="Arial"/>
                <a:sym typeface="Arial"/>
              </a:rPr>
              <a:t>Erisoglu, M., &amp; Sakallioglu, S. (2010). An Investigation of Effects On Hierarchical Clustering of Distance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 	Measurements. Selcuk Journal of Applied Mathematics, 39-53.</a:t>
            </a:r>
            <a:endParaRPr sz="1000">
              <a:latin typeface="Arial"/>
              <a:ea typeface="Arial"/>
              <a:cs typeface="Arial"/>
              <a:sym typeface="Arial"/>
            </a:endParaRPr>
          </a:p>
          <a:p>
            <a:pPr indent="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Heller, K. A., &amp; Ghabramani, Z. (2005). Bayesian Hierarchical Clustering. Proceedings of the 22nd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International Conference on Machine Learning, (pp. 297-304). Bonn, Germany.</a:t>
            </a:r>
            <a:endParaRPr sz="1000">
              <a:latin typeface="Arial"/>
              <a:ea typeface="Arial"/>
              <a:cs typeface="Arial"/>
              <a:sym typeface="Arial"/>
            </a:endParaRPr>
          </a:p>
          <a:p>
            <a:pPr indent="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Irani, J., Pise, N., &amp; Phatak, M. (2016). Clustering Techniques and the Similarity Measures used in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A Survey. International Journal of Computer Applications, 9-14.</a:t>
            </a:r>
            <a:endParaRPr sz="1000">
              <a:latin typeface="Arial"/>
              <a:ea typeface="Arial"/>
              <a:cs typeface="Arial"/>
              <a:sym typeface="Arial"/>
            </a:endParaRPr>
          </a:p>
          <a:p>
            <a:pPr indent="0" lvl="0" marL="457200" rtl="0" algn="just">
              <a:lnSpc>
                <a:spcPct val="130000"/>
              </a:lnSpc>
              <a:spcBef>
                <a:spcPts val="1200"/>
              </a:spcBef>
              <a:spcAft>
                <a:spcPts val="1200"/>
              </a:spcAft>
              <a:buSzPts val="275"/>
              <a:buNone/>
            </a:pPr>
            <a:r>
              <a:t/>
            </a:r>
            <a:endParaRPr sz="275">
              <a:latin typeface="Arial"/>
              <a:ea typeface="Arial"/>
              <a:cs typeface="Arial"/>
              <a:sym typeface="Arial"/>
            </a:endParaRPr>
          </a:p>
        </p:txBody>
      </p:sp>
      <p:sp>
        <p:nvSpPr>
          <p:cNvPr id="265" name="Google Shape;265;p33"/>
          <p:cNvSpPr txBox="1"/>
          <p:nvPr/>
        </p:nvSpPr>
        <p:spPr>
          <a:xfrm>
            <a:off x="4326450" y="-4770775"/>
            <a:ext cx="73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2</a:t>
            </a:r>
            <a:endParaRPr/>
          </a:p>
        </p:txBody>
      </p:sp>
      <p:sp>
        <p:nvSpPr>
          <p:cNvPr id="271" name="Google Shape;271;p34"/>
          <p:cNvSpPr txBox="1"/>
          <p:nvPr>
            <p:ph idx="1" type="body"/>
          </p:nvPr>
        </p:nvSpPr>
        <p:spPr>
          <a:xfrm>
            <a:off x="1297500" y="917700"/>
            <a:ext cx="7038900" cy="3863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a:latin typeface="Arial"/>
                <a:ea typeface="Arial"/>
                <a:cs typeface="Arial"/>
                <a:sym typeface="Arial"/>
              </a:rPr>
              <a:t>Kassambara, A. (n.d.). Agglomerative Hierarchical Clustering. Retrieved from Data Novia: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u="sng">
                <a:solidFill>
                  <a:schemeClr val="hlink"/>
                </a:solidFill>
                <a:latin typeface="Arial"/>
                <a:ea typeface="Arial"/>
                <a:cs typeface="Arial"/>
                <a:sym typeface="Arial"/>
                <a:hlinkClick r:id="rId3"/>
              </a:rPr>
              <a:t>https://www.datanovia.com/en/lessons/agglomerative-hierarchical-clustering/</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Kumar, V., Chhabra, J. K., &amp; Kumar, D. (2014, June). Performance Evaluation of Distance Metrics in the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Algorithms. INFOCOMP, 13(1), 38-51.</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Ogbuabor, G., &amp; Ugwoke, F. N. (2018). Clustering Algorithm for a Healthcare Dataset Using Silhouette Score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Value. International Journal of Computer Science &amp; Information Technology, 27-37.</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Pasupathi, S., Shanmuganathan, V., Madasamy, K., Yesudhas, H. R., &amp; Kim, M. (2021). Trend Analysis using </a:t>
            </a:r>
            <a:endParaRPr sz="1000">
              <a:latin typeface="Arial"/>
              <a:ea typeface="Arial"/>
              <a:cs typeface="Arial"/>
              <a:sym typeface="Arial"/>
            </a:endParaRPr>
          </a:p>
          <a:p>
            <a:pPr indent="0" lvl="0" marL="457200" rtl="0" algn="l">
              <a:lnSpc>
                <a:spcPct val="100000"/>
              </a:lnSpc>
              <a:spcBef>
                <a:spcPts val="0"/>
              </a:spcBef>
              <a:spcAft>
                <a:spcPts val="0"/>
              </a:spcAft>
              <a:buSzPts val="275"/>
              <a:buNone/>
            </a:pPr>
            <a:r>
              <a:rPr lang="en" sz="1000">
                <a:latin typeface="Arial"/>
                <a:ea typeface="Arial"/>
                <a:cs typeface="Arial"/>
                <a:sym typeface="Arial"/>
              </a:rPr>
              <a:t>agglomerative hierarchical clustering approach for time series big data. The Journal of Supercomputing, 6505 - 6524.</a:t>
            </a:r>
            <a:endParaRPr sz="1000">
              <a:latin typeface="Arial"/>
              <a:ea typeface="Arial"/>
              <a:cs typeface="Arial"/>
              <a:sym typeface="Arial"/>
            </a:endParaRPr>
          </a:p>
          <a:p>
            <a:pPr indent="0" lvl="0" marL="45720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Rajalingam, D., &amp; Ranjini, K. (2011). Hierarchical Clustering Algorithm - A Comparative Study. International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Journal of Computer Applications, 42-46.</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Shwebabh (2018). </a:t>
            </a:r>
            <a:r>
              <a:rPr i="1" lang="en" sz="1000">
                <a:latin typeface="Arial"/>
                <a:ea typeface="Arial"/>
                <a:cs typeface="Arial"/>
                <a:sym typeface="Arial"/>
              </a:rPr>
              <a:t>Mall Customers </a:t>
            </a:r>
            <a:r>
              <a:rPr lang="en" sz="1000">
                <a:latin typeface="Arial"/>
                <a:ea typeface="Arial"/>
                <a:cs typeface="Arial"/>
                <a:sym typeface="Arial"/>
              </a:rPr>
              <a:t>[Data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4"/>
              </a:rPr>
              <a:t>https://www.kaggle.com/datasets/shwetabh123/mall-customers</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Tan, James (2017). </a:t>
            </a:r>
            <a:r>
              <a:rPr i="1" lang="en" sz="1000">
                <a:latin typeface="Arial"/>
                <a:ea typeface="Arial"/>
                <a:cs typeface="Arial"/>
                <a:sym typeface="Arial"/>
              </a:rPr>
              <a:t>Sales Transactions Dataset Weekly</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5"/>
              </a:rPr>
              <a:t>https://archive.ics.uci.edu/ml/datasets/Sales_Transactions_Dataset_Weekly</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Zhou, S., Xu, Z., &amp; Liu, F. (2017). Method for Determining the Optimal Number of Clusters Based on Agglomerative </a:t>
            </a:r>
            <a:endParaRPr sz="1000">
              <a:latin typeface="Arial"/>
              <a:ea typeface="Arial"/>
              <a:cs typeface="Arial"/>
              <a:sym typeface="Arial"/>
            </a:endParaRPr>
          </a:p>
          <a:p>
            <a:pPr indent="0" lvl="0" marL="457200" rtl="0" algn="l">
              <a:lnSpc>
                <a:spcPct val="80000"/>
              </a:lnSpc>
              <a:spcBef>
                <a:spcPts val="0"/>
              </a:spcBef>
              <a:spcAft>
                <a:spcPts val="0"/>
              </a:spcAft>
              <a:buSzPts val="275"/>
              <a:buNone/>
            </a:pPr>
            <a:r>
              <a:rPr lang="en" sz="1000">
                <a:latin typeface="Arial"/>
                <a:ea typeface="Arial"/>
                <a:cs typeface="Arial"/>
                <a:sym typeface="Arial"/>
              </a:rPr>
              <a:t>Hierarchical Clustering. IEEE Transactions On Neural Networks and Learning Systems, Vol. 28, No. 12, 3007 - 3017.</a:t>
            </a:r>
            <a:endParaRPr sz="1000">
              <a:latin typeface="Arial"/>
              <a:ea typeface="Arial"/>
              <a:cs typeface="Arial"/>
              <a:sym typeface="Arial"/>
            </a:endParaRPr>
          </a:p>
          <a:p>
            <a:pPr indent="0" lvl="0" marL="457200" rtl="0" algn="just">
              <a:lnSpc>
                <a:spcPct val="130000"/>
              </a:lnSpc>
              <a:spcBef>
                <a:spcPts val="1200"/>
              </a:spcBef>
              <a:spcAft>
                <a:spcPts val="1200"/>
              </a:spcAft>
              <a:buSzPts val="275"/>
              <a:buNone/>
            </a:pPr>
            <a:r>
              <a:t/>
            </a:r>
            <a:endParaRPr sz="275">
              <a:latin typeface="Arial"/>
              <a:ea typeface="Arial"/>
              <a:cs typeface="Arial"/>
              <a:sym typeface="Arial"/>
            </a:endParaRPr>
          </a:p>
        </p:txBody>
      </p:sp>
      <p:sp>
        <p:nvSpPr>
          <p:cNvPr id="272" name="Google Shape;272;p34"/>
          <p:cNvSpPr txBox="1"/>
          <p:nvPr/>
        </p:nvSpPr>
        <p:spPr>
          <a:xfrm>
            <a:off x="4326450" y="-4770775"/>
            <a:ext cx="73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 type="body"/>
          </p:nvPr>
        </p:nvSpPr>
        <p:spPr>
          <a:xfrm>
            <a:off x="148025" y="1235925"/>
            <a:ext cx="8844000" cy="324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t>Questions?</a:t>
            </a:r>
            <a:endParaRPr sz="3500"/>
          </a:p>
          <a:p>
            <a:pPr indent="0" lvl="0" marL="0" rtl="0" algn="ctr">
              <a:spcBef>
                <a:spcPts val="1200"/>
              </a:spcBef>
              <a:spcAft>
                <a:spcPts val="0"/>
              </a:spcAft>
              <a:buNone/>
            </a:pPr>
            <a:r>
              <a:t/>
            </a:r>
            <a:endParaRPr sz="3500"/>
          </a:p>
          <a:p>
            <a:pPr indent="0" lvl="0" marL="0" rtl="0" algn="ctr">
              <a:spcBef>
                <a:spcPts val="1200"/>
              </a:spcBef>
              <a:spcAft>
                <a:spcPts val="1200"/>
              </a:spcAft>
              <a:buNone/>
            </a:pPr>
            <a:r>
              <a:rPr lang="en" sz="3500"/>
              <a:t>Thank you!</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6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a:t>
            </a:r>
            <a:endParaRPr/>
          </a:p>
        </p:txBody>
      </p:sp>
      <p:sp>
        <p:nvSpPr>
          <p:cNvPr id="148" name="Google Shape;148;p15"/>
          <p:cNvSpPr txBox="1"/>
          <p:nvPr>
            <p:ph idx="1" type="body"/>
          </p:nvPr>
        </p:nvSpPr>
        <p:spPr>
          <a:xfrm>
            <a:off x="1297500" y="1095300"/>
            <a:ext cx="7038900" cy="3383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Are there any affinities consistently better as the dimensions increase or decrease?</a:t>
            </a:r>
            <a:endParaRPr/>
          </a:p>
          <a:p>
            <a:pPr indent="-311150" lvl="0" marL="457200" rtl="0" algn="l">
              <a:lnSpc>
                <a:spcPct val="100000"/>
              </a:lnSpc>
              <a:spcBef>
                <a:spcPts val="1000"/>
              </a:spcBef>
              <a:spcAft>
                <a:spcPts val="0"/>
              </a:spcAft>
              <a:buSzPts val="1300"/>
              <a:buChar char="●"/>
            </a:pPr>
            <a:r>
              <a:rPr lang="en"/>
              <a:t>Are there any affinities that are relatively consistent across dimensions?</a:t>
            </a:r>
            <a:endParaRPr/>
          </a:p>
          <a:p>
            <a:pPr indent="-311150" lvl="0" marL="457200" rtl="0" algn="l">
              <a:lnSpc>
                <a:spcPct val="100000"/>
              </a:lnSpc>
              <a:spcBef>
                <a:spcPts val="1000"/>
              </a:spcBef>
              <a:spcAft>
                <a:spcPts val="0"/>
              </a:spcAft>
              <a:buSzPts val="1300"/>
              <a:buChar char="●"/>
            </a:pPr>
            <a:r>
              <a:rPr lang="en"/>
              <a:t>Are there any combinations of linkage and affinity that perform better as the dimension increases?</a:t>
            </a:r>
            <a:endParaRPr/>
          </a:p>
          <a:p>
            <a:pPr indent="0" lvl="0" marL="0" rtl="0" algn="l">
              <a:spcBef>
                <a:spcPts val="1000"/>
              </a:spcBef>
              <a:spcAft>
                <a:spcPts val="0"/>
              </a:spcAft>
              <a:buNone/>
            </a:pPr>
            <a:r>
              <a:t/>
            </a:r>
            <a:endParaRPr/>
          </a:p>
          <a:p>
            <a:pPr indent="0" lvl="0" marL="0" rtl="0" algn="l">
              <a:spcBef>
                <a:spcPts val="1200"/>
              </a:spcBef>
              <a:spcAft>
                <a:spcPts val="0"/>
              </a:spcAft>
              <a:buNone/>
            </a:pPr>
            <a:r>
              <a:rPr lang="en"/>
              <a:t>We will use a combination of existing measures and observations to explore these questions.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5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54" name="Google Shape;154;p16"/>
          <p:cNvSpPr txBox="1"/>
          <p:nvPr>
            <p:ph idx="1" type="body"/>
          </p:nvPr>
        </p:nvSpPr>
        <p:spPr>
          <a:xfrm>
            <a:off x="1297500" y="1036100"/>
            <a:ext cx="7038900" cy="36930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In 2010, Erisoglu and Sakallioglu explored different combinations of </a:t>
            </a:r>
            <a:r>
              <a:rPr lang="en"/>
              <a:t>distance</a:t>
            </a:r>
            <a:r>
              <a:rPr lang="en"/>
              <a:t> metrics and linkages in hierarchical clustering, and determined that the distance metric is impactful.</a:t>
            </a:r>
            <a:endParaRPr/>
          </a:p>
          <a:p>
            <a:pPr indent="-311150" lvl="0" marL="457200" rtl="0" algn="l">
              <a:lnSpc>
                <a:spcPct val="100000"/>
              </a:lnSpc>
              <a:spcBef>
                <a:spcPts val="1000"/>
              </a:spcBef>
              <a:spcAft>
                <a:spcPts val="0"/>
              </a:spcAft>
              <a:buSzPts val="1300"/>
              <a:buChar char="●"/>
            </a:pPr>
            <a:r>
              <a:rPr lang="en"/>
              <a:t>In 2011, Rajalingam and Ranjini explored clustering with different data types, and determined that the run time for datasets of the same type of data, and with comparable record counts is relatively equal.  The used a single distance metric for each data type.</a:t>
            </a:r>
            <a:endParaRPr/>
          </a:p>
          <a:p>
            <a:pPr indent="-311150" lvl="0" marL="457200" rtl="0" algn="l">
              <a:lnSpc>
                <a:spcPct val="100000"/>
              </a:lnSpc>
              <a:spcBef>
                <a:spcPts val="1000"/>
              </a:spcBef>
              <a:spcAft>
                <a:spcPts val="0"/>
              </a:spcAft>
              <a:buSzPts val="1300"/>
              <a:buChar char="●"/>
            </a:pPr>
            <a:r>
              <a:rPr lang="en"/>
              <a:t>In 2014, Kumar, Chhabra, and Kumar explored 10 distance measures against 8 clustering algorithms, and determined that the performance and quality of the clusters varied based on the distance, clustering technique, and the nature of the data.</a:t>
            </a:r>
            <a:endParaRPr/>
          </a:p>
          <a:p>
            <a:pPr indent="-311150" lvl="0" marL="457200" rtl="0" algn="l">
              <a:lnSpc>
                <a:spcPct val="100000"/>
              </a:lnSpc>
              <a:spcBef>
                <a:spcPts val="1000"/>
              </a:spcBef>
              <a:spcAft>
                <a:spcPts val="0"/>
              </a:spcAft>
              <a:buSzPts val="1300"/>
              <a:buChar char="●"/>
            </a:pPr>
            <a:r>
              <a:rPr lang="en"/>
              <a:t>In 2016, Irani, Pise, and Phatak </a:t>
            </a:r>
            <a:r>
              <a:rPr lang="en"/>
              <a:t>explored</a:t>
            </a:r>
            <a:r>
              <a:rPr lang="en"/>
              <a:t> distance metrics further, and determined that the metrics can tell you the distance </a:t>
            </a:r>
            <a:r>
              <a:rPr lang="en"/>
              <a:t>between</a:t>
            </a:r>
            <a:r>
              <a:rPr lang="en"/>
              <a:t> points, but do not consider the behavior of the data.  They also note that negative data can be a challenge to clustering.</a:t>
            </a:r>
            <a:endParaRPr/>
          </a:p>
          <a:p>
            <a:pPr indent="-311150" lvl="0" marL="457200" rtl="0" algn="l">
              <a:lnSpc>
                <a:spcPct val="100000"/>
              </a:lnSpc>
              <a:spcBef>
                <a:spcPts val="1000"/>
              </a:spcBef>
              <a:spcAft>
                <a:spcPts val="1000"/>
              </a:spcAft>
              <a:buSzPts val="1300"/>
              <a:buChar char="●"/>
            </a:pPr>
            <a:r>
              <a:rPr lang="en"/>
              <a:t>In 2018, Ogbuabor, and Ugwoke explored a healthcare dataset using K-Means and DBSCAN with varying distance metrics, and evaluated the results using the Silhouette Score value.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Requirements</a:t>
            </a:r>
            <a:endParaRPr/>
          </a:p>
        </p:txBody>
      </p:sp>
      <p:sp>
        <p:nvSpPr>
          <p:cNvPr id="160" name="Google Shape;160;p17"/>
          <p:cNvSpPr txBox="1"/>
          <p:nvPr>
            <p:ph idx="1" type="body"/>
          </p:nvPr>
        </p:nvSpPr>
        <p:spPr>
          <a:xfrm>
            <a:off x="1297500" y="1459050"/>
            <a:ext cx="7038900" cy="3019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Obtain Clean Datasets</a:t>
            </a:r>
            <a:endParaRPr/>
          </a:p>
          <a:p>
            <a:pPr indent="-311150" lvl="0" marL="457200" rtl="0" algn="l">
              <a:lnSpc>
                <a:spcPct val="100000"/>
              </a:lnSpc>
              <a:spcBef>
                <a:spcPts val="1000"/>
              </a:spcBef>
              <a:spcAft>
                <a:spcPts val="0"/>
              </a:spcAft>
              <a:buSzPts val="1300"/>
              <a:buChar char="●"/>
            </a:pPr>
            <a:r>
              <a:rPr lang="en"/>
              <a:t>Vary the Dimensions of the Datasets</a:t>
            </a:r>
            <a:endParaRPr/>
          </a:p>
          <a:p>
            <a:pPr indent="-311150" lvl="0" marL="457200" rtl="0" algn="l">
              <a:lnSpc>
                <a:spcPct val="100000"/>
              </a:lnSpc>
              <a:spcBef>
                <a:spcPts val="1000"/>
              </a:spcBef>
              <a:spcAft>
                <a:spcPts val="0"/>
              </a:spcAft>
              <a:buSzPts val="1300"/>
              <a:buChar char="●"/>
            </a:pPr>
            <a:r>
              <a:rPr lang="en"/>
              <a:t>Vary the Linkage Parameter</a:t>
            </a:r>
            <a:endParaRPr/>
          </a:p>
          <a:p>
            <a:pPr indent="-311150" lvl="0" marL="457200" rtl="0" algn="l">
              <a:lnSpc>
                <a:spcPct val="100000"/>
              </a:lnSpc>
              <a:spcBef>
                <a:spcPts val="1000"/>
              </a:spcBef>
              <a:spcAft>
                <a:spcPts val="0"/>
              </a:spcAft>
              <a:buSzPts val="1300"/>
              <a:buChar char="●"/>
            </a:pPr>
            <a:r>
              <a:rPr lang="en"/>
              <a:t>Vary the Affinity Parameter (Including Standard and PreComputed)</a:t>
            </a:r>
            <a:endParaRPr/>
          </a:p>
          <a:p>
            <a:pPr indent="-311150" lvl="0" marL="457200" rtl="0" algn="l">
              <a:lnSpc>
                <a:spcPct val="100000"/>
              </a:lnSpc>
              <a:spcBef>
                <a:spcPts val="1000"/>
              </a:spcBef>
              <a:spcAft>
                <a:spcPts val="0"/>
              </a:spcAft>
              <a:buSzPts val="1300"/>
              <a:buChar char="●"/>
            </a:pPr>
            <a:r>
              <a:rPr lang="en"/>
              <a:t>Calculate the Measures</a:t>
            </a:r>
            <a:endParaRPr/>
          </a:p>
          <a:p>
            <a:pPr indent="-311150" lvl="0" marL="457200" rtl="0" algn="l">
              <a:lnSpc>
                <a:spcPct val="100000"/>
              </a:lnSpc>
              <a:spcBef>
                <a:spcPts val="1000"/>
              </a:spcBef>
              <a:spcAft>
                <a:spcPts val="1000"/>
              </a:spcAft>
              <a:buSzPts val="1300"/>
              <a:buChar char="●"/>
            </a:pPr>
            <a:r>
              <a:rPr lang="en"/>
              <a:t>Analyze the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166" name="Google Shape;166;p18"/>
          <p:cNvSpPr txBox="1"/>
          <p:nvPr>
            <p:ph idx="1" type="body"/>
          </p:nvPr>
        </p:nvSpPr>
        <p:spPr>
          <a:xfrm>
            <a:off x="1327125" y="878550"/>
            <a:ext cx="7038900" cy="3924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30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n"/>
              <a:t>*   </a:t>
            </a:r>
            <a:r>
              <a:rPr lang="en" u="sng">
                <a:solidFill>
                  <a:schemeClr val="hlink"/>
                </a:solidFill>
                <a:hlinkClick r:id="rId3"/>
              </a:rPr>
              <a:t>https://www.kaggle.com/</a:t>
            </a:r>
            <a:endParaRPr/>
          </a:p>
          <a:p>
            <a:pPr indent="0" lvl="0" marL="0" rtl="0" algn="l">
              <a:lnSpc>
                <a:spcPct val="100000"/>
              </a:lnSpc>
              <a:spcBef>
                <a:spcPts val="1200"/>
              </a:spcBef>
              <a:spcAft>
                <a:spcPts val="1200"/>
              </a:spcAft>
              <a:buNone/>
            </a:pPr>
            <a:r>
              <a:rPr lang="en"/>
              <a:t>**  </a:t>
            </a:r>
            <a:r>
              <a:rPr lang="en" u="sng">
                <a:solidFill>
                  <a:schemeClr val="hlink"/>
                </a:solidFill>
                <a:hlinkClick r:id="rId4"/>
              </a:rPr>
              <a:t>https://archive.ics.uci.edu/ml/index.php</a:t>
            </a:r>
            <a:endParaRPr/>
          </a:p>
        </p:txBody>
      </p:sp>
      <p:graphicFrame>
        <p:nvGraphicFramePr>
          <p:cNvPr id="167" name="Google Shape;167;p18"/>
          <p:cNvGraphicFramePr/>
          <p:nvPr/>
        </p:nvGraphicFramePr>
        <p:xfrm>
          <a:off x="1359550" y="927110"/>
          <a:ext cx="3000000" cy="3000000"/>
        </p:xfrm>
        <a:graphic>
          <a:graphicData uri="http://schemas.openxmlformats.org/drawingml/2006/table">
            <a:tbl>
              <a:tblPr>
                <a:noFill/>
                <a:tableStyleId>{58533E67-5357-4500-9B03-42DE4B873CD9}</a:tableStyleId>
              </a:tblPr>
              <a:tblGrid>
                <a:gridCol w="2400425"/>
                <a:gridCol w="2311250"/>
                <a:gridCol w="890275"/>
                <a:gridCol w="9744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Dataset</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Description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Attributes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Records</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CC General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Credit Card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16</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8,950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COVID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COVID Statistics by Country</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225</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Credit Card Customer Data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Credit Card Summary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6</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660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Mall Customers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Mall Customer Summary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200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Sales Transaction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Sales Transaction Information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53</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811</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Wholesale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Sales Summary Information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440</a:t>
                      </a:r>
                      <a:endParaRPr sz="1300">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Part 1</a:t>
            </a:r>
            <a:endParaRPr/>
          </a:p>
        </p:txBody>
      </p:sp>
      <p:sp>
        <p:nvSpPr>
          <p:cNvPr id="173" name="Google Shape;173;p19"/>
          <p:cNvSpPr txBox="1"/>
          <p:nvPr>
            <p:ph idx="1" type="body"/>
          </p:nvPr>
        </p:nvSpPr>
        <p:spPr>
          <a:xfrm>
            <a:off x="1297500" y="1021300"/>
            <a:ext cx="7038900" cy="3471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535"/>
              <a:t>Dimensions: 2, 3, 4</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30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1200"/>
              </a:spcAft>
              <a:buNone/>
            </a:pPr>
            <a:r>
              <a:t/>
            </a:r>
            <a:endParaRPr/>
          </a:p>
        </p:txBody>
      </p:sp>
      <p:graphicFrame>
        <p:nvGraphicFramePr>
          <p:cNvPr id="174" name="Google Shape;174;p19"/>
          <p:cNvGraphicFramePr/>
          <p:nvPr/>
        </p:nvGraphicFramePr>
        <p:xfrm>
          <a:off x="1381750" y="1556185"/>
          <a:ext cx="3000000" cy="3000000"/>
        </p:xfrm>
        <a:graphic>
          <a:graphicData uri="http://schemas.openxmlformats.org/drawingml/2006/table">
            <a:tbl>
              <a:tblPr>
                <a:noFill/>
                <a:tableStyleId>{58533E67-5357-4500-9B03-42DE4B873CD9}</a:tableStyleId>
              </a:tblPr>
              <a:tblGrid>
                <a:gridCol w="1395475"/>
                <a:gridCol w="5180875"/>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Average inter-cluster distance</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Centroid</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Distance between the two mean vectors of the clusters</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farthest distance between elements in each cluster</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smallest distance between elements in each cluster</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Creates new clusters that minimize the variance</a:t>
                      </a:r>
                      <a:endParaRPr sz="1300">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Part 2</a:t>
            </a:r>
            <a:endParaRPr/>
          </a:p>
        </p:txBody>
      </p:sp>
      <p:sp>
        <p:nvSpPr>
          <p:cNvPr id="180" name="Google Shape;180;p20"/>
          <p:cNvSpPr txBox="1"/>
          <p:nvPr>
            <p:ph idx="1" type="body"/>
          </p:nvPr>
        </p:nvSpPr>
        <p:spPr>
          <a:xfrm>
            <a:off x="1297500" y="1095300"/>
            <a:ext cx="7038900" cy="3663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779"/>
              <a:t>*  </a:t>
            </a:r>
            <a:r>
              <a:rPr lang="en" sz="1779"/>
              <a:t>https://scikit-learn.org/stable/modules/generated/sklearn.metrics.DistanceMetric.html</a:t>
            </a:r>
            <a:endParaRPr sz="1779"/>
          </a:p>
        </p:txBody>
      </p:sp>
      <p:graphicFrame>
        <p:nvGraphicFramePr>
          <p:cNvPr id="181" name="Google Shape;181;p20"/>
          <p:cNvGraphicFramePr/>
          <p:nvPr/>
        </p:nvGraphicFramePr>
        <p:xfrm>
          <a:off x="1366950" y="1095310"/>
          <a:ext cx="3000000" cy="3000000"/>
        </p:xfrm>
        <a:graphic>
          <a:graphicData uri="http://schemas.openxmlformats.org/drawingml/2006/table">
            <a:tbl>
              <a:tblPr>
                <a:noFill/>
                <a:tableStyleId>{58533E67-5357-4500-9B03-42DE4B873CD9}</a:tableStyleId>
              </a:tblPr>
              <a:tblGrid>
                <a:gridCol w="1239100"/>
                <a:gridCol w="3765775"/>
                <a:gridCol w="2078425"/>
              </a:tblGrid>
              <a:tr h="3508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Affinity</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Formula *</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Straight Line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sqrt(sum((x-y)^2))</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City Block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sum(|x -y|)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 Cosine Similarity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 (x * y)/(|x||y|)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maximum distance between vectors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max(|x - 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generalization of the Euclidean and Manhattan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sum(w * |x-y|^p)^(1/p)</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the number of standard deviations a point is from the mean distribution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sqrt((x-y)’ V^-1 (x-y)</a:t>
                      </a:r>
                      <a:endParaRPr sz="1300">
                        <a:solidFill>
                          <a:schemeClr val="lt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a:t>
            </a:r>
            <a:endParaRPr/>
          </a:p>
        </p:txBody>
      </p:sp>
      <p:sp>
        <p:nvSpPr>
          <p:cNvPr id="187" name="Google Shape;187;p21"/>
          <p:cNvSpPr txBox="1"/>
          <p:nvPr>
            <p:ph idx="1" type="body"/>
          </p:nvPr>
        </p:nvSpPr>
        <p:spPr>
          <a:xfrm>
            <a:off x="1122725" y="1095300"/>
            <a:ext cx="7213800" cy="381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https://scikit-learn.org/stable/modules/classes.html#module-sklearn.metrics</a:t>
            </a:r>
            <a:endParaRPr/>
          </a:p>
        </p:txBody>
      </p:sp>
      <p:graphicFrame>
        <p:nvGraphicFramePr>
          <p:cNvPr id="188" name="Google Shape;188;p21"/>
          <p:cNvGraphicFramePr/>
          <p:nvPr/>
        </p:nvGraphicFramePr>
        <p:xfrm>
          <a:off x="1122725" y="1043510"/>
          <a:ext cx="3000000" cy="3000000"/>
        </p:xfrm>
        <a:graphic>
          <a:graphicData uri="http://schemas.openxmlformats.org/drawingml/2006/table">
            <a:tbl>
              <a:tblPr>
                <a:noFill/>
                <a:tableStyleId>{58533E67-5357-4500-9B03-42DE4B873CD9}</a:tableStyleId>
              </a:tblPr>
              <a:tblGrid>
                <a:gridCol w="2062350"/>
                <a:gridCol w="3669400"/>
                <a:gridCol w="1537975"/>
              </a:tblGrid>
              <a:tr h="3508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Measure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Interpretation</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Silhouette Score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similarity between items in the same cluster</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to 1 </a:t>
                      </a:r>
                      <a:endParaRPr sz="1300">
                        <a:solidFill>
                          <a:schemeClr val="lt1"/>
                        </a:solidFill>
                      </a:endParaRPr>
                    </a:p>
                    <a:p>
                      <a:pPr indent="0" lvl="0" marL="0" rtl="0" algn="l">
                        <a:spcBef>
                          <a:spcPts val="0"/>
                        </a:spcBef>
                        <a:spcAft>
                          <a:spcPts val="0"/>
                        </a:spcAft>
                        <a:buNone/>
                      </a:pPr>
                      <a:r>
                        <a:rPr lang="en" sz="1300">
                          <a:solidFill>
                            <a:schemeClr val="lt1"/>
                          </a:solidFill>
                        </a:rPr>
                        <a:t>0 means overlap</a:t>
                      </a:r>
                      <a:endParaRPr sz="1300">
                        <a:solidFill>
                          <a:schemeClr val="lt1"/>
                        </a:solidFill>
                      </a:endParaRPr>
                    </a:p>
                    <a:p>
                      <a:pPr indent="0" lvl="0" marL="0" rtl="0" algn="l">
                        <a:spcBef>
                          <a:spcPts val="0"/>
                        </a:spcBef>
                        <a:spcAft>
                          <a:spcPts val="0"/>
                        </a:spcAft>
                        <a:buNone/>
                      </a:pPr>
                      <a:r>
                        <a:rPr lang="en" sz="1300">
                          <a:solidFill>
                            <a:schemeClr val="lt1"/>
                          </a:solidFill>
                        </a:rPr>
                        <a:t>Higher values are better</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Calinski Harabasz  Score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a:t>
                      </a:r>
                      <a:r>
                        <a:rPr lang="en" sz="1300">
                          <a:solidFill>
                            <a:schemeClr val="lt1"/>
                          </a:solidFill>
                        </a:rPr>
                        <a:t>measure</a:t>
                      </a:r>
                      <a:r>
                        <a:rPr lang="en" sz="1300">
                          <a:solidFill>
                            <a:schemeClr val="lt1"/>
                          </a:solidFill>
                        </a:rPr>
                        <a:t> of the variance in cluster dispersion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Higher values are better</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Davies-Bouldin Index</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the average similarity between clusters focusing on the size of the clusters and the distance between the clusters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 and above </a:t>
                      </a:r>
                      <a:endParaRPr sz="1300">
                        <a:solidFill>
                          <a:schemeClr val="lt1"/>
                        </a:solidFill>
                      </a:endParaRPr>
                    </a:p>
                    <a:p>
                      <a:pPr indent="0" lvl="0" marL="0" rtl="0" algn="l">
                        <a:spcBef>
                          <a:spcPts val="0"/>
                        </a:spcBef>
                        <a:spcAft>
                          <a:spcPts val="0"/>
                        </a:spcAft>
                        <a:buNone/>
                      </a:pPr>
                      <a:r>
                        <a:rPr lang="en" sz="1300">
                          <a:solidFill>
                            <a:schemeClr val="lt1"/>
                          </a:solidFill>
                        </a:rPr>
                        <a:t>Closer to 0 is better</a:t>
                      </a:r>
                      <a:endParaRPr sz="1300">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