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Nunito"/>
      <p:regular r:id="rId21"/>
      <p:bold r:id="rId22"/>
      <p:italic r:id="rId23"/>
      <p:boldItalic r:id="rId24"/>
    </p:embeddedFont>
    <p:embeddedFont>
      <p:font typeface="Maven Pro"/>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AEC05C8-9B93-4958-9CE4-23EAF6CFA09E}">
  <a:tblStyle styleId="{0AEC05C8-9B93-4958-9CE4-23EAF6CFA09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Nunito-bold.fntdata"/><Relationship Id="rId21" Type="http://schemas.openxmlformats.org/officeDocument/2006/relationships/font" Target="fonts/Nunito-regular.fntdata"/><Relationship Id="rId24" Type="http://schemas.openxmlformats.org/officeDocument/2006/relationships/font" Target="fonts/Nunito-boldItalic.fntdata"/><Relationship Id="rId23"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avenPro-bold.fntdata"/><Relationship Id="rId25" Type="http://schemas.openxmlformats.org/officeDocument/2006/relationships/font" Target="fonts/MavenPr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785a3753d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785a3753d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785a3753d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785a3753d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785a3753d7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785a3753d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4db9bc9100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4db9bc9100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7a0dad767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7a0dad767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77f95b8c60_0_1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77f95b8c60_0_1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785a3753d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785a3753d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785a3753d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785a3753d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785a3753d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785a3753d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XGBoost classifier, LightBGM classifier, Catboost classifier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2b94fbda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2b94fbda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2b94fbdab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2b94fbdab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2b94fbdab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2b94fbdab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785a3753d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785a3753d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kaggle.com/datasets/fedesoriano/stroke-prediction-dataset?resource=downloa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25"/>
            <a:ext cx="6793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Course project:</a:t>
            </a:r>
            <a:endParaRPr/>
          </a:p>
          <a:p>
            <a:pPr indent="0" lvl="0" marL="0" rtl="0" algn="l">
              <a:spcBef>
                <a:spcPts val="0"/>
              </a:spcBef>
              <a:spcAft>
                <a:spcPts val="0"/>
              </a:spcAft>
              <a:buNone/>
            </a:pPr>
            <a:r>
              <a:rPr lang="en"/>
              <a:t>Prediction on Stroke based on various models</a:t>
            </a:r>
            <a:endParaRPr/>
          </a:p>
        </p:txBody>
      </p:sp>
      <p:sp>
        <p:nvSpPr>
          <p:cNvPr id="278" name="Google Shape;278;p13"/>
          <p:cNvSpPr txBox="1"/>
          <p:nvPr>
            <p:ph idx="1" type="subTitle"/>
          </p:nvPr>
        </p:nvSpPr>
        <p:spPr>
          <a:xfrm>
            <a:off x="824000" y="3596300"/>
            <a:ext cx="78954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Group 14</a:t>
            </a:r>
            <a:endParaRPr/>
          </a:p>
          <a:p>
            <a:pPr indent="0" lvl="0" marL="0" rtl="0" algn="l">
              <a:spcBef>
                <a:spcPts val="0"/>
              </a:spcBef>
              <a:spcAft>
                <a:spcPts val="0"/>
              </a:spcAft>
              <a:buNone/>
            </a:pPr>
            <a:r>
              <a:rPr lang="en"/>
              <a:t>Member: Xichen Liu, </a:t>
            </a:r>
            <a:r>
              <a:rPr lang="en"/>
              <a:t>Rodolph</a:t>
            </a:r>
            <a:r>
              <a:rPr lang="en"/>
              <a:t> Mesadieu, Duo Zhao, Keming Xu, Wenshu Yang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Cross Validation</a:t>
            </a:r>
            <a:endParaRPr/>
          </a:p>
        </p:txBody>
      </p:sp>
      <p:sp>
        <p:nvSpPr>
          <p:cNvPr id="334" name="Google Shape;334;p22"/>
          <p:cNvSpPr txBox="1"/>
          <p:nvPr>
            <p:ph idx="1" type="body"/>
          </p:nvPr>
        </p:nvSpPr>
        <p:spPr>
          <a:xfrm>
            <a:off x="1190000" y="1512100"/>
            <a:ext cx="7030500" cy="25416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en"/>
              <a:t>Divide training set into pieces and select different pieces as a small testset to train the model</a:t>
            </a:r>
            <a:endParaRPr/>
          </a:p>
          <a:p>
            <a:pPr indent="-311150" lvl="0" marL="457200" rtl="0" algn="l">
              <a:lnSpc>
                <a:spcPct val="200000"/>
              </a:lnSpc>
              <a:spcBef>
                <a:spcPts val="0"/>
              </a:spcBef>
              <a:spcAft>
                <a:spcPts val="0"/>
              </a:spcAft>
              <a:buSzPts val="1300"/>
              <a:buChar char="●"/>
            </a:pPr>
            <a:r>
              <a:rPr lang="en"/>
              <a:t>By applying GridSearchCV and RandomizedSearchCV to control the cross validation algorithm while applying different hyperparameters</a:t>
            </a:r>
            <a:endParaRPr/>
          </a:p>
          <a:p>
            <a:pPr indent="-311150" lvl="0" marL="457200" rtl="0" algn="l">
              <a:lnSpc>
                <a:spcPct val="200000"/>
              </a:lnSpc>
              <a:spcBef>
                <a:spcPts val="0"/>
              </a:spcBef>
              <a:spcAft>
                <a:spcPts val="0"/>
              </a:spcAft>
              <a:buSzPts val="1300"/>
              <a:buChar char="●"/>
            </a:pPr>
            <a:r>
              <a:rPr lang="en"/>
              <a:t>Some build-in classifiers with cross validation parameters like LogisticRegressionCV()</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Evaluation &amp; Selection</a:t>
            </a:r>
            <a:endParaRPr/>
          </a:p>
        </p:txBody>
      </p:sp>
      <p:sp>
        <p:nvSpPr>
          <p:cNvPr id="340" name="Google Shape;340;p23"/>
          <p:cNvSpPr txBox="1"/>
          <p:nvPr>
            <p:ph idx="1" type="body"/>
          </p:nvPr>
        </p:nvSpPr>
        <p:spPr>
          <a:xfrm>
            <a:off x="998775" y="1534875"/>
            <a:ext cx="7254600" cy="3185100"/>
          </a:xfrm>
          <a:prstGeom prst="rect">
            <a:avLst/>
          </a:prstGeom>
        </p:spPr>
        <p:txBody>
          <a:bodyPr anchorCtr="0" anchor="t" bIns="91425" lIns="91425" spcFirstLastPara="1" rIns="91425" wrap="square" tIns="91425">
            <a:normAutofit lnSpcReduction="20000"/>
          </a:bodyPr>
          <a:lstStyle/>
          <a:p>
            <a:pPr indent="-311150" lvl="0" marL="457200" rtl="0" algn="l">
              <a:lnSpc>
                <a:spcPct val="150000"/>
              </a:lnSpc>
              <a:spcBef>
                <a:spcPts val="0"/>
              </a:spcBef>
              <a:spcAft>
                <a:spcPts val="0"/>
              </a:spcAft>
              <a:buSzPts val="1300"/>
              <a:buChar char="●"/>
            </a:pPr>
            <a:r>
              <a:rPr lang="en"/>
              <a:t>Visualize the results of the prediction results</a:t>
            </a:r>
            <a:endParaRPr/>
          </a:p>
          <a:p>
            <a:pPr indent="-298450" lvl="1" marL="914400" rtl="0" algn="l">
              <a:lnSpc>
                <a:spcPct val="150000"/>
              </a:lnSpc>
              <a:spcBef>
                <a:spcPts val="0"/>
              </a:spcBef>
              <a:spcAft>
                <a:spcPts val="0"/>
              </a:spcAft>
              <a:buSzPts val="1100"/>
              <a:buChar char="○"/>
            </a:pPr>
            <a:r>
              <a:rPr lang="en"/>
              <a:t>Different numerical scores</a:t>
            </a:r>
            <a:endParaRPr/>
          </a:p>
          <a:p>
            <a:pPr indent="-298450" lvl="2" marL="1371600" rtl="0" algn="l">
              <a:lnSpc>
                <a:spcPct val="150000"/>
              </a:lnSpc>
              <a:spcBef>
                <a:spcPts val="0"/>
              </a:spcBef>
              <a:spcAft>
                <a:spcPts val="0"/>
              </a:spcAft>
              <a:buSzPts val="1100"/>
              <a:buChar char="■"/>
            </a:pPr>
            <a:r>
              <a:rPr lang="en"/>
              <a:t>R</a:t>
            </a:r>
            <a:r>
              <a:rPr lang="en"/>
              <a:t>oc curve: useful for organizing classifiers and visualizing their performance. </a:t>
            </a:r>
            <a:endParaRPr/>
          </a:p>
          <a:p>
            <a:pPr indent="-298450" lvl="2" marL="1371600" rtl="0" algn="l">
              <a:lnSpc>
                <a:spcPct val="150000"/>
              </a:lnSpc>
              <a:spcBef>
                <a:spcPts val="0"/>
              </a:spcBef>
              <a:spcAft>
                <a:spcPts val="0"/>
              </a:spcAft>
              <a:buSzPts val="1100"/>
              <a:buChar char="■"/>
            </a:pPr>
            <a:r>
              <a:rPr lang="en"/>
              <a:t>Accuracy score: accuracy is the fraction of predictions our model got right</a:t>
            </a:r>
            <a:endParaRPr/>
          </a:p>
          <a:p>
            <a:pPr indent="-298450" lvl="2" marL="1371600" rtl="0" algn="l">
              <a:lnSpc>
                <a:spcPct val="150000"/>
              </a:lnSpc>
              <a:spcBef>
                <a:spcPts val="0"/>
              </a:spcBef>
              <a:spcAft>
                <a:spcPts val="0"/>
              </a:spcAft>
              <a:buSzPts val="1100"/>
              <a:buChar char="■"/>
            </a:pPr>
            <a:r>
              <a:rPr lang="en"/>
              <a:t>Confusion matrix: A confusion matrix is a table that is used to define the performance of a classification algorithm. </a:t>
            </a:r>
            <a:endParaRPr/>
          </a:p>
          <a:p>
            <a:pPr indent="-298450" lvl="2" marL="1371600" rtl="0" algn="l">
              <a:lnSpc>
                <a:spcPct val="150000"/>
              </a:lnSpc>
              <a:spcBef>
                <a:spcPts val="0"/>
              </a:spcBef>
              <a:spcAft>
                <a:spcPts val="0"/>
              </a:spcAft>
              <a:buSzPts val="1100"/>
              <a:buChar char="■"/>
            </a:pPr>
            <a:r>
              <a:rPr lang="en"/>
              <a:t>Recall score: used to measure the model performance in terms of measuring the count of true positives in a correct manner out of all the actual positive values. </a:t>
            </a:r>
            <a:endParaRPr/>
          </a:p>
          <a:p>
            <a:pPr indent="-298450" lvl="2" marL="1371600" rtl="0" algn="l">
              <a:lnSpc>
                <a:spcPct val="150000"/>
              </a:lnSpc>
              <a:spcBef>
                <a:spcPts val="0"/>
              </a:spcBef>
              <a:spcAft>
                <a:spcPts val="0"/>
              </a:spcAft>
              <a:buSzPts val="1100"/>
              <a:buChar char="■"/>
            </a:pPr>
            <a:r>
              <a:rPr lang="en"/>
              <a:t>Precision score: is the ratio of tp / (tp + fp). Intuitively, it shows the ability of the classifier not to label as positive a </a:t>
            </a:r>
            <a:r>
              <a:rPr lang="en"/>
              <a:t>sample that is negative. </a:t>
            </a:r>
            <a:endParaRPr/>
          </a:p>
          <a:p>
            <a:pPr indent="-298450" lvl="2" marL="1371600" rtl="0" algn="l">
              <a:lnSpc>
                <a:spcPct val="150000"/>
              </a:lnSpc>
              <a:spcBef>
                <a:spcPts val="0"/>
              </a:spcBef>
              <a:spcAft>
                <a:spcPts val="0"/>
              </a:spcAft>
              <a:buSzPts val="1100"/>
              <a:buChar char="■"/>
            </a:pPr>
            <a:r>
              <a:rPr lang="en"/>
              <a:t>F1 score: combines the </a:t>
            </a:r>
            <a:r>
              <a:rPr lang="en"/>
              <a:t>precision</a:t>
            </a:r>
            <a:r>
              <a:rPr lang="en"/>
              <a:t> and recall of a classifier into a single metric by taking their harmonic mean. </a:t>
            </a:r>
            <a:endParaRPr/>
          </a:p>
          <a:p>
            <a:pPr indent="-298450" lvl="1" marL="914400" rtl="0" algn="l">
              <a:lnSpc>
                <a:spcPct val="150000"/>
              </a:lnSpc>
              <a:spcBef>
                <a:spcPts val="0"/>
              </a:spcBef>
              <a:spcAft>
                <a:spcPts val="0"/>
              </a:spcAft>
              <a:buSzPts val="1100"/>
              <a:buChar char="○"/>
            </a:pPr>
            <a:r>
              <a:rPr lang="en"/>
              <a:t>Graph of the prediction results.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Timeline</a:t>
            </a:r>
            <a:endParaRPr/>
          </a:p>
        </p:txBody>
      </p:sp>
      <p:sp>
        <p:nvSpPr>
          <p:cNvPr id="346" name="Google Shape;346;p24"/>
          <p:cNvSpPr txBox="1"/>
          <p:nvPr>
            <p:ph idx="1" type="body"/>
          </p:nvPr>
        </p:nvSpPr>
        <p:spPr>
          <a:xfrm>
            <a:off x="1303800" y="1744300"/>
            <a:ext cx="7030500" cy="2541600"/>
          </a:xfrm>
          <a:prstGeom prst="rect">
            <a:avLst/>
          </a:prstGeom>
        </p:spPr>
        <p:txBody>
          <a:bodyPr anchorCtr="0" anchor="t" bIns="91425" lIns="91425" spcFirstLastPara="1" rIns="91425" wrap="square" tIns="91425">
            <a:normAutofit/>
          </a:bodyPr>
          <a:lstStyle/>
          <a:p>
            <a:pPr indent="-311150" lvl="0" marL="457200" marR="0" rtl="0" algn="l">
              <a:lnSpc>
                <a:spcPct val="150000"/>
              </a:lnSpc>
              <a:spcBef>
                <a:spcPts val="0"/>
              </a:spcBef>
              <a:spcAft>
                <a:spcPts val="0"/>
              </a:spcAft>
              <a:buSzPts val="1300"/>
              <a:buChar char="●"/>
            </a:pPr>
            <a:r>
              <a:rPr lang="en"/>
              <a:t>Week 9: Pre-processing data and cleaning redundant, duplicate values or significant noise. </a:t>
            </a:r>
            <a:endParaRPr/>
          </a:p>
          <a:p>
            <a:pPr indent="-311150" lvl="0" marL="457200" marR="0" rtl="0" algn="l">
              <a:lnSpc>
                <a:spcPct val="150000"/>
              </a:lnSpc>
              <a:spcBef>
                <a:spcPts val="0"/>
              </a:spcBef>
              <a:spcAft>
                <a:spcPts val="0"/>
              </a:spcAft>
              <a:buSzPts val="1300"/>
              <a:buChar char="●"/>
            </a:pPr>
            <a:r>
              <a:rPr lang="en"/>
              <a:t>Week 10: Building multiple supervised machine learning models. </a:t>
            </a:r>
            <a:endParaRPr/>
          </a:p>
          <a:p>
            <a:pPr indent="-311150" lvl="0" marL="457200" marR="0" rtl="0" algn="l">
              <a:lnSpc>
                <a:spcPct val="150000"/>
              </a:lnSpc>
              <a:spcBef>
                <a:spcPts val="0"/>
              </a:spcBef>
              <a:spcAft>
                <a:spcPts val="0"/>
              </a:spcAft>
              <a:buSzPts val="1300"/>
              <a:buChar char="●"/>
            </a:pPr>
            <a:r>
              <a:rPr lang="en"/>
              <a:t>Week 11: Determine the hyperparameters for each model and apply cross validation to the data. </a:t>
            </a:r>
            <a:endParaRPr/>
          </a:p>
          <a:p>
            <a:pPr indent="-311150" lvl="0" marL="457200" marR="0" rtl="0" algn="l">
              <a:lnSpc>
                <a:spcPct val="150000"/>
              </a:lnSpc>
              <a:spcBef>
                <a:spcPts val="0"/>
              </a:spcBef>
              <a:spcAft>
                <a:spcPts val="0"/>
              </a:spcAft>
              <a:buSzPts val="1300"/>
              <a:buChar char="●"/>
            </a:pPr>
            <a:r>
              <a:rPr lang="en"/>
              <a:t>Week 12: Compare the accuracy of different models by using six different accuracy metrics and analyze the result </a:t>
            </a:r>
            <a:endParaRPr/>
          </a:p>
          <a:p>
            <a:pPr indent="-311150" lvl="0" marL="457200" marR="0" rtl="0" algn="l">
              <a:lnSpc>
                <a:spcPct val="150000"/>
              </a:lnSpc>
              <a:spcBef>
                <a:spcPts val="0"/>
              </a:spcBef>
              <a:spcAft>
                <a:spcPts val="0"/>
              </a:spcAft>
              <a:buSzPts val="1300"/>
              <a:buChar char="●"/>
            </a:pPr>
            <a:r>
              <a:rPr lang="en"/>
              <a:t>Week 13: Finalize the report and prepare for the presentation.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Division of Labor</a:t>
            </a:r>
            <a:endParaRPr/>
          </a:p>
        </p:txBody>
      </p:sp>
      <p:graphicFrame>
        <p:nvGraphicFramePr>
          <p:cNvPr id="352" name="Google Shape;352;p25"/>
          <p:cNvGraphicFramePr/>
          <p:nvPr/>
        </p:nvGraphicFramePr>
        <p:xfrm>
          <a:off x="952500" y="2110500"/>
          <a:ext cx="3000000" cy="3000000"/>
        </p:xfrm>
        <a:graphic>
          <a:graphicData uri="http://schemas.openxmlformats.org/drawingml/2006/table">
            <a:tbl>
              <a:tblPr>
                <a:noFill/>
                <a:tableStyleId>{0AEC05C8-9B93-4958-9CE4-23EAF6CFA09E}</a:tableStyleId>
              </a:tblPr>
              <a:tblGrid>
                <a:gridCol w="1931200"/>
                <a:gridCol w="3840150"/>
                <a:gridCol w="1467650"/>
              </a:tblGrid>
              <a:tr h="381000">
                <a:tc>
                  <a:txBody>
                    <a:bodyPr/>
                    <a:lstStyle/>
                    <a:p>
                      <a:pPr indent="0" lvl="0" marL="0" rtl="0" algn="l">
                        <a:spcBef>
                          <a:spcPts val="0"/>
                        </a:spcBef>
                        <a:spcAft>
                          <a:spcPts val="0"/>
                        </a:spcAft>
                        <a:buNone/>
                      </a:pPr>
                      <a:r>
                        <a:rPr b="1" lang="en"/>
                        <a:t>Member name</a:t>
                      </a:r>
                      <a:endParaRPr b="1"/>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t>Responsibility</a:t>
                      </a:r>
                      <a:endParaRPr b="1"/>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t>Percentage</a:t>
                      </a:r>
                      <a:endParaRPr b="1"/>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Xichen Liu</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Data pre-processing and cleaning</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Wenshu Yang</a:t>
                      </a:r>
                      <a:endParaRPr/>
                    </a:p>
                  </a:txBody>
                  <a:tcPr marT="91425" marB="91425" marR="91425" marL="91425">
                    <a:lnT cap="flat" cmpd="sng" w="9525">
                      <a:solidFill>
                        <a:srgbClr val="9E9E9E"/>
                      </a:solidFill>
                      <a:prstDash val="solid"/>
                      <a:round/>
                      <a:headEnd len="sm" w="sm" type="none"/>
                      <a:tailEnd len="sm" w="sm" type="none"/>
                    </a:lnT>
                  </a:tcPr>
                </a:tc>
                <a:tc rowSpan="4">
                  <a:txBody>
                    <a:bodyPr/>
                    <a:lstStyle/>
                    <a:p>
                      <a:pPr indent="0" lvl="0" marL="0" rtl="0" algn="l">
                        <a:spcBef>
                          <a:spcPts val="0"/>
                        </a:spcBef>
                        <a:spcAft>
                          <a:spcPts val="0"/>
                        </a:spcAft>
                        <a:buNone/>
                      </a:pPr>
                      <a:r>
                        <a:rPr lang="en"/>
                        <a:t>Model building</a:t>
                      </a:r>
                      <a:endParaRPr/>
                    </a:p>
                    <a:p>
                      <a:pPr indent="0" lvl="0" marL="0" rtl="0" algn="l">
                        <a:spcBef>
                          <a:spcPts val="0"/>
                        </a:spcBef>
                        <a:spcAft>
                          <a:spcPts val="0"/>
                        </a:spcAft>
                        <a:buNone/>
                      </a:pPr>
                      <a:r>
                        <a:rPr lang="en"/>
                        <a:t>Determine the hyperparameters</a:t>
                      </a:r>
                      <a:endParaRPr/>
                    </a:p>
                    <a:p>
                      <a:pPr indent="0" lvl="0" marL="0" rtl="0" algn="l">
                        <a:spcBef>
                          <a:spcPts val="0"/>
                        </a:spcBef>
                        <a:spcAft>
                          <a:spcPts val="0"/>
                        </a:spcAft>
                        <a:buNone/>
                      </a:pPr>
                      <a:r>
                        <a:rPr lang="en"/>
                        <a:t>Apply cross validation to the data</a:t>
                      </a:r>
                      <a:endParaRPr/>
                    </a:p>
                    <a:p>
                      <a:pPr indent="0" lvl="0" marL="0" rtl="0" algn="l">
                        <a:spcBef>
                          <a:spcPts val="0"/>
                        </a:spcBef>
                        <a:spcAft>
                          <a:spcPts val="0"/>
                        </a:spcAft>
                        <a:buNone/>
                      </a:pPr>
                      <a:r>
                        <a:rPr lang="en"/>
                        <a:t>Evaluation and conclusion</a:t>
                      </a:r>
                      <a:endParaRPr/>
                    </a:p>
                  </a:txBody>
                  <a:tcPr marT="91425" marB="91425" marR="91425" marL="91425" anchor="ctr">
                    <a:lnT cap="flat" cmpd="sng" w="9525">
                      <a:solidFill>
                        <a:srgbClr val="9E9E9E"/>
                      </a:solidFill>
                      <a:prstDash val="solid"/>
                      <a:round/>
                      <a:headEnd len="sm" w="sm" type="none"/>
                      <a:tailEnd len="sm" w="sm" type="none"/>
                    </a:lnT>
                  </a:tcPr>
                </a:tc>
                <a:tc rowSpan="4">
                  <a:txBody>
                    <a:bodyPr/>
                    <a:lstStyle/>
                    <a:p>
                      <a:pPr indent="0" lvl="0" marL="0" rtl="0" algn="l">
                        <a:spcBef>
                          <a:spcPts val="0"/>
                        </a:spcBef>
                        <a:spcAft>
                          <a:spcPts val="0"/>
                        </a:spcAft>
                        <a:buNone/>
                      </a:pPr>
                      <a:r>
                        <a:rPr lang="en"/>
                        <a:t>80%</a:t>
                      </a:r>
                      <a:endParaRPr/>
                    </a:p>
                  </a:txBody>
                  <a:tcPr marT="91425" marB="91425" marR="91425" marL="91425" anchor="ctr">
                    <a:lnT cap="flat" cmpd="sng" w="9525">
                      <a:solidFill>
                        <a:srgbClr val="9E9E9E"/>
                      </a:solidFill>
                      <a:prstDash val="solid"/>
                      <a:round/>
                      <a:headEnd len="sm" w="sm" type="none"/>
                      <a:tailEnd len="sm" w="sm" type="none"/>
                    </a:lnT>
                  </a:tcPr>
                </a:tc>
              </a:tr>
              <a:tr h="381000">
                <a:tc>
                  <a:txBody>
                    <a:bodyPr/>
                    <a:lstStyle/>
                    <a:p>
                      <a:pPr indent="0" lvl="0" marL="0" rtl="0" algn="l">
                        <a:spcBef>
                          <a:spcPts val="0"/>
                        </a:spcBef>
                        <a:spcAft>
                          <a:spcPts val="0"/>
                        </a:spcAft>
                        <a:buNone/>
                      </a:pPr>
                      <a:r>
                        <a:rPr lang="en"/>
                        <a:t>Duo Zhao</a:t>
                      </a:r>
                      <a:endParaRPr/>
                    </a:p>
                  </a:txBody>
                  <a:tcPr marT="91425" marB="91425" marR="91425" marL="91425"/>
                </a:tc>
                <a:tc vMerge="1"/>
                <a:tc vMerge="1"/>
              </a:tr>
              <a:tr h="381000">
                <a:tc>
                  <a:txBody>
                    <a:bodyPr/>
                    <a:lstStyle/>
                    <a:p>
                      <a:pPr indent="0" lvl="0" marL="0" rtl="0" algn="l">
                        <a:spcBef>
                          <a:spcPts val="0"/>
                        </a:spcBef>
                        <a:spcAft>
                          <a:spcPts val="0"/>
                        </a:spcAft>
                        <a:buNone/>
                      </a:pPr>
                      <a:r>
                        <a:rPr lang="en"/>
                        <a:t>Keming Xu</a:t>
                      </a:r>
                      <a:endParaRPr/>
                    </a:p>
                  </a:txBody>
                  <a:tcPr marT="91425" marB="91425" marR="91425" marL="91425"/>
                </a:tc>
                <a:tc vMerge="1"/>
                <a:tc vMerge="1"/>
              </a:tr>
              <a:tr h="381000">
                <a:tc>
                  <a:txBody>
                    <a:bodyPr/>
                    <a:lstStyle/>
                    <a:p>
                      <a:pPr indent="0" lvl="0" marL="0" rtl="0" algn="l">
                        <a:spcBef>
                          <a:spcPts val="0"/>
                        </a:spcBef>
                        <a:spcAft>
                          <a:spcPts val="0"/>
                        </a:spcAft>
                        <a:buNone/>
                      </a:pPr>
                      <a:r>
                        <a:t/>
                      </a:r>
                      <a:endParaRPr/>
                    </a:p>
                  </a:txBody>
                  <a:tcPr marT="91425" marB="91425" marR="91425" marL="91425"/>
                </a:tc>
                <a:tc vMerge="1"/>
                <a:tc vMerge="1"/>
              </a:tr>
            </a:tbl>
          </a:graphicData>
        </a:graphic>
      </p:graphicFrame>
      <p:sp>
        <p:nvSpPr>
          <p:cNvPr id="353" name="Google Shape;353;p25"/>
          <p:cNvSpPr txBox="1"/>
          <p:nvPr/>
        </p:nvSpPr>
        <p:spPr>
          <a:xfrm>
            <a:off x="952489" y="4091552"/>
            <a:ext cx="463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Rodolph Mesadieu</a:t>
            </a:r>
            <a:endParaRPr>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a:t>
            </a:r>
            <a:r>
              <a:rPr lang="en"/>
              <a:t> </a:t>
            </a:r>
            <a:endParaRPr/>
          </a:p>
        </p:txBody>
      </p:sp>
      <p:sp>
        <p:nvSpPr>
          <p:cNvPr id="359" name="Google Shape;359;p2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Clr>
                <a:srgbClr val="000000"/>
              </a:buClr>
              <a:buSzPts val="1300"/>
              <a:buFont typeface="Arial"/>
              <a:buAutoNum type="arabicPeriod"/>
            </a:pPr>
            <a:r>
              <a:rPr lang="en">
                <a:solidFill>
                  <a:srgbClr val="000000"/>
                </a:solidFill>
                <a:latin typeface="Arial"/>
                <a:ea typeface="Arial"/>
                <a:cs typeface="Arial"/>
                <a:sym typeface="Arial"/>
              </a:rPr>
              <a:t>Analyzing the </a:t>
            </a:r>
            <a:r>
              <a:rPr lang="en">
                <a:solidFill>
                  <a:srgbClr val="000000"/>
                </a:solidFill>
                <a:latin typeface="Arial"/>
                <a:ea typeface="Arial"/>
                <a:cs typeface="Arial"/>
                <a:sym typeface="Arial"/>
              </a:rPr>
              <a:t>Performance</a:t>
            </a:r>
            <a:r>
              <a:rPr lang="en">
                <a:solidFill>
                  <a:srgbClr val="000000"/>
                </a:solidFill>
                <a:latin typeface="Arial"/>
                <a:ea typeface="Arial"/>
                <a:cs typeface="Arial"/>
                <a:sym typeface="Arial"/>
              </a:rPr>
              <a:t> of Stroke Prediction using ML Classification Algorithms</a:t>
            </a:r>
            <a:endParaRPr>
              <a:solidFill>
                <a:srgbClr val="000000"/>
              </a:solidFill>
              <a:latin typeface="Arial"/>
              <a:ea typeface="Arial"/>
              <a:cs typeface="Arial"/>
              <a:sym typeface="Arial"/>
            </a:endParaRPr>
          </a:p>
          <a:p>
            <a:pPr indent="-311150" lvl="0" marL="457200" rtl="0" algn="l">
              <a:lnSpc>
                <a:spcPct val="200000"/>
              </a:lnSpc>
              <a:spcBef>
                <a:spcPts val="0"/>
              </a:spcBef>
              <a:spcAft>
                <a:spcPts val="0"/>
              </a:spcAft>
              <a:buClr>
                <a:srgbClr val="000000"/>
              </a:buClr>
              <a:buSzPts val="1300"/>
              <a:buFont typeface="Arial"/>
              <a:buAutoNum type="arabicPeriod"/>
            </a:pPr>
            <a:r>
              <a:rPr lang="en">
                <a:solidFill>
                  <a:srgbClr val="000000"/>
                </a:solidFill>
                <a:latin typeface="Arial"/>
                <a:ea typeface="Arial"/>
                <a:cs typeface="Arial"/>
                <a:sym typeface="Arial"/>
              </a:rPr>
              <a:t>Early Stroke Prediction Using Machine Learning</a:t>
            </a:r>
            <a:endParaRPr>
              <a:solidFill>
                <a:srgbClr val="000000"/>
              </a:solidFill>
              <a:latin typeface="Arial"/>
              <a:ea typeface="Arial"/>
              <a:cs typeface="Arial"/>
              <a:sym typeface="Arial"/>
            </a:endParaRPr>
          </a:p>
          <a:p>
            <a:pPr indent="0" lvl="0" marL="0" rtl="0" algn="l">
              <a:lnSpc>
                <a:spcPct val="200000"/>
              </a:lnSpc>
              <a:spcBef>
                <a:spcPts val="0"/>
              </a:spcBef>
              <a:spcAft>
                <a:spcPts val="1200"/>
              </a:spcAft>
              <a:buNone/>
            </a:pPr>
            <a:r>
              <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Stroke dataset</a:t>
            </a:r>
            <a:endParaRPr/>
          </a:p>
        </p:txBody>
      </p:sp>
      <p:sp>
        <p:nvSpPr>
          <p:cNvPr id="284" name="Google Shape;284;p14"/>
          <p:cNvSpPr txBox="1"/>
          <p:nvPr>
            <p:ph idx="1" type="body"/>
          </p:nvPr>
        </p:nvSpPr>
        <p:spPr>
          <a:xfrm>
            <a:off x="1303800" y="2879625"/>
            <a:ext cx="7030500" cy="2027400"/>
          </a:xfrm>
          <a:prstGeom prst="rect">
            <a:avLst/>
          </a:prstGeom>
        </p:spPr>
        <p:txBody>
          <a:bodyPr anchorCtr="0" anchor="t" bIns="91425" lIns="91425" spcFirstLastPara="1" rIns="91425" wrap="square" tIns="91425">
            <a:normAutofit lnSpcReduction="20000"/>
          </a:bodyPr>
          <a:lstStyle/>
          <a:p>
            <a:pPr indent="0" lvl="0" marL="0" rtl="0" algn="l">
              <a:lnSpc>
                <a:spcPct val="150000"/>
              </a:lnSpc>
              <a:spcBef>
                <a:spcPts val="0"/>
              </a:spcBef>
              <a:spcAft>
                <a:spcPts val="0"/>
              </a:spcAft>
              <a:buNone/>
            </a:pPr>
            <a:r>
              <a:rPr lang="en"/>
              <a:t>Features include</a:t>
            </a:r>
            <a:r>
              <a:rPr lang="en" sz="1400"/>
              <a:t> :</a:t>
            </a:r>
            <a:endParaRPr sz="1400"/>
          </a:p>
          <a:p>
            <a:pPr indent="-304800" lvl="1" marL="914400" rtl="0" algn="l">
              <a:lnSpc>
                <a:spcPct val="150000"/>
              </a:lnSpc>
              <a:spcBef>
                <a:spcPts val="1200"/>
              </a:spcBef>
              <a:spcAft>
                <a:spcPts val="0"/>
              </a:spcAft>
              <a:buSzPts val="1200"/>
              <a:buChar char="○"/>
            </a:pPr>
            <a:r>
              <a:rPr lang="en" sz="1200"/>
              <a:t>Gender</a:t>
            </a:r>
            <a:endParaRPr sz="1200"/>
          </a:p>
          <a:p>
            <a:pPr indent="-304800" lvl="1" marL="914400" rtl="0" algn="l">
              <a:lnSpc>
                <a:spcPct val="150000"/>
              </a:lnSpc>
              <a:spcBef>
                <a:spcPts val="0"/>
              </a:spcBef>
              <a:spcAft>
                <a:spcPts val="0"/>
              </a:spcAft>
              <a:buSzPts val="1200"/>
              <a:buChar char="○"/>
            </a:pPr>
            <a:r>
              <a:rPr lang="en" sz="1200"/>
              <a:t>Age</a:t>
            </a:r>
            <a:endParaRPr sz="1200"/>
          </a:p>
          <a:p>
            <a:pPr indent="-304800" lvl="1" marL="914400" rtl="0" algn="l">
              <a:lnSpc>
                <a:spcPct val="150000"/>
              </a:lnSpc>
              <a:spcBef>
                <a:spcPts val="0"/>
              </a:spcBef>
              <a:spcAft>
                <a:spcPts val="0"/>
              </a:spcAft>
              <a:buSzPts val="1200"/>
              <a:buChar char="○"/>
            </a:pPr>
            <a:r>
              <a:rPr lang="en" sz="1200"/>
              <a:t>Hypertension</a:t>
            </a:r>
            <a:endParaRPr sz="1200"/>
          </a:p>
          <a:p>
            <a:pPr indent="-304800" lvl="1" marL="914400" rtl="0" algn="l">
              <a:lnSpc>
                <a:spcPct val="150000"/>
              </a:lnSpc>
              <a:spcBef>
                <a:spcPts val="0"/>
              </a:spcBef>
              <a:spcAft>
                <a:spcPts val="0"/>
              </a:spcAft>
              <a:buSzPts val="1200"/>
              <a:buChar char="○"/>
            </a:pPr>
            <a:r>
              <a:rPr lang="en" sz="1200"/>
              <a:t>Ever had heart disease or not</a:t>
            </a:r>
            <a:endParaRPr sz="1200"/>
          </a:p>
          <a:p>
            <a:pPr indent="-304800" lvl="1" marL="914400" rtl="0" algn="l">
              <a:lnSpc>
                <a:spcPct val="150000"/>
              </a:lnSpc>
              <a:spcBef>
                <a:spcPts val="0"/>
              </a:spcBef>
              <a:spcAft>
                <a:spcPts val="0"/>
              </a:spcAft>
              <a:buSzPts val="1200"/>
              <a:buChar char="○"/>
            </a:pPr>
            <a:r>
              <a:rPr lang="en" sz="1200"/>
              <a:t>Ever married</a:t>
            </a:r>
            <a:endParaRPr sz="1200"/>
          </a:p>
          <a:p>
            <a:pPr indent="-304800" lvl="1" marL="914400" rtl="0" algn="l">
              <a:lnSpc>
                <a:spcPct val="150000"/>
              </a:lnSpc>
              <a:spcBef>
                <a:spcPts val="0"/>
              </a:spcBef>
              <a:spcAft>
                <a:spcPts val="0"/>
              </a:spcAft>
              <a:buSzPts val="1200"/>
              <a:buChar char="○"/>
            </a:pPr>
            <a:r>
              <a:rPr lang="en" sz="1200"/>
              <a:t>Etc. </a:t>
            </a:r>
            <a:endParaRPr sz="1200"/>
          </a:p>
        </p:txBody>
      </p:sp>
      <p:sp>
        <p:nvSpPr>
          <p:cNvPr id="285" name="Google Shape;285;p14"/>
          <p:cNvSpPr txBox="1"/>
          <p:nvPr/>
        </p:nvSpPr>
        <p:spPr>
          <a:xfrm>
            <a:off x="1311750" y="1251150"/>
            <a:ext cx="6520500" cy="18747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n" sz="1300">
                <a:solidFill>
                  <a:schemeClr val="dk2"/>
                </a:solidFill>
                <a:latin typeface="Nunito"/>
                <a:ea typeface="Nunito"/>
                <a:cs typeface="Nunito"/>
                <a:sym typeface="Nunito"/>
              </a:rPr>
              <a:t>Dataset from Kaggle</a:t>
            </a:r>
            <a:endParaRPr sz="1300">
              <a:latin typeface="Nunito"/>
              <a:ea typeface="Nunito"/>
              <a:cs typeface="Nunito"/>
              <a:sym typeface="Nunito"/>
            </a:endParaRPr>
          </a:p>
          <a:p>
            <a:pPr indent="0" lvl="0" marL="0" rtl="0" algn="just">
              <a:lnSpc>
                <a:spcPct val="115000"/>
              </a:lnSpc>
              <a:spcBef>
                <a:spcPts val="1200"/>
              </a:spcBef>
              <a:spcAft>
                <a:spcPts val="0"/>
              </a:spcAft>
              <a:buNone/>
            </a:pPr>
            <a:r>
              <a:rPr lang="en" sz="1300">
                <a:latin typeface="Nunito"/>
                <a:ea typeface="Nunito"/>
                <a:cs typeface="Nunito"/>
                <a:sym typeface="Nunito"/>
              </a:rPr>
              <a:t>The dataset give us information about patients’ body features and measurements and whether they may have a stroke or not.</a:t>
            </a:r>
            <a:endParaRPr sz="1300">
              <a:latin typeface="Nunito"/>
              <a:ea typeface="Nunito"/>
              <a:cs typeface="Nunito"/>
              <a:sym typeface="Nunito"/>
            </a:endParaRPr>
          </a:p>
          <a:p>
            <a:pPr indent="0" lvl="0" marL="0" rtl="0" algn="just">
              <a:lnSpc>
                <a:spcPct val="115000"/>
              </a:lnSpc>
              <a:spcBef>
                <a:spcPts val="0"/>
              </a:spcBef>
              <a:spcAft>
                <a:spcPts val="0"/>
              </a:spcAft>
              <a:buNone/>
            </a:pPr>
            <a:r>
              <a:t/>
            </a:r>
            <a:endParaRPr sz="1300">
              <a:latin typeface="Nunito"/>
              <a:ea typeface="Nunito"/>
              <a:cs typeface="Nunito"/>
              <a:sym typeface="Nunito"/>
            </a:endParaRPr>
          </a:p>
          <a:p>
            <a:pPr indent="0" lvl="0" marL="0" rtl="0" algn="just">
              <a:lnSpc>
                <a:spcPct val="115000"/>
              </a:lnSpc>
              <a:spcBef>
                <a:spcPts val="0"/>
              </a:spcBef>
              <a:spcAft>
                <a:spcPts val="0"/>
              </a:spcAft>
              <a:buNone/>
            </a:pPr>
            <a:r>
              <a:rPr lang="en" sz="1300">
                <a:latin typeface="Nunito"/>
                <a:ea typeface="Nunito"/>
                <a:cs typeface="Nunito"/>
                <a:sym typeface="Nunito"/>
              </a:rPr>
              <a:t>It contains 5110 observations with 12 attributes(11 features and 1 label).</a:t>
            </a:r>
            <a:endParaRPr sz="1300">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understanding and preparation</a:t>
            </a:r>
            <a:endParaRPr/>
          </a:p>
        </p:txBody>
      </p:sp>
      <p:sp>
        <p:nvSpPr>
          <p:cNvPr id="291" name="Google Shape;291;p15"/>
          <p:cNvSpPr txBox="1"/>
          <p:nvPr>
            <p:ph idx="1" type="body"/>
          </p:nvPr>
        </p:nvSpPr>
        <p:spPr>
          <a:xfrm>
            <a:off x="1303800" y="1479725"/>
            <a:ext cx="7378800" cy="3436500"/>
          </a:xfrm>
          <a:prstGeom prst="rect">
            <a:avLst/>
          </a:prstGeom>
        </p:spPr>
        <p:txBody>
          <a:bodyPr anchorCtr="0" anchor="t" bIns="91425" lIns="91425" spcFirstLastPara="1" rIns="91425" wrap="square" tIns="91425">
            <a:normAutofit lnSpcReduction="10000"/>
          </a:bodyPr>
          <a:lstStyle/>
          <a:p>
            <a:pPr indent="-317500" lvl="0" marL="457200" rtl="0" algn="l">
              <a:lnSpc>
                <a:spcPct val="200000"/>
              </a:lnSpc>
              <a:spcBef>
                <a:spcPts val="0"/>
              </a:spcBef>
              <a:spcAft>
                <a:spcPts val="0"/>
              </a:spcAft>
              <a:buSzPts val="1400"/>
              <a:buChar char="●"/>
            </a:pPr>
            <a:r>
              <a:rPr lang="en" sz="1400"/>
              <a:t>Data cleaning</a:t>
            </a:r>
            <a:endParaRPr sz="1400"/>
          </a:p>
          <a:p>
            <a:pPr indent="-317500" lvl="1" marL="914400" rtl="0" algn="l">
              <a:lnSpc>
                <a:spcPct val="200000"/>
              </a:lnSpc>
              <a:spcBef>
                <a:spcPts val="0"/>
              </a:spcBef>
              <a:spcAft>
                <a:spcPts val="0"/>
              </a:spcAft>
              <a:buSzPts val="1400"/>
              <a:buChar char="○"/>
            </a:pPr>
            <a:r>
              <a:rPr lang="en" sz="1400"/>
              <a:t>Clean up missing values, manage significant outliers and identical entities</a:t>
            </a:r>
            <a:endParaRPr sz="1400"/>
          </a:p>
          <a:p>
            <a:pPr indent="-317500" lvl="0" marL="457200" rtl="0" algn="l">
              <a:lnSpc>
                <a:spcPct val="200000"/>
              </a:lnSpc>
              <a:spcBef>
                <a:spcPts val="0"/>
              </a:spcBef>
              <a:spcAft>
                <a:spcPts val="0"/>
              </a:spcAft>
              <a:buSzPts val="1400"/>
              <a:buChar char="●"/>
            </a:pPr>
            <a:r>
              <a:rPr lang="en" sz="1400"/>
              <a:t>I</a:t>
            </a:r>
            <a:r>
              <a:rPr lang="en" sz="1400"/>
              <a:t>mplementing Exploratory Data Analysis(EDA) to the dataset, in order to better understand and process data</a:t>
            </a:r>
            <a:endParaRPr sz="1400"/>
          </a:p>
          <a:p>
            <a:pPr indent="-317500" lvl="1" marL="914400" rtl="0" algn="l">
              <a:lnSpc>
                <a:spcPct val="200000"/>
              </a:lnSpc>
              <a:spcBef>
                <a:spcPts val="0"/>
              </a:spcBef>
              <a:spcAft>
                <a:spcPts val="0"/>
              </a:spcAft>
              <a:buSzPts val="1400"/>
              <a:buChar char="○"/>
            </a:pPr>
            <a:r>
              <a:rPr lang="en" sz="1400"/>
              <a:t>I</a:t>
            </a:r>
            <a:r>
              <a:rPr lang="en" sz="1200"/>
              <a:t>f any features are </a:t>
            </a:r>
            <a:r>
              <a:rPr lang="en" sz="1200"/>
              <a:t>redundant</a:t>
            </a:r>
            <a:r>
              <a:rPr lang="en" sz="1200"/>
              <a:t> which may cause overfitting</a:t>
            </a:r>
            <a:endParaRPr sz="1200"/>
          </a:p>
          <a:p>
            <a:pPr indent="-304800" lvl="1" marL="914400" rtl="0" algn="l">
              <a:lnSpc>
                <a:spcPct val="200000"/>
              </a:lnSpc>
              <a:spcBef>
                <a:spcPts val="0"/>
              </a:spcBef>
              <a:spcAft>
                <a:spcPts val="0"/>
              </a:spcAft>
              <a:buSzPts val="1200"/>
              <a:buChar char="○"/>
            </a:pPr>
            <a:r>
              <a:rPr lang="en" sz="1200"/>
              <a:t>If any values in one feature can be reduced into less groups</a:t>
            </a:r>
            <a:endParaRPr sz="1200"/>
          </a:p>
          <a:p>
            <a:pPr indent="-304800" lvl="1" marL="914400" rtl="0" algn="l">
              <a:lnSpc>
                <a:spcPct val="200000"/>
              </a:lnSpc>
              <a:spcBef>
                <a:spcPts val="0"/>
              </a:spcBef>
              <a:spcAft>
                <a:spcPts val="0"/>
              </a:spcAft>
              <a:buSzPts val="1200"/>
              <a:buChar char="○"/>
            </a:pPr>
            <a:r>
              <a:rPr lang="en" sz="1200"/>
              <a:t>If any features do not split the labels very well</a:t>
            </a:r>
            <a:endParaRPr sz="1200"/>
          </a:p>
          <a:p>
            <a:pPr indent="-304800" lvl="1" marL="914400" rtl="0" algn="l">
              <a:lnSpc>
                <a:spcPct val="200000"/>
              </a:lnSpc>
              <a:spcBef>
                <a:spcPts val="0"/>
              </a:spcBef>
              <a:spcAft>
                <a:spcPts val="0"/>
              </a:spcAft>
              <a:buSzPts val="1200"/>
              <a:buChar char="○"/>
            </a:pPr>
            <a:r>
              <a:rPr lang="en" sz="1200"/>
              <a:t>If any features can be merged to have a new general view to the data</a:t>
            </a:r>
            <a:endParaRPr sz="1200"/>
          </a:p>
          <a:p>
            <a:pPr indent="-304800" lvl="1" marL="914400" rtl="0" algn="l">
              <a:lnSpc>
                <a:spcPct val="200000"/>
              </a:lnSpc>
              <a:spcBef>
                <a:spcPts val="0"/>
              </a:spcBef>
              <a:spcAft>
                <a:spcPts val="0"/>
              </a:spcAft>
              <a:buSzPts val="1200"/>
              <a:buChar char="○"/>
            </a:pPr>
            <a:r>
              <a:rPr lang="en" sz="1200"/>
              <a:t>Find out the </a:t>
            </a:r>
            <a:r>
              <a:rPr lang="en" sz="1200"/>
              <a:t>dependency</a:t>
            </a:r>
            <a:r>
              <a:rPr lang="en" sz="1200"/>
              <a:t> of labels to each feature</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Exploratory</a:t>
            </a:r>
            <a:r>
              <a:rPr lang="en"/>
              <a:t> Data Analysis(EDA)</a:t>
            </a:r>
            <a:endParaRPr/>
          </a:p>
        </p:txBody>
      </p:sp>
      <p:sp>
        <p:nvSpPr>
          <p:cNvPr id="297" name="Google Shape;297;p16"/>
          <p:cNvSpPr txBox="1"/>
          <p:nvPr>
            <p:ph idx="1" type="body"/>
          </p:nvPr>
        </p:nvSpPr>
        <p:spPr>
          <a:xfrm>
            <a:off x="1303800" y="1512125"/>
            <a:ext cx="7030500" cy="25416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en"/>
              <a:t>Plot the distribution of labels to see i</a:t>
            </a:r>
            <a:r>
              <a:rPr lang="en" sz="1400"/>
              <a:t>f undersampling or oversampling is needed</a:t>
            </a:r>
            <a:endParaRPr sz="1400"/>
          </a:p>
          <a:p>
            <a:pPr indent="-317500" lvl="0" marL="457200" rtl="0" algn="l">
              <a:lnSpc>
                <a:spcPct val="200000"/>
              </a:lnSpc>
              <a:spcBef>
                <a:spcPts val="0"/>
              </a:spcBef>
              <a:spcAft>
                <a:spcPts val="0"/>
              </a:spcAft>
              <a:buSzPts val="1400"/>
              <a:buChar char="●"/>
            </a:pPr>
            <a:r>
              <a:rPr lang="en" sz="1400"/>
              <a:t>Plot the relationships between different features and the labels</a:t>
            </a:r>
            <a:endParaRPr sz="1400"/>
          </a:p>
          <a:p>
            <a:pPr indent="-304800" lvl="1" marL="914400" rtl="0" algn="l">
              <a:lnSpc>
                <a:spcPct val="200000"/>
              </a:lnSpc>
              <a:spcBef>
                <a:spcPts val="0"/>
              </a:spcBef>
              <a:spcAft>
                <a:spcPts val="0"/>
              </a:spcAft>
              <a:buSzPts val="1200"/>
              <a:buChar char="○"/>
            </a:pPr>
            <a:r>
              <a:rPr lang="en" sz="1200"/>
              <a:t>Distribution of values in numerical features and a general view to each feature</a:t>
            </a:r>
            <a:endParaRPr sz="1200"/>
          </a:p>
          <a:p>
            <a:pPr indent="-304800" lvl="1" marL="914400" rtl="0" algn="l">
              <a:lnSpc>
                <a:spcPct val="200000"/>
              </a:lnSpc>
              <a:spcBef>
                <a:spcPts val="0"/>
              </a:spcBef>
              <a:spcAft>
                <a:spcPts val="0"/>
              </a:spcAft>
              <a:buSzPts val="1200"/>
              <a:buChar char="○"/>
            </a:pPr>
            <a:r>
              <a:rPr lang="en" sz="1200"/>
              <a:t>As for c</a:t>
            </a:r>
            <a:r>
              <a:rPr lang="en" sz="1200"/>
              <a:t>ategorical features, plot the count plot and encode the values if necessary</a:t>
            </a:r>
            <a:endParaRPr sz="1200"/>
          </a:p>
          <a:p>
            <a:pPr indent="-298450" lvl="1" marL="914400" rtl="0" algn="l">
              <a:lnSpc>
                <a:spcPct val="200000"/>
              </a:lnSpc>
              <a:spcBef>
                <a:spcPts val="0"/>
              </a:spcBef>
              <a:spcAft>
                <a:spcPts val="0"/>
              </a:spcAft>
              <a:buSzPts val="1100"/>
              <a:buChar char="○"/>
            </a:pPr>
            <a:r>
              <a:rPr lang="en" sz="1200"/>
              <a:t>As for qualitative features, see if we</a:t>
            </a:r>
            <a:r>
              <a:rPr lang="en"/>
              <a:t> can explore some from the values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Models</a:t>
            </a:r>
            <a:endParaRPr/>
          </a:p>
        </p:txBody>
      </p:sp>
      <p:sp>
        <p:nvSpPr>
          <p:cNvPr id="303" name="Google Shape;303;p17"/>
          <p:cNvSpPr txBox="1"/>
          <p:nvPr>
            <p:ph idx="1" type="body"/>
          </p:nvPr>
        </p:nvSpPr>
        <p:spPr>
          <a:xfrm>
            <a:off x="1303800" y="1534875"/>
            <a:ext cx="7030500" cy="25416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en"/>
              <a:t>Logistic regression</a:t>
            </a:r>
            <a:endParaRPr/>
          </a:p>
          <a:p>
            <a:pPr indent="-311150" lvl="0" marL="457200" rtl="0" algn="l">
              <a:lnSpc>
                <a:spcPct val="200000"/>
              </a:lnSpc>
              <a:spcBef>
                <a:spcPts val="0"/>
              </a:spcBef>
              <a:spcAft>
                <a:spcPts val="0"/>
              </a:spcAft>
              <a:buSzPts val="1300"/>
              <a:buChar char="●"/>
            </a:pPr>
            <a:r>
              <a:rPr lang="en"/>
              <a:t>SVM</a:t>
            </a:r>
            <a:endParaRPr/>
          </a:p>
          <a:p>
            <a:pPr indent="-311150" lvl="0" marL="457200" rtl="0" algn="l">
              <a:lnSpc>
                <a:spcPct val="200000"/>
              </a:lnSpc>
              <a:spcBef>
                <a:spcPts val="0"/>
              </a:spcBef>
              <a:spcAft>
                <a:spcPts val="0"/>
              </a:spcAft>
              <a:buSzPts val="1300"/>
              <a:buChar char="●"/>
            </a:pPr>
            <a:r>
              <a:rPr lang="en"/>
              <a:t>K-nearest Neighbors classifier</a:t>
            </a:r>
            <a:endParaRPr/>
          </a:p>
          <a:p>
            <a:pPr indent="-311150" lvl="0" marL="457200" rtl="0" algn="l">
              <a:lnSpc>
                <a:spcPct val="200000"/>
              </a:lnSpc>
              <a:spcBef>
                <a:spcPts val="0"/>
              </a:spcBef>
              <a:spcAft>
                <a:spcPts val="0"/>
              </a:spcAft>
              <a:buSzPts val="1300"/>
              <a:buChar char="●"/>
            </a:pPr>
            <a:r>
              <a:rPr lang="en"/>
              <a:t>Decision Tree classifier</a:t>
            </a:r>
            <a:endParaRPr/>
          </a:p>
          <a:p>
            <a:pPr indent="-311150" lvl="0" marL="457200" rtl="0" algn="l">
              <a:lnSpc>
                <a:spcPct val="200000"/>
              </a:lnSpc>
              <a:spcBef>
                <a:spcPts val="0"/>
              </a:spcBef>
              <a:spcAft>
                <a:spcPts val="0"/>
              </a:spcAft>
              <a:buSzPts val="1300"/>
              <a:buChar char="●"/>
            </a:pPr>
            <a:r>
              <a:rPr lang="en"/>
              <a:t>Random Forest classifier</a:t>
            </a:r>
            <a:endParaRPr/>
          </a:p>
          <a:p>
            <a:pPr indent="-311150" lvl="0" marL="457200" rtl="0" algn="l">
              <a:lnSpc>
                <a:spcPct val="200000"/>
              </a:lnSpc>
              <a:spcBef>
                <a:spcPts val="0"/>
              </a:spcBef>
              <a:spcAft>
                <a:spcPts val="0"/>
              </a:spcAft>
              <a:buSzPts val="1300"/>
              <a:buChar char="●"/>
            </a:pPr>
            <a:r>
              <a:rPr lang="en"/>
              <a:t>Naive Bayes classifier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Models Introduction</a:t>
            </a:r>
            <a:endParaRPr/>
          </a:p>
        </p:txBody>
      </p:sp>
      <p:sp>
        <p:nvSpPr>
          <p:cNvPr id="309" name="Google Shape;309;p18"/>
          <p:cNvSpPr txBox="1"/>
          <p:nvPr>
            <p:ph idx="1" type="body"/>
          </p:nvPr>
        </p:nvSpPr>
        <p:spPr>
          <a:xfrm>
            <a:off x="1303800" y="1525250"/>
            <a:ext cx="7030500" cy="3006300"/>
          </a:xfrm>
          <a:prstGeom prst="rect">
            <a:avLst/>
          </a:prstGeom>
        </p:spPr>
        <p:txBody>
          <a:bodyPr anchorCtr="0" anchor="t" bIns="91425" lIns="91425" spcFirstLastPara="1" rIns="91425" wrap="square" tIns="91425">
            <a:normAutofit fontScale="25000" lnSpcReduction="20000"/>
          </a:bodyPr>
          <a:lstStyle/>
          <a:p>
            <a:pPr indent="-300831" lvl="0" marL="457200" rtl="0" algn="l">
              <a:lnSpc>
                <a:spcPct val="200000"/>
              </a:lnSpc>
              <a:spcBef>
                <a:spcPts val="0"/>
              </a:spcBef>
              <a:spcAft>
                <a:spcPts val="0"/>
              </a:spcAft>
              <a:buSzPct val="100000"/>
              <a:buChar char="●"/>
            </a:pPr>
            <a:r>
              <a:rPr lang="en" sz="4550"/>
              <a:t>Logistic regression</a:t>
            </a:r>
            <a:endParaRPr sz="4550"/>
          </a:p>
          <a:p>
            <a:pPr indent="-300831" lvl="1" marL="914400" rtl="0" algn="l">
              <a:lnSpc>
                <a:spcPct val="200000"/>
              </a:lnSpc>
              <a:spcBef>
                <a:spcPts val="0"/>
              </a:spcBef>
              <a:spcAft>
                <a:spcPts val="0"/>
              </a:spcAft>
              <a:buSzPct val="100000"/>
              <a:buChar char="○"/>
            </a:pPr>
            <a:r>
              <a:rPr lang="en" sz="4550"/>
              <a:t>LR  is used to characterize the data and illustrate the association between one dependent binary variable and one or more conditional, ordinal, or ratio-level independent variables.</a:t>
            </a:r>
            <a:endParaRPr sz="4550"/>
          </a:p>
          <a:p>
            <a:pPr indent="-300831" lvl="1" marL="914400" rtl="0" algn="l">
              <a:lnSpc>
                <a:spcPct val="200000"/>
              </a:lnSpc>
              <a:spcBef>
                <a:spcPts val="0"/>
              </a:spcBef>
              <a:spcAft>
                <a:spcPts val="0"/>
              </a:spcAft>
              <a:buSzPct val="100000"/>
              <a:buChar char="○"/>
            </a:pPr>
            <a:r>
              <a:rPr lang="en" sz="4550"/>
              <a:t>Model looks like this one:</a:t>
            </a:r>
            <a:endParaRPr sz="4550"/>
          </a:p>
          <a:p>
            <a:pPr indent="0" lvl="0" marL="0" rtl="0" algn="l">
              <a:lnSpc>
                <a:spcPct val="200000"/>
              </a:lnSpc>
              <a:spcBef>
                <a:spcPts val="1200"/>
              </a:spcBef>
              <a:spcAft>
                <a:spcPts val="0"/>
              </a:spcAft>
              <a:buNone/>
            </a:pPr>
            <a:r>
              <a:t/>
            </a:r>
            <a:endParaRPr/>
          </a:p>
          <a:p>
            <a:pPr indent="0" lvl="0" marL="457200" rtl="0" algn="l">
              <a:lnSpc>
                <a:spcPct val="200000"/>
              </a:lnSpc>
              <a:spcBef>
                <a:spcPts val="1200"/>
              </a:spcBef>
              <a:spcAft>
                <a:spcPts val="0"/>
              </a:spcAft>
              <a:buNone/>
            </a:pPr>
            <a:r>
              <a:t/>
            </a:r>
            <a:endParaRPr/>
          </a:p>
          <a:p>
            <a:pPr indent="0" lvl="0" marL="457200" rtl="0" algn="l">
              <a:lnSpc>
                <a:spcPct val="200000"/>
              </a:lnSpc>
              <a:spcBef>
                <a:spcPts val="1200"/>
              </a:spcBef>
              <a:spcAft>
                <a:spcPts val="0"/>
              </a:spcAft>
              <a:buNone/>
            </a:pPr>
            <a:r>
              <a:t/>
            </a:r>
            <a:endParaRPr/>
          </a:p>
          <a:p>
            <a:pPr indent="-298450" lvl="0" marL="457200" rtl="0" algn="l">
              <a:lnSpc>
                <a:spcPct val="200000"/>
              </a:lnSpc>
              <a:spcBef>
                <a:spcPts val="1200"/>
              </a:spcBef>
              <a:spcAft>
                <a:spcPts val="0"/>
              </a:spcAft>
              <a:buSzPct val="100000"/>
              <a:buChar char="●"/>
            </a:pPr>
            <a:r>
              <a:rPr lang="en" sz="4400"/>
              <a:t>Naive Bayes classifier</a:t>
            </a:r>
            <a:endParaRPr sz="4400"/>
          </a:p>
          <a:p>
            <a:pPr indent="-298450" lvl="1" marL="914400" rtl="0" algn="l">
              <a:lnSpc>
                <a:spcPct val="200000"/>
              </a:lnSpc>
              <a:spcBef>
                <a:spcPts val="0"/>
              </a:spcBef>
              <a:spcAft>
                <a:spcPts val="0"/>
              </a:spcAft>
              <a:buSzPct val="100000"/>
              <a:buChar char="○"/>
            </a:pPr>
            <a:r>
              <a:rPr lang="en" sz="4400"/>
              <a:t>This classifier is used to discriminate different objects based on certain features.</a:t>
            </a:r>
            <a:endParaRPr sz="4400"/>
          </a:p>
          <a:p>
            <a:pPr indent="-298450" lvl="1" marL="914400" rtl="0" algn="l">
              <a:lnSpc>
                <a:spcPct val="200000"/>
              </a:lnSpc>
              <a:spcBef>
                <a:spcPts val="0"/>
              </a:spcBef>
              <a:spcAft>
                <a:spcPts val="0"/>
              </a:spcAft>
              <a:buSzPct val="100000"/>
              <a:buChar char="○"/>
            </a:pPr>
            <a:r>
              <a:rPr lang="en" sz="4400"/>
              <a:t>Naive Bayes classifiers are a collection of classification algorithms based on Bayes’ Theorem.</a:t>
            </a:r>
            <a:endParaRPr sz="4400"/>
          </a:p>
          <a:p>
            <a:pPr indent="-298450" lvl="2" marL="1371600" rtl="0" algn="l">
              <a:lnSpc>
                <a:spcPct val="200000"/>
              </a:lnSpc>
              <a:spcBef>
                <a:spcPts val="0"/>
              </a:spcBef>
              <a:spcAft>
                <a:spcPts val="0"/>
              </a:spcAft>
              <a:buSzPct val="100000"/>
              <a:buChar char="■"/>
            </a:pPr>
            <a:r>
              <a:rPr lang="en" sz="4400"/>
              <a:t>Make sure every pair of features being classified is independent of each other</a:t>
            </a:r>
            <a:endParaRPr sz="4400"/>
          </a:p>
          <a:p>
            <a:pPr indent="0" lvl="0" marL="0" rtl="0" algn="l">
              <a:lnSpc>
                <a:spcPct val="200000"/>
              </a:lnSpc>
              <a:spcBef>
                <a:spcPts val="1200"/>
              </a:spcBef>
              <a:spcAft>
                <a:spcPts val="0"/>
              </a:spcAft>
              <a:buNone/>
            </a:pPr>
            <a:r>
              <a:t/>
            </a:r>
            <a:endParaRPr/>
          </a:p>
          <a:p>
            <a:pPr indent="0" lvl="0" marL="0" rtl="0" algn="l">
              <a:spcBef>
                <a:spcPts val="1200"/>
              </a:spcBef>
              <a:spcAft>
                <a:spcPts val="1200"/>
              </a:spcAft>
              <a:buNone/>
            </a:pPr>
            <a:r>
              <a:t/>
            </a:r>
            <a:endParaRPr/>
          </a:p>
        </p:txBody>
      </p:sp>
      <p:pic>
        <p:nvPicPr>
          <p:cNvPr id="310" name="Google Shape;310;p18"/>
          <p:cNvPicPr preferRelativeResize="0"/>
          <p:nvPr/>
        </p:nvPicPr>
        <p:blipFill>
          <a:blip r:embed="rId3">
            <a:alphaModFix/>
          </a:blip>
          <a:stretch>
            <a:fillRect/>
          </a:stretch>
        </p:blipFill>
        <p:spPr>
          <a:xfrm>
            <a:off x="2047200" y="2738575"/>
            <a:ext cx="5731227" cy="762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Models Introduction</a:t>
            </a:r>
            <a:endParaRPr/>
          </a:p>
        </p:txBody>
      </p:sp>
      <p:sp>
        <p:nvSpPr>
          <p:cNvPr id="316" name="Google Shape;316;p19"/>
          <p:cNvSpPr txBox="1"/>
          <p:nvPr>
            <p:ph idx="1" type="body"/>
          </p:nvPr>
        </p:nvSpPr>
        <p:spPr>
          <a:xfrm>
            <a:off x="1303800" y="1643875"/>
            <a:ext cx="7030500" cy="28368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Decision Tree classifier</a:t>
            </a:r>
            <a:endParaRPr/>
          </a:p>
          <a:p>
            <a:pPr indent="-298450" lvl="1" marL="914400" rtl="0" algn="l">
              <a:lnSpc>
                <a:spcPct val="150000"/>
              </a:lnSpc>
              <a:spcBef>
                <a:spcPts val="0"/>
              </a:spcBef>
              <a:spcAft>
                <a:spcPts val="0"/>
              </a:spcAft>
              <a:buSzPts val="1100"/>
              <a:buChar char="○"/>
            </a:pPr>
            <a:r>
              <a:rPr lang="en"/>
              <a:t>Decision Tree classification is to solve both Regression and classification problems, and this algorithm is a supervised learning method and the input variables already have their corresponding output variable. </a:t>
            </a:r>
            <a:endParaRPr>
              <a:solidFill>
                <a:srgbClr val="000000"/>
              </a:solidFill>
              <a:latin typeface="Arial"/>
              <a:ea typeface="Arial"/>
              <a:cs typeface="Arial"/>
              <a:sym typeface="Arial"/>
            </a:endParaRPr>
          </a:p>
          <a:p>
            <a:pPr indent="-311150" lvl="0" marL="457200" rtl="0" algn="l">
              <a:lnSpc>
                <a:spcPct val="150000"/>
              </a:lnSpc>
              <a:spcBef>
                <a:spcPts val="0"/>
              </a:spcBef>
              <a:spcAft>
                <a:spcPts val="0"/>
              </a:spcAft>
              <a:buClr>
                <a:srgbClr val="000000"/>
              </a:buClr>
              <a:buSzPts val="1300"/>
              <a:buFont typeface="Arial"/>
              <a:buChar char="●"/>
            </a:pPr>
            <a:r>
              <a:rPr lang="en"/>
              <a:t>K-nearest Neighbors classifier</a:t>
            </a:r>
            <a:endParaRPr/>
          </a:p>
          <a:p>
            <a:pPr indent="-298450" lvl="1" marL="914400" rtl="0" algn="l">
              <a:lnSpc>
                <a:spcPct val="150000"/>
              </a:lnSpc>
              <a:spcBef>
                <a:spcPts val="0"/>
              </a:spcBef>
              <a:spcAft>
                <a:spcPts val="0"/>
              </a:spcAft>
              <a:buSzPts val="1100"/>
              <a:buChar char="○"/>
            </a:pPr>
            <a:r>
              <a:rPr lang="en"/>
              <a:t>KNN is also a supervised learning technique. KNN is a lazy algorithm that will not train immediately on giving the dataset. On the contrary, it stores the dataset, and at the time of classification, it acts on the dataset. </a:t>
            </a:r>
            <a:endParaRPr/>
          </a:p>
          <a:p>
            <a:pPr indent="-298450" lvl="1" marL="914400" rtl="0" algn="l">
              <a:lnSpc>
                <a:spcPct val="150000"/>
              </a:lnSpc>
              <a:spcBef>
                <a:spcPts val="0"/>
              </a:spcBef>
              <a:spcAft>
                <a:spcPts val="0"/>
              </a:spcAft>
              <a:buSzPts val="1100"/>
              <a:buChar char="○"/>
            </a:pPr>
            <a:r>
              <a:rPr lang="en"/>
              <a:t>The theory of KNN is to find similarities between the new situation and available data and then map the new case into the category that is most similar to the available categories.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Models Introduction</a:t>
            </a:r>
            <a:endParaRPr/>
          </a:p>
        </p:txBody>
      </p:sp>
      <p:sp>
        <p:nvSpPr>
          <p:cNvPr id="322" name="Google Shape;322;p20"/>
          <p:cNvSpPr txBox="1"/>
          <p:nvPr>
            <p:ph idx="1" type="body"/>
          </p:nvPr>
        </p:nvSpPr>
        <p:spPr>
          <a:xfrm>
            <a:off x="1303800" y="1643875"/>
            <a:ext cx="7030500" cy="28368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en"/>
              <a:t>Random Forest classifier</a:t>
            </a:r>
            <a:endParaRPr/>
          </a:p>
          <a:p>
            <a:pPr indent="-298450" lvl="1" marL="914400" rtl="0" algn="l">
              <a:lnSpc>
                <a:spcPct val="150000"/>
              </a:lnSpc>
              <a:spcBef>
                <a:spcPts val="0"/>
              </a:spcBef>
              <a:spcAft>
                <a:spcPts val="0"/>
              </a:spcAft>
              <a:buSzPts val="1100"/>
              <a:buChar char="○"/>
            </a:pPr>
            <a:r>
              <a:rPr lang="en"/>
              <a:t>Random Forest consists multiple decision trees. For classification tasks, it lets every decision tree make a decision and returns the most selected class.</a:t>
            </a:r>
            <a:endParaRPr/>
          </a:p>
          <a:p>
            <a:pPr indent="-298450" lvl="1" marL="914400" rtl="0" algn="l">
              <a:lnSpc>
                <a:spcPct val="150000"/>
              </a:lnSpc>
              <a:spcBef>
                <a:spcPts val="0"/>
              </a:spcBef>
              <a:spcAft>
                <a:spcPts val="0"/>
              </a:spcAft>
              <a:buClr>
                <a:srgbClr val="000000"/>
              </a:buClr>
              <a:buSzPts val="1100"/>
              <a:buFont typeface="Arial"/>
              <a:buChar char="○"/>
            </a:pPr>
            <a:r>
              <a:rPr lang="en"/>
              <a:t>Very likely to achieve higher accuracy than a single decision tree.</a:t>
            </a:r>
            <a:endParaRPr>
              <a:solidFill>
                <a:srgbClr val="000000"/>
              </a:solidFill>
              <a:latin typeface="Arial"/>
              <a:ea typeface="Arial"/>
              <a:cs typeface="Arial"/>
              <a:sym typeface="Arial"/>
            </a:endParaRPr>
          </a:p>
          <a:p>
            <a:pPr indent="-311150" lvl="0" marL="457200" rtl="0" algn="l">
              <a:lnSpc>
                <a:spcPct val="150000"/>
              </a:lnSpc>
              <a:spcBef>
                <a:spcPts val="0"/>
              </a:spcBef>
              <a:spcAft>
                <a:spcPts val="0"/>
              </a:spcAft>
              <a:buClr>
                <a:srgbClr val="000000"/>
              </a:buClr>
              <a:buSzPts val="1300"/>
              <a:buFont typeface="Arial"/>
              <a:buChar char="●"/>
            </a:pPr>
            <a:r>
              <a:rPr lang="en"/>
              <a:t>Support Vector Machine</a:t>
            </a:r>
            <a:endParaRPr/>
          </a:p>
          <a:p>
            <a:pPr indent="-298450" lvl="1" marL="914400" rtl="0" algn="l">
              <a:lnSpc>
                <a:spcPct val="150000"/>
              </a:lnSpc>
              <a:spcBef>
                <a:spcPts val="0"/>
              </a:spcBef>
              <a:spcAft>
                <a:spcPts val="0"/>
              </a:spcAft>
              <a:buSzPts val="1100"/>
              <a:buChar char="○"/>
            </a:pPr>
            <a:r>
              <a:rPr lang="en"/>
              <a:t>SVM is a supervised binary linear classifier.</a:t>
            </a:r>
            <a:endParaRPr/>
          </a:p>
          <a:p>
            <a:pPr indent="-298450" lvl="1" marL="914400" rtl="0" algn="l">
              <a:lnSpc>
                <a:spcPct val="150000"/>
              </a:lnSpc>
              <a:spcBef>
                <a:spcPts val="0"/>
              </a:spcBef>
              <a:spcAft>
                <a:spcPts val="0"/>
              </a:spcAft>
              <a:buSzPts val="1100"/>
              <a:buChar char="○"/>
            </a:pPr>
            <a:r>
              <a:rPr lang="en"/>
              <a:t>Aiming at maximizing the distance between decision boundary and samples.</a:t>
            </a:r>
            <a:endParaRPr/>
          </a:p>
          <a:p>
            <a:pPr indent="-298450" lvl="1" marL="914400" rtl="0" algn="l">
              <a:lnSpc>
                <a:spcPct val="150000"/>
              </a:lnSpc>
              <a:spcBef>
                <a:spcPts val="0"/>
              </a:spcBef>
              <a:spcAft>
                <a:spcPts val="0"/>
              </a:spcAft>
              <a:buSzPts val="1100"/>
              <a:buChar char="○"/>
            </a:pPr>
            <a:r>
              <a:rPr lang="en"/>
              <a:t>With kernel trick, it can also solve non-linear classification.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Hyperparameters </a:t>
            </a:r>
            <a:endParaRPr/>
          </a:p>
        </p:txBody>
      </p:sp>
      <p:sp>
        <p:nvSpPr>
          <p:cNvPr id="328" name="Google Shape;328;p21"/>
          <p:cNvSpPr txBox="1"/>
          <p:nvPr>
            <p:ph idx="1" type="body"/>
          </p:nvPr>
        </p:nvSpPr>
        <p:spPr>
          <a:xfrm>
            <a:off x="1303800" y="1648675"/>
            <a:ext cx="7030500" cy="2541600"/>
          </a:xfrm>
          <a:prstGeom prst="rect">
            <a:avLst/>
          </a:prstGeom>
        </p:spPr>
        <p:txBody>
          <a:bodyPr anchorCtr="0" anchor="t" bIns="91425" lIns="91425" spcFirstLastPara="1" rIns="91425" wrap="square" tIns="91425">
            <a:normAutofit lnSpcReduction="20000"/>
          </a:bodyPr>
          <a:lstStyle/>
          <a:p>
            <a:pPr indent="-311150" lvl="0" marL="457200" rtl="0" algn="l">
              <a:lnSpc>
                <a:spcPct val="150000"/>
              </a:lnSpc>
              <a:spcBef>
                <a:spcPts val="0"/>
              </a:spcBef>
              <a:spcAft>
                <a:spcPts val="0"/>
              </a:spcAft>
              <a:buSzPts val="1300"/>
              <a:buChar char="●"/>
            </a:pPr>
            <a:r>
              <a:rPr lang="en"/>
              <a:t>Apply different combinations of various hyperparameters to each model</a:t>
            </a:r>
            <a:endParaRPr/>
          </a:p>
          <a:p>
            <a:pPr indent="-311150" lvl="0" marL="457200" rtl="0" algn="l">
              <a:lnSpc>
                <a:spcPct val="150000"/>
              </a:lnSpc>
              <a:spcBef>
                <a:spcPts val="0"/>
              </a:spcBef>
              <a:spcAft>
                <a:spcPts val="0"/>
              </a:spcAft>
              <a:buSzPts val="1300"/>
              <a:buChar char="●"/>
            </a:pPr>
            <a:r>
              <a:rPr lang="en"/>
              <a:t>Various hyperparameters depends on classifiers</a:t>
            </a:r>
            <a:endParaRPr/>
          </a:p>
          <a:p>
            <a:pPr indent="-298450" lvl="1" marL="914400" rtl="0" algn="l">
              <a:lnSpc>
                <a:spcPct val="150000"/>
              </a:lnSpc>
              <a:spcBef>
                <a:spcPts val="0"/>
              </a:spcBef>
              <a:spcAft>
                <a:spcPts val="0"/>
              </a:spcAft>
              <a:buSzPts val="1100"/>
              <a:buChar char="○"/>
            </a:pPr>
            <a:r>
              <a:rPr lang="en"/>
              <a:t>Different types of penalty, c value, tolerance for stopping criteria, max iteration in logistic regression</a:t>
            </a:r>
            <a:endParaRPr/>
          </a:p>
          <a:p>
            <a:pPr indent="-298450" lvl="1" marL="914400" rtl="0" algn="l">
              <a:lnSpc>
                <a:spcPct val="150000"/>
              </a:lnSpc>
              <a:spcBef>
                <a:spcPts val="0"/>
              </a:spcBef>
              <a:spcAft>
                <a:spcPts val="0"/>
              </a:spcAft>
              <a:buSzPts val="1100"/>
              <a:buChar char="○"/>
            </a:pPr>
            <a:r>
              <a:rPr lang="en"/>
              <a:t>C value, kernel and degree, gamma value in SVM</a:t>
            </a:r>
            <a:endParaRPr/>
          </a:p>
          <a:p>
            <a:pPr indent="-298450" lvl="1" marL="914400" rtl="0" algn="l">
              <a:lnSpc>
                <a:spcPct val="150000"/>
              </a:lnSpc>
              <a:spcBef>
                <a:spcPts val="0"/>
              </a:spcBef>
              <a:spcAft>
                <a:spcPts val="0"/>
              </a:spcAft>
              <a:buSzPts val="1100"/>
              <a:buChar char="○"/>
            </a:pPr>
            <a:r>
              <a:rPr lang="en"/>
              <a:t>Num of </a:t>
            </a:r>
            <a:r>
              <a:rPr lang="en"/>
              <a:t>neighbors</a:t>
            </a:r>
            <a:r>
              <a:rPr lang="en"/>
              <a:t>, weight functions, </a:t>
            </a:r>
            <a:r>
              <a:rPr lang="en"/>
              <a:t>metrics</a:t>
            </a:r>
            <a:r>
              <a:rPr lang="en"/>
              <a:t> used to compute distance in k-nearest neighbors classifier</a:t>
            </a:r>
            <a:endParaRPr/>
          </a:p>
          <a:p>
            <a:pPr indent="-298450" lvl="1" marL="914400" rtl="0" algn="l">
              <a:lnSpc>
                <a:spcPct val="150000"/>
              </a:lnSpc>
              <a:spcBef>
                <a:spcPts val="0"/>
              </a:spcBef>
              <a:spcAft>
                <a:spcPts val="0"/>
              </a:spcAft>
              <a:buSzPts val="1100"/>
              <a:buChar char="○"/>
            </a:pPr>
            <a:r>
              <a:rPr lang="en"/>
              <a:t>Criterion to measure the quality of a split, max depth, minimum number of samples required to split an internal node in decision tree</a:t>
            </a:r>
            <a:endParaRPr/>
          </a:p>
          <a:p>
            <a:pPr indent="-298450" lvl="1" marL="914400" rtl="0" algn="l">
              <a:lnSpc>
                <a:spcPct val="150000"/>
              </a:lnSpc>
              <a:spcBef>
                <a:spcPts val="0"/>
              </a:spcBef>
              <a:spcAft>
                <a:spcPts val="0"/>
              </a:spcAft>
              <a:buSzPts val="1100"/>
              <a:buChar char="○"/>
            </a:pPr>
            <a:r>
              <a:rPr lang="en"/>
              <a:t>Etc.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