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755e61592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755e61592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755e6159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755e6159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755e61592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755e61592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755e61592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755e61592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755e61592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755e61592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755e6159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755e6159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00400dd43e17b3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00400dd43e17b3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00400dd43e17b3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00400dd43e17b3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755e61592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755e61592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3.png"/><Relationship Id="rId7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788350" y="1062700"/>
            <a:ext cx="5990700" cy="15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CLASSIFICATION &amp; REGRESSION MODEL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618247" y="4012425"/>
            <a:ext cx="6160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Javier Miguélez, Juan Antonio Pérez y Diego de Santos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00" y="484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Streamlit</a:t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200" y="-169175"/>
            <a:ext cx="3805326" cy="19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 b="-7469" l="0" r="2515" t="0"/>
          <a:stretch/>
        </p:blipFill>
        <p:spPr>
          <a:xfrm>
            <a:off x="103900" y="1539850"/>
            <a:ext cx="6729149" cy="26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Regression Model : Data Cleaning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2032150" cy="20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11986">
            <a:off x="154210" y="2365164"/>
            <a:ext cx="1086824" cy="108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5175" y="1017800"/>
            <a:ext cx="2303325" cy="23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500" y="1268250"/>
            <a:ext cx="2032150" cy="20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350142">
            <a:off x="2668613" y="1323963"/>
            <a:ext cx="3700576" cy="370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96425" y="871850"/>
            <a:ext cx="1035875" cy="10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194800" y="91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Regression Model : A</a:t>
            </a:r>
            <a:r>
              <a:rPr lang="es"/>
              <a:t>nálisis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56650" y="1229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        Correlation Matrix                                                              Linear Regression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775" y="54250"/>
            <a:ext cx="1245750" cy="12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150" y="0"/>
            <a:ext cx="1354250" cy="13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549700"/>
            <a:ext cx="4059189" cy="333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4250" y="1584503"/>
            <a:ext cx="3591150" cy="3304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152300" y="59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Regression Model : Predicción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25" y="996075"/>
            <a:ext cx="5938600" cy="369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6700" y="144325"/>
            <a:ext cx="1326200" cy="13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Regression Model : Conclusión y Resultados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600" y="123325"/>
            <a:ext cx="1574125" cy="15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9875"/>
            <a:ext cx="5196375" cy="3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00" y="2797950"/>
            <a:ext cx="1944000" cy="19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9800" y="1740062"/>
            <a:ext cx="1834025" cy="20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03550" y="2242300"/>
            <a:ext cx="2091549" cy="209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55700" y="1713225"/>
            <a:ext cx="3149700" cy="31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Classification Model: Data cleaning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75" y="1017800"/>
            <a:ext cx="4138799" cy="363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/>
          <p:nvPr/>
        </p:nvSpPr>
        <p:spPr>
          <a:xfrm rot="-482540">
            <a:off x="5100481" y="1248682"/>
            <a:ext cx="2180113" cy="7876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FF00"/>
                </a:solidFill>
                <a:latin typeface="Pacifico"/>
              </a:rPr>
              <a:t>STR</a:t>
            </a:r>
          </a:p>
        </p:txBody>
      </p:sp>
      <p:sp>
        <p:nvSpPr>
          <p:cNvPr id="133" name="Google Shape;133;p18"/>
          <p:cNvSpPr/>
          <p:nvPr/>
        </p:nvSpPr>
        <p:spPr>
          <a:xfrm rot="442402">
            <a:off x="6428248" y="2586078"/>
            <a:ext cx="2361258" cy="81909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FF"/>
                </a:solidFill>
                <a:latin typeface="Pacifico"/>
              </a:rPr>
              <a:t>INT</a:t>
            </a:r>
          </a:p>
        </p:txBody>
      </p:sp>
      <p:sp>
        <p:nvSpPr>
          <p:cNvPr id="134" name="Google Shape;134;p18"/>
          <p:cNvSpPr/>
          <p:nvPr/>
        </p:nvSpPr>
        <p:spPr>
          <a:xfrm rot="6114405">
            <a:off x="7403298" y="1656224"/>
            <a:ext cx="734299" cy="773188"/>
          </a:xfrm>
          <a:prstGeom prst="bentArrow">
            <a:avLst>
              <a:gd fmla="val 17483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846200" y="1109975"/>
            <a:ext cx="4138800" cy="2556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311700" y="410000"/>
            <a:ext cx="5456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Classification Models: Primeros Modelos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2310" l="-12150" r="12150" t="-2310"/>
          <a:stretch/>
        </p:blipFill>
        <p:spPr>
          <a:xfrm rot="494744">
            <a:off x="2638425" y="1792069"/>
            <a:ext cx="3619817" cy="2746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4">
            <a:alphaModFix/>
          </a:blip>
          <a:srcRect b="0" l="0" r="7347" t="0"/>
          <a:stretch/>
        </p:blipFill>
        <p:spPr>
          <a:xfrm rot="-313718">
            <a:off x="111016" y="1745615"/>
            <a:ext cx="3231224" cy="264728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2192429" y="2133904"/>
            <a:ext cx="1883700" cy="1870500"/>
          </a:xfrm>
          <a:prstGeom prst="mathMultiply">
            <a:avLst>
              <a:gd fmla="val 11834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1850" y="235650"/>
            <a:ext cx="1117375" cy="11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6">
            <a:alphaModFix/>
          </a:blip>
          <a:srcRect b="6733" l="0" r="0" t="0"/>
          <a:stretch/>
        </p:blipFill>
        <p:spPr>
          <a:xfrm>
            <a:off x="7799575" y="2461550"/>
            <a:ext cx="934175" cy="9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/>
          <p:nvPr/>
        </p:nvSpPr>
        <p:spPr>
          <a:xfrm>
            <a:off x="6491301" y="1353024"/>
            <a:ext cx="853238" cy="4254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9900"/>
                </a:solidFill>
                <a:latin typeface="Caveat"/>
              </a:rPr>
              <a:t>Train</a:t>
            </a:r>
          </a:p>
        </p:txBody>
      </p:sp>
      <p:sp>
        <p:nvSpPr>
          <p:cNvPr id="147" name="Google Shape;147;p19"/>
          <p:cNvSpPr/>
          <p:nvPr/>
        </p:nvSpPr>
        <p:spPr>
          <a:xfrm>
            <a:off x="7934663" y="1778424"/>
            <a:ext cx="663976" cy="4254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9900"/>
                </a:solidFill>
                <a:latin typeface="Caveat"/>
              </a:rPr>
              <a:t>Test</a:t>
            </a:r>
          </a:p>
        </p:txBody>
      </p:sp>
      <p:cxnSp>
        <p:nvCxnSpPr>
          <p:cNvPr id="148" name="Google Shape;148;p19"/>
          <p:cNvCxnSpPr>
            <a:stCxn id="144" idx="3"/>
            <a:endCxn id="145" idx="1"/>
          </p:cNvCxnSpPr>
          <p:nvPr/>
        </p:nvCxnSpPr>
        <p:spPr>
          <a:xfrm>
            <a:off x="7549225" y="794337"/>
            <a:ext cx="250500" cy="2118900"/>
          </a:xfrm>
          <a:prstGeom prst="curvedConnector3">
            <a:avLst>
              <a:gd fmla="val 4997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0" y="330025"/>
            <a:ext cx="4816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00"/>
              <a:t>Classification Model: Análisis</a:t>
            </a:r>
            <a:endParaRPr sz="2600"/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0" l="0" r="9950" t="12087"/>
          <a:stretch/>
        </p:blipFill>
        <p:spPr>
          <a:xfrm>
            <a:off x="4509225" y="13"/>
            <a:ext cx="2126774" cy="155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4">
            <a:alphaModFix/>
          </a:blip>
          <a:srcRect b="3639" l="7621" r="10161" t="4693"/>
          <a:stretch/>
        </p:blipFill>
        <p:spPr>
          <a:xfrm>
            <a:off x="628825" y="1017800"/>
            <a:ext cx="3880400" cy="324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 rotWithShape="1">
          <a:blip r:embed="rId5">
            <a:alphaModFix/>
          </a:blip>
          <a:srcRect b="3647" l="6382" r="9745" t="5170"/>
          <a:stretch/>
        </p:blipFill>
        <p:spPr>
          <a:xfrm>
            <a:off x="5031319" y="1542025"/>
            <a:ext cx="4112682" cy="33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342946"/>
            <a:ext cx="9144002" cy="552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">
            <a:off x="6689801" y="27"/>
            <a:ext cx="2454198" cy="1380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0" y="4062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Classification Model: ¿Otro enfoque?</a:t>
            </a: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/>
          </a:blip>
          <a:srcRect b="3611" l="6307" r="8230" t="4738"/>
          <a:stretch/>
        </p:blipFill>
        <p:spPr>
          <a:xfrm>
            <a:off x="4799975" y="0"/>
            <a:ext cx="3967475" cy="31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 rotWithShape="1">
          <a:blip r:embed="rId4">
            <a:alphaModFix/>
          </a:blip>
          <a:srcRect b="3836" l="6225" r="9414" t="5690"/>
          <a:stretch/>
        </p:blipFill>
        <p:spPr>
          <a:xfrm>
            <a:off x="0" y="0"/>
            <a:ext cx="3967475" cy="31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322875"/>
            <a:ext cx="914400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