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handoutMasterIdLst>
    <p:handoutMasterId r:id="rId26"/>
  </p:handoutMasterIdLst>
  <p:sldIdLst>
    <p:sldId id="257" r:id="rId2"/>
    <p:sldId id="276" r:id="rId3"/>
    <p:sldId id="263" r:id="rId4"/>
    <p:sldId id="285" r:id="rId5"/>
    <p:sldId id="284" r:id="rId6"/>
    <p:sldId id="283" r:id="rId7"/>
    <p:sldId id="281" r:id="rId8"/>
    <p:sldId id="287" r:id="rId9"/>
    <p:sldId id="291" r:id="rId10"/>
    <p:sldId id="279" r:id="rId11"/>
    <p:sldId id="288" r:id="rId12"/>
    <p:sldId id="259" r:id="rId13"/>
    <p:sldId id="289" r:id="rId14"/>
    <p:sldId id="292" r:id="rId15"/>
    <p:sldId id="304" r:id="rId16"/>
    <p:sldId id="302" r:id="rId17"/>
    <p:sldId id="299" r:id="rId18"/>
    <p:sldId id="305" r:id="rId19"/>
    <p:sldId id="300" r:id="rId20"/>
    <p:sldId id="293" r:id="rId21"/>
    <p:sldId id="295" r:id="rId22"/>
    <p:sldId id="296"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3" d="100"/>
          <a:sy n="83" d="100"/>
        </p:scale>
        <p:origin x="5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E5DA5A-EE38-E3D6-3B9A-2D76810E96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D834B06-93D1-CE23-8370-361E6A2A50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781D4A-742F-491E-97F0-148CAB73EDBB}" type="datetimeFigureOut">
              <a:rPr lang="en-IN" smtClean="0"/>
              <a:t>11-04-2025</a:t>
            </a:fld>
            <a:endParaRPr lang="en-IN"/>
          </a:p>
        </p:txBody>
      </p:sp>
      <p:sp>
        <p:nvSpPr>
          <p:cNvPr id="4" name="Footer Placeholder 3">
            <a:extLst>
              <a:ext uri="{FF2B5EF4-FFF2-40B4-BE49-F238E27FC236}">
                <a16:creationId xmlns:a16="http://schemas.microsoft.com/office/drawing/2014/main" id="{613C6AEF-03FB-FBCA-0E0D-73ED3F467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6B3D015-15DF-46D2-FAA6-DB11CEDE9E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4F7B97-F44B-4C0D-BE5D-AAFC8CC89F57}" type="slidenum">
              <a:rPr lang="en-IN" smtClean="0"/>
              <a:t>‹#›</a:t>
            </a:fld>
            <a:endParaRPr lang="en-IN"/>
          </a:p>
        </p:txBody>
      </p:sp>
    </p:spTree>
    <p:extLst>
      <p:ext uri="{BB962C8B-B14F-4D97-AF65-F5344CB8AC3E}">
        <p14:creationId xmlns:p14="http://schemas.microsoft.com/office/powerpoint/2010/main" val="42856827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Google Shape;85;p1: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1683" name="Google Shape;86;p1: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B815E976-89C1-FC43-CD35-03080A39C69B}"/>
              </a:ext>
            </a:extLst>
          </p:cNvPr>
          <p:cNvSpPr>
            <a:spLocks noGrp="1"/>
          </p:cNvSpPr>
          <p:nvPr>
            <p:ph type="sldNum" sz="quarter" idx="5"/>
          </p:nvPr>
        </p:nvSpPr>
        <p:spPr/>
        <p:txBody>
          <a:bodyPr/>
          <a:lstStyle/>
          <a:p>
            <a:fld id="{21B2AA4F-B828-4D7C-AFD3-893933DAFCB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Google Shape;129;g136c2cfec24_0_12: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7827" name="Google Shape;130;g136c2cfec24_0_12: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ACBB873C-763E-92B1-C29C-64276D27EC9E}"/>
              </a:ext>
            </a:extLst>
          </p:cNvPr>
          <p:cNvSpPr>
            <a:spLocks noGrp="1"/>
          </p:cNvSpPr>
          <p:nvPr>
            <p:ph type="sldNum" sz="quarter" idx="5"/>
          </p:nvPr>
        </p:nvSpPr>
        <p:spPr/>
        <p:txBody>
          <a:bodyPr/>
          <a:lstStyle/>
          <a:p>
            <a:fld id="{21B2AA4F-B828-4D7C-AFD3-893933DAFCB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Google Shape;117;g136c2cfec24_0_2: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63121EC1-7471-FF03-B298-B0D076BBB7E1}"/>
              </a:ext>
            </a:extLst>
          </p:cNvPr>
          <p:cNvSpPr>
            <a:spLocks noGrp="1"/>
          </p:cNvSpPr>
          <p:nvPr>
            <p:ph type="sldNum" sz="quarter" idx="5"/>
          </p:nvPr>
        </p:nvSpPr>
        <p:spPr/>
        <p:txBody>
          <a:bodyPr/>
          <a:lstStyle/>
          <a:p>
            <a:fld id="{21B2AA4F-B828-4D7C-AFD3-893933DAFCB4}" type="slidenum">
              <a:rPr lang="en-US" smtClean="0"/>
              <a:pPr/>
              <a:t>11</a:t>
            </a:fld>
            <a:endParaRPr lang="en-US"/>
          </a:p>
        </p:txBody>
      </p:sp>
    </p:spTree>
    <p:extLst>
      <p:ext uri="{BB962C8B-B14F-4D97-AF65-F5344CB8AC3E}">
        <p14:creationId xmlns:p14="http://schemas.microsoft.com/office/powerpoint/2010/main" val="2719923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Google Shape;117;g136c2cfec24_0_2: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5C6FCF86-3728-DFEB-1A5A-2A1A011CA3F5}"/>
              </a:ext>
            </a:extLst>
          </p:cNvPr>
          <p:cNvSpPr>
            <a:spLocks noGrp="1"/>
          </p:cNvSpPr>
          <p:nvPr>
            <p:ph type="sldNum" sz="quarter" idx="5"/>
          </p:nvPr>
        </p:nvSpPr>
        <p:spPr/>
        <p:txBody>
          <a:bodyPr/>
          <a:lstStyle/>
          <a:p>
            <a:fld id="{21B2AA4F-B828-4D7C-AFD3-893933DAFCB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Google Shape;117;g136c2cfec24_0_2: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F743A56A-6A05-5330-0DE1-0DCC4D105FE4}"/>
              </a:ext>
            </a:extLst>
          </p:cNvPr>
          <p:cNvSpPr>
            <a:spLocks noGrp="1"/>
          </p:cNvSpPr>
          <p:nvPr>
            <p:ph type="sldNum" sz="quarter" idx="5"/>
          </p:nvPr>
        </p:nvSpPr>
        <p:spPr/>
        <p:txBody>
          <a:bodyPr/>
          <a:lstStyle/>
          <a:p>
            <a:fld id="{21B2AA4F-B828-4D7C-AFD3-893933DAFCB4}" type="slidenum">
              <a:rPr lang="en-US" smtClean="0"/>
              <a:pPr/>
              <a:t>13</a:t>
            </a:fld>
            <a:endParaRPr lang="en-US"/>
          </a:p>
        </p:txBody>
      </p:sp>
    </p:spTree>
    <p:extLst>
      <p:ext uri="{BB962C8B-B14F-4D97-AF65-F5344CB8AC3E}">
        <p14:creationId xmlns:p14="http://schemas.microsoft.com/office/powerpoint/2010/main" val="2498799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7BF5785-B154-322F-10C9-A9F686E9E983}"/>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BD7F9D12-8B97-8B57-FF03-E7CED7C24324}"/>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233FD9B9-7395-645D-2FAA-6CCECD86696D}"/>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1F41573B-81D7-31B1-3F9D-950E0B9B2161}"/>
              </a:ext>
            </a:extLst>
          </p:cNvPr>
          <p:cNvSpPr>
            <a:spLocks noGrp="1"/>
          </p:cNvSpPr>
          <p:nvPr>
            <p:ph type="sldNum" sz="quarter" idx="5"/>
          </p:nvPr>
        </p:nvSpPr>
        <p:spPr/>
        <p:txBody>
          <a:bodyPr/>
          <a:lstStyle/>
          <a:p>
            <a:fld id="{21B2AA4F-B828-4D7C-AFD3-893933DAFCB4}" type="slidenum">
              <a:rPr lang="en-US" smtClean="0"/>
              <a:pPr/>
              <a:t>14</a:t>
            </a:fld>
            <a:endParaRPr lang="en-US"/>
          </a:p>
        </p:txBody>
      </p:sp>
    </p:spTree>
    <p:extLst>
      <p:ext uri="{BB962C8B-B14F-4D97-AF65-F5344CB8AC3E}">
        <p14:creationId xmlns:p14="http://schemas.microsoft.com/office/powerpoint/2010/main" val="238882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32A033-0585-58E7-BC13-28B7D224D5D2}"/>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62550150-2E4C-58A7-7944-C076B2758A3A}"/>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B3EC0A2A-CB14-3E73-40AF-AEA573E6EFA9}"/>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65ACF648-77CC-38BA-AEC8-935C5AAAD202}"/>
              </a:ext>
            </a:extLst>
          </p:cNvPr>
          <p:cNvSpPr>
            <a:spLocks noGrp="1"/>
          </p:cNvSpPr>
          <p:nvPr>
            <p:ph type="sldNum" sz="quarter" idx="5"/>
          </p:nvPr>
        </p:nvSpPr>
        <p:spPr/>
        <p:txBody>
          <a:bodyPr/>
          <a:lstStyle/>
          <a:p>
            <a:fld id="{21B2AA4F-B828-4D7C-AFD3-893933DAFCB4}" type="slidenum">
              <a:rPr lang="en-US" smtClean="0"/>
              <a:pPr/>
              <a:t>15</a:t>
            </a:fld>
            <a:endParaRPr lang="en-US"/>
          </a:p>
        </p:txBody>
      </p:sp>
    </p:spTree>
    <p:extLst>
      <p:ext uri="{BB962C8B-B14F-4D97-AF65-F5344CB8AC3E}">
        <p14:creationId xmlns:p14="http://schemas.microsoft.com/office/powerpoint/2010/main" val="188896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BB1C725-D9FC-1C33-1469-A46433C5016B}"/>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698431CB-E494-7122-D389-43E0D2FD1CA4}"/>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35F4DADC-6539-BE7F-BBD6-4C4DF1668EB5}"/>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D5586176-9AA1-A89C-8940-DA4369559C46}"/>
              </a:ext>
            </a:extLst>
          </p:cNvPr>
          <p:cNvSpPr>
            <a:spLocks noGrp="1"/>
          </p:cNvSpPr>
          <p:nvPr>
            <p:ph type="sldNum" sz="quarter" idx="5"/>
          </p:nvPr>
        </p:nvSpPr>
        <p:spPr/>
        <p:txBody>
          <a:bodyPr/>
          <a:lstStyle/>
          <a:p>
            <a:fld id="{21B2AA4F-B828-4D7C-AFD3-893933DAFCB4}" type="slidenum">
              <a:rPr lang="en-US" smtClean="0"/>
              <a:pPr/>
              <a:t>16</a:t>
            </a:fld>
            <a:endParaRPr lang="en-US"/>
          </a:p>
        </p:txBody>
      </p:sp>
    </p:spTree>
    <p:extLst>
      <p:ext uri="{BB962C8B-B14F-4D97-AF65-F5344CB8AC3E}">
        <p14:creationId xmlns:p14="http://schemas.microsoft.com/office/powerpoint/2010/main" val="130717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131AD79-A8E0-A719-0CCA-98AC0C9BA828}"/>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19CC55B2-7348-23F7-230A-48BE69B6C224}"/>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2D203853-D0E1-480E-EFE7-D39DEFD3E510}"/>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2EB1E593-0370-0845-E8AA-E30B2145572A}"/>
              </a:ext>
            </a:extLst>
          </p:cNvPr>
          <p:cNvSpPr>
            <a:spLocks noGrp="1"/>
          </p:cNvSpPr>
          <p:nvPr>
            <p:ph type="sldNum" sz="quarter" idx="5"/>
          </p:nvPr>
        </p:nvSpPr>
        <p:spPr/>
        <p:txBody>
          <a:bodyPr/>
          <a:lstStyle/>
          <a:p>
            <a:fld id="{21B2AA4F-B828-4D7C-AFD3-893933DAFCB4}" type="slidenum">
              <a:rPr lang="en-US" smtClean="0"/>
              <a:pPr/>
              <a:t>17</a:t>
            </a:fld>
            <a:endParaRPr lang="en-US"/>
          </a:p>
        </p:txBody>
      </p:sp>
    </p:spTree>
    <p:extLst>
      <p:ext uri="{BB962C8B-B14F-4D97-AF65-F5344CB8AC3E}">
        <p14:creationId xmlns:p14="http://schemas.microsoft.com/office/powerpoint/2010/main" val="363566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EF8911B-7654-7048-F405-D506964A809F}"/>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0244D6C3-B58A-1A4C-A993-4517689D5921}"/>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5F998B87-0693-5836-0ABC-E9C7D1425B47}"/>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18464E72-57CD-9DA0-9206-B8F4AC715E06}"/>
              </a:ext>
            </a:extLst>
          </p:cNvPr>
          <p:cNvSpPr>
            <a:spLocks noGrp="1"/>
          </p:cNvSpPr>
          <p:nvPr>
            <p:ph type="sldNum" sz="quarter" idx="5"/>
          </p:nvPr>
        </p:nvSpPr>
        <p:spPr/>
        <p:txBody>
          <a:bodyPr/>
          <a:lstStyle/>
          <a:p>
            <a:fld id="{21B2AA4F-B828-4D7C-AFD3-893933DAFCB4}" type="slidenum">
              <a:rPr lang="en-US" smtClean="0"/>
              <a:pPr/>
              <a:t>19</a:t>
            </a:fld>
            <a:endParaRPr lang="en-US"/>
          </a:p>
        </p:txBody>
      </p:sp>
    </p:spTree>
    <p:extLst>
      <p:ext uri="{BB962C8B-B14F-4D97-AF65-F5344CB8AC3E}">
        <p14:creationId xmlns:p14="http://schemas.microsoft.com/office/powerpoint/2010/main" val="175592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203261-A80F-0D2D-3A2C-386427C7C00E}"/>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4995F37B-B42D-81D6-1560-A3E3CF415E94}"/>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4BF89911-88C7-63F1-2949-2190D6B990BA}"/>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12E0DC60-359B-454E-F8CB-A8C9F1A1B005}"/>
              </a:ext>
            </a:extLst>
          </p:cNvPr>
          <p:cNvSpPr>
            <a:spLocks noGrp="1"/>
          </p:cNvSpPr>
          <p:nvPr>
            <p:ph type="sldNum" sz="quarter" idx="5"/>
          </p:nvPr>
        </p:nvSpPr>
        <p:spPr/>
        <p:txBody>
          <a:bodyPr/>
          <a:lstStyle/>
          <a:p>
            <a:fld id="{21B2AA4F-B828-4D7C-AFD3-893933DAFCB4}" type="slidenum">
              <a:rPr lang="en-US" smtClean="0"/>
              <a:pPr/>
              <a:t>20</a:t>
            </a:fld>
            <a:endParaRPr lang="en-US"/>
          </a:p>
        </p:txBody>
      </p:sp>
    </p:spTree>
    <p:extLst>
      <p:ext uri="{BB962C8B-B14F-4D97-AF65-F5344CB8AC3E}">
        <p14:creationId xmlns:p14="http://schemas.microsoft.com/office/powerpoint/2010/main" val="130376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Google Shape;117;g136c2cfec24_0_2: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96E73511-B54D-D043-0BBE-507A9CCA0693}"/>
              </a:ext>
            </a:extLst>
          </p:cNvPr>
          <p:cNvSpPr>
            <a:spLocks noGrp="1"/>
          </p:cNvSpPr>
          <p:nvPr>
            <p:ph type="sldNum" sz="quarter" idx="5"/>
          </p:nvPr>
        </p:nvSpPr>
        <p:spPr/>
        <p:txBody>
          <a:bodyPr/>
          <a:lstStyle/>
          <a:p>
            <a:fld id="{21B2AA4F-B828-4D7C-AFD3-893933DAFCB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E5A4351-4148-4106-5B91-B49E3F90EF4B}"/>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5EFB515E-4658-5037-3C71-FEC82E7370FE}"/>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3B98F860-D7B9-8E4A-6F6B-9D1FA93603EF}"/>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5A97B154-2FCE-F953-6520-E5B63347B35A}"/>
              </a:ext>
            </a:extLst>
          </p:cNvPr>
          <p:cNvSpPr>
            <a:spLocks noGrp="1"/>
          </p:cNvSpPr>
          <p:nvPr>
            <p:ph type="sldNum" sz="quarter" idx="5"/>
          </p:nvPr>
        </p:nvSpPr>
        <p:spPr/>
        <p:txBody>
          <a:bodyPr/>
          <a:lstStyle/>
          <a:p>
            <a:fld id="{21B2AA4F-B828-4D7C-AFD3-893933DAFCB4}" type="slidenum">
              <a:rPr lang="en-US" smtClean="0"/>
              <a:pPr/>
              <a:t>21</a:t>
            </a:fld>
            <a:endParaRPr lang="en-US"/>
          </a:p>
        </p:txBody>
      </p:sp>
    </p:spTree>
    <p:extLst>
      <p:ext uri="{BB962C8B-B14F-4D97-AF65-F5344CB8AC3E}">
        <p14:creationId xmlns:p14="http://schemas.microsoft.com/office/powerpoint/2010/main" val="2676611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E5A4351-4148-4106-5B91-B49E3F90EF4B}"/>
            </a:ext>
          </a:extLst>
        </p:cNvPr>
        <p:cNvGrpSpPr/>
        <p:nvPr/>
      </p:nvGrpSpPr>
      <p:grpSpPr>
        <a:xfrm>
          <a:off x="0" y="0"/>
          <a:ext cx="0" cy="0"/>
          <a:chOff x="0" y="0"/>
          <a:chExt cx="0" cy="0"/>
        </a:xfrm>
      </p:grpSpPr>
      <p:sp>
        <p:nvSpPr>
          <p:cNvPr id="73730" name="Google Shape;117;g136c2cfec24_0_2:notes">
            <a:extLst>
              <a:ext uri="{FF2B5EF4-FFF2-40B4-BE49-F238E27FC236}">
                <a16:creationId xmlns:a16="http://schemas.microsoft.com/office/drawing/2014/main" id="{5EFB515E-4658-5037-3C71-FEC82E7370FE}"/>
              </a:ext>
            </a:extLst>
          </p:cNvPr>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a:extLst>
              <a:ext uri="{FF2B5EF4-FFF2-40B4-BE49-F238E27FC236}">
                <a16:creationId xmlns:a16="http://schemas.microsoft.com/office/drawing/2014/main" id="{3B98F860-D7B9-8E4A-6F6B-9D1FA93603EF}"/>
              </a:ext>
            </a:extLst>
          </p:cNvPr>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078AB015-539E-DCE3-DC33-F2095988C546}"/>
              </a:ext>
            </a:extLst>
          </p:cNvPr>
          <p:cNvSpPr>
            <a:spLocks noGrp="1"/>
          </p:cNvSpPr>
          <p:nvPr>
            <p:ph type="sldNum" sz="quarter" idx="5"/>
          </p:nvPr>
        </p:nvSpPr>
        <p:spPr/>
        <p:txBody>
          <a:bodyPr/>
          <a:lstStyle/>
          <a:p>
            <a:fld id="{21B2AA4F-B828-4D7C-AFD3-893933DAFCB4}" type="slidenum">
              <a:rPr lang="en-US" smtClean="0"/>
              <a:pPr/>
              <a:t>22</a:t>
            </a:fld>
            <a:endParaRPr lang="en-US"/>
          </a:p>
        </p:txBody>
      </p:sp>
    </p:spTree>
    <p:extLst>
      <p:ext uri="{BB962C8B-B14F-4D97-AF65-F5344CB8AC3E}">
        <p14:creationId xmlns:p14="http://schemas.microsoft.com/office/powerpoint/2010/main" val="2676611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Google Shape;326;p43: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139267" name="Google Shape;327;p43: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3982C86B-D414-1B13-F60D-EE0286B01906}"/>
              </a:ext>
            </a:extLst>
          </p:cNvPr>
          <p:cNvSpPr>
            <a:spLocks noGrp="1"/>
          </p:cNvSpPr>
          <p:nvPr>
            <p:ph type="sldNum" sz="quarter" idx="5"/>
          </p:nvPr>
        </p:nvSpPr>
        <p:spPr/>
        <p:txBody>
          <a:bodyPr/>
          <a:lstStyle/>
          <a:p>
            <a:fld id="{21B2AA4F-B828-4D7C-AFD3-893933DAFCB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Google Shape;117;g136c2cfec24_0_2: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3731" name="Google Shape;118;g136c2cfec24_0_2: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852F2142-0708-52AE-91CA-1334C285B266}"/>
              </a:ext>
            </a:extLst>
          </p:cNvPr>
          <p:cNvSpPr>
            <a:spLocks noGrp="1"/>
          </p:cNvSpPr>
          <p:nvPr>
            <p:ph type="sldNum" sz="quarter" idx="5"/>
          </p:nvPr>
        </p:nvSpPr>
        <p:spPr/>
        <p:txBody>
          <a:bodyPr/>
          <a:lstStyle/>
          <a:p>
            <a:fld id="{21B2AA4F-B828-4D7C-AFD3-893933DAFCB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FDC1F3-EE62-4B70-9F1B-8C262626D5C3}" type="slidenum">
              <a:rPr lang="en-IN" smtClean="0"/>
              <a:pPr/>
              <a:t>4</a:t>
            </a:fld>
            <a:endParaRPr lang="en-IN"/>
          </a:p>
        </p:txBody>
      </p:sp>
    </p:spTree>
    <p:extLst>
      <p:ext uri="{BB962C8B-B14F-4D97-AF65-F5344CB8AC3E}">
        <p14:creationId xmlns:p14="http://schemas.microsoft.com/office/powerpoint/2010/main" val="97912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FDC1F3-EE62-4B70-9F1B-8C262626D5C3}" type="slidenum">
              <a:rPr lang="en-IN" smtClean="0"/>
              <a:pPr/>
              <a:t>5</a:t>
            </a:fld>
            <a:endParaRPr lang="en-IN"/>
          </a:p>
        </p:txBody>
      </p:sp>
    </p:spTree>
    <p:extLst>
      <p:ext uri="{BB962C8B-B14F-4D97-AF65-F5344CB8AC3E}">
        <p14:creationId xmlns:p14="http://schemas.microsoft.com/office/powerpoint/2010/main" val="97912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FDC1F3-EE62-4B70-9F1B-8C262626D5C3}" type="slidenum">
              <a:rPr lang="en-IN" smtClean="0"/>
              <a:pPr/>
              <a:t>6</a:t>
            </a:fld>
            <a:endParaRPr lang="en-IN"/>
          </a:p>
        </p:txBody>
      </p:sp>
    </p:spTree>
    <p:extLst>
      <p:ext uri="{BB962C8B-B14F-4D97-AF65-F5344CB8AC3E}">
        <p14:creationId xmlns:p14="http://schemas.microsoft.com/office/powerpoint/2010/main" val="97912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FDC1F3-EE62-4B70-9F1B-8C262626D5C3}" type="slidenum">
              <a:rPr lang="en-IN" smtClean="0"/>
              <a:pPr/>
              <a:t>7</a:t>
            </a:fld>
            <a:endParaRPr lang="en-IN"/>
          </a:p>
        </p:txBody>
      </p:sp>
    </p:spTree>
    <p:extLst>
      <p:ext uri="{BB962C8B-B14F-4D97-AF65-F5344CB8AC3E}">
        <p14:creationId xmlns:p14="http://schemas.microsoft.com/office/powerpoint/2010/main" val="979120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FDC1F3-EE62-4B70-9F1B-8C262626D5C3}" type="slidenum">
              <a:rPr lang="en-IN" smtClean="0"/>
              <a:pPr/>
              <a:t>8</a:t>
            </a:fld>
            <a:endParaRPr lang="en-IN"/>
          </a:p>
        </p:txBody>
      </p:sp>
    </p:spTree>
    <p:extLst>
      <p:ext uri="{BB962C8B-B14F-4D97-AF65-F5344CB8AC3E}">
        <p14:creationId xmlns:p14="http://schemas.microsoft.com/office/powerpoint/2010/main" val="979120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Google Shape;129;g136c2cfec24_0_12:notes"/>
          <p:cNvSpPr txBox="1">
            <a:spLocks noGrp="1"/>
          </p:cNvSpPr>
          <p:nvPr>
            <p:ph type="body" idx="1"/>
          </p:nvPr>
        </p:nvSpPr>
        <p:spPr/>
        <p:txBody>
          <a:bodyPr vert="horz" wrap="square" lIns="91425" tIns="45700" rIns="91425" bIns="45700" anchor="t" anchorCtr="0"/>
          <a:lstStyle/>
          <a:p>
            <a:pPr marL="0" lvl="0" indent="0" eaLnBrk="1" hangingPunct="1"/>
            <a:endParaRPr sz="1200">
              <a:latin typeface="Calibri" panose="020F0502020204030204" charset="0"/>
              <a:ea typeface="Calibri" panose="020F0502020204030204" charset="0"/>
              <a:sym typeface="Calibri" panose="020F0502020204030204" charset="0"/>
            </a:endParaRPr>
          </a:p>
        </p:txBody>
      </p:sp>
      <p:sp>
        <p:nvSpPr>
          <p:cNvPr id="77827" name="Google Shape;130;g136c2cfec24_0_12:notes"/>
          <p:cNvSpPr>
            <a:spLocks noGrp="1" noRot="1" noChangeAspect="1" noTextEdit="1"/>
          </p:cNvSpPr>
          <p:nvPr>
            <p:ph type="sldImg" idx="2"/>
          </p:nvPr>
        </p:nvSpPr>
        <p:spPr/>
      </p:sp>
      <p:sp>
        <p:nvSpPr>
          <p:cNvPr id="2" name="Slide Number Placeholder 1">
            <a:extLst>
              <a:ext uri="{FF2B5EF4-FFF2-40B4-BE49-F238E27FC236}">
                <a16:creationId xmlns:a16="http://schemas.microsoft.com/office/drawing/2014/main" id="{83BF96C1-AB9B-109E-DE3B-26ACC4C70476}"/>
              </a:ext>
            </a:extLst>
          </p:cNvPr>
          <p:cNvSpPr>
            <a:spLocks noGrp="1"/>
          </p:cNvSpPr>
          <p:nvPr>
            <p:ph type="sldNum" sz="quarter" idx="5"/>
          </p:nvPr>
        </p:nvSpPr>
        <p:spPr/>
        <p:txBody>
          <a:bodyPr/>
          <a:lstStyle/>
          <a:p>
            <a:fld id="{21B2AA4F-B828-4D7C-AFD3-893933DAFCB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D19D0D-FCC2-4EB8-BDA2-BA50795B8DB1}" type="datetime1">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1EAAF-1F6B-44C4-8FDA-C2CFB1F52B77}" type="datetime1">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397E83-1DE5-47DD-B545-3DE1ABC327FD}" type="datetime1">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85E947-04F4-4767-8600-953036409438}" type="datetime1">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0EBA6-0934-4980-9AAB-4573155DFF83}" type="datetime1">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C1371-8670-4D2F-8EAB-1F80B64501FC}" type="datetime1">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AD48D3-A0AF-4504-BCDA-0CB594626603}" type="datetime1">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884622-0073-4AFD-98C0-75AC4EE29793}" type="datetime1">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F8FB-E42D-4E66-A955-32A213179D95}" type="datetime1">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591F07-E7BC-4765-BFF3-04F5D994C9EA}" type="datetime1">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AE48BE-C245-4782-82B5-E1E42345ACCB}" type="datetime1">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9BFDC-C40F-4D6F-A90E-9A03C0DBEC6E}" type="datetime1">
              <a:rPr lang="en-US" smtClean="0"/>
              <a:t>4/11/2025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Google Shape;88;p1"/>
          <p:cNvSpPr>
            <a:spLocks noGrp="1"/>
          </p:cNvSpPr>
          <p:nvPr>
            <p:ph type="ctrTitle"/>
          </p:nvPr>
        </p:nvSpPr>
        <p:spPr>
          <a:xfrm>
            <a:off x="219868" y="1663160"/>
            <a:ext cx="11752263" cy="1443035"/>
          </a:xfrm>
        </p:spPr>
        <p:txBody>
          <a:bodyPr vert="horz" wrap="square" lIns="91425" tIns="45700" rIns="91425" bIns="45700" anchor="b" anchorCtr="0">
            <a:normAutofit/>
          </a:bodyPr>
          <a:lstStyle/>
          <a:p>
            <a:pPr algn="ctr">
              <a:spcAft>
                <a:spcPts val="600"/>
              </a:spcAft>
            </a:pPr>
            <a:r>
              <a:rPr lang="en-US" sz="4400" b="1" kern="2400" dirty="0">
                <a:solidFill>
                  <a:srgbClr val="FF0000"/>
                </a:solidFill>
                <a:effectLst/>
                <a:latin typeface="Times New Roman" panose="02020603050405020304" pitchFamily="18" charset="0"/>
                <a:ea typeface="SimSun" panose="02010600030101010101" pitchFamily="2" charset="-122"/>
              </a:rPr>
              <a:t>Enha</a:t>
            </a:r>
            <a:r>
              <a:rPr lang="en-US" sz="44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sz="4400" b="1" dirty="0">
              <a:solidFill>
                <a:srgbClr val="FF0000"/>
              </a:solidFill>
              <a:effectLst/>
              <a:latin typeface="Times New Roman" panose="02020603050405020304" pitchFamily="18" charset="0"/>
              <a:ea typeface="MS Mincho" panose="02020609040205080304" pitchFamily="49" charset="-128"/>
            </a:endParaRPr>
          </a:p>
        </p:txBody>
      </p:sp>
      <p:sp>
        <p:nvSpPr>
          <p:cNvPr id="2051" name="Google Shape;89;p1"/>
          <p:cNvSpPr>
            <a:spLocks noGrp="1"/>
          </p:cNvSpPr>
          <p:nvPr>
            <p:ph type="subTitle" idx="1"/>
          </p:nvPr>
        </p:nvSpPr>
        <p:spPr>
          <a:xfrm>
            <a:off x="7920536" y="5185819"/>
            <a:ext cx="4449763" cy="1443037"/>
          </a:xfrm>
        </p:spPr>
        <p:txBody>
          <a:bodyPr vert="horz" wrap="square" lIns="91425" tIns="45700" rIns="91425" bIns="45700" anchor="t" anchorCtr="0">
            <a:normAutofit lnSpcReduction="10000"/>
          </a:bodyPr>
          <a:lstStyle/>
          <a:p>
            <a:pPr marL="0" indent="0">
              <a:buClr>
                <a:srgbClr val="000000"/>
              </a:buClr>
              <a:buFont typeface="Arial" panose="020B0604020202020204" pitchFamily="34" charset="0"/>
              <a:buNone/>
            </a:pPr>
            <a:endParaRPr lang="en-US" altLang="x-none" sz="28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buClr>
                <a:srgbClr val="000000"/>
              </a:buClr>
              <a:buFont typeface="Arial" panose="020B0604020202020204" pitchFamily="34" charset="0"/>
              <a:buNone/>
            </a:pPr>
            <a:r>
              <a:rPr lang="en-US" altLang="x-none" sz="28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Co-Guide:</a:t>
            </a:r>
            <a:endParaRPr lang="en-US" altLang="zh-CN" sz="28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endParaRPr>
          </a:p>
          <a:p>
            <a:pPr marL="0" indent="0">
              <a:buClr>
                <a:srgbClr val="000000"/>
              </a:buClr>
              <a:buFont typeface="Arial" panose="020B0604020202020204" pitchFamily="34" charset="0"/>
              <a:buNone/>
            </a:pPr>
            <a:r>
              <a:rPr lang="en-US" altLang="x-none" sz="2800" b="1"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Dr. </a:t>
            </a:r>
            <a:r>
              <a:rPr lang="en-US" altLang="x-none" sz="2800" b="1" dirty="0" err="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Vishwanath</a:t>
            </a:r>
            <a:r>
              <a:rPr lang="en-US" altLang="x-none" sz="2800" b="1"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 P </a:t>
            </a:r>
            <a:r>
              <a:rPr lang="en-US" altLang="x-none" sz="2800" b="1" dirty="0" err="1">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Baligar</a:t>
            </a:r>
            <a:endParaRPr lang="en-US" altLang="zh-CN" sz="2800" b="1"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cxnSp>
        <p:nvCxnSpPr>
          <p:cNvPr id="2052" name="Google Shape;90;p1"/>
          <p:cNvCxnSpPr/>
          <p:nvPr/>
        </p:nvCxnSpPr>
        <p:spPr>
          <a:xfrm>
            <a:off x="0" y="1522413"/>
            <a:ext cx="12192000" cy="0"/>
          </a:xfrm>
          <a:prstGeom prst="straightConnector1">
            <a:avLst/>
          </a:prstGeom>
          <a:ln w="9525" cap="flat" cmpd="sng">
            <a:solidFill>
              <a:srgbClr val="C00000"/>
            </a:solidFill>
            <a:prstDash val="solid"/>
            <a:miter/>
            <a:headEnd type="none" w="sm" len="sm"/>
            <a:tailEnd type="none" w="sm" len="sm"/>
          </a:ln>
        </p:spPr>
      </p:cxnSp>
      <p:pic>
        <p:nvPicPr>
          <p:cNvPr id="2053" name="Google Shape;91;p1" descr="kle tech logo"/>
          <p:cNvPicPr preferRelativeResize="0">
            <a:picLocks noChangeAspect="1"/>
          </p:cNvPicPr>
          <p:nvPr/>
        </p:nvPicPr>
        <p:blipFill>
          <a:blip r:embed="rId3" cstate="print"/>
          <a:stretch>
            <a:fillRect/>
          </a:stretch>
        </p:blipFill>
        <p:spPr>
          <a:xfrm>
            <a:off x="3294063" y="107950"/>
            <a:ext cx="5367337" cy="927100"/>
          </a:xfrm>
          <a:prstGeom prst="rect">
            <a:avLst/>
          </a:prstGeom>
          <a:noFill/>
          <a:ln w="9525">
            <a:noFill/>
          </a:ln>
        </p:spPr>
      </p:pic>
      <p:sp>
        <p:nvSpPr>
          <p:cNvPr id="2054" name="Google Shape;92;p1"/>
          <p:cNvSpPr txBox="1"/>
          <p:nvPr/>
        </p:nvSpPr>
        <p:spPr>
          <a:xfrm>
            <a:off x="2847975" y="979488"/>
            <a:ext cx="6261100" cy="369887"/>
          </a:xfrm>
          <a:prstGeom prst="rect">
            <a:avLst/>
          </a:prstGeom>
          <a:noFill/>
          <a:ln w="9525">
            <a:noFill/>
          </a:ln>
        </p:spPr>
        <p:txBody>
          <a:bodyPr lIns="91425" tIns="45700" rIns="91425" bIns="45700">
            <a:spAutoFit/>
          </a:bodyPr>
          <a:lstStyle/>
          <a:p>
            <a:pPr algn="ctr">
              <a:lnSpc>
                <a:spcPct val="115000"/>
              </a:lnSpc>
              <a:buNone/>
            </a:pPr>
            <a:r>
              <a:rPr lang="en-US" altLang="x-none" sz="1800" b="1">
                <a:solidFill>
                  <a:srgbClr val="C00000"/>
                </a:solidFill>
                <a:latin typeface="Times New Roman" panose="02020603050405020304" pitchFamily="18" charset="0"/>
                <a:cs typeface="Times New Roman" panose="02020603050405020304" pitchFamily="18" charset="0"/>
                <a:sym typeface="Times New Roman" panose="02020603050405020304" pitchFamily="18" charset="0"/>
              </a:rPr>
              <a:t>School of Computer Science And Engineering</a:t>
            </a:r>
            <a:r>
              <a:rPr lang="en-US" altLang="x-none" sz="1100">
                <a:solidFill>
                  <a:srgbClr val="C00000"/>
                </a:solidFill>
                <a:latin typeface="Calibri" panose="020F0502020204030204" charset="0"/>
                <a:cs typeface="Calibri" panose="020F0502020204030204" charset="0"/>
                <a:sym typeface="Calibri" panose="020F0502020204030204" charset="0"/>
              </a:rPr>
              <a:t> </a:t>
            </a:r>
            <a:endParaRPr lang="en-US" altLang="zh-CN" sz="1100">
              <a:latin typeface="Calibri" panose="020F0502020204030204" charset="0"/>
              <a:ea typeface="Calibri" panose="020F0502020204030204" charset="0"/>
              <a:sym typeface="Calibri" panose="020F0502020204030204" charset="0"/>
            </a:endParaRPr>
          </a:p>
        </p:txBody>
      </p:sp>
      <p:sp>
        <p:nvSpPr>
          <p:cNvPr id="2055" name="TextBox 1"/>
          <p:cNvSpPr txBox="1"/>
          <p:nvPr/>
        </p:nvSpPr>
        <p:spPr>
          <a:xfrm>
            <a:off x="4078288" y="3602038"/>
            <a:ext cx="4052887" cy="1789208"/>
          </a:xfrm>
          <a:prstGeom prst="rect">
            <a:avLst/>
          </a:prstGeom>
          <a:noFill/>
          <a:ln w="9525">
            <a:noFill/>
          </a:ln>
        </p:spPr>
        <p:txBody>
          <a:bodyPr>
            <a:spAutoFit/>
          </a:bodyPr>
          <a:lstStyle/>
          <a:p>
            <a:pPr algn="ctr">
              <a:lnSpc>
                <a:spcPct val="90000"/>
              </a:lnSpc>
              <a:spcBef>
                <a:spcPts val="1000"/>
              </a:spcBef>
              <a:buNone/>
            </a:pPr>
            <a:r>
              <a:rPr lang="en-US" altLang="x-none" sz="2800" dirty="0">
                <a:latin typeface="Times New Roman" panose="02020603050405020304" pitchFamily="18" charset="0"/>
                <a:cs typeface="Times New Roman" panose="02020603050405020304" pitchFamily="18" charset="0"/>
                <a:sym typeface="Times New Roman" panose="02020603050405020304" pitchFamily="18" charset="0"/>
              </a:rPr>
              <a:t>Presented By:</a:t>
            </a:r>
          </a:p>
          <a:p>
            <a:pPr algn="ctr">
              <a:lnSpc>
                <a:spcPct val="90000"/>
              </a:lnSpc>
              <a:spcBef>
                <a:spcPts val="1000"/>
              </a:spcBef>
              <a:buNone/>
            </a:pPr>
            <a:r>
              <a:rPr lang="en-US" altLang="x-none" sz="2800" b="1" dirty="0">
                <a:latin typeface="Times New Roman" panose="02020603050405020304" pitchFamily="18" charset="0"/>
                <a:cs typeface="Times New Roman" panose="02020603050405020304" pitchFamily="18" charset="0"/>
                <a:sym typeface="Times New Roman" panose="02020603050405020304" pitchFamily="18" charset="0"/>
              </a:rPr>
              <a:t>Pradeep Shet</a:t>
            </a:r>
          </a:p>
          <a:p>
            <a:pPr algn="ctr">
              <a:lnSpc>
                <a:spcPct val="90000"/>
              </a:lnSpc>
              <a:spcBef>
                <a:spcPts val="1000"/>
              </a:spcBef>
              <a:buNone/>
            </a:pPr>
            <a:r>
              <a:rPr lang="en-US" altLang="x-none" sz="2800" dirty="0">
                <a:latin typeface="Times New Roman" panose="02020603050405020304" pitchFamily="18" charset="0"/>
                <a:cs typeface="Times New Roman" panose="02020603050405020304" pitchFamily="18" charset="0"/>
                <a:sym typeface="Times New Roman" panose="02020603050405020304" pitchFamily="18" charset="0"/>
              </a:rPr>
              <a:t>(01FE23MCS005)</a:t>
            </a:r>
          </a:p>
          <a:p>
            <a:pPr>
              <a:buNone/>
            </a:pPr>
            <a:endParaRPr lang="en-IN" altLang="en-US" dirty="0">
              <a:latin typeface="Arial" panose="020B0604020202020204" pitchFamily="34" charset="0"/>
            </a:endParaRPr>
          </a:p>
        </p:txBody>
      </p:sp>
      <p:sp>
        <p:nvSpPr>
          <p:cNvPr id="2056" name="TextBox 2"/>
          <p:cNvSpPr txBox="1"/>
          <p:nvPr/>
        </p:nvSpPr>
        <p:spPr>
          <a:xfrm>
            <a:off x="-95251" y="5647055"/>
            <a:ext cx="4449763" cy="1273169"/>
          </a:xfrm>
          <a:prstGeom prst="rect">
            <a:avLst/>
          </a:prstGeom>
          <a:noFill/>
          <a:ln w="9525">
            <a:noFill/>
          </a:ln>
        </p:spPr>
        <p:txBody>
          <a:bodyPr wrap="square">
            <a:spAutoFit/>
          </a:bodyPr>
          <a:lstStyle/>
          <a:p>
            <a:pPr algn="ctr">
              <a:lnSpc>
                <a:spcPct val="90000"/>
              </a:lnSpc>
              <a:spcBef>
                <a:spcPts val="1000"/>
              </a:spcBef>
              <a:buNone/>
            </a:pPr>
            <a:r>
              <a:rPr lang="en-US" altLang="x-none" sz="2800" dirty="0">
                <a:latin typeface="Times New Roman" panose="02020603050405020304" pitchFamily="18" charset="0"/>
                <a:cs typeface="Times New Roman" panose="02020603050405020304" pitchFamily="18" charset="0"/>
                <a:sym typeface="Times New Roman" panose="02020603050405020304" pitchFamily="18" charset="0"/>
              </a:rPr>
              <a:t>Under the guidance of:</a:t>
            </a:r>
          </a:p>
          <a:p>
            <a:pPr algn="ctr">
              <a:lnSpc>
                <a:spcPct val="90000"/>
              </a:lnSpc>
              <a:spcBef>
                <a:spcPts val="1000"/>
              </a:spcBef>
              <a:buNone/>
            </a:pPr>
            <a:r>
              <a:rPr lang="en-US" altLang="x-none" sz="2800" b="1" dirty="0">
                <a:latin typeface="Times New Roman" panose="02020603050405020304" pitchFamily="18" charset="0"/>
                <a:cs typeface="Times New Roman" panose="02020603050405020304" pitchFamily="18" charset="0"/>
                <a:sym typeface="Times New Roman" panose="02020603050405020304" pitchFamily="18" charset="0"/>
              </a:rPr>
              <a:t>Dr. Sujata C</a:t>
            </a:r>
          </a:p>
          <a:p>
            <a:pPr>
              <a:buNone/>
            </a:pPr>
            <a:endParaRPr lang="en-IN" altLang="en-US" dirty="0">
              <a:latin typeface="Arial" panose="020B0604020202020204" pitchFamily="34"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95" name="Google Shape;136;g136c2cfec24_0_12"/>
          <p:cNvCxnSpPr/>
          <p:nvPr/>
        </p:nvCxnSpPr>
        <p:spPr>
          <a:xfrm>
            <a:off x="0" y="1144588"/>
            <a:ext cx="12192000" cy="0"/>
          </a:xfrm>
          <a:prstGeom prst="straightConnector1">
            <a:avLst/>
          </a:prstGeom>
          <a:ln w="9525" cap="flat" cmpd="sng">
            <a:solidFill>
              <a:srgbClr val="C00000"/>
            </a:solidFill>
            <a:prstDash val="solid"/>
            <a:miter/>
            <a:headEnd type="none" w="sm" len="sm"/>
            <a:tailEnd type="none" w="sm" len="sm"/>
          </a:ln>
        </p:spPr>
      </p:cxnSp>
      <p:pic>
        <p:nvPicPr>
          <p:cNvPr id="8196" name="Google Shape;138;g136c2cfec24_0_12" descr="kle tech logo"/>
          <p:cNvPicPr preferRelativeResize="0">
            <a:picLocks noChangeAspect="1"/>
          </p:cNvPicPr>
          <p:nvPr/>
        </p:nvPicPr>
        <p:blipFill>
          <a:blip r:embed="rId3" cstate="print"/>
          <a:stretch>
            <a:fillRect/>
          </a:stretch>
        </p:blipFill>
        <p:spPr>
          <a:xfrm>
            <a:off x="9059863" y="28575"/>
            <a:ext cx="3132137" cy="1036638"/>
          </a:xfrm>
          <a:prstGeom prst="rect">
            <a:avLst/>
          </a:prstGeom>
          <a:noFill/>
          <a:ln w="9525">
            <a:noFill/>
          </a:ln>
        </p:spPr>
      </p:pic>
      <p:sp>
        <p:nvSpPr>
          <p:cNvPr id="8199" name="Google Shape;123;g136c2cfec24_0_2"/>
          <p:cNvSpPr txBox="1">
            <a:spLocks noGrp="1"/>
          </p:cNvSpPr>
          <p:nvPr>
            <p:ph type="sldNum" idx="12"/>
          </p:nvPr>
        </p:nvSpPr>
        <p:spPr>
          <a:xfrm>
            <a:off x="8610600" y="6337300"/>
            <a:ext cx="2743200" cy="365125"/>
          </a:xfrm>
        </p:spPr>
        <p:txBody>
          <a:bodyPr lIns="91425" tIns="45700" rIns="91425" bIns="45700" anchor="ctr" anchorCtr="0"/>
          <a:lstStyle>
            <a:lvl1pPr marL="0" lvl="0" indent="0" algn="l" defTabSz="914400" rtl="0" eaLnBrk="0" fontAlgn="base" latinLnBrk="0" hangingPunct="0">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r" eaLnBrk="1" hangingPunct="1">
              <a:buNone/>
            </a:pPr>
            <a:fld id="{9A0DB2DC-4C9A-4742-B13C-FB6460FD3503}" type="slidenum">
              <a:rPr lang="en-US" altLang="x-none" sz="1800">
                <a:solidFill>
                  <a:srgbClr val="888888"/>
                </a:solidFill>
                <a:latin typeface="Calibri" panose="020F0502020204030204" charset="0"/>
                <a:cs typeface="Calibri" panose="020F0502020204030204" charset="0"/>
                <a:sym typeface="Calibri" panose="020F0502020204030204" charset="0"/>
              </a:rPr>
              <a:pPr lvl="0" algn="r" eaLnBrk="1" hangingPunct="1">
                <a:buNone/>
              </a:pPr>
              <a:t>10</a:t>
            </a:fld>
            <a:r>
              <a:rPr lang="en-US" altLang="x-none" sz="1800">
                <a:solidFill>
                  <a:srgbClr val="888888"/>
                </a:solidFill>
                <a:latin typeface="Calibri" panose="020F0502020204030204" charset="0"/>
                <a:cs typeface="Calibri" panose="020F0502020204030204" charset="0"/>
                <a:sym typeface="Calibri" panose="020F0502020204030204" charset="0"/>
              </a:rPr>
              <a:t>/11</a:t>
            </a:r>
            <a:endParaRPr lang="en-US" altLang="zh-CN" sz="1800">
              <a:solidFill>
                <a:srgbClr val="888888"/>
              </a:solidFill>
              <a:latin typeface="Calibri" panose="020F0502020204030204" charset="0"/>
              <a:ea typeface="Calibri" panose="020F0502020204030204" charset="0"/>
              <a:sym typeface="Calibri" panose="020F0502020204030204" charset="0"/>
            </a:endParaRPr>
          </a:p>
        </p:txBody>
      </p:sp>
      <p:sp>
        <p:nvSpPr>
          <p:cNvPr id="3" name="Google Shape;179;g13de6e14d8b_0_24">
            <a:extLst>
              <a:ext uri="{FF2B5EF4-FFF2-40B4-BE49-F238E27FC236}">
                <a16:creationId xmlns:a16="http://schemas.microsoft.com/office/drawing/2014/main" id="{B65EF54E-29DB-64FB-DFF3-719CFB8B3FC7}"/>
              </a:ext>
            </a:extLst>
          </p:cNvPr>
          <p:cNvSpPr txBox="1"/>
          <p:nvPr/>
        </p:nvSpPr>
        <p:spPr>
          <a:xfrm>
            <a:off x="130628" y="204172"/>
            <a:ext cx="7576458"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graphicFrame>
        <p:nvGraphicFramePr>
          <p:cNvPr id="5" name="Table 4">
            <a:extLst>
              <a:ext uri="{FF2B5EF4-FFF2-40B4-BE49-F238E27FC236}">
                <a16:creationId xmlns:a16="http://schemas.microsoft.com/office/drawing/2014/main" id="{056CF548-67BC-4DFA-6398-5FB0911B0AC4}"/>
              </a:ext>
            </a:extLst>
          </p:cNvPr>
          <p:cNvGraphicFramePr>
            <a:graphicFrameLocks noGrp="1"/>
          </p:cNvGraphicFramePr>
          <p:nvPr>
            <p:extLst>
              <p:ext uri="{D42A27DB-BD31-4B8C-83A1-F6EECF244321}">
                <p14:modId xmlns:p14="http://schemas.microsoft.com/office/powerpoint/2010/main" val="3414731477"/>
              </p:ext>
            </p:extLst>
          </p:nvPr>
        </p:nvGraphicFramePr>
        <p:xfrm>
          <a:off x="481649" y="1254050"/>
          <a:ext cx="11368605" cy="5399778"/>
        </p:xfrm>
        <a:graphic>
          <a:graphicData uri="http://schemas.openxmlformats.org/drawingml/2006/table">
            <a:tbl>
              <a:tblPr firstRow="1" bandRow="1">
                <a:tableStyleId>{5C22544A-7EE6-4342-B048-85BDC9FD1C3A}</a:tableStyleId>
              </a:tblPr>
              <a:tblGrid>
                <a:gridCol w="2929083">
                  <a:extLst>
                    <a:ext uri="{9D8B030D-6E8A-4147-A177-3AD203B41FA5}">
                      <a16:colId xmlns:a16="http://schemas.microsoft.com/office/drawing/2014/main" val="1156838892"/>
                    </a:ext>
                  </a:extLst>
                </a:gridCol>
                <a:gridCol w="2813174">
                  <a:extLst>
                    <a:ext uri="{9D8B030D-6E8A-4147-A177-3AD203B41FA5}">
                      <a16:colId xmlns:a16="http://schemas.microsoft.com/office/drawing/2014/main" val="2417914689"/>
                    </a:ext>
                  </a:extLst>
                </a:gridCol>
                <a:gridCol w="2813174">
                  <a:extLst>
                    <a:ext uri="{9D8B030D-6E8A-4147-A177-3AD203B41FA5}">
                      <a16:colId xmlns:a16="http://schemas.microsoft.com/office/drawing/2014/main" val="536853030"/>
                    </a:ext>
                  </a:extLst>
                </a:gridCol>
                <a:gridCol w="2813174">
                  <a:extLst>
                    <a:ext uri="{9D8B030D-6E8A-4147-A177-3AD203B41FA5}">
                      <a16:colId xmlns:a16="http://schemas.microsoft.com/office/drawing/2014/main" val="1440655163"/>
                    </a:ext>
                  </a:extLst>
                </a:gridCol>
              </a:tblGrid>
              <a:tr h="375891">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5793930"/>
                  </a:ext>
                </a:extLst>
              </a:tr>
              <a:tr h="1503564">
                <a:tc>
                  <a:txBody>
                    <a:bodyPr/>
                    <a:lstStyle/>
                    <a:p>
                      <a:pPr marR="0" defTabSz="914400" fontAlgn="auto">
                        <a:lnSpc>
                          <a:spcPct val="150000"/>
                        </a:lnSpc>
                        <a:spcBef>
                          <a:spcPts val="0"/>
                        </a:spcBef>
                        <a:spcAft>
                          <a:spcPts val="0"/>
                        </a:spcAft>
                        <a:buClr>
                          <a:srgbClr val="000000"/>
                        </a:buClr>
                        <a:buSzTx/>
                        <a:buFont typeface="Arial" panose="020B0604020202020204"/>
                        <a:buNone/>
                        <a:defRPr/>
                      </a:pPr>
                      <a:r>
                        <a:rPr lang="en-IN" sz="1800" b="0" kern="1200" dirty="0">
                          <a:solidFill>
                            <a:schemeClr val="dk1"/>
                          </a:solidFill>
                          <a:latin typeface="Times New Roman" pitchFamily="18" charset="0"/>
                          <a:ea typeface="+mn-ea"/>
                          <a:cs typeface="Times New Roman" pitchFamily="18" charset="0"/>
                        </a:rPr>
                        <a:t>Dual Compositional Learning in Interactive Image Retrieval</a:t>
                      </a:r>
                      <a:endParaRPr lang="en-IN" sz="1600" b="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Jongseok</a:t>
                      </a:r>
                      <a:r>
                        <a:rPr lang="en-US" sz="1800" dirty="0">
                          <a:latin typeface="Times New Roman" pitchFamily="18" charset="0"/>
                          <a:cs typeface="Times New Roman" pitchFamily="18" charset="0"/>
                        </a:rPr>
                        <a:t> Kim , </a:t>
                      </a:r>
                      <a:r>
                        <a:rPr lang="en-US" sz="1800" dirty="0" err="1">
                          <a:latin typeface="Times New Roman" pitchFamily="18" charset="0"/>
                          <a:cs typeface="Times New Roman" pitchFamily="18" charset="0"/>
                        </a:rPr>
                        <a:t>Youngjae</a:t>
                      </a:r>
                      <a:r>
                        <a:rPr lang="en-US" sz="1800" dirty="0">
                          <a:latin typeface="Times New Roman" pitchFamily="18" charset="0"/>
                          <a:cs typeface="Times New Roman" pitchFamily="18" charset="0"/>
                        </a:rPr>
                        <a:t> Yu1, </a:t>
                      </a:r>
                      <a:r>
                        <a:rPr lang="en-US" sz="1800" dirty="0" err="1">
                          <a:latin typeface="Times New Roman" pitchFamily="18" charset="0"/>
                          <a:cs typeface="Times New Roman" pitchFamily="18" charset="0"/>
                        </a:rPr>
                        <a:t>Hoeseong</a:t>
                      </a:r>
                      <a:r>
                        <a:rPr lang="en-US" sz="1800" dirty="0">
                          <a:latin typeface="Times New Roman" pitchFamily="18" charset="0"/>
                          <a:cs typeface="Times New Roman" pitchFamily="18" charset="0"/>
                        </a:rPr>
                        <a:t> Kim , and </a:t>
                      </a:r>
                      <a:r>
                        <a:rPr lang="en-US" sz="1800" dirty="0" err="1">
                          <a:latin typeface="Times New Roman" pitchFamily="18" charset="0"/>
                          <a:cs typeface="Times New Roman" pitchFamily="18" charset="0"/>
                        </a:rPr>
                        <a:t>Gunhee</a:t>
                      </a:r>
                      <a:r>
                        <a:rPr lang="en-US" sz="1800" dirty="0">
                          <a:latin typeface="Times New Roman" pitchFamily="18" charset="0"/>
                          <a:cs typeface="Times New Roman" pitchFamily="18" charset="0"/>
                        </a:rPr>
                        <a:t> Kim</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p>
                  </a:txBody>
                  <a:tcPr/>
                </a:tc>
                <a:tc>
                  <a:txBody>
                    <a:bodyPr/>
                    <a:lstStyle/>
                    <a:p>
                      <a:pPr marL="0" indent="0" algn="l">
                        <a:lnSpc>
                          <a:spcPct val="100000"/>
                        </a:lnSpc>
                      </a:pPr>
                      <a:r>
                        <a:rPr lang="en-IN" sz="1800" b="0" kern="1200" dirty="0">
                          <a:solidFill>
                            <a:schemeClr val="dk1"/>
                          </a:solidFill>
                          <a:latin typeface="Times New Roman" pitchFamily="18" charset="0"/>
                          <a:ea typeface="+mn-ea"/>
                          <a:cs typeface="Times New Roman" pitchFamily="18" charset="0"/>
                        </a:rPr>
                        <a:t>Dual Composition Network (</a:t>
                      </a:r>
                      <a:r>
                        <a:rPr lang="en-IN" sz="1800" b="0" kern="1200" dirty="0" err="1">
                          <a:solidFill>
                            <a:schemeClr val="dk1"/>
                          </a:solidFill>
                          <a:latin typeface="Times New Roman" pitchFamily="18" charset="0"/>
                          <a:ea typeface="+mn-ea"/>
                          <a:cs typeface="Times New Roman" pitchFamily="18" charset="0"/>
                        </a:rPr>
                        <a:t>DCNet</a:t>
                      </a:r>
                      <a:r>
                        <a:rPr lang="en-IN" sz="1800" b="0" kern="1200" dirty="0">
                          <a:solidFill>
                            <a:schemeClr val="dk1"/>
                          </a:solidFill>
                          <a:latin typeface="Times New Roman" pitchFamily="18" charset="0"/>
                          <a:ea typeface="+mn-ea"/>
                          <a:cs typeface="Times New Roman" pitchFamily="18" charset="0"/>
                        </a:rPr>
                        <a:t>), with Composition Network and Correction Network; Fused Difference (FD) module, training loss</a:t>
                      </a:r>
                      <a:endParaRPr lang="en-US" sz="1800" b="0" dirty="0">
                        <a:latin typeface="Times New Roman" pitchFamily="18" charset="0"/>
                        <a:cs typeface="Times New Roman" pitchFamily="18" charset="0"/>
                      </a:endParaRPr>
                    </a:p>
                  </a:txBody>
                  <a:tcPr/>
                </a:tc>
                <a:extLst>
                  <a:ext uri="{0D108BD9-81ED-4DB2-BD59-A6C34878D82A}">
                    <a16:rowId xmlns:a16="http://schemas.microsoft.com/office/drawing/2014/main" val="111285883"/>
                  </a:ext>
                </a:extLst>
              </a:tr>
              <a:tr h="1734841">
                <a:tc>
                  <a:txBody>
                    <a:bodyPr/>
                    <a:lstStyle/>
                    <a:p>
                      <a:pPr marL="0" marR="0" indent="0" algn="l"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b="0" dirty="0">
                          <a:latin typeface="Times New Roman" pitchFamily="18" charset="0"/>
                          <a:cs typeface="Times New Roman" pitchFamily="18" charset="0"/>
                        </a:rPr>
                        <a:t>Exploring Compositional Image Retrieval with Hybrid Compositional Learning and Heuristic Negative Mining</a:t>
                      </a:r>
                      <a:endParaRPr lang="en-US"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itchFamily="18" charset="0"/>
                          <a:cs typeface="Times New Roman" pitchFamily="18" charset="0"/>
                        </a:rPr>
                        <a:t>Chao Wang, </a:t>
                      </a:r>
                      <a:r>
                        <a:rPr lang="en-US" sz="1800" dirty="0" err="1">
                          <a:latin typeface="Times New Roman" pitchFamily="18" charset="0"/>
                          <a:cs typeface="Times New Roman" pitchFamily="18" charset="0"/>
                        </a:rPr>
                        <a:t>Ehsan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Nezhadarya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Tanmana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Sadhu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Shengdong</a:t>
                      </a:r>
                      <a:r>
                        <a:rPr lang="en-US" sz="1800" dirty="0">
                          <a:latin typeface="Times New Roman" pitchFamily="18" charset="0"/>
                          <a:cs typeface="Times New Roman" pitchFamily="18" charset="0"/>
                        </a:rPr>
                        <a:t> Zhang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latin typeface="Times New Roman" pitchFamily="18" charset="0"/>
                          <a:ea typeface="+mn-ea"/>
                          <a:cs typeface="Times New Roman" pitchFamily="18" charset="0"/>
                        </a:rPr>
                        <a:t>Hybrid Compositional Learning (</a:t>
                      </a:r>
                      <a:r>
                        <a:rPr lang="en-IN" sz="1800" b="0" kern="1200" dirty="0" err="1">
                          <a:solidFill>
                            <a:schemeClr val="dk1"/>
                          </a:solidFill>
                          <a:latin typeface="Times New Roman" pitchFamily="18" charset="0"/>
                          <a:ea typeface="+mn-ea"/>
                          <a:cs typeface="Times New Roman" pitchFamily="18" charset="0"/>
                        </a:rPr>
                        <a:t>HyCoLe</a:t>
                      </a:r>
                      <a:r>
                        <a:rPr lang="en-IN" sz="1800" b="0" kern="1200" dirty="0">
                          <a:solidFill>
                            <a:schemeClr val="dk1"/>
                          </a:solidFill>
                          <a:latin typeface="Times New Roman" pitchFamily="18" charset="0"/>
                          <a:ea typeface="+mn-ea"/>
                          <a:cs typeface="Times New Roman" pitchFamily="18" charset="0"/>
                        </a:rPr>
                        <a:t>-HNM) model using CLIP, with a heuristic negative mining approach</a:t>
                      </a:r>
                      <a:r>
                        <a:rPr lang="en-IN" sz="1800" b="0" dirty="0">
                          <a:effectLst/>
                          <a:latin typeface="Times New Roman" pitchFamily="18" charset="0"/>
                          <a:ea typeface="Calibri" panose="020F0502020204030204" pitchFamily="34" charset="0"/>
                          <a:cs typeface="Times New Roman" pitchFamily="18" charset="0"/>
                        </a:rPr>
                        <a:t>.</a:t>
                      </a:r>
                      <a:r>
                        <a:rPr lang="en-IN" sz="2000" b="0" dirty="0">
                          <a:latin typeface="Times New Roman" pitchFamily="18" charset="0"/>
                          <a:cs typeface="Times New Roman" pitchFamily="18" charset="0"/>
                        </a:rPr>
                        <a:t> </a:t>
                      </a:r>
                      <a:endParaRPr kumimoji="0" lang="en-US" sz="2000" b="0" kern="0" cap="none" spc="0" normalizeH="0" baseline="0" noProof="0" dirty="0">
                        <a:solidFill>
                          <a:srgbClr val="000000"/>
                        </a:solidFill>
                        <a:latin typeface="Times New Roman" pitchFamily="18" charset="0"/>
                        <a:ea typeface="Arial" panose="020B0604020202020204"/>
                        <a:cs typeface="Times New Roman" pitchFamily="18" charset="0"/>
                        <a:sym typeface="Arial" panose="020B0604020202020204"/>
                      </a:endParaRPr>
                    </a:p>
                  </a:txBody>
                  <a:tcPr/>
                </a:tc>
                <a:extLst>
                  <a:ext uri="{0D108BD9-81ED-4DB2-BD59-A6C34878D82A}">
                    <a16:rowId xmlns:a16="http://schemas.microsoft.com/office/drawing/2014/main" val="3262050312"/>
                  </a:ext>
                </a:extLst>
              </a:tr>
              <a:tr h="1785482">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b="0" dirty="0">
                          <a:latin typeface="Times New Roman" pitchFamily="18" charset="0"/>
                          <a:cs typeface="Times New Roman" pitchFamily="18" charset="0"/>
                        </a:rPr>
                        <a:t>Cola: A Benchmark for Compositional Text-to-Image Retrieval</a:t>
                      </a:r>
                      <a:endParaRPr lang="en-US" sz="1800" b="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itchFamily="18" charset="0"/>
                          <a:cs typeface="Times New Roman" pitchFamily="18" charset="0"/>
                        </a:rPr>
                        <a:t>Arijit</a:t>
                      </a:r>
                      <a:r>
                        <a:rPr lang="en-US" sz="1800" dirty="0">
                          <a:latin typeface="Times New Roman" pitchFamily="18" charset="0"/>
                          <a:cs typeface="Times New Roman" pitchFamily="18" charset="0"/>
                        </a:rPr>
                        <a:t> Ray, </a:t>
                      </a:r>
                      <a:r>
                        <a:rPr lang="en-US" sz="1800" dirty="0" err="1">
                          <a:latin typeface="Times New Roman" pitchFamily="18" charset="0"/>
                          <a:cs typeface="Times New Roman" pitchFamily="18" charset="0"/>
                        </a:rPr>
                        <a:t>Filip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Radenovic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Abhimanyu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Dubey</a:t>
                      </a:r>
                      <a:r>
                        <a:rPr lang="en-US" sz="1800" dirty="0">
                          <a:latin typeface="Times New Roman" pitchFamily="18" charset="0"/>
                          <a:cs typeface="Times New Roman" pitchFamily="18" charset="0"/>
                        </a:rPr>
                        <a:t>, Bryan A Plummer</a:t>
                      </a:r>
                      <a:endParaRPr lang="en-US" sz="1800" b="0" dirty="0">
                        <a:latin typeface="Times New Roman" pitchFamily="18" charset="0"/>
                        <a:cs typeface="Times New Roman"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2023</a:t>
                      </a:r>
                    </a:p>
                  </a:txBody>
                  <a:tcPr/>
                </a:tc>
                <a:tc>
                  <a:txBody>
                    <a:bodyPr/>
                    <a:lstStyle/>
                    <a:p>
                      <a:pPr algn="l"/>
                      <a:r>
                        <a:rPr lang="en-IN" sz="1800" b="0" kern="1200" dirty="0">
                          <a:solidFill>
                            <a:schemeClr val="dk1"/>
                          </a:solidFill>
                          <a:latin typeface="+mn-lt"/>
                          <a:ea typeface="+mn-ea"/>
                          <a:cs typeface="+mn-cs"/>
                        </a:rPr>
                        <a:t>CLIP and FLAVA models with multimodal adaptation) involving multimodal transformer encoder-decoder approach for text-to-image retrieval.</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6087467"/>
                  </a:ext>
                </a:extLst>
              </a:tr>
            </a:tbl>
          </a:graphicData>
        </a:graphic>
      </p:graphicFrame>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Google Shape;120;g136c2cfec24_0_2"/>
          <p:cNvSpPr>
            <a:spLocks noGrp="1"/>
          </p:cNvSpPr>
          <p:nvPr>
            <p:ph type="title"/>
          </p:nvPr>
        </p:nvSpPr>
        <p:spPr>
          <a:xfrm>
            <a:off x="642257" y="1266805"/>
            <a:ext cx="10515600" cy="1067518"/>
          </a:xfrm>
        </p:spPr>
        <p:txBody>
          <a:bodyPr vert="horz" wrap="square" lIns="91425" tIns="45700" rIns="91425" bIns="45700" anchor="ctr" anchorCtr="0">
            <a:normAutofit fontScale="90000"/>
          </a:bodyPr>
          <a:lstStyle/>
          <a:p>
            <a:pPr algn="ctr">
              <a:buClr>
                <a:srgbClr val="000000"/>
              </a:buClr>
            </a:pPr>
            <a:br>
              <a:rPr lang="en-US" altLang="zh-CN" sz="44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Problem Statement</a:t>
            </a:r>
            <a:endParaRPr lang="en-US" altLang="zh-CN" sz="4400"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21" name="Google Shape;121;g136c2cfec24_0_2"/>
          <p:cNvSpPr txBox="1">
            <a:spLocks noGrp="1"/>
          </p:cNvSpPr>
          <p:nvPr>
            <p:ph type="body" idx="1"/>
          </p:nvPr>
        </p:nvSpPr>
        <p:spPr>
          <a:xfrm>
            <a:off x="445655" y="2342282"/>
            <a:ext cx="11111345" cy="1730954"/>
          </a:xfrm>
          <a:effectLst/>
          <a:scene3d>
            <a:camera prst="orthographicFront"/>
            <a:lightRig rig="balanced" dir="t"/>
          </a:scene3d>
          <a:sp3d prstMaterial="plastic"/>
        </p:spPr>
        <p:txBody>
          <a:bodyPr spcFirstLastPara="1" wrap="square" lIns="91425" tIns="45700" rIns="91425" bIns="45700" anchor="t" anchorCtr="0">
            <a:noAutofit/>
          </a:bodyPr>
          <a:lstStyle/>
          <a:p>
            <a:pPr indent="0" algn="just">
              <a:lnSpc>
                <a:spcPct val="100000"/>
              </a:lnSpc>
              <a:buClr>
                <a:schemeClr val="dk1"/>
              </a:buClr>
              <a:buSzPts val="1800"/>
              <a:buNone/>
              <a:defRPr/>
            </a:pPr>
            <a:r>
              <a:rPr lang="en-US" dirty="0">
                <a:solidFill>
                  <a:srgbClr val="000000"/>
                </a:solidFill>
                <a:latin typeface="Times New Roman" panose="02020603050405020304" pitchFamily="18" charset="0"/>
                <a:cs typeface="Times New Roman" panose="02020603050405020304" pitchFamily="18" charset="0"/>
              </a:rPr>
              <a:t>Implement a system for image retrieval using image and text as query which can assist in developing search engines, recommendation systems.</a:t>
            </a:r>
            <a:endParaRPr lang="en-IN" dirty="0">
              <a:latin typeface="Times New Roman" panose="02020603050405020304" pitchFamily="18" charset="0"/>
              <a:cs typeface="Times New Roman" panose="02020603050405020304" pitchFamily="18" charset="0"/>
            </a:endParaRPr>
          </a:p>
          <a:p>
            <a:pPr marL="228600" marR="0" lvl="0" indent="0" algn="just" defTabSz="914400" rtl="0" eaLnBrk="1" fontAlgn="auto" latinLnBrk="0" hangingPunct="1">
              <a:lnSpc>
                <a:spcPct val="200000"/>
              </a:lnSpc>
              <a:spcBef>
                <a:spcPts val="1000"/>
              </a:spcBef>
              <a:spcAft>
                <a:spcPts val="0"/>
              </a:spcAft>
              <a:buClr>
                <a:schemeClr val="dk1"/>
              </a:buClr>
              <a:buSzPts val="1800"/>
              <a:buFont typeface="Arial" panose="020B0604020202020204"/>
              <a:buNone/>
              <a:defRPr/>
            </a:pPr>
            <a:endParaRPr kumimoji="0" sz="2800" b="0" i="0" u="none" strike="noStrike" kern="0" cap="none" spc="0" normalizeH="0" baseline="0" noProof="0" dirty="0">
              <a:ln>
                <a:noFill/>
              </a:ln>
              <a:solidFill>
                <a:srgbClr val="202124"/>
              </a:solidFill>
              <a:effectLst/>
              <a:highlight>
                <a:srgbClr val="FFFFFF"/>
              </a:highlight>
              <a:uLnTx/>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4101" name="Google Shape;124;g136c2cfec24_0_2"/>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p:cNvSpPr txBox="1"/>
          <p:nvPr/>
        </p:nvSpPr>
        <p:spPr>
          <a:xfrm>
            <a:off x="0" y="153988"/>
            <a:ext cx="8950036"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pPr/>
              <a:t>11</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233994755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Google Shape;120;g136c2cfec24_0_2"/>
          <p:cNvSpPr>
            <a:spLocks noGrp="1"/>
          </p:cNvSpPr>
          <p:nvPr>
            <p:ph type="title"/>
          </p:nvPr>
        </p:nvSpPr>
        <p:spPr>
          <a:xfrm>
            <a:off x="838200" y="1123972"/>
            <a:ext cx="10515600" cy="1036638"/>
          </a:xfrm>
        </p:spPr>
        <p:txBody>
          <a:bodyPr vert="horz" wrap="square" lIns="91425" tIns="45700" rIns="91425" bIns="45700" anchor="ctr" anchorCtr="0">
            <a:normAutofit fontScale="90000"/>
          </a:bodyPr>
          <a:lstStyle/>
          <a:p>
            <a:pPr algn="ctr">
              <a:buClr>
                <a:srgbClr val="000000"/>
              </a:buClr>
              <a:buFont typeface="Times New Roman" panose="02020603050405020304" pitchFamily="18" charset="0"/>
              <a:buNone/>
            </a:pPr>
            <a:br>
              <a:rPr lang="en-US" altLang="zh-CN" sz="44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br>
            <a:r>
              <a:rPr lang="en-US" altLang="zh-CN" sz="4400" b="1"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Objectives</a:t>
            </a:r>
            <a:endParaRPr lang="en-US" altLang="zh-CN" sz="4400" b="1"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21" name="Google Shape;121;g136c2cfec24_0_2"/>
          <p:cNvSpPr txBox="1">
            <a:spLocks noGrp="1"/>
          </p:cNvSpPr>
          <p:nvPr>
            <p:ph type="body" idx="1"/>
          </p:nvPr>
        </p:nvSpPr>
        <p:spPr>
          <a:xfrm>
            <a:off x="269010" y="2482995"/>
            <a:ext cx="11922990" cy="2827914"/>
          </a:xfrm>
          <a:effectLst/>
          <a:scene3d>
            <a:camera prst="orthographicFront"/>
            <a:lightRig rig="balanced" dir="t"/>
          </a:scene3d>
          <a:sp3d prstMaterial="plastic"/>
        </p:spPr>
        <p:txBody>
          <a:bodyPr spcFirstLastPara="1" wrap="square" lIns="91425" tIns="45700" rIns="91425" bIns="45700" anchor="t" anchorCtr="0">
            <a:no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system that integrates both text and image inputs for accurate image retrieval.</a:t>
            </a:r>
          </a:p>
          <a:p>
            <a:pPr marL="457200" indent="-457200" eaLnBrk="0" fontAlgn="base" hangingPunct="0">
              <a:lnSpc>
                <a:spcPct val="150000"/>
              </a:lnSpc>
              <a:spcBef>
                <a:spcPct val="0"/>
              </a:spcBef>
              <a:spcAft>
                <a:spcPct val="0"/>
              </a:spcAft>
              <a:buFont typeface="+mj-lt"/>
              <a:buAutoNum type="arabicPeriod"/>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algorithms to link visual and textual features for hybrid search capabilities.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lang="en-US" sz="2400" dirty="0">
                <a:latin typeface="Times New Roman" panose="02020603050405020304" pitchFamily="18" charset="0"/>
                <a:cs typeface="Times New Roman" panose="02020603050405020304" pitchFamily="18" charset="0"/>
              </a:rPr>
              <a:t>Evaluate the system's performance in terms of accuracy, speed, and scalability.</a:t>
            </a:r>
          </a:p>
          <a:p>
            <a:pPr marL="457200" marR="0" lvl="0" indent="-457200" algn="l" defTabSz="914400" rtl="0" eaLnBrk="0" fontAlgn="base" latinLnBrk="0" hangingPunct="0">
              <a:lnSpc>
                <a:spcPct val="15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28600" marR="0" lvl="0" indent="0" algn="just" defTabSz="914400" rtl="0" eaLnBrk="1" fontAlgn="auto" latinLnBrk="0" hangingPunct="1">
              <a:lnSpc>
                <a:spcPct val="200000"/>
              </a:lnSpc>
              <a:spcBef>
                <a:spcPts val="1000"/>
              </a:spcBef>
              <a:spcAft>
                <a:spcPts val="0"/>
              </a:spcAft>
              <a:buClr>
                <a:schemeClr val="dk1"/>
              </a:buClr>
              <a:buSzPts val="1800"/>
              <a:buFont typeface="Arial" panose="020B0604020202020204"/>
              <a:buNone/>
              <a:defRPr/>
            </a:pPr>
            <a:endParaRPr kumimoji="0" lang="en-US" sz="28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28600" marR="0" lvl="0" indent="0" algn="just" defTabSz="914400" rtl="0" eaLnBrk="1" fontAlgn="auto" latinLnBrk="0" hangingPunct="1">
              <a:lnSpc>
                <a:spcPct val="200000"/>
              </a:lnSpc>
              <a:spcBef>
                <a:spcPts val="1000"/>
              </a:spcBef>
              <a:spcAft>
                <a:spcPts val="0"/>
              </a:spcAft>
              <a:buClr>
                <a:schemeClr val="dk1"/>
              </a:buClr>
              <a:buSzPts val="1800"/>
              <a:buFont typeface="Arial" panose="020B0604020202020204"/>
              <a:buNone/>
              <a:defRPr/>
            </a:pPr>
            <a:endParaRPr kumimoji="0" sz="2800" b="0" i="0" u="none" strike="noStrike" kern="0" cap="none" spc="0" normalizeH="0" baseline="0" noProof="0" dirty="0">
              <a:ln>
                <a:noFill/>
              </a:ln>
              <a:solidFill>
                <a:srgbClr val="202124"/>
              </a:solidFill>
              <a:effectLst/>
              <a:highlight>
                <a:srgbClr val="FFFFFF"/>
              </a:highlight>
              <a:uLnTx/>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4101" name="Google Shape;124;g136c2cfec24_0_2"/>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pPr/>
              <a:t>12</a:t>
            </a:fld>
            <a:r>
              <a:rPr lang="en-US" b="1" dirty="0">
                <a:latin typeface="Times New Roman" panose="02020603050405020304" pitchFamily="18" charset="0"/>
                <a:cs typeface="Times New Roman" panose="02020603050405020304" pitchFamily="18" charset="0"/>
              </a:rPr>
              <a:t>/22</a:t>
            </a:r>
            <a:endParaRPr lang="en-US" dirty="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Google Shape;120;g136c2cfec24_0_2"/>
          <p:cNvSpPr>
            <a:spLocks noGrp="1"/>
          </p:cNvSpPr>
          <p:nvPr>
            <p:ph type="title"/>
          </p:nvPr>
        </p:nvSpPr>
        <p:spPr>
          <a:xfrm>
            <a:off x="2736602" y="1299272"/>
            <a:ext cx="8813800" cy="691000"/>
          </a:xfrm>
        </p:spPr>
        <p:txBody>
          <a:bodyPr vert="horz" wrap="square" lIns="91425" tIns="45700" rIns="91425" bIns="45700" anchor="ctr" anchorCtr="0">
            <a:normAutofit/>
          </a:bodyPr>
          <a:lstStyle/>
          <a:p>
            <a:r>
              <a:rPr lang="en-US" sz="3600" b="1" dirty="0">
                <a:latin typeface="Times New Roman" panose="02020603050405020304" pitchFamily="18" charset="0"/>
                <a:cs typeface="Times New Roman" panose="02020603050405020304" pitchFamily="18" charset="0"/>
              </a:rPr>
              <a:t>High Level Design Architecture</a:t>
            </a:r>
            <a:endParaRPr lang="en-IN" sz="3600" b="1" dirty="0">
              <a:latin typeface="Times New Roman" panose="02020603050405020304" pitchFamily="18" charset="0"/>
              <a:cs typeface="Times New Roman" panose="02020603050405020304" pitchFamily="18" charset="0"/>
            </a:endParaRPr>
          </a:p>
        </p:txBody>
      </p:sp>
      <p:cxnSp>
        <p:nvCxnSpPr>
          <p:cNvPr id="4101" name="Google Shape;124;g136c2cfec24_0_2"/>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pPr/>
              <a:t>13</a:t>
            </a:fld>
            <a:r>
              <a:rPr lang="en-US" b="1" dirty="0">
                <a:latin typeface="Times New Roman" panose="02020603050405020304" pitchFamily="18" charset="0"/>
                <a:cs typeface="Times New Roman" panose="02020603050405020304" pitchFamily="18" charset="0"/>
              </a:rPr>
              <a:t>/22</a:t>
            </a:r>
            <a:endParaRPr lang="en-US" dirty="0"/>
          </a:p>
        </p:txBody>
      </p:sp>
      <p:pic>
        <p:nvPicPr>
          <p:cNvPr id="3" name="Picture 2">
            <a:extLst>
              <a:ext uri="{FF2B5EF4-FFF2-40B4-BE49-F238E27FC236}">
                <a16:creationId xmlns:a16="http://schemas.microsoft.com/office/drawing/2014/main" id="{DCFB668D-928F-1296-E46B-D9AAD1129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018" y="3057978"/>
            <a:ext cx="9845964" cy="3084201"/>
          </a:xfrm>
          <a:prstGeom prst="rect">
            <a:avLst/>
          </a:prstGeom>
        </p:spPr>
      </p:pic>
    </p:spTree>
    <p:extLst>
      <p:ext uri="{BB962C8B-B14F-4D97-AF65-F5344CB8AC3E}">
        <p14:creationId xmlns:p14="http://schemas.microsoft.com/office/powerpoint/2010/main" val="273410746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6FA22-2CEF-4F9E-3069-00AB99A3B2EB}"/>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8034FFD7-0AFD-229B-F394-E6FB05446391}"/>
              </a:ext>
            </a:extLst>
          </p:cNvPr>
          <p:cNvSpPr>
            <a:spLocks noGrp="1"/>
          </p:cNvSpPr>
          <p:nvPr>
            <p:ph type="title"/>
          </p:nvPr>
        </p:nvSpPr>
        <p:spPr>
          <a:xfrm>
            <a:off x="1911928" y="1263748"/>
            <a:ext cx="8813800" cy="691000"/>
          </a:xfrm>
        </p:spPr>
        <p:txBody>
          <a:bodyPr vert="horz" wrap="square" lIns="91425" tIns="45700" rIns="91425" bIns="45700" anchor="ctr" anchorCtr="0">
            <a:normAutofit/>
          </a:bodyPr>
          <a:lstStyle/>
          <a:p>
            <a:pPr algn="ctr"/>
            <a:r>
              <a:rPr lang="en-US" sz="3600" b="1" dirty="0">
                <a:latin typeface="Times New Roman" panose="02020603050405020304" pitchFamily="18" charset="0"/>
                <a:cs typeface="Times New Roman" panose="02020603050405020304" pitchFamily="18" charset="0"/>
              </a:rPr>
              <a:t>Low Level Design Architecture</a:t>
            </a:r>
            <a:endParaRPr lang="en-IN" sz="3600" b="1" dirty="0">
              <a:latin typeface="Times New Roman" panose="02020603050405020304" pitchFamily="18" charset="0"/>
              <a:cs typeface="Times New Roman" panose="02020603050405020304" pitchFamily="18" charset="0"/>
            </a:endParaRPr>
          </a:p>
        </p:txBody>
      </p:sp>
      <p:cxnSp>
        <p:nvCxnSpPr>
          <p:cNvPr id="4101" name="Google Shape;124;g136c2cfec24_0_2">
            <a:extLst>
              <a:ext uri="{FF2B5EF4-FFF2-40B4-BE49-F238E27FC236}">
                <a16:creationId xmlns:a16="http://schemas.microsoft.com/office/drawing/2014/main" id="{DA445465-CD08-D10B-E600-6E5339B9D14C}"/>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4F150E98-6EEF-05EE-64E5-7097006711E7}"/>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05B43AB0-A7E1-80CD-8AEC-53F28B6D026C}"/>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p:cNvSpPr>
            <a:spLocks noGrp="1"/>
          </p:cNvSpPr>
          <p:nvPr>
            <p:ph type="sldNum" sz="quarter" idx="12"/>
          </p:nvPr>
        </p:nvSpPr>
        <p:spPr>
          <a:xfrm>
            <a:off x="9254331" y="6310169"/>
            <a:ext cx="2743200" cy="365125"/>
          </a:xfrm>
        </p:spPr>
        <p:txBody>
          <a:bodyPr/>
          <a:lstStyle/>
          <a:p>
            <a:fld id="{9B618960-8005-486C-9A75-10CB2AAC16F9}" type="slidenum">
              <a:rPr lang="en-US" smtClean="0"/>
              <a:pPr/>
              <a:t>14</a:t>
            </a:fld>
            <a:r>
              <a:rPr lang="en-US" b="1" dirty="0">
                <a:latin typeface="Times New Roman" panose="02020603050405020304" pitchFamily="18" charset="0"/>
                <a:cs typeface="Times New Roman" panose="02020603050405020304" pitchFamily="18" charset="0"/>
              </a:rPr>
              <a:t>/22</a:t>
            </a:r>
            <a:endParaRPr lang="en-US" dirty="0"/>
          </a:p>
        </p:txBody>
      </p:sp>
      <p:pic>
        <p:nvPicPr>
          <p:cNvPr id="3" name="Picture 2">
            <a:extLst>
              <a:ext uri="{FF2B5EF4-FFF2-40B4-BE49-F238E27FC236}">
                <a16:creationId xmlns:a16="http://schemas.microsoft.com/office/drawing/2014/main" id="{A4A625FA-6419-CFD0-89E2-159F610B6F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18" y="2261234"/>
            <a:ext cx="10834254" cy="4442778"/>
          </a:xfrm>
          <a:prstGeom prst="rect">
            <a:avLst/>
          </a:prstGeom>
        </p:spPr>
      </p:pic>
    </p:spTree>
    <p:extLst>
      <p:ext uri="{BB962C8B-B14F-4D97-AF65-F5344CB8AC3E}">
        <p14:creationId xmlns:p14="http://schemas.microsoft.com/office/powerpoint/2010/main" val="64169080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23A29-956C-B942-B1B2-4EDCF86B376B}"/>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C9A7F776-B98E-CE43-A5DF-F3F9B9A17630}"/>
              </a:ext>
            </a:extLst>
          </p:cNvPr>
          <p:cNvSpPr>
            <a:spLocks noGrp="1"/>
          </p:cNvSpPr>
          <p:nvPr>
            <p:ph type="title"/>
          </p:nvPr>
        </p:nvSpPr>
        <p:spPr>
          <a:xfrm>
            <a:off x="838200" y="1123972"/>
            <a:ext cx="10515600" cy="520098"/>
          </a:xfrm>
        </p:spPr>
        <p:txBody>
          <a:bodyPr vert="horz" wrap="square" lIns="91425" tIns="45700" rIns="91425" bIns="45700" anchor="ctr" anchorCtr="0">
            <a:normAutofit fontScale="90000"/>
          </a:bodyPr>
          <a:lstStyle/>
          <a:p>
            <a:pPr marL="571500" indent="-342900" algn="ctr">
              <a:lnSpc>
                <a:spcPct val="100000"/>
              </a:lnSpc>
              <a:buClr>
                <a:schemeClr val="dk1"/>
              </a:buClr>
              <a:buSzPts val="1800"/>
              <a:defRPr/>
            </a:pPr>
            <a:r>
              <a:rPr lang="en-IN" sz="4400" b="1" dirty="0">
                <a:latin typeface="Times New Roman" panose="02020603050405020304" pitchFamily="18" charset="0"/>
                <a:cs typeface="Times New Roman" panose="02020603050405020304" pitchFamily="18" charset="0"/>
              </a:rPr>
              <a:t>Scope of Improvement</a:t>
            </a:r>
          </a:p>
        </p:txBody>
      </p:sp>
      <p:cxnSp>
        <p:nvCxnSpPr>
          <p:cNvPr id="4101" name="Google Shape;124;g136c2cfec24_0_2">
            <a:extLst>
              <a:ext uri="{FF2B5EF4-FFF2-40B4-BE49-F238E27FC236}">
                <a16:creationId xmlns:a16="http://schemas.microsoft.com/office/drawing/2014/main" id="{3E4490F8-E735-C798-5EFB-801BDF1784CC}"/>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B744CF66-0F0C-ED07-78A6-06BCB37E47BC}"/>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8D6AC414-89A3-0D72-E231-A247A555A41F}"/>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a:extLst>
              <a:ext uri="{FF2B5EF4-FFF2-40B4-BE49-F238E27FC236}">
                <a16:creationId xmlns:a16="http://schemas.microsoft.com/office/drawing/2014/main" id="{17B17AB9-ECD5-CFFB-8F84-EE6736B1A876}"/>
              </a:ext>
            </a:extLst>
          </p:cNvPr>
          <p:cNvSpPr>
            <a:spLocks noGrp="1"/>
          </p:cNvSpPr>
          <p:nvPr>
            <p:ph type="sldNum" sz="quarter" idx="12"/>
          </p:nvPr>
        </p:nvSpPr>
        <p:spPr>
          <a:xfrm>
            <a:off x="9155545" y="6492875"/>
            <a:ext cx="2743200" cy="365125"/>
          </a:xfrm>
        </p:spPr>
        <p:txBody>
          <a:bodyPr/>
          <a:lstStyle/>
          <a:p>
            <a:fld id="{9B618960-8005-486C-9A75-10CB2AAC16F9}" type="slidenum">
              <a:rPr lang="en-US" smtClean="0"/>
              <a:pPr/>
              <a:t>15</a:t>
            </a:fld>
            <a:r>
              <a:rPr lang="en-US" b="1" dirty="0">
                <a:latin typeface="Times New Roman" panose="02020603050405020304" pitchFamily="18" charset="0"/>
                <a:cs typeface="Times New Roman" panose="02020603050405020304" pitchFamily="18" charset="0"/>
              </a:rPr>
              <a:t>/22</a:t>
            </a:r>
            <a:endParaRPr lang="en-US" dirty="0"/>
          </a:p>
        </p:txBody>
      </p:sp>
      <p:sp>
        <p:nvSpPr>
          <p:cNvPr id="2" name="Text Placeholder 1">
            <a:extLst>
              <a:ext uri="{FF2B5EF4-FFF2-40B4-BE49-F238E27FC236}">
                <a16:creationId xmlns:a16="http://schemas.microsoft.com/office/drawing/2014/main" id="{211E7089-A951-67A9-8C0C-B8DC30C6D61A}"/>
              </a:ext>
            </a:extLst>
          </p:cNvPr>
          <p:cNvSpPr>
            <a:spLocks noGrp="1" noChangeArrowheads="1"/>
          </p:cNvSpPr>
          <p:nvPr>
            <p:ph type="body" idx="1"/>
          </p:nvPr>
        </p:nvSpPr>
        <p:spPr bwMode="auto">
          <a:xfrm>
            <a:off x="224271" y="1943293"/>
            <a:ext cx="11872768"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lang="en-IN" sz="2600" b="1" u="sng" dirty="0">
                <a:latin typeface="Times New Roman" panose="02020603050405020304" pitchFamily="18" charset="0"/>
                <a:cs typeface="Times New Roman" panose="02020603050405020304" pitchFamily="18" charset="0"/>
              </a:rPr>
              <a:t>Dynamic Weight Adjustment</a:t>
            </a:r>
            <a:r>
              <a:rPr lang="en-IN" sz="2600" u="sng"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sz="2300" dirty="0">
                <a:latin typeface="Times New Roman" panose="02020603050405020304" pitchFamily="18" charset="0"/>
                <a:cs typeface="Times New Roman" panose="02020603050405020304" pitchFamily="18" charset="0"/>
              </a:rPr>
              <a:t>Instead of a fixed </a:t>
            </a:r>
            <a:r>
              <a:rPr lang="en-US" sz="2300" b="1" dirty="0">
                <a:latin typeface="Times New Roman" panose="02020603050405020304" pitchFamily="18" charset="0"/>
                <a:cs typeface="Times New Roman" panose="02020603050405020304" pitchFamily="18" charset="0"/>
              </a:rPr>
              <a:t>alpha(0.5)</a:t>
            </a:r>
            <a:r>
              <a:rPr lang="en-US" sz="2300" dirty="0">
                <a:latin typeface="Times New Roman" panose="02020603050405020304" pitchFamily="18" charset="0"/>
                <a:cs typeface="Times New Roman" panose="02020603050405020304" pitchFamily="18" charset="0"/>
              </a:rPr>
              <a:t>, try learning or adapting it based on similarity scores</a:t>
            </a:r>
            <a:endParaRPr lang="en-IN" sz="2300"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IN" sz="2300" dirty="0">
                <a:latin typeface="Times New Roman" panose="02020603050405020304" pitchFamily="18" charset="0"/>
                <a:cs typeface="Times New Roman" panose="02020603050405020304" pitchFamily="18" charset="0"/>
              </a:rPr>
              <a:t>The embeddings are combined using a </a:t>
            </a:r>
            <a:r>
              <a:rPr lang="en-IN" sz="2300" b="1" dirty="0">
                <a:latin typeface="Times New Roman" panose="02020603050405020304" pitchFamily="18" charset="0"/>
                <a:cs typeface="Times New Roman" panose="02020603050405020304" pitchFamily="18" charset="0"/>
              </a:rPr>
              <a:t>weighted sum fusion</a:t>
            </a:r>
            <a:r>
              <a:rPr lang="en-IN" sz="2300" dirty="0">
                <a:latin typeface="Times New Roman" panose="02020603050405020304" pitchFamily="18" charset="0"/>
                <a:cs typeface="Times New Roman" panose="02020603050405020304" pitchFamily="18" charset="0"/>
              </a:rPr>
              <a:t> approach:</a:t>
            </a:r>
          </a:p>
          <a:p>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Alpha ‘</a:t>
            </a:r>
            <a:r>
              <a:rPr lang="el-GR" sz="2300" dirty="0">
                <a:latin typeface="Times New Roman" panose="02020603050405020304" pitchFamily="18" charset="0"/>
                <a:cs typeface="Times New Roman" panose="02020603050405020304" pitchFamily="18" charset="0"/>
              </a:rPr>
              <a:t>α</a:t>
            </a:r>
            <a:r>
              <a:rPr lang="en-IN" sz="2300" dirty="0">
                <a:latin typeface="Times New Roman" panose="02020603050405020304" pitchFamily="18" charset="0"/>
                <a:cs typeface="Times New Roman" panose="02020603050405020304" pitchFamily="18" charset="0"/>
              </a:rPr>
              <a:t>’</a:t>
            </a:r>
            <a:r>
              <a:rPr lang="el-GR" sz="2300"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is a weight factor that balances the contributions of image and text embeddings.</a:t>
            </a:r>
          </a:p>
          <a:p>
            <a:pPr>
              <a:buFont typeface="Arial" panose="020B0604020202020204" pitchFamily="34" charset="0"/>
              <a:buChar char="•"/>
            </a:pPr>
            <a:r>
              <a:rPr lang="en-IN" sz="2300" dirty="0" err="1">
                <a:latin typeface="Times New Roman" panose="02020603050405020304" pitchFamily="18" charset="0"/>
                <a:cs typeface="Times New Roman" panose="02020603050405020304" pitchFamily="18" charset="0"/>
              </a:rPr>
              <a:t>Eimg</a:t>
            </a:r>
            <a:r>
              <a:rPr lang="en-IN" sz="2300" dirty="0">
                <a:latin typeface="Times New Roman" panose="02020603050405020304" pitchFamily="18" charset="0"/>
                <a:cs typeface="Times New Roman" panose="02020603050405020304" pitchFamily="18" charset="0"/>
              </a:rPr>
              <a:t>​ is the normalized image embedding.</a:t>
            </a:r>
          </a:p>
          <a:p>
            <a:pPr>
              <a:buFont typeface="Arial" panose="020B0604020202020204" pitchFamily="34" charset="0"/>
              <a:buChar char="•"/>
            </a:pPr>
            <a:r>
              <a:rPr lang="en-IN" sz="2300" dirty="0" err="1">
                <a:latin typeface="Times New Roman" panose="02020603050405020304" pitchFamily="18" charset="0"/>
                <a:cs typeface="Times New Roman" panose="02020603050405020304" pitchFamily="18" charset="0"/>
              </a:rPr>
              <a:t>Etxt</a:t>
            </a:r>
            <a:r>
              <a:rPr lang="en-IN" sz="2300" dirty="0">
                <a:latin typeface="Times New Roman" panose="02020603050405020304" pitchFamily="18" charset="0"/>
                <a:cs typeface="Times New Roman" panose="02020603050405020304" pitchFamily="18" charset="0"/>
              </a:rPr>
              <a:t>​ is the normalized text embedding.</a:t>
            </a:r>
          </a:p>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If </a:t>
            </a:r>
            <a:r>
              <a:rPr lang="el-GR" sz="2300" dirty="0">
                <a:latin typeface="Times New Roman" panose="02020603050405020304" pitchFamily="18" charset="0"/>
                <a:cs typeface="Times New Roman" panose="02020603050405020304" pitchFamily="18" charset="0"/>
              </a:rPr>
              <a:t>α=0.5, </a:t>
            </a:r>
            <a:r>
              <a:rPr lang="en-IN" sz="2300" dirty="0">
                <a:latin typeface="Times New Roman" panose="02020603050405020304" pitchFamily="18" charset="0"/>
                <a:cs typeface="Times New Roman" panose="02020603050405020304" pitchFamily="18" charset="0"/>
              </a:rPr>
              <a:t>both image and text are equally weighted.</a:t>
            </a:r>
          </a:p>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If </a:t>
            </a:r>
            <a:r>
              <a:rPr lang="el-GR" sz="2300" dirty="0">
                <a:latin typeface="Times New Roman" panose="02020603050405020304" pitchFamily="18" charset="0"/>
                <a:cs typeface="Times New Roman" panose="02020603050405020304" pitchFamily="18" charset="0"/>
              </a:rPr>
              <a:t>α=0.7, </a:t>
            </a:r>
            <a:r>
              <a:rPr lang="en-IN" sz="2300" dirty="0">
                <a:latin typeface="Times New Roman" panose="02020603050405020304" pitchFamily="18" charset="0"/>
                <a:cs typeface="Times New Roman" panose="02020603050405020304" pitchFamily="18" charset="0"/>
              </a:rPr>
              <a:t>the </a:t>
            </a:r>
            <a:r>
              <a:rPr lang="en-IN" sz="2300" b="1" dirty="0">
                <a:latin typeface="Times New Roman" panose="02020603050405020304" pitchFamily="18" charset="0"/>
                <a:cs typeface="Times New Roman" panose="02020603050405020304" pitchFamily="18" charset="0"/>
              </a:rPr>
              <a:t>image embedding</a:t>
            </a:r>
            <a:r>
              <a:rPr lang="en-IN" sz="2300" dirty="0">
                <a:latin typeface="Times New Roman" panose="02020603050405020304" pitchFamily="18" charset="0"/>
                <a:cs typeface="Times New Roman" panose="02020603050405020304" pitchFamily="18" charset="0"/>
              </a:rPr>
              <a:t> is given more importance.</a:t>
            </a:r>
          </a:p>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If </a:t>
            </a:r>
            <a:r>
              <a:rPr lang="el-GR" sz="2300" dirty="0">
                <a:latin typeface="Times New Roman" panose="02020603050405020304" pitchFamily="18" charset="0"/>
                <a:cs typeface="Times New Roman" panose="02020603050405020304" pitchFamily="18" charset="0"/>
              </a:rPr>
              <a:t>α=0.3, </a:t>
            </a:r>
            <a:r>
              <a:rPr lang="en-IN" sz="2300" dirty="0">
                <a:latin typeface="Times New Roman" panose="02020603050405020304" pitchFamily="18" charset="0"/>
                <a:cs typeface="Times New Roman" panose="02020603050405020304" pitchFamily="18" charset="0"/>
              </a:rPr>
              <a:t>the </a:t>
            </a:r>
            <a:r>
              <a:rPr lang="en-IN" sz="2300" b="1" dirty="0">
                <a:latin typeface="Times New Roman" panose="02020603050405020304" pitchFamily="18" charset="0"/>
                <a:cs typeface="Times New Roman" panose="02020603050405020304" pitchFamily="18" charset="0"/>
              </a:rPr>
              <a:t>text embedding</a:t>
            </a:r>
            <a:r>
              <a:rPr lang="en-IN" sz="2300" dirty="0">
                <a:latin typeface="Times New Roman" panose="02020603050405020304" pitchFamily="18" charset="0"/>
                <a:cs typeface="Times New Roman" panose="02020603050405020304" pitchFamily="18" charset="0"/>
              </a:rPr>
              <a:t> is given more importance.</a:t>
            </a:r>
          </a:p>
          <a:p>
            <a:endParaRPr lang="en-IN" sz="1600" dirty="0"/>
          </a:p>
        </p:txBody>
      </p:sp>
      <p:pic>
        <p:nvPicPr>
          <p:cNvPr id="5" name="Picture 4">
            <a:extLst>
              <a:ext uri="{FF2B5EF4-FFF2-40B4-BE49-F238E27FC236}">
                <a16:creationId xmlns:a16="http://schemas.microsoft.com/office/drawing/2014/main" id="{AB893F36-BE02-FFAE-7ED2-5A5784BFB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801" y="3265057"/>
            <a:ext cx="3907793" cy="660398"/>
          </a:xfrm>
          <a:prstGeom prst="rect">
            <a:avLst/>
          </a:prstGeom>
        </p:spPr>
      </p:pic>
    </p:spTree>
    <p:extLst>
      <p:ext uri="{BB962C8B-B14F-4D97-AF65-F5344CB8AC3E}">
        <p14:creationId xmlns:p14="http://schemas.microsoft.com/office/powerpoint/2010/main" val="199807204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E6B2B-8828-98D1-4024-156AFF330E7F}"/>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01B90E8F-F2E2-DBE4-2EBC-A9665A51EA18}"/>
              </a:ext>
            </a:extLst>
          </p:cNvPr>
          <p:cNvSpPr>
            <a:spLocks noGrp="1"/>
          </p:cNvSpPr>
          <p:nvPr>
            <p:ph type="title"/>
          </p:nvPr>
        </p:nvSpPr>
        <p:spPr>
          <a:xfrm>
            <a:off x="838200" y="1286786"/>
            <a:ext cx="10515600" cy="520098"/>
          </a:xfrm>
        </p:spPr>
        <p:txBody>
          <a:bodyPr vert="horz" wrap="square" lIns="91425" tIns="45700" rIns="91425" bIns="45700" anchor="ctr" anchorCtr="0">
            <a:normAutofit fontScale="90000"/>
          </a:bodyPr>
          <a:lstStyle/>
          <a:p>
            <a:pPr marL="571500" indent="-342900" algn="ctr">
              <a:lnSpc>
                <a:spcPct val="100000"/>
              </a:lnSpc>
              <a:buClr>
                <a:schemeClr val="dk1"/>
              </a:buClr>
              <a:buSzPts val="1800"/>
              <a:defRPr/>
            </a:pPr>
            <a:r>
              <a:rPr lang="en-IN" sz="4400" b="1" dirty="0">
                <a:latin typeface="Times New Roman" panose="02020603050405020304" pitchFamily="18" charset="0"/>
                <a:cs typeface="Times New Roman" panose="02020603050405020304" pitchFamily="18" charset="0"/>
              </a:rPr>
              <a:t>Scope of Improvement</a:t>
            </a:r>
          </a:p>
        </p:txBody>
      </p:sp>
      <p:cxnSp>
        <p:nvCxnSpPr>
          <p:cNvPr id="4101" name="Google Shape;124;g136c2cfec24_0_2">
            <a:extLst>
              <a:ext uri="{FF2B5EF4-FFF2-40B4-BE49-F238E27FC236}">
                <a16:creationId xmlns:a16="http://schemas.microsoft.com/office/drawing/2014/main" id="{A6CC258F-0B78-445D-FF0B-B35947405E98}"/>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D83739C6-73A0-F738-0803-62686DAF7E77}"/>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126F271F-04A2-7430-C56D-B22EBFE65987}"/>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a:extLst>
              <a:ext uri="{FF2B5EF4-FFF2-40B4-BE49-F238E27FC236}">
                <a16:creationId xmlns:a16="http://schemas.microsoft.com/office/drawing/2014/main" id="{F68FD8C6-3A47-33F5-46D3-FF2AEE9A5075}"/>
              </a:ext>
            </a:extLst>
          </p:cNvPr>
          <p:cNvSpPr>
            <a:spLocks noGrp="1"/>
          </p:cNvSpPr>
          <p:nvPr>
            <p:ph type="sldNum" sz="quarter" idx="12"/>
          </p:nvPr>
        </p:nvSpPr>
        <p:spPr>
          <a:xfrm>
            <a:off x="9155545" y="6492875"/>
            <a:ext cx="2743200" cy="365125"/>
          </a:xfrm>
        </p:spPr>
        <p:txBody>
          <a:bodyPr/>
          <a:lstStyle/>
          <a:p>
            <a:fld id="{9B618960-8005-486C-9A75-10CB2AAC16F9}" type="slidenum">
              <a:rPr lang="en-US" smtClean="0"/>
              <a:pPr/>
              <a:t>16</a:t>
            </a:fld>
            <a:r>
              <a:rPr lang="en-US" b="1" dirty="0">
                <a:latin typeface="Times New Roman" panose="02020603050405020304" pitchFamily="18" charset="0"/>
                <a:cs typeface="Times New Roman" panose="02020603050405020304" pitchFamily="18" charset="0"/>
              </a:rPr>
              <a:t>/22</a:t>
            </a:r>
            <a:endParaRPr lang="en-US" dirty="0"/>
          </a:p>
        </p:txBody>
      </p:sp>
      <p:sp>
        <p:nvSpPr>
          <p:cNvPr id="2" name="Text Placeholder 1">
            <a:extLst>
              <a:ext uri="{FF2B5EF4-FFF2-40B4-BE49-F238E27FC236}">
                <a16:creationId xmlns:a16="http://schemas.microsoft.com/office/drawing/2014/main" id="{2D35CAE4-9E21-384C-687A-AA15C209DAAF}"/>
              </a:ext>
            </a:extLst>
          </p:cNvPr>
          <p:cNvSpPr>
            <a:spLocks noGrp="1" noChangeArrowheads="1"/>
          </p:cNvSpPr>
          <p:nvPr>
            <p:ph type="body" idx="1"/>
          </p:nvPr>
        </p:nvSpPr>
        <p:spPr bwMode="auto">
          <a:xfrm>
            <a:off x="159616" y="2369402"/>
            <a:ext cx="1187276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600" b="1" dirty="0">
                <a:latin typeface="Times New Roman" panose="02020603050405020304" pitchFamily="18" charset="0"/>
                <a:cs typeface="Times New Roman" panose="02020603050405020304" pitchFamily="18" charset="0"/>
              </a:rPr>
              <a:t>2</a:t>
            </a:r>
            <a:r>
              <a:rPr kumimoji="0" lang="en-US" altLang="en-US" sz="26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Combining different models</a:t>
            </a:r>
          </a:p>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BLIP + CLIP fusion</a:t>
            </a:r>
            <a:r>
              <a:rPr lang="en-US" sz="2400" dirty="0">
                <a:latin typeface="Times New Roman" panose="02020603050405020304" pitchFamily="18" charset="0"/>
                <a:cs typeface="Times New Roman" panose="02020603050405020304" pitchFamily="18" charset="0"/>
              </a:rPr>
              <a:t> combines context (BLIP) and fine-grained image details (CLIP) for enhanced retrieval.</a:t>
            </a:r>
          </a:p>
          <a:p>
            <a:pPr marL="0" indent="0" algn="ctr" eaLnBrk="0" fontAlgn="base" hangingPunct="0">
              <a:lnSpc>
                <a:spcPct val="100000"/>
              </a:lnSpc>
              <a:spcBef>
                <a:spcPct val="0"/>
              </a:spcBef>
              <a:spcAft>
                <a:spcPct val="0"/>
              </a:spcAft>
              <a:buNone/>
            </a:pPr>
            <a:r>
              <a:rPr lang="en-IN" sz="2400" b="1" dirty="0" err="1">
                <a:latin typeface="Times New Roman" panose="02020603050405020304" pitchFamily="18" charset="0"/>
                <a:cs typeface="Times New Roman" panose="02020603050405020304" pitchFamily="18" charset="0"/>
              </a:rPr>
              <a:t>Efused</a:t>
            </a:r>
            <a:r>
              <a:rPr lang="en-IN" sz="2400" b="1" dirty="0">
                <a:latin typeface="Times New Roman" panose="02020603050405020304" pitchFamily="18" charset="0"/>
                <a:cs typeface="Times New Roman" panose="02020603050405020304" pitchFamily="18" charset="0"/>
              </a:rPr>
              <a:t>​=</a:t>
            </a:r>
            <a:r>
              <a:rPr lang="el-GR" sz="2400" b="1" dirty="0">
                <a:latin typeface="Times New Roman" panose="02020603050405020304" pitchFamily="18" charset="0"/>
                <a:cs typeface="Times New Roman" panose="02020603050405020304" pitchFamily="18" charset="0"/>
              </a:rPr>
              <a:t>α⋅</a:t>
            </a:r>
            <a:r>
              <a:rPr lang="en-IN" sz="2400" b="1" dirty="0">
                <a:latin typeface="Times New Roman" panose="02020603050405020304" pitchFamily="18" charset="0"/>
                <a:cs typeface="Times New Roman" panose="02020603050405020304" pitchFamily="18" charset="0"/>
              </a:rPr>
              <a:t>EBLIP​+(1−</a:t>
            </a:r>
            <a:r>
              <a:rPr lang="el-GR" sz="2400" b="1" dirty="0">
                <a:latin typeface="Times New Roman" panose="02020603050405020304" pitchFamily="18" charset="0"/>
                <a:cs typeface="Times New Roman" panose="02020603050405020304" pitchFamily="18" charset="0"/>
              </a:rPr>
              <a:t>α)⋅</a:t>
            </a:r>
            <a:r>
              <a:rPr lang="en-IN" sz="2400" b="1" dirty="0">
                <a:latin typeface="Times New Roman" panose="02020603050405020304" pitchFamily="18" charset="0"/>
                <a:cs typeface="Times New Roman" panose="02020603050405020304" pitchFamily="18" charset="0"/>
              </a:rPr>
              <a:t>ECLIP​ </a:t>
            </a:r>
          </a:p>
          <a:p>
            <a:pPr marL="0" indent="0" algn="ctr" eaLnBrk="0" fontAlgn="base" hangingPunct="0">
              <a:lnSpc>
                <a:spcPct val="100000"/>
              </a:lnSpc>
              <a:spcBef>
                <a:spcPct val="0"/>
              </a:spcBef>
              <a:spcAft>
                <a:spcPct val="0"/>
              </a:spcAft>
              <a:buNone/>
            </a:pPr>
            <a:endParaRPr lang="en-IN" sz="24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IN" sz="2400" dirty="0">
                <a:latin typeface="Times New Roman" panose="02020603050405020304" pitchFamily="18" charset="0"/>
                <a:cs typeface="Times New Roman" panose="02020603050405020304" pitchFamily="18" charset="0"/>
              </a:rPr>
              <a:t>Alpha </a:t>
            </a:r>
            <a:r>
              <a:rPr lang="el-GR" sz="2400" dirty="0">
                <a:latin typeface="Times New Roman" panose="02020603050405020304" pitchFamily="18" charset="0"/>
                <a:cs typeface="Times New Roman" panose="02020603050405020304" pitchFamily="18" charset="0"/>
              </a:rPr>
              <a:t>α </a:t>
            </a:r>
            <a:r>
              <a:rPr lang="en-IN" sz="2400" dirty="0">
                <a:latin typeface="Times New Roman" panose="02020603050405020304" pitchFamily="18" charset="0"/>
                <a:cs typeface="Times New Roman" panose="02020603050405020304" pitchFamily="18" charset="0"/>
              </a:rPr>
              <a:t>controls how much weight BLIP vs. CLIP gets.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89149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86C04-9F5F-CFF7-74D6-6EE737FABBDD}"/>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664B9763-DB0E-B566-AE42-02E3441CE71C}"/>
              </a:ext>
            </a:extLst>
          </p:cNvPr>
          <p:cNvSpPr>
            <a:spLocks noGrp="1"/>
          </p:cNvSpPr>
          <p:nvPr>
            <p:ph type="title"/>
          </p:nvPr>
        </p:nvSpPr>
        <p:spPr>
          <a:xfrm>
            <a:off x="838200" y="1243454"/>
            <a:ext cx="10515600" cy="520100"/>
          </a:xfrm>
        </p:spPr>
        <p:txBody>
          <a:bodyPr vert="horz" wrap="square" lIns="91425" tIns="45700" rIns="91425" bIns="45700" anchor="ctr" anchorCtr="0">
            <a:normAutofit fontScale="90000"/>
          </a:bodyPr>
          <a:lstStyle/>
          <a:p>
            <a:pPr algn="ctr">
              <a:buClr>
                <a:srgbClr val="000000"/>
              </a:buClr>
              <a:buFont typeface="Times New Roman" panose="02020603050405020304" pitchFamily="18" charset="0"/>
              <a:buNone/>
            </a:pPr>
            <a:r>
              <a:rPr lang="en-US" altLang="zh-CN" b="1"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Implementation</a:t>
            </a:r>
            <a:endParaRPr lang="en-US" altLang="zh-CN" sz="4400" b="1"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cxnSp>
        <p:nvCxnSpPr>
          <p:cNvPr id="4101" name="Google Shape;124;g136c2cfec24_0_2">
            <a:extLst>
              <a:ext uri="{FF2B5EF4-FFF2-40B4-BE49-F238E27FC236}">
                <a16:creationId xmlns:a16="http://schemas.microsoft.com/office/drawing/2014/main" id="{D7CD967A-7987-D90C-E206-F10557EC6432}"/>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CC5A3419-63F8-A451-635A-01BD5A5AD5C1}"/>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16D415E6-BC4B-FDED-899D-FCDD5836EE80}"/>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a:extLst>
              <a:ext uri="{FF2B5EF4-FFF2-40B4-BE49-F238E27FC236}">
                <a16:creationId xmlns:a16="http://schemas.microsoft.com/office/drawing/2014/main" id="{26DF8909-D190-ADE0-F066-EC2852E81107}"/>
              </a:ext>
            </a:extLst>
          </p:cNvPr>
          <p:cNvSpPr>
            <a:spLocks noGrp="1"/>
          </p:cNvSpPr>
          <p:nvPr>
            <p:ph type="sldNum" sz="quarter" idx="12"/>
          </p:nvPr>
        </p:nvSpPr>
        <p:spPr>
          <a:xfrm>
            <a:off x="9059863" y="6365586"/>
            <a:ext cx="2743200" cy="365125"/>
          </a:xfrm>
        </p:spPr>
        <p:txBody>
          <a:bodyPr/>
          <a:lstStyle/>
          <a:p>
            <a:fld id="{9B618960-8005-486C-9A75-10CB2AAC16F9}" type="slidenum">
              <a:rPr lang="en-US" smtClean="0"/>
              <a:pPr/>
              <a:t>17</a:t>
            </a:fld>
            <a:r>
              <a:rPr lang="en-US" b="1" dirty="0">
                <a:latin typeface="Times New Roman" panose="02020603050405020304" pitchFamily="18" charset="0"/>
                <a:cs typeface="Times New Roman" panose="02020603050405020304" pitchFamily="18" charset="0"/>
              </a:rPr>
              <a:t>/22</a:t>
            </a:r>
            <a:endParaRPr lang="en-US" dirty="0"/>
          </a:p>
        </p:txBody>
      </p:sp>
      <p:pic>
        <p:nvPicPr>
          <p:cNvPr id="3" name="Picture 2">
            <a:extLst>
              <a:ext uri="{FF2B5EF4-FFF2-40B4-BE49-F238E27FC236}">
                <a16:creationId xmlns:a16="http://schemas.microsoft.com/office/drawing/2014/main" id="{B873371B-4D1C-DE84-78B2-538B1FB7D6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484" y="2411094"/>
            <a:ext cx="10515600" cy="3954491"/>
          </a:xfrm>
          <a:prstGeom prst="rect">
            <a:avLst/>
          </a:prstGeom>
        </p:spPr>
      </p:pic>
    </p:spTree>
    <p:extLst>
      <p:ext uri="{BB962C8B-B14F-4D97-AF65-F5344CB8AC3E}">
        <p14:creationId xmlns:p14="http://schemas.microsoft.com/office/powerpoint/2010/main" val="223692375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82DE411-26CB-59CE-9C3F-B30E240FE364}"/>
              </a:ext>
            </a:extLst>
          </p:cNvPr>
          <p:cNvGraphicFramePr>
            <a:graphicFrameLocks noGrp="1"/>
          </p:cNvGraphicFramePr>
          <p:nvPr>
            <p:ph idx="1"/>
            <p:extLst>
              <p:ext uri="{D42A27DB-BD31-4B8C-83A1-F6EECF244321}">
                <p14:modId xmlns:p14="http://schemas.microsoft.com/office/powerpoint/2010/main" val="2802407981"/>
              </p:ext>
            </p:extLst>
          </p:nvPr>
        </p:nvGraphicFramePr>
        <p:xfrm>
          <a:off x="461818" y="136525"/>
          <a:ext cx="11268364" cy="6322448"/>
        </p:xfrm>
        <a:graphic>
          <a:graphicData uri="http://schemas.openxmlformats.org/drawingml/2006/table">
            <a:tbl>
              <a:tblPr firstRow="1" firstCol="1" bandRow="1">
                <a:tableStyleId>{5C22544A-7EE6-4342-B048-85BDC9FD1C3A}</a:tableStyleId>
              </a:tblPr>
              <a:tblGrid>
                <a:gridCol w="3057397">
                  <a:extLst>
                    <a:ext uri="{9D8B030D-6E8A-4147-A177-3AD203B41FA5}">
                      <a16:colId xmlns:a16="http://schemas.microsoft.com/office/drawing/2014/main" val="4127141608"/>
                    </a:ext>
                  </a:extLst>
                </a:gridCol>
                <a:gridCol w="1362915">
                  <a:extLst>
                    <a:ext uri="{9D8B030D-6E8A-4147-A177-3AD203B41FA5}">
                      <a16:colId xmlns:a16="http://schemas.microsoft.com/office/drawing/2014/main" val="2152269451"/>
                    </a:ext>
                  </a:extLst>
                </a:gridCol>
                <a:gridCol w="1374074">
                  <a:extLst>
                    <a:ext uri="{9D8B030D-6E8A-4147-A177-3AD203B41FA5}">
                      <a16:colId xmlns:a16="http://schemas.microsoft.com/office/drawing/2014/main" val="212844369"/>
                    </a:ext>
                  </a:extLst>
                </a:gridCol>
                <a:gridCol w="1362915">
                  <a:extLst>
                    <a:ext uri="{9D8B030D-6E8A-4147-A177-3AD203B41FA5}">
                      <a16:colId xmlns:a16="http://schemas.microsoft.com/office/drawing/2014/main" val="1174013101"/>
                    </a:ext>
                  </a:extLst>
                </a:gridCol>
                <a:gridCol w="1374074">
                  <a:extLst>
                    <a:ext uri="{9D8B030D-6E8A-4147-A177-3AD203B41FA5}">
                      <a16:colId xmlns:a16="http://schemas.microsoft.com/office/drawing/2014/main" val="2675414269"/>
                    </a:ext>
                  </a:extLst>
                </a:gridCol>
                <a:gridCol w="1362915">
                  <a:extLst>
                    <a:ext uri="{9D8B030D-6E8A-4147-A177-3AD203B41FA5}">
                      <a16:colId xmlns:a16="http://schemas.microsoft.com/office/drawing/2014/main" val="2107366853"/>
                    </a:ext>
                  </a:extLst>
                </a:gridCol>
                <a:gridCol w="1374074">
                  <a:extLst>
                    <a:ext uri="{9D8B030D-6E8A-4147-A177-3AD203B41FA5}">
                      <a16:colId xmlns:a16="http://schemas.microsoft.com/office/drawing/2014/main" val="3399608854"/>
                    </a:ext>
                  </a:extLst>
                </a:gridCol>
              </a:tblGrid>
              <a:tr h="655301">
                <a:tc>
                  <a:txBody>
                    <a:bodyPr/>
                    <a:lstStyle/>
                    <a:p>
                      <a:pPr algn="ctr">
                        <a:buNone/>
                      </a:pPr>
                      <a:r>
                        <a:rPr lang="en-US" sz="16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gridSpan="2">
                  <a:txBody>
                    <a:bodyPr/>
                    <a:lstStyle/>
                    <a:p>
                      <a:pPr algn="ctr">
                        <a:buNone/>
                      </a:pPr>
                      <a:r>
                        <a:rPr lang="en-US" sz="1600" dirty="0">
                          <a:solidFill>
                            <a:schemeClr val="tx1"/>
                          </a:solidFill>
                          <a:effectLst/>
                          <a:latin typeface="Times New Roman" panose="02020603050405020304" pitchFamily="18" charset="0"/>
                          <a:cs typeface="Times New Roman" panose="02020603050405020304" pitchFamily="18" charset="0"/>
                        </a:rPr>
                        <a:t>DRESS</a:t>
                      </a:r>
                      <a:endParaRPr lang="en-IN"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IN"/>
                    </a:p>
                  </a:txBody>
                  <a:tcPr/>
                </a:tc>
                <a:tc gridSpan="2">
                  <a:txBody>
                    <a:bodyPr/>
                    <a:lstStyle/>
                    <a:p>
                      <a:pPr algn="ctr">
                        <a:buNone/>
                      </a:pPr>
                      <a:r>
                        <a:rPr lang="en-US" sz="1600" dirty="0">
                          <a:solidFill>
                            <a:schemeClr val="tx1"/>
                          </a:solidFill>
                          <a:effectLst/>
                          <a:latin typeface="Times New Roman" panose="02020603050405020304" pitchFamily="18" charset="0"/>
                          <a:cs typeface="Times New Roman" panose="02020603050405020304" pitchFamily="18" charset="0"/>
                        </a:rPr>
                        <a:t>SHIRT</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IN"/>
                    </a:p>
                  </a:txBody>
                  <a:tcPr/>
                </a:tc>
                <a:tc gridSpan="2">
                  <a:txBody>
                    <a:bodyPr/>
                    <a:lstStyle/>
                    <a:p>
                      <a:pPr algn="ctr">
                        <a:buNone/>
                      </a:pPr>
                      <a:r>
                        <a:rPr lang="en-US" sz="1600" dirty="0">
                          <a:solidFill>
                            <a:schemeClr val="tx1"/>
                          </a:solidFill>
                          <a:effectLst/>
                          <a:latin typeface="Times New Roman" panose="02020603050405020304" pitchFamily="18" charset="0"/>
                          <a:cs typeface="Times New Roman" panose="02020603050405020304" pitchFamily="18" charset="0"/>
                        </a:rPr>
                        <a:t>AVERAGE</a:t>
                      </a:r>
                      <a:endParaRPr lang="en-IN"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288428467"/>
                  </a:ext>
                </a:extLst>
              </a:tr>
              <a:tr h="655301">
                <a:tc>
                  <a:txBody>
                    <a:bodyPr/>
                    <a:lstStyle/>
                    <a:p>
                      <a:pPr algn="ctr">
                        <a:buNone/>
                      </a:pPr>
                      <a:r>
                        <a:rPr lang="en-US" sz="1600" b="1" u="sng" dirty="0">
                          <a:solidFill>
                            <a:schemeClr val="tx1"/>
                          </a:solidFill>
                          <a:effectLst/>
                          <a:latin typeface="Times New Roman" panose="02020603050405020304" pitchFamily="18" charset="0"/>
                          <a:cs typeface="Times New Roman" panose="02020603050405020304" pitchFamily="18" charset="0"/>
                        </a:rPr>
                        <a:t>METHODS</a:t>
                      </a:r>
                      <a:endParaRPr lang="en-IN" sz="1800" b="1" u="sng" dirty="0">
                        <a:solidFill>
                          <a:schemeClr val="tx1"/>
                        </a:solidFill>
                        <a:effectLst/>
                        <a:latin typeface="Times New Roman" panose="02020603050405020304" pitchFamily="18" charset="0"/>
                        <a:cs typeface="Times New Roman" panose="02020603050405020304" pitchFamily="18" charset="0"/>
                      </a:endParaRPr>
                    </a:p>
                    <a:p>
                      <a:pPr algn="ctr">
                        <a:buNone/>
                      </a:pPr>
                      <a:r>
                        <a:rPr lang="en-US" sz="16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b="1" dirty="0">
                          <a:effectLst/>
                          <a:latin typeface="Times New Roman" panose="02020603050405020304" pitchFamily="18" charset="0"/>
                          <a:cs typeface="Times New Roman" panose="02020603050405020304" pitchFamily="18" charset="0"/>
                        </a:rPr>
                        <a:t>R@10</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b="1" dirty="0">
                          <a:effectLst/>
                          <a:latin typeface="Times New Roman" panose="02020603050405020304" pitchFamily="18" charset="0"/>
                          <a:cs typeface="Times New Roman" panose="02020603050405020304" pitchFamily="18" charset="0"/>
                        </a:rPr>
                        <a:t>R@50</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b="1" dirty="0">
                          <a:effectLst/>
                          <a:latin typeface="Times New Roman" panose="02020603050405020304" pitchFamily="18" charset="0"/>
                          <a:cs typeface="Times New Roman" panose="02020603050405020304" pitchFamily="18" charset="0"/>
                        </a:rPr>
                        <a:t>R@10</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b="1" dirty="0">
                          <a:effectLst/>
                          <a:latin typeface="Times New Roman" panose="02020603050405020304" pitchFamily="18" charset="0"/>
                          <a:cs typeface="Times New Roman" panose="02020603050405020304" pitchFamily="18" charset="0"/>
                        </a:rPr>
                        <a:t>R@50</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b="1" dirty="0">
                          <a:effectLst/>
                          <a:latin typeface="Times New Roman" panose="02020603050405020304" pitchFamily="18" charset="0"/>
                          <a:cs typeface="Times New Roman" panose="02020603050405020304" pitchFamily="18" charset="0"/>
                        </a:rPr>
                        <a:t>R@10</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b="1" dirty="0">
                          <a:effectLst/>
                          <a:latin typeface="Times New Roman" panose="02020603050405020304" pitchFamily="18" charset="0"/>
                          <a:cs typeface="Times New Roman" panose="02020603050405020304" pitchFamily="18" charset="0"/>
                        </a:rPr>
                        <a:t>R@50</a:t>
                      </a:r>
                      <a:endParaRPr lang="en-IN" sz="18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22194456"/>
                  </a:ext>
                </a:extLst>
              </a:tr>
              <a:tr h="715978">
                <a:tc>
                  <a:txBody>
                    <a:bodyPr/>
                    <a:lstStyle/>
                    <a:p>
                      <a:pPr algn="ctr">
                        <a:buNone/>
                      </a:pPr>
                      <a:r>
                        <a:rPr lang="en-US" sz="1600" b="0" dirty="0">
                          <a:solidFill>
                            <a:schemeClr val="tx1"/>
                          </a:solidFill>
                          <a:effectLst/>
                          <a:latin typeface="Times New Roman" panose="02020603050405020304" pitchFamily="18" charset="0"/>
                          <a:cs typeface="Times New Roman" panose="02020603050405020304" pitchFamily="18" charset="0"/>
                        </a:rPr>
                        <a:t>CIRR[30]</a:t>
                      </a:r>
                      <a:endParaRPr lang="en-IN" sz="18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dirty="0">
                          <a:effectLst/>
                          <a:latin typeface="Times New Roman" panose="02020603050405020304" pitchFamily="18" charset="0"/>
                          <a:cs typeface="Times New Roman" panose="02020603050405020304" pitchFamily="18" charset="0"/>
                        </a:rPr>
                        <a:t>17.45</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dirty="0">
                          <a:effectLst/>
                          <a:latin typeface="Times New Roman" panose="02020603050405020304" pitchFamily="18" charset="0"/>
                          <a:cs typeface="Times New Roman" panose="02020603050405020304" pitchFamily="18" charset="0"/>
                        </a:rPr>
                        <a:t>40.41</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17.53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68.81</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17.49</a:t>
                      </a:r>
                      <a:endParaRPr lang="en-IN" sz="1800">
                        <a:effectLst/>
                        <a:latin typeface="Times New Roman" panose="02020603050405020304" pitchFamily="18" charset="0"/>
                        <a:cs typeface="Times New Roman" panose="02020603050405020304" pitchFamily="18" charset="0"/>
                      </a:endParaRPr>
                    </a:p>
                    <a:p>
                      <a:pPr algn="ctr">
                        <a:spcBef>
                          <a:spcPts val="200"/>
                        </a:spcBef>
                        <a:buNone/>
                      </a:pPr>
                      <a:r>
                        <a:rPr lang="en-US" sz="16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54.61</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1094035"/>
                  </a:ext>
                </a:extLst>
              </a:tr>
              <a:tr h="715978">
                <a:tc>
                  <a:txBody>
                    <a:bodyPr/>
                    <a:lstStyle/>
                    <a:p>
                      <a:pPr algn="ctr">
                        <a:buNone/>
                      </a:pPr>
                      <a:r>
                        <a:rPr lang="en-US" sz="1600" b="0" dirty="0">
                          <a:solidFill>
                            <a:schemeClr val="tx1"/>
                          </a:solidFill>
                          <a:effectLst/>
                          <a:latin typeface="Times New Roman" panose="02020603050405020304" pitchFamily="18" charset="0"/>
                          <a:cs typeface="Times New Roman" panose="02020603050405020304" pitchFamily="18" charset="0"/>
                        </a:rPr>
                        <a:t>VAL[5]</a:t>
                      </a:r>
                      <a:endParaRPr lang="en-IN" sz="18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22.53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dirty="0">
                          <a:effectLst/>
                          <a:latin typeface="Times New Roman" panose="02020603050405020304" pitchFamily="18" charset="0"/>
                          <a:cs typeface="Times New Roman" panose="02020603050405020304" pitchFamily="18" charset="0"/>
                        </a:rPr>
                        <a:t>44.00</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22.38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44.15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22.45</a:t>
                      </a:r>
                      <a:endParaRPr lang="en-IN" sz="1800">
                        <a:effectLst/>
                        <a:latin typeface="Times New Roman" panose="02020603050405020304" pitchFamily="18" charset="0"/>
                        <a:cs typeface="Times New Roman" panose="02020603050405020304" pitchFamily="18" charset="0"/>
                      </a:endParaRPr>
                    </a:p>
                    <a:p>
                      <a:pPr algn="ctr">
                        <a:spcBef>
                          <a:spcPts val="200"/>
                        </a:spcBef>
                        <a:buNone/>
                      </a:pPr>
                      <a:r>
                        <a:rPr lang="en-US" sz="16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44.07</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76463705"/>
                  </a:ext>
                </a:extLst>
              </a:tr>
              <a:tr h="715978">
                <a:tc>
                  <a:txBody>
                    <a:bodyPr/>
                    <a:lstStyle/>
                    <a:p>
                      <a:pPr algn="ctr">
                        <a:buNone/>
                      </a:pPr>
                      <a:r>
                        <a:rPr lang="en-US" sz="1600" b="0" dirty="0" err="1">
                          <a:solidFill>
                            <a:schemeClr val="tx1"/>
                          </a:solidFill>
                          <a:effectLst/>
                          <a:latin typeface="Times New Roman" panose="02020603050405020304" pitchFamily="18" charset="0"/>
                          <a:cs typeface="Times New Roman" panose="02020603050405020304" pitchFamily="18" charset="0"/>
                        </a:rPr>
                        <a:t>CosMo</a:t>
                      </a:r>
                      <a:r>
                        <a:rPr lang="en-US" sz="1600" b="0" dirty="0">
                          <a:solidFill>
                            <a:schemeClr val="tx1"/>
                          </a:solidFill>
                          <a:effectLst/>
                          <a:latin typeface="Times New Roman" panose="02020603050405020304" pitchFamily="18" charset="0"/>
                          <a:cs typeface="Times New Roman" panose="02020603050405020304" pitchFamily="18" charset="0"/>
                        </a:rPr>
                        <a:t>[25]</a:t>
                      </a:r>
                      <a:endParaRPr lang="en-IN" sz="18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25.64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dirty="0">
                          <a:effectLst/>
                          <a:latin typeface="Times New Roman" panose="02020603050405020304" pitchFamily="18" charset="0"/>
                          <a:cs typeface="Times New Roman" panose="02020603050405020304" pitchFamily="18" charset="0"/>
                        </a:rPr>
                        <a:t>50.30</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24.90</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49.18</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25.27</a:t>
                      </a:r>
                      <a:endParaRPr lang="en-IN" sz="1800">
                        <a:effectLst/>
                        <a:latin typeface="Times New Roman" panose="02020603050405020304" pitchFamily="18" charset="0"/>
                        <a:cs typeface="Times New Roman" panose="02020603050405020304" pitchFamily="18" charset="0"/>
                      </a:endParaRPr>
                    </a:p>
                    <a:p>
                      <a:pPr algn="ctr">
                        <a:spcBef>
                          <a:spcPts val="200"/>
                        </a:spcBef>
                        <a:buNone/>
                      </a:pPr>
                      <a:r>
                        <a:rPr lang="en-US" sz="16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49.74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70622971"/>
                  </a:ext>
                </a:extLst>
              </a:tr>
              <a:tr h="715978">
                <a:tc>
                  <a:txBody>
                    <a:bodyPr/>
                    <a:lstStyle/>
                    <a:p>
                      <a:pPr algn="ctr">
                        <a:buNone/>
                      </a:pPr>
                      <a:r>
                        <a:rPr lang="en-US" sz="1600" b="0" dirty="0" err="1">
                          <a:solidFill>
                            <a:schemeClr val="tx1"/>
                          </a:solidFill>
                          <a:effectLst/>
                          <a:latin typeface="Times New Roman" panose="02020603050405020304" pitchFamily="18" charset="0"/>
                          <a:cs typeface="Times New Roman" panose="02020603050405020304" pitchFamily="18" charset="0"/>
                        </a:rPr>
                        <a:t>DCNet</a:t>
                      </a:r>
                      <a:r>
                        <a:rPr lang="en-US" sz="1600" b="0" dirty="0">
                          <a:solidFill>
                            <a:schemeClr val="tx1"/>
                          </a:solidFill>
                          <a:effectLst/>
                          <a:latin typeface="Times New Roman" panose="02020603050405020304" pitchFamily="18" charset="0"/>
                          <a:cs typeface="Times New Roman" panose="02020603050405020304" pitchFamily="18" charset="0"/>
                        </a:rPr>
                        <a:t>[22]</a:t>
                      </a:r>
                      <a:endParaRPr lang="en-IN" sz="18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28.95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dirty="0">
                          <a:effectLst/>
                          <a:latin typeface="Times New Roman" panose="02020603050405020304" pitchFamily="18" charset="0"/>
                          <a:cs typeface="Times New Roman" panose="02020603050405020304" pitchFamily="18" charset="0"/>
                        </a:rPr>
                        <a:t>56.70</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23.95</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47.3</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26.45</a:t>
                      </a:r>
                      <a:endParaRPr lang="en-IN" sz="1800">
                        <a:effectLst/>
                        <a:latin typeface="Times New Roman" panose="02020603050405020304" pitchFamily="18" charset="0"/>
                        <a:cs typeface="Times New Roman" panose="02020603050405020304" pitchFamily="18" charset="0"/>
                      </a:endParaRPr>
                    </a:p>
                    <a:p>
                      <a:pPr algn="ctr">
                        <a:spcBef>
                          <a:spcPts val="200"/>
                        </a:spcBef>
                        <a:buNone/>
                      </a:pPr>
                      <a:r>
                        <a:rPr lang="en-US" sz="16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52.00</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6739166"/>
                  </a:ext>
                </a:extLst>
              </a:tr>
              <a:tr h="715978">
                <a:tc>
                  <a:txBody>
                    <a:bodyPr/>
                    <a:lstStyle/>
                    <a:p>
                      <a:pPr algn="ctr">
                        <a:buNone/>
                      </a:pPr>
                      <a:r>
                        <a:rPr lang="en-US" sz="1600" b="0" dirty="0" err="1">
                          <a:solidFill>
                            <a:schemeClr val="tx1"/>
                          </a:solidFill>
                          <a:effectLst/>
                          <a:latin typeface="Times New Roman" panose="02020603050405020304" pitchFamily="18" charset="0"/>
                          <a:cs typeface="Times New Roman" panose="02020603050405020304" pitchFamily="18" charset="0"/>
                        </a:rPr>
                        <a:t>FashionVLP</a:t>
                      </a:r>
                      <a:r>
                        <a:rPr lang="en-US" sz="1600" b="0" dirty="0">
                          <a:solidFill>
                            <a:schemeClr val="tx1"/>
                          </a:solidFill>
                          <a:effectLst/>
                          <a:latin typeface="Times New Roman" panose="02020603050405020304" pitchFamily="18" charset="0"/>
                          <a:cs typeface="Times New Roman" panose="02020603050405020304" pitchFamily="18" charset="0"/>
                        </a:rPr>
                        <a:t>[12]</a:t>
                      </a:r>
                      <a:endParaRPr lang="en-IN" sz="1800" b="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32.42</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dirty="0">
                          <a:effectLst/>
                          <a:latin typeface="Times New Roman" panose="02020603050405020304" pitchFamily="18" charset="0"/>
                          <a:cs typeface="Times New Roman" panose="02020603050405020304" pitchFamily="18" charset="0"/>
                        </a:rPr>
                        <a:t>60.29</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31.89</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58.44</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32.15</a:t>
                      </a:r>
                      <a:endParaRPr lang="en-IN" sz="1800">
                        <a:effectLst/>
                        <a:latin typeface="Times New Roman" panose="02020603050405020304" pitchFamily="18" charset="0"/>
                        <a:cs typeface="Times New Roman" panose="02020603050405020304" pitchFamily="18" charset="0"/>
                      </a:endParaRPr>
                    </a:p>
                    <a:p>
                      <a:pPr algn="ctr">
                        <a:spcBef>
                          <a:spcPts val="200"/>
                        </a:spcBef>
                        <a:buNone/>
                      </a:pPr>
                      <a:r>
                        <a:rPr lang="en-US" sz="16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600">
                          <a:effectLst/>
                          <a:latin typeface="Times New Roman" panose="02020603050405020304" pitchFamily="18" charset="0"/>
                          <a:cs typeface="Times New Roman" panose="02020603050405020304" pitchFamily="18" charset="0"/>
                        </a:rPr>
                        <a:t>59.36</a:t>
                      </a:r>
                      <a:endParaRPr lang="en-IN" sz="18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86793926"/>
                  </a:ext>
                </a:extLst>
              </a:tr>
              <a:tr h="715978">
                <a:tc>
                  <a:txBody>
                    <a:bodyPr/>
                    <a:lstStyle/>
                    <a:p>
                      <a:pPr algn="ctr">
                        <a:buNone/>
                      </a:pPr>
                      <a:r>
                        <a:rPr lang="en-US" sz="1600" dirty="0">
                          <a:solidFill>
                            <a:schemeClr val="tx1"/>
                          </a:solidFill>
                          <a:effectLst/>
                          <a:latin typeface="Times New Roman" panose="02020603050405020304" pitchFamily="18" charset="0"/>
                          <a:cs typeface="Times New Roman" panose="02020603050405020304" pitchFamily="18" charset="0"/>
                        </a:rPr>
                        <a:t>PROPOSED METHOD-1</a:t>
                      </a:r>
                    </a:p>
                    <a:p>
                      <a:pPr algn="ctr">
                        <a:buNone/>
                      </a:pPr>
                      <a:r>
                        <a:rPr lang="en-US" sz="1600" dirty="0">
                          <a:solidFill>
                            <a:schemeClr val="tx1"/>
                          </a:solidFill>
                          <a:effectLst/>
                          <a:latin typeface="Times New Roman" panose="02020603050405020304" pitchFamily="18" charset="0"/>
                          <a:cs typeface="Times New Roman" panose="02020603050405020304" pitchFamily="18" charset="0"/>
                        </a:rPr>
                        <a:t>USING CLIP(</a:t>
                      </a:r>
                      <a:r>
                        <a:rPr lang="en-US" sz="1600" dirty="0" err="1">
                          <a:solidFill>
                            <a:schemeClr val="tx1"/>
                          </a:solidFill>
                          <a:effectLst/>
                          <a:latin typeface="Times New Roman" panose="02020603050405020304" pitchFamily="18" charset="0"/>
                          <a:cs typeface="Times New Roman" panose="02020603050405020304" pitchFamily="18" charset="0"/>
                        </a:rPr>
                        <a:t>ViT</a:t>
                      </a:r>
                      <a:r>
                        <a:rPr lang="en-US" sz="1600" dirty="0">
                          <a:solidFill>
                            <a:schemeClr val="tx1"/>
                          </a:solidFill>
                          <a:effectLst/>
                          <a:latin typeface="Times New Roman" panose="02020603050405020304" pitchFamily="18" charset="0"/>
                          <a:cs typeface="Times New Roman" panose="02020603050405020304" pitchFamily="18" charset="0"/>
                        </a:rPr>
                        <a:t>-B/32)</a:t>
                      </a:r>
                      <a:endParaRPr lang="en-IN"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200"/>
                        </a:spcBef>
                        <a:buNone/>
                      </a:pPr>
                      <a:r>
                        <a:rPr lang="en-US" sz="1800" b="1" dirty="0">
                          <a:solidFill>
                            <a:schemeClr val="tx1"/>
                          </a:solidFill>
                          <a:effectLst/>
                          <a:latin typeface="Times New Roman" panose="02020603050405020304" pitchFamily="18" charset="0"/>
                          <a:cs typeface="Times New Roman" panose="02020603050405020304" pitchFamily="18" charset="0"/>
                        </a:rPr>
                        <a:t>34.10</a:t>
                      </a:r>
                      <a:endParaRPr lang="en-IN" sz="20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800" b="1" dirty="0">
                          <a:solidFill>
                            <a:schemeClr val="tx1"/>
                          </a:solidFill>
                          <a:effectLst/>
                          <a:latin typeface="Times New Roman" panose="02020603050405020304" pitchFamily="18" charset="0"/>
                          <a:cs typeface="Times New Roman" panose="02020603050405020304" pitchFamily="18" charset="0"/>
                        </a:rPr>
                        <a:t>66.00</a:t>
                      </a:r>
                      <a:endParaRPr lang="en-IN" sz="20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800" b="1" dirty="0">
                          <a:solidFill>
                            <a:schemeClr val="tx1"/>
                          </a:solidFill>
                          <a:effectLst/>
                          <a:latin typeface="Times New Roman" panose="02020603050405020304" pitchFamily="18" charset="0"/>
                          <a:cs typeface="Times New Roman" panose="02020603050405020304" pitchFamily="18" charset="0"/>
                        </a:rPr>
                        <a:t>34.10</a:t>
                      </a:r>
                      <a:endParaRPr lang="en-IN" sz="20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800" b="1" dirty="0">
                          <a:solidFill>
                            <a:schemeClr val="tx1"/>
                          </a:solidFill>
                          <a:effectLst/>
                          <a:latin typeface="Times New Roman" panose="02020603050405020304" pitchFamily="18" charset="0"/>
                          <a:cs typeface="Times New Roman" panose="02020603050405020304" pitchFamily="18" charset="0"/>
                        </a:rPr>
                        <a:t>67.00</a:t>
                      </a:r>
                      <a:endParaRPr lang="en-IN" sz="20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800" b="1" dirty="0">
                          <a:solidFill>
                            <a:schemeClr val="tx1"/>
                          </a:solidFill>
                          <a:effectLst/>
                          <a:latin typeface="Times New Roman" panose="02020603050405020304" pitchFamily="18" charset="0"/>
                          <a:cs typeface="Times New Roman" panose="02020603050405020304" pitchFamily="18" charset="0"/>
                        </a:rPr>
                        <a:t>34.10</a:t>
                      </a:r>
                      <a:endParaRPr lang="en-IN" sz="20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Bef>
                          <a:spcPts val="200"/>
                        </a:spcBef>
                        <a:buNone/>
                      </a:pPr>
                      <a:r>
                        <a:rPr lang="en-US" sz="1800" b="1" dirty="0">
                          <a:solidFill>
                            <a:schemeClr val="tx1"/>
                          </a:solidFill>
                          <a:effectLst/>
                          <a:latin typeface="Times New Roman" panose="02020603050405020304" pitchFamily="18" charset="0"/>
                          <a:cs typeface="Times New Roman" panose="02020603050405020304" pitchFamily="18" charset="0"/>
                        </a:rPr>
                        <a:t>66.50 </a:t>
                      </a:r>
                      <a:endParaRPr lang="en-IN" sz="20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8709667"/>
                  </a:ext>
                </a:extLst>
              </a:tr>
              <a:tr h="715978">
                <a:tc>
                  <a:txBody>
                    <a:bodyPr/>
                    <a:lstStyle/>
                    <a:p>
                      <a:pPr algn="ctr">
                        <a:buNone/>
                      </a:pPr>
                      <a:r>
                        <a:rPr lang="en-IN" sz="1600" dirty="0">
                          <a:solidFill>
                            <a:schemeClr val="tx1"/>
                          </a:solidFill>
                          <a:effectLst/>
                          <a:latin typeface="Times New Roman" panose="02020603050405020304" pitchFamily="18" charset="0"/>
                          <a:cs typeface="Times New Roman" panose="02020603050405020304" pitchFamily="18" charset="0"/>
                        </a:rPr>
                        <a:t>PROPOSED METHOD-2</a:t>
                      </a:r>
                    </a:p>
                    <a:p>
                      <a:pPr algn="ctr">
                        <a:buNone/>
                      </a:pPr>
                      <a:r>
                        <a:rPr lang="en-IN" sz="1600" dirty="0">
                          <a:solidFill>
                            <a:schemeClr val="tx1"/>
                          </a:solidFill>
                          <a:effectLst/>
                          <a:latin typeface="Times New Roman" panose="02020603050405020304" pitchFamily="18" charset="0"/>
                          <a:cs typeface="Times New Roman" panose="02020603050405020304" pitchFamily="18" charset="0"/>
                        </a:rPr>
                        <a:t>DYNAMIC ALPHA</a:t>
                      </a:r>
                    </a:p>
                  </a:txBody>
                  <a:tcPr marL="68580" marR="68580" marT="0" marB="0" anchor="ctr"/>
                </a:tc>
                <a:tc>
                  <a:txBody>
                    <a:bodyPr/>
                    <a:lstStyle/>
                    <a:p>
                      <a:pPr algn="ctr">
                        <a:spcBef>
                          <a:spcPts val="200"/>
                        </a:spcBef>
                        <a:buNone/>
                      </a:pPr>
                      <a:r>
                        <a:rPr lang="en-IN" sz="1800" b="1"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35.00</a:t>
                      </a:r>
                    </a:p>
                  </a:txBody>
                  <a:tcPr marL="68580" marR="68580" marT="0" marB="0" anchor="ctr"/>
                </a:tc>
                <a:tc>
                  <a:txBody>
                    <a:bodyPr/>
                    <a:lstStyle/>
                    <a:p>
                      <a:pPr algn="ctr">
                        <a:spcBef>
                          <a:spcPts val="200"/>
                        </a:spcBef>
                        <a:buNone/>
                      </a:pPr>
                      <a:r>
                        <a:rPr lang="en-IN" sz="1800" b="1"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69.00</a:t>
                      </a:r>
                    </a:p>
                  </a:txBody>
                  <a:tcPr marL="68580" marR="68580" marT="0" marB="0" anchor="ctr"/>
                </a:tc>
                <a:tc>
                  <a:txBody>
                    <a:bodyPr/>
                    <a:lstStyle/>
                    <a:p>
                      <a:pPr algn="ctr">
                        <a:spcBef>
                          <a:spcPts val="200"/>
                        </a:spcBef>
                        <a:buNone/>
                      </a:pPr>
                      <a:r>
                        <a:rPr lang="en-IN" sz="1800" b="1"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36.25</a:t>
                      </a:r>
                    </a:p>
                  </a:txBody>
                  <a:tcPr marL="68580" marR="68580" marT="0" marB="0" anchor="ctr"/>
                </a:tc>
                <a:tc>
                  <a:txBody>
                    <a:bodyPr/>
                    <a:lstStyle/>
                    <a:p>
                      <a:pPr algn="ctr">
                        <a:spcBef>
                          <a:spcPts val="200"/>
                        </a:spcBef>
                        <a:buNone/>
                      </a:pPr>
                      <a:r>
                        <a:rPr lang="en-IN" sz="1800" b="1"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67.00</a:t>
                      </a:r>
                    </a:p>
                  </a:txBody>
                  <a:tcPr marL="68580" marR="68580" marT="0" marB="0" anchor="ctr"/>
                </a:tc>
                <a:tc>
                  <a:txBody>
                    <a:bodyPr/>
                    <a:lstStyle/>
                    <a:p>
                      <a:pPr algn="ctr">
                        <a:spcBef>
                          <a:spcPts val="200"/>
                        </a:spcBef>
                        <a:buNone/>
                      </a:pPr>
                      <a:r>
                        <a:rPr lang="en-IN" sz="1800" b="1"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36.625</a:t>
                      </a:r>
                    </a:p>
                  </a:txBody>
                  <a:tcPr marL="68580" marR="68580" marT="0" marB="0" anchor="ctr"/>
                </a:tc>
                <a:tc>
                  <a:txBody>
                    <a:bodyPr/>
                    <a:lstStyle/>
                    <a:p>
                      <a:pPr algn="ctr">
                        <a:spcBef>
                          <a:spcPts val="200"/>
                        </a:spcBef>
                        <a:buNone/>
                      </a:pPr>
                      <a:r>
                        <a:rPr lang="en-IN" sz="1800" b="1" dirty="0">
                          <a:solidFill>
                            <a:schemeClr val="tx1">
                              <a:lumMod val="95000"/>
                              <a:lumOff val="5000"/>
                            </a:schemeClr>
                          </a:solidFill>
                          <a:effectLst/>
                          <a:latin typeface="Times New Roman" panose="02020603050405020304" pitchFamily="18" charset="0"/>
                          <a:ea typeface="SimSun" panose="02010600030101010101" pitchFamily="2" charset="-122"/>
                          <a:cs typeface="Times New Roman" panose="02020603050405020304" pitchFamily="18" charset="0"/>
                        </a:rPr>
                        <a:t>68.00</a:t>
                      </a:r>
                    </a:p>
                  </a:txBody>
                  <a:tcPr marL="68580" marR="68580" marT="0" marB="0" anchor="ctr"/>
                </a:tc>
                <a:extLst>
                  <a:ext uri="{0D108BD9-81ED-4DB2-BD59-A6C34878D82A}">
                    <a16:rowId xmlns:a16="http://schemas.microsoft.com/office/drawing/2014/main" val="3911214465"/>
                  </a:ext>
                </a:extLst>
              </a:tr>
            </a:tbl>
          </a:graphicData>
        </a:graphic>
      </p:graphicFrame>
      <p:sp>
        <p:nvSpPr>
          <p:cNvPr id="4" name="Slide Number Placeholder 3">
            <a:extLst>
              <a:ext uri="{FF2B5EF4-FFF2-40B4-BE49-F238E27FC236}">
                <a16:creationId xmlns:a16="http://schemas.microsoft.com/office/drawing/2014/main" id="{A49D1E24-CD61-D11D-2581-798EDEDFA14D}"/>
              </a:ext>
            </a:extLst>
          </p:cNvPr>
          <p:cNvSpPr>
            <a:spLocks noGrp="1"/>
          </p:cNvSpPr>
          <p:nvPr>
            <p:ph type="sldNum" sz="quarter" idx="12"/>
          </p:nvPr>
        </p:nvSpPr>
        <p:spPr/>
        <p:txBody>
          <a:bodyPr/>
          <a:lstStyle/>
          <a:p>
            <a:fld id="{9B618960-8005-486C-9A75-10CB2AAC16F9}" type="slidenum">
              <a:rPr lang="en-US" smtClean="0"/>
              <a:pPr/>
              <a:t>18</a:t>
            </a:fld>
            <a:endParaRPr lang="en-US" dirty="0"/>
          </a:p>
        </p:txBody>
      </p:sp>
    </p:spTree>
    <p:extLst>
      <p:ext uri="{BB962C8B-B14F-4D97-AF65-F5344CB8AC3E}">
        <p14:creationId xmlns:p14="http://schemas.microsoft.com/office/powerpoint/2010/main" val="4317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6BC4-F6DD-DA84-82D4-83B2AF5CB20E}"/>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DBE7DFFB-49E1-81DB-9BEA-8F4F5877382F}"/>
              </a:ext>
            </a:extLst>
          </p:cNvPr>
          <p:cNvSpPr>
            <a:spLocks noGrp="1"/>
          </p:cNvSpPr>
          <p:nvPr>
            <p:ph type="title"/>
          </p:nvPr>
        </p:nvSpPr>
        <p:spPr>
          <a:xfrm>
            <a:off x="838200" y="1195389"/>
            <a:ext cx="10515600" cy="520098"/>
          </a:xfrm>
        </p:spPr>
        <p:txBody>
          <a:bodyPr vert="horz" wrap="square" lIns="91425" tIns="45700" rIns="91425" bIns="45700" anchor="ctr" anchorCtr="0">
            <a:normAutofit fontScale="90000"/>
          </a:bodyPr>
          <a:lstStyle/>
          <a:p>
            <a:pPr algn="ctr">
              <a:buClr>
                <a:srgbClr val="000000"/>
              </a:buClr>
              <a:buFont typeface="Times New Roman" panose="02020603050405020304" pitchFamily="18" charset="0"/>
              <a:buNone/>
            </a:pPr>
            <a:r>
              <a:rPr lang="en-US" altLang="zh-CN" b="1"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rPr>
              <a:t>Conclusion</a:t>
            </a:r>
            <a:endParaRPr lang="en-US" altLang="zh-CN" sz="4400" b="1"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21" name="Google Shape;121;g136c2cfec24_0_2">
            <a:extLst>
              <a:ext uri="{FF2B5EF4-FFF2-40B4-BE49-F238E27FC236}">
                <a16:creationId xmlns:a16="http://schemas.microsoft.com/office/drawing/2014/main" id="{9E7D0DAB-0451-5EE0-9D57-1A511C4637E3}"/>
              </a:ext>
            </a:extLst>
          </p:cNvPr>
          <p:cNvSpPr txBox="1">
            <a:spLocks noGrp="1"/>
          </p:cNvSpPr>
          <p:nvPr>
            <p:ph type="body" idx="1"/>
          </p:nvPr>
        </p:nvSpPr>
        <p:spPr>
          <a:xfrm>
            <a:off x="171450" y="1794863"/>
            <a:ext cx="11849099" cy="4561487"/>
          </a:xfrm>
          <a:effectLst/>
          <a:scene3d>
            <a:camera prst="orthographicFront"/>
            <a:lightRig rig="balanced" dir="t"/>
          </a:scene3d>
          <a:sp3d prstMaterial="plastic"/>
        </p:spPr>
        <p:txBody>
          <a:bodyPr spcFirstLastPara="1" wrap="square" lIns="91425" tIns="45700" rIns="91425" bIns="45700" anchor="t" anchorCtr="0">
            <a:noAutofit/>
          </a:bodyPr>
          <a:lstStyle/>
          <a:p>
            <a:pPr marL="742950" indent="-514350" algn="just">
              <a:lnSpc>
                <a:spcPct val="100000"/>
              </a:lnSpc>
              <a:buClr>
                <a:schemeClr val="dk1"/>
              </a:buClr>
              <a:buSzPts val="1800"/>
              <a:buFont typeface="+mj-lt"/>
              <a:buAutoNum type="arabicPeriod"/>
              <a:defRPr/>
            </a:pPr>
            <a:r>
              <a:rPr lang="en-US" sz="2600" dirty="0">
                <a:latin typeface="Times New Roman" panose="02020603050405020304" pitchFamily="18" charset="0"/>
                <a:cs typeface="Times New Roman" panose="02020603050405020304" pitchFamily="18" charset="0"/>
              </a:rPr>
              <a:t>In this work, we propose to compose the representation of source image with the modification text in a complex space. By combining both image and text queries, the system demonstrated its ability to process multimodal inputs. </a:t>
            </a:r>
          </a:p>
          <a:p>
            <a:pPr marL="742950" indent="-514350" algn="just">
              <a:lnSpc>
                <a:spcPct val="100000"/>
              </a:lnSpc>
              <a:buClr>
                <a:schemeClr val="dk1"/>
              </a:buClr>
              <a:buSzPts val="1800"/>
              <a:buFont typeface="+mj-lt"/>
              <a:buAutoNum type="arabicPeriod"/>
              <a:defRPr/>
            </a:pPr>
            <a:r>
              <a:rPr lang="en-US" sz="2600" dirty="0">
                <a:latin typeface="Times New Roman" panose="02020603050405020304" pitchFamily="18" charset="0"/>
                <a:cs typeface="Times New Roman" panose="02020603050405020304" pitchFamily="18" charset="0"/>
              </a:rPr>
              <a:t>The embeddings of the image and text were averaged, which allowed the system to leverage the power of both inputs for improved image retrieval. The code was structured to visually display the top matching images based on the combined query, making it easy to interpret the results. </a:t>
            </a:r>
          </a:p>
          <a:p>
            <a:pPr marL="742950" indent="-514350" algn="just">
              <a:lnSpc>
                <a:spcPct val="100000"/>
              </a:lnSpc>
              <a:buClr>
                <a:schemeClr val="dk1"/>
              </a:buClr>
              <a:buSzPts val="1800"/>
              <a:buFont typeface="+mj-lt"/>
              <a:buAutoNum type="arabicPeriod"/>
              <a:defRPr/>
            </a:pPr>
            <a:r>
              <a:rPr lang="en-US" sz="2600" dirty="0">
                <a:latin typeface="Times New Roman" panose="02020603050405020304" pitchFamily="18" charset="0"/>
                <a:cs typeface="Times New Roman" panose="02020603050405020304" pitchFamily="18" charset="0"/>
              </a:rPr>
              <a:t>We implemented the system with alpha values dynamically adjusted based on the similarity score. This approach enhances adaptability and improves the model's overall performance in varying contexts.</a:t>
            </a:r>
            <a:endParaRPr kumimoji="0" sz="2600" b="0" i="0" u="none" strike="noStrike" kern="0" cap="none" spc="0" normalizeH="0" baseline="0" noProof="0" dirty="0">
              <a:ln>
                <a:noFill/>
              </a:ln>
              <a:solidFill>
                <a:srgbClr val="202124"/>
              </a:solidFill>
              <a:effectLst/>
              <a:highlight>
                <a:srgbClr val="FFFFFF"/>
              </a:highlight>
              <a:uLnTx/>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4101" name="Google Shape;124;g136c2cfec24_0_2">
            <a:extLst>
              <a:ext uri="{FF2B5EF4-FFF2-40B4-BE49-F238E27FC236}">
                <a16:creationId xmlns:a16="http://schemas.microsoft.com/office/drawing/2014/main" id="{64B8CD65-4C22-FD67-B52B-6AD2DA14F6DD}"/>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EE8ACE0D-897E-5AF9-4A03-F72CFE6F0CE1}"/>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C75AEEBF-B440-2C80-BFDA-C0CB7583E7DF}"/>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a:extLst>
              <a:ext uri="{FF2B5EF4-FFF2-40B4-BE49-F238E27FC236}">
                <a16:creationId xmlns:a16="http://schemas.microsoft.com/office/drawing/2014/main" id="{5164BBA7-A3EE-53DA-404A-E932ED1DAFF3}"/>
              </a:ext>
            </a:extLst>
          </p:cNvPr>
          <p:cNvSpPr>
            <a:spLocks noGrp="1"/>
          </p:cNvSpPr>
          <p:nvPr>
            <p:ph type="sldNum" sz="quarter" idx="12"/>
          </p:nvPr>
        </p:nvSpPr>
        <p:spPr/>
        <p:txBody>
          <a:bodyPr/>
          <a:lstStyle/>
          <a:p>
            <a:fld id="{9B618960-8005-486C-9A75-10CB2AAC16F9}" type="slidenum">
              <a:rPr lang="en-US" smtClean="0"/>
              <a:pPr/>
              <a:t>19</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291560096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121;g136c2cfec24_0_2"/>
          <p:cNvSpPr txBox="1">
            <a:spLocks noGrp="1"/>
          </p:cNvSpPr>
          <p:nvPr>
            <p:ph type="body" idx="1"/>
          </p:nvPr>
        </p:nvSpPr>
        <p:spPr>
          <a:xfrm>
            <a:off x="0" y="1596888"/>
            <a:ext cx="12065363" cy="4759462"/>
          </a:xfrm>
          <a:effectLst/>
          <a:scene3d>
            <a:camera prst="orthographicFront"/>
            <a:lightRig rig="balanced" dir="t"/>
          </a:scene3d>
          <a:sp3d prstMaterial="plastic"/>
        </p:spPr>
        <p:txBody>
          <a:bodyPr spcFirstLastPara="1" wrap="square" lIns="91425" tIns="45700" rIns="91425" bIns="45700" anchor="t" anchorCtr="0">
            <a:noAutofit/>
          </a:bodyPr>
          <a:lstStyle/>
          <a:p>
            <a:pPr marL="571500" indent="-342900" algn="just">
              <a:lnSpc>
                <a:spcPct val="100000"/>
              </a:lnSpc>
              <a:buClr>
                <a:schemeClr val="dk1"/>
              </a:buClr>
              <a:buSzPts val="1800"/>
              <a:defRPr/>
            </a:pPr>
            <a:r>
              <a:rPr lang="en-US" sz="2400" dirty="0">
                <a:latin typeface="Times New Roman" panose="02020603050405020304" pitchFamily="18" charset="0"/>
                <a:cs typeface="Times New Roman" panose="02020603050405020304" pitchFamily="18" charset="0"/>
                <a:sym typeface="+mn-ea"/>
              </a:rPr>
              <a:t>Introduction</a:t>
            </a:r>
          </a:p>
          <a:p>
            <a:pPr marL="571500" indent="-342900" algn="just">
              <a:lnSpc>
                <a:spcPct val="100000"/>
              </a:lnSpc>
              <a:buClr>
                <a:schemeClr val="dk1"/>
              </a:buClr>
              <a:buSzPts val="1800"/>
              <a:defRPr/>
            </a:pPr>
            <a:r>
              <a:rPr lang="en-US" sz="2400" dirty="0">
                <a:latin typeface="Times New Roman" panose="02020603050405020304" pitchFamily="18" charset="0"/>
                <a:cs typeface="Times New Roman" panose="02020603050405020304" pitchFamily="18" charset="0"/>
              </a:rPr>
              <a:t>Literature Survey</a:t>
            </a:r>
          </a:p>
          <a:p>
            <a:pPr marL="571500" indent="-342900" algn="just">
              <a:lnSpc>
                <a:spcPct val="100000"/>
              </a:lnSpc>
              <a:buClr>
                <a:schemeClr val="dk1"/>
              </a:buClr>
              <a:buSzPts val="1800"/>
              <a:defRPr/>
            </a:pPr>
            <a:r>
              <a:rPr lang="en-US" sz="2400" dirty="0">
                <a:latin typeface="Times New Roman" panose="02020603050405020304" pitchFamily="18" charset="0"/>
                <a:cs typeface="Times New Roman" panose="02020603050405020304" pitchFamily="18" charset="0"/>
              </a:rPr>
              <a:t>Problem Statement</a:t>
            </a:r>
          </a:p>
          <a:p>
            <a:pPr marL="571500" indent="-342900" algn="just">
              <a:lnSpc>
                <a:spcPct val="100000"/>
              </a:lnSpc>
              <a:buClr>
                <a:schemeClr val="dk1"/>
              </a:buClr>
              <a:buSzPts val="1800"/>
              <a:defRPr/>
            </a:pPr>
            <a:r>
              <a:rPr lang="en-US" sz="2400" dirty="0">
                <a:latin typeface="Times New Roman" panose="02020603050405020304" pitchFamily="18" charset="0"/>
                <a:cs typeface="Times New Roman" panose="02020603050405020304" pitchFamily="18" charset="0"/>
              </a:rPr>
              <a:t>Objectives</a:t>
            </a:r>
          </a:p>
          <a:p>
            <a:pPr marL="571500" indent="-342900" algn="just">
              <a:lnSpc>
                <a:spcPct val="100000"/>
              </a:lnSpc>
              <a:buClr>
                <a:schemeClr val="dk1"/>
              </a:buClr>
              <a:buSzPts val="1800"/>
              <a:defRPr/>
            </a:pPr>
            <a:r>
              <a:rPr lang="en-US" sz="2400" dirty="0">
                <a:latin typeface="Times New Roman" panose="02020603050405020304" pitchFamily="18" charset="0"/>
                <a:cs typeface="Times New Roman" panose="02020603050405020304" pitchFamily="18" charset="0"/>
              </a:rPr>
              <a:t>High level design </a:t>
            </a:r>
          </a:p>
          <a:p>
            <a:pPr marL="571500" indent="-342900" algn="just">
              <a:lnSpc>
                <a:spcPct val="100000"/>
              </a:lnSpc>
              <a:buClr>
                <a:schemeClr val="dk1"/>
              </a:buClr>
              <a:buSzPts val="1800"/>
              <a:defRPr/>
            </a:pPr>
            <a:r>
              <a:rPr lang="en-US" sz="2400" dirty="0">
                <a:latin typeface="Times New Roman" panose="02020603050405020304" pitchFamily="18" charset="0"/>
                <a:cs typeface="Times New Roman" panose="02020603050405020304" pitchFamily="18" charset="0"/>
              </a:rPr>
              <a:t>Low level design</a:t>
            </a:r>
          </a:p>
          <a:p>
            <a:pPr marL="571500" indent="-342900" algn="just">
              <a:lnSpc>
                <a:spcPct val="100000"/>
              </a:lnSpc>
              <a:buClr>
                <a:schemeClr val="dk1"/>
              </a:buClr>
              <a:buSzPts val="1800"/>
              <a:defRPr/>
            </a:pPr>
            <a:r>
              <a:rPr lang="en-IN" sz="2400" dirty="0">
                <a:latin typeface="Times New Roman" panose="02020603050405020304" pitchFamily="18" charset="0"/>
                <a:cs typeface="Times New Roman" panose="02020603050405020304" pitchFamily="18" charset="0"/>
              </a:rPr>
              <a:t>Implementation</a:t>
            </a:r>
          </a:p>
          <a:p>
            <a:pPr marL="571500" indent="-342900" algn="just">
              <a:lnSpc>
                <a:spcPct val="100000"/>
              </a:lnSpc>
              <a:buClr>
                <a:schemeClr val="dk1"/>
              </a:buClr>
              <a:buSzPts val="1800"/>
              <a:defRPr/>
            </a:pPr>
            <a:r>
              <a:rPr lang="en-IN" sz="2400" dirty="0">
                <a:latin typeface="Times New Roman" panose="02020603050405020304" pitchFamily="18" charset="0"/>
                <a:cs typeface="Times New Roman" panose="02020603050405020304" pitchFamily="18" charset="0"/>
              </a:rPr>
              <a:t>Scope of Improvement</a:t>
            </a:r>
          </a:p>
          <a:p>
            <a:pPr marL="571500" indent="-342900" algn="just">
              <a:lnSpc>
                <a:spcPct val="100000"/>
              </a:lnSpc>
              <a:buClr>
                <a:schemeClr val="dk1"/>
              </a:buClr>
              <a:buSzPts val="1800"/>
              <a:defRPr/>
            </a:pPr>
            <a:r>
              <a:rPr lang="en-IN" sz="2400" dirty="0">
                <a:latin typeface="Times New Roman" panose="02020603050405020304" pitchFamily="18" charset="0"/>
                <a:cs typeface="Times New Roman" panose="02020603050405020304" pitchFamily="18" charset="0"/>
              </a:rPr>
              <a:t>Conclusion</a:t>
            </a:r>
          </a:p>
          <a:p>
            <a:pPr marL="571500" indent="-342900" algn="just">
              <a:lnSpc>
                <a:spcPct val="100000"/>
              </a:lnSpc>
              <a:buClr>
                <a:schemeClr val="dk1"/>
              </a:buClr>
              <a:buSzPts val="1800"/>
              <a:defRPr/>
            </a:pPr>
            <a:r>
              <a:rPr lang="en-IN" sz="240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685800" lvl="0" indent="-457200" algn="just">
              <a:lnSpc>
                <a:spcPct val="200000"/>
              </a:lnSpc>
              <a:buClr>
                <a:schemeClr val="dk1"/>
              </a:buClr>
              <a:buSzPts val="1800"/>
              <a:defRPr/>
            </a:pPr>
            <a:endParaRPr lang="en-US" sz="3200" dirty="0">
              <a:latin typeface="Times New Roman" panose="02020603050405020304" pitchFamily="18" charset="0"/>
              <a:cs typeface="Times New Roman" panose="02020603050405020304" pitchFamily="18" charset="0"/>
            </a:endParaRPr>
          </a:p>
        </p:txBody>
      </p:sp>
      <p:cxnSp>
        <p:nvCxnSpPr>
          <p:cNvPr id="4101" name="Google Shape;124;g136c2cfec24_0_2"/>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p:cNvSpPr txBox="1"/>
          <p:nvPr/>
        </p:nvSpPr>
        <p:spPr>
          <a:xfrm>
            <a:off x="0" y="153988"/>
            <a:ext cx="8922327"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2" name="Text Box 1"/>
          <p:cNvSpPr txBox="1"/>
          <p:nvPr/>
        </p:nvSpPr>
        <p:spPr>
          <a:xfrm>
            <a:off x="4337322" y="1120322"/>
            <a:ext cx="2837180" cy="706755"/>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CONTENTS</a:t>
            </a:r>
          </a:p>
        </p:txBody>
      </p:sp>
      <p:sp>
        <p:nvSpPr>
          <p:cNvPr id="3" name="Google Shape;123;g136c2cfec24_0_2">
            <a:extLst>
              <a:ext uri="{FF2B5EF4-FFF2-40B4-BE49-F238E27FC236}">
                <a16:creationId xmlns:a16="http://schemas.microsoft.com/office/drawing/2014/main" id="{21FFCC36-2D14-BEA5-3D44-03C2A3CBE9CA}"/>
              </a:ext>
            </a:extLst>
          </p:cNvPr>
          <p:cNvSpPr txBox="1">
            <a:spLocks noGrp="1"/>
          </p:cNvSpPr>
          <p:nvPr>
            <p:ph type="sldNum" sz="quarter" idx="12"/>
          </p:nvPr>
        </p:nvSpPr>
        <p:spPr>
          <a:xfrm>
            <a:off x="8610600" y="6356350"/>
            <a:ext cx="2743200" cy="365125"/>
          </a:xfrm>
        </p:spPr>
        <p:txBody>
          <a:bodyPr lIns="91425" tIns="45700" rIns="91425" bIns="45700" anchor="ctr" anchorCtr="0"/>
          <a:lstStyle>
            <a:lvl1pPr marL="0" lvl="0" indent="0" algn="l" defTabSz="914400" rtl="0" eaLnBrk="0" fontAlgn="base" latinLnBrk="0" hangingPunct="0">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1" fontAlgn="base" latinLnBrk="0" hangingPunct="1">
              <a:lnSpc>
                <a:spcPct val="100000"/>
              </a:lnSpc>
              <a:spcBef>
                <a:spcPct val="0"/>
              </a:spcBef>
              <a:spcAft>
                <a:spcPct val="0"/>
              </a:spcAft>
              <a:buClr>
                <a:srgbClr val="000000"/>
              </a:buClr>
              <a:buFont typeface="Arial" panose="020B0604020202020204" pitchFamily="34" charset="0"/>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r" eaLnBrk="1" hangingPunct="1">
              <a:buNone/>
            </a:pPr>
            <a:r>
              <a:rPr lang="en-US" b="1" dirty="0">
                <a:solidFill>
                  <a:srgbClr val="888888"/>
                </a:solidFill>
                <a:latin typeface="Calibri" panose="020F0502020204030204" charset="0"/>
                <a:cs typeface="Calibri" panose="020F0502020204030204" charset="0"/>
                <a:sym typeface="Calibri" panose="020F0502020204030204" charset="0"/>
              </a:rPr>
              <a:t>2</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22</a:t>
            </a:r>
            <a:endParaRPr lang="en-US" altLang="zh-CN" dirty="0">
              <a:solidFill>
                <a:srgbClr val="888888"/>
              </a:solidFill>
              <a:latin typeface="Calibri" panose="020F0502020204030204" charset="0"/>
              <a:ea typeface="Calibri" panose="020F0502020204030204" charset="0"/>
              <a:sym typeface="Calibri" panose="020F0502020204030204" charset="0"/>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12C6D-AE86-B553-D16A-F8EF82872280}"/>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BF8C186E-A1E6-14AF-E97C-C03B77A53E91}"/>
              </a:ext>
            </a:extLst>
          </p:cNvPr>
          <p:cNvSpPr>
            <a:spLocks noGrp="1"/>
          </p:cNvSpPr>
          <p:nvPr>
            <p:ph type="title"/>
          </p:nvPr>
        </p:nvSpPr>
        <p:spPr>
          <a:xfrm>
            <a:off x="838200" y="1123972"/>
            <a:ext cx="10515600" cy="547810"/>
          </a:xfrm>
        </p:spPr>
        <p:txBody>
          <a:bodyPr vert="horz" wrap="square" lIns="91425" tIns="45700" rIns="91425" bIns="45700" anchor="ctr" anchorCtr="0">
            <a:normAutofit fontScale="90000"/>
          </a:bodyPr>
          <a:lstStyle/>
          <a:p>
            <a:pPr algn="ctr">
              <a:buClr>
                <a:srgbClr val="000000"/>
              </a:buClr>
              <a:buFont typeface="Times New Roman" panose="02020603050405020304" pitchFamily="18" charset="0"/>
              <a:buNone/>
            </a:pPr>
            <a:r>
              <a:rPr lang="en-IN" b="1" dirty="0">
                <a:latin typeface="Times New Roman" panose="02020603050405020304" pitchFamily="18" charset="0"/>
                <a:cs typeface="Times New Roman" panose="02020603050405020304" pitchFamily="18" charset="0"/>
              </a:rPr>
              <a:t>References </a:t>
            </a:r>
            <a:endParaRPr lang="en-US" altLang="zh-CN" sz="4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1" name="Google Shape;121;g136c2cfec24_0_2">
            <a:extLst>
              <a:ext uri="{FF2B5EF4-FFF2-40B4-BE49-F238E27FC236}">
                <a16:creationId xmlns:a16="http://schemas.microsoft.com/office/drawing/2014/main" id="{2B4D537F-FA7D-9649-E00D-DF7B7C1E723B}"/>
              </a:ext>
            </a:extLst>
          </p:cNvPr>
          <p:cNvSpPr txBox="1">
            <a:spLocks noGrp="1"/>
          </p:cNvSpPr>
          <p:nvPr>
            <p:ph type="body" idx="1"/>
          </p:nvPr>
        </p:nvSpPr>
        <p:spPr>
          <a:xfrm>
            <a:off x="0" y="1808309"/>
            <a:ext cx="12192000" cy="5049691"/>
          </a:xfrm>
          <a:effectLst/>
          <a:scene3d>
            <a:camera prst="orthographicFront"/>
            <a:lightRig rig="balanced" dir="t"/>
          </a:scene3d>
          <a:sp3d prstMaterial="plastic"/>
        </p:spPr>
        <p:txBody>
          <a:bodyPr spcFirstLastPara="1" wrap="square" lIns="91425" tIns="45700" rIns="91425" bIns="45700" anchor="t" anchorCtr="0">
            <a:noAutofit/>
          </a:bodyPr>
          <a:lstStyle/>
          <a:p>
            <a:pPr indent="0" algn="just">
              <a:lnSpc>
                <a:spcPct val="100000"/>
              </a:lnSpc>
              <a:buClr>
                <a:schemeClr val="dk1"/>
              </a:buClr>
              <a:buSzPts val="1800"/>
              <a:buNone/>
              <a:defRPr/>
            </a:pPr>
            <a:r>
              <a:rPr lang="en-IN" sz="2000" dirty="0">
                <a:latin typeface="Times New Roman" pitchFamily="18" charset="0"/>
                <a:cs typeface="Times New Roman" pitchFamily="18" charset="0"/>
              </a:rPr>
              <a:t>[1]</a:t>
            </a:r>
            <a:r>
              <a:rPr lang="en-IN" sz="2000" dirty="0" err="1">
                <a:latin typeface="Times New Roman" pitchFamily="18" charset="0"/>
                <a:cs typeface="Times New Roman" pitchFamily="18" charset="0"/>
              </a:rPr>
              <a:t>Meenaakshi</a:t>
            </a:r>
            <a:r>
              <a:rPr lang="en-IN" sz="2000" dirty="0">
                <a:latin typeface="Times New Roman" pitchFamily="18" charset="0"/>
                <a:cs typeface="Times New Roman" pitchFamily="18" charset="0"/>
              </a:rPr>
              <a:t> N. Munjal, Shaveta Bhatia. </a:t>
            </a:r>
            <a:r>
              <a:rPr lang="en-US" sz="2000" dirty="0">
                <a:latin typeface="Times New Roman" pitchFamily="18" charset="0"/>
                <a:cs typeface="Times New Roman" pitchFamily="18" charset="0"/>
              </a:rPr>
              <a:t>"A Novel Technique for Effective Image Gallery Search using Content Based Image Retrieval System," </a:t>
            </a:r>
            <a:r>
              <a:rPr lang="en-US" sz="2000" i="1" dirty="0">
                <a:latin typeface="Times New Roman" pitchFamily="18" charset="0"/>
                <a:cs typeface="Times New Roman" pitchFamily="18" charset="0"/>
              </a:rPr>
              <a:t>2019 International Conference on Machine Learning, Big Data, Cloud and Parallel Computing (</a:t>
            </a:r>
            <a:r>
              <a:rPr lang="en-US" sz="2000" i="1" dirty="0" err="1">
                <a:latin typeface="Times New Roman" pitchFamily="18" charset="0"/>
                <a:cs typeface="Times New Roman" pitchFamily="18" charset="0"/>
              </a:rPr>
              <a:t>COMITCon</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Faridabad, India, 2019, pp. 25-29,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10.1109/COMITCon.2019.8862206.</a:t>
            </a:r>
            <a:endParaRPr lang="en-IN" sz="2000" dirty="0">
              <a:effectLst/>
              <a:latin typeface="Times New Roman" pitchFamily="18" charset="0"/>
              <a:ea typeface="Calibri" panose="020F0502020204030204" pitchFamily="34" charset="0"/>
              <a:cs typeface="Times New Roman" pitchFamily="18" charset="0"/>
            </a:endParaRPr>
          </a:p>
          <a:p>
            <a:pPr indent="0" algn="just">
              <a:lnSpc>
                <a:spcPct val="100000"/>
              </a:lnSpc>
              <a:buClr>
                <a:schemeClr val="dk1"/>
              </a:buClr>
              <a:buSzPts val="1800"/>
              <a:buNone/>
              <a:defRPr/>
            </a:pPr>
            <a:r>
              <a:rPr lang="en-IN" sz="2000" dirty="0">
                <a:latin typeface="Times New Roman" pitchFamily="18" charset="0"/>
                <a:ea typeface="Calibri" panose="020F0502020204030204" pitchFamily="34" charset="0"/>
                <a:cs typeface="Times New Roman" pitchFamily="18" charset="0"/>
              </a:rPr>
              <a:t>[2] </a:t>
            </a:r>
            <a:r>
              <a:rPr lang="en-US" sz="2000" dirty="0">
                <a:latin typeface="Times New Roman" pitchFamily="18" charset="0"/>
                <a:cs typeface="Times New Roman" pitchFamily="18" charset="0"/>
              </a:rPr>
              <a:t>M. U. </a:t>
            </a:r>
            <a:r>
              <a:rPr lang="en-US" sz="2000" dirty="0" err="1">
                <a:latin typeface="Times New Roman" pitchFamily="18" charset="0"/>
                <a:cs typeface="Times New Roman" pitchFamily="18" charset="0"/>
              </a:rPr>
              <a:t>Anwaar</a:t>
            </a:r>
            <a:r>
              <a:rPr lang="en-US" sz="2000" dirty="0">
                <a:latin typeface="Times New Roman" pitchFamily="18" charset="0"/>
                <a:cs typeface="Times New Roman" pitchFamily="18" charset="0"/>
              </a:rPr>
              <a:t>, E. </a:t>
            </a:r>
            <a:r>
              <a:rPr lang="en-US" sz="2000" dirty="0" err="1">
                <a:latin typeface="Times New Roman" pitchFamily="18" charset="0"/>
                <a:cs typeface="Times New Roman" pitchFamily="18" charset="0"/>
              </a:rPr>
              <a:t>Labintcev</a:t>
            </a:r>
            <a:r>
              <a:rPr lang="en-US" sz="2000" dirty="0">
                <a:latin typeface="Times New Roman" pitchFamily="18" charset="0"/>
                <a:cs typeface="Times New Roman" pitchFamily="18" charset="0"/>
              </a:rPr>
              <a:t> and M. </a:t>
            </a:r>
            <a:r>
              <a:rPr lang="en-US" sz="2000" dirty="0" err="1">
                <a:latin typeface="Times New Roman" pitchFamily="18" charset="0"/>
                <a:cs typeface="Times New Roman" pitchFamily="18" charset="0"/>
              </a:rPr>
              <a:t>Kleinsteuber</a:t>
            </a:r>
            <a:r>
              <a:rPr lang="en-US" sz="2000" dirty="0">
                <a:latin typeface="Times New Roman" pitchFamily="18" charset="0"/>
                <a:cs typeface="Times New Roman" pitchFamily="18" charset="0"/>
              </a:rPr>
              <a:t>, "Compositional Learning of Image-Text Query for Image Retrieval," </a:t>
            </a:r>
            <a:r>
              <a:rPr lang="en-US" sz="2000" i="1" dirty="0">
                <a:latin typeface="Times New Roman" pitchFamily="18" charset="0"/>
                <a:cs typeface="Times New Roman" pitchFamily="18" charset="0"/>
              </a:rPr>
              <a:t>2021 IEEE Winter Conference on Applications of Computer Vision (WACV)</a:t>
            </a:r>
            <a:r>
              <a:rPr lang="en-US" sz="2000" dirty="0">
                <a:latin typeface="Times New Roman" pitchFamily="18" charset="0"/>
                <a:cs typeface="Times New Roman" pitchFamily="18" charset="0"/>
              </a:rPr>
              <a:t>, Waikoloa, HI, USA, 2021, pp. 1139-1148,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10.1109/WACV48630.2021.00118.</a:t>
            </a:r>
            <a:endParaRPr lang="en-IN" sz="2000" dirty="0">
              <a:effectLst/>
              <a:latin typeface="Times New Roman" pitchFamily="18" charset="0"/>
              <a:ea typeface="Calibri" panose="020F0502020204030204" pitchFamily="34" charset="0"/>
              <a:cs typeface="Times New Roman" pitchFamily="18" charset="0"/>
            </a:endParaRPr>
          </a:p>
          <a:p>
            <a:pPr indent="0" algn="just">
              <a:lnSpc>
                <a:spcPct val="100000"/>
              </a:lnSpc>
              <a:buClr>
                <a:schemeClr val="dk1"/>
              </a:buClr>
              <a:buSzPts val="1800"/>
              <a:buNone/>
              <a:defRPr/>
            </a:pPr>
            <a:r>
              <a:rPr lang="en-IN"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Jongseok</a:t>
            </a:r>
            <a:r>
              <a:rPr lang="en-US" sz="2000" dirty="0">
                <a:latin typeface="Times New Roman" pitchFamily="18" charset="0"/>
                <a:cs typeface="Times New Roman" pitchFamily="18" charset="0"/>
              </a:rPr>
              <a:t> Kim , </a:t>
            </a:r>
            <a:r>
              <a:rPr lang="en-US" sz="2000" dirty="0" err="1">
                <a:latin typeface="Times New Roman" pitchFamily="18" charset="0"/>
                <a:cs typeface="Times New Roman" pitchFamily="18" charset="0"/>
              </a:rPr>
              <a:t>Youngjae</a:t>
            </a:r>
            <a:r>
              <a:rPr lang="en-US" sz="2000" dirty="0">
                <a:latin typeface="Times New Roman" pitchFamily="18" charset="0"/>
                <a:cs typeface="Times New Roman" pitchFamily="18" charset="0"/>
              </a:rPr>
              <a:t> Yu1, </a:t>
            </a:r>
            <a:r>
              <a:rPr lang="en-US" sz="2000" dirty="0" err="1">
                <a:latin typeface="Times New Roman" pitchFamily="18" charset="0"/>
                <a:cs typeface="Times New Roman" pitchFamily="18" charset="0"/>
              </a:rPr>
              <a:t>Hoeseong</a:t>
            </a:r>
            <a:r>
              <a:rPr lang="en-US" sz="2000" dirty="0">
                <a:latin typeface="Times New Roman" pitchFamily="18" charset="0"/>
                <a:cs typeface="Times New Roman" pitchFamily="18" charset="0"/>
              </a:rPr>
              <a:t> Kim , and </a:t>
            </a:r>
            <a:r>
              <a:rPr lang="en-US" sz="2000" dirty="0" err="1">
                <a:latin typeface="Times New Roman" pitchFamily="18" charset="0"/>
                <a:cs typeface="Times New Roman" pitchFamily="18" charset="0"/>
              </a:rPr>
              <a:t>Gunhee</a:t>
            </a:r>
            <a:r>
              <a:rPr lang="en-US" sz="2000" dirty="0">
                <a:latin typeface="Times New Roman" pitchFamily="18" charset="0"/>
                <a:cs typeface="Times New Roman" pitchFamily="18" charset="0"/>
              </a:rPr>
              <a:t> Kim. </a:t>
            </a:r>
            <a:r>
              <a:rPr lang="en-IN" sz="2000" dirty="0">
                <a:latin typeface="Times New Roman" pitchFamily="18" charset="0"/>
                <a:cs typeface="Times New Roman" pitchFamily="18" charset="0"/>
              </a:rPr>
              <a:t>Dual Compositional Learning in Interactive Image Retrieval.</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2021 International Conference on Image Processing</a:t>
            </a:r>
            <a:r>
              <a:rPr lang="en-US" sz="2000" dirty="0">
                <a:latin typeface="Times New Roman" pitchFamily="18" charset="0"/>
                <a:cs typeface="Times New Roman" pitchFamily="18" charset="0"/>
              </a:rPr>
              <a:t>, Atlanta, GA, USA, 2006, pp. 3197-3200,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10.1109/ICIP.2006.313067</a:t>
            </a:r>
            <a:endParaRPr lang="en-IN" sz="2000" dirty="0">
              <a:latin typeface="Times New Roman" pitchFamily="18" charset="0"/>
              <a:cs typeface="Times New Roman" pitchFamily="18" charset="0"/>
            </a:endParaRPr>
          </a:p>
          <a:p>
            <a:pPr indent="0" algn="just">
              <a:lnSpc>
                <a:spcPct val="100000"/>
              </a:lnSpc>
              <a:buClr>
                <a:schemeClr val="dk1"/>
              </a:buClr>
              <a:buSzPts val="1800"/>
              <a:buNone/>
              <a:defRPr/>
            </a:pPr>
            <a:r>
              <a:rPr lang="en-IN" sz="2000" dirty="0">
                <a:latin typeface="Times New Roman" pitchFamily="18" charset="0"/>
                <a:cs typeface="Times New Roman" pitchFamily="18" charset="0"/>
              </a:rPr>
              <a:t>[4] </a:t>
            </a:r>
            <a:r>
              <a:rPr lang="en-US" sz="2000" dirty="0">
                <a:latin typeface="Times New Roman" pitchFamily="18" charset="0"/>
                <a:cs typeface="Times New Roman" pitchFamily="18" charset="0"/>
              </a:rPr>
              <a:t>Chao Wang, Ehsan </a:t>
            </a:r>
            <a:r>
              <a:rPr lang="en-US" sz="2000" dirty="0" err="1">
                <a:latin typeface="Times New Roman" pitchFamily="18" charset="0"/>
                <a:cs typeface="Times New Roman" pitchFamily="18" charset="0"/>
              </a:rPr>
              <a:t>Nezhadarya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Tanmana</a:t>
            </a:r>
            <a:r>
              <a:rPr lang="en-US" sz="2000" dirty="0">
                <a:latin typeface="Times New Roman" pitchFamily="18" charset="0"/>
                <a:cs typeface="Times New Roman" pitchFamily="18" charset="0"/>
              </a:rPr>
              <a:t> Sadhu, </a:t>
            </a:r>
            <a:r>
              <a:rPr lang="en-US" sz="2000" dirty="0" err="1">
                <a:latin typeface="Times New Roman" pitchFamily="18" charset="0"/>
                <a:cs typeface="Times New Roman" pitchFamily="18" charset="0"/>
              </a:rPr>
              <a:t>Shengdong</a:t>
            </a:r>
            <a:r>
              <a:rPr lang="en-US" sz="2000" dirty="0">
                <a:latin typeface="Times New Roman" pitchFamily="18" charset="0"/>
                <a:cs typeface="Times New Roman" pitchFamily="18" charset="0"/>
              </a:rPr>
              <a:t> Zhang.</a:t>
            </a:r>
            <a:r>
              <a:rPr lang="en-IN" sz="2000" dirty="0">
                <a:latin typeface="Times New Roman" pitchFamily="18" charset="0"/>
                <a:cs typeface="Times New Roman" pitchFamily="18" charset="0"/>
              </a:rPr>
              <a:t> Exploring Compositional Image Retrieval with Hybrid Compositional Learning and Heuristic Negative Mining. </a:t>
            </a:r>
            <a:r>
              <a:rPr lang="en-US" sz="2000" i="1" dirty="0">
                <a:latin typeface="Times New Roman" pitchFamily="18" charset="0"/>
                <a:cs typeface="Times New Roman" pitchFamily="18" charset="0"/>
              </a:rPr>
              <a:t>2021 International Electronics Symposium (IES)</a:t>
            </a:r>
            <a:r>
              <a:rPr lang="en-US" sz="2000" dirty="0">
                <a:latin typeface="Times New Roman" pitchFamily="18" charset="0"/>
                <a:cs typeface="Times New Roman" pitchFamily="18" charset="0"/>
              </a:rPr>
              <a:t>, Surabaya, Indonesia, 2021, pp. 430-437,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10.1109/IES53407.2021.9593987.</a:t>
            </a:r>
            <a:endParaRPr lang="en-IN" sz="2000" dirty="0">
              <a:latin typeface="Times New Roman" pitchFamily="18" charset="0"/>
              <a:cs typeface="Times New Roman" pitchFamily="18" charset="0"/>
            </a:endParaRPr>
          </a:p>
          <a:p>
            <a:pPr indent="0" algn="just">
              <a:lnSpc>
                <a:spcPct val="100000"/>
              </a:lnSpc>
              <a:buClr>
                <a:schemeClr val="dk1"/>
              </a:buClr>
              <a:buSzPts val="1800"/>
              <a:buNone/>
              <a:defRPr/>
            </a:pP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itchFamily="18" charset="0"/>
            </a:endParaRPr>
          </a:p>
          <a:p>
            <a:pPr indent="0" algn="just">
              <a:lnSpc>
                <a:spcPct val="100000"/>
              </a:lnSpc>
              <a:buClr>
                <a:schemeClr val="dk1"/>
              </a:buClr>
              <a:buSzPts val="1800"/>
              <a:buNone/>
              <a:defRPr/>
            </a:pPr>
            <a:endParaRPr lang="en-US" sz="2000" b="1" dirty="0">
              <a:latin typeface="Times New Roman" panose="02020603050405020304" pitchFamily="18" charset="0"/>
              <a:cs typeface="Times New Roman" pitchFamily="18" charset="0"/>
            </a:endParaRPr>
          </a:p>
          <a:p>
            <a:pPr indent="0" algn="just">
              <a:lnSpc>
                <a:spcPct val="100000"/>
              </a:lnSpc>
              <a:buClr>
                <a:schemeClr val="dk1"/>
              </a:buClr>
              <a:buSzPts val="1800"/>
              <a:buNone/>
              <a:defRPr/>
            </a:pPr>
            <a:endParaRPr lang="en-US" sz="2400" b="1" dirty="0">
              <a:latin typeface="Times New Roman" panose="02020603050405020304" pitchFamily="18" charset="0"/>
              <a:cs typeface="Times New Roman" pitchFamily="18" charset="0"/>
            </a:endParaRPr>
          </a:p>
          <a:p>
            <a:pPr indent="0" algn="just">
              <a:lnSpc>
                <a:spcPct val="100000"/>
              </a:lnSpc>
              <a:buClr>
                <a:schemeClr val="dk1"/>
              </a:buClr>
              <a:buSzPts val="1800"/>
              <a:buNone/>
              <a:defRPr/>
            </a:pPr>
            <a:endParaRPr lang="en-IN" sz="2800" dirty="0">
              <a:effectLst/>
              <a:latin typeface="Times New Roman" panose="02020603050405020304" pitchFamily="18" charset="0"/>
              <a:ea typeface="Calibri" panose="020F0502020204030204" pitchFamily="34" charset="0"/>
            </a:endParaRPr>
          </a:p>
          <a:p>
            <a:pPr marL="228600" marR="0" lvl="0" indent="0" algn="just" defTabSz="914400" rtl="0" eaLnBrk="1" fontAlgn="auto" latinLnBrk="0" hangingPunct="1">
              <a:lnSpc>
                <a:spcPct val="200000"/>
              </a:lnSpc>
              <a:spcBef>
                <a:spcPts val="1000"/>
              </a:spcBef>
              <a:spcAft>
                <a:spcPts val="0"/>
              </a:spcAft>
              <a:buClr>
                <a:schemeClr val="dk1"/>
              </a:buClr>
              <a:buSzPts val="1800"/>
              <a:buFont typeface="Arial" panose="020B0604020202020204"/>
              <a:buNone/>
              <a:defRPr/>
            </a:pPr>
            <a:endParaRPr kumimoji="0" sz="2800" b="0" i="0" u="none" strike="noStrike" kern="0" cap="none" spc="0" normalizeH="0" baseline="0" noProof="0" dirty="0">
              <a:ln>
                <a:noFill/>
              </a:ln>
              <a:solidFill>
                <a:srgbClr val="202124"/>
              </a:solidFill>
              <a:effectLst/>
              <a:highlight>
                <a:srgbClr val="FFFFFF"/>
              </a:highlight>
              <a:uLnTx/>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4101" name="Google Shape;124;g136c2cfec24_0_2">
            <a:extLst>
              <a:ext uri="{FF2B5EF4-FFF2-40B4-BE49-F238E27FC236}">
                <a16:creationId xmlns:a16="http://schemas.microsoft.com/office/drawing/2014/main" id="{60E53CBA-7CC6-0C0E-F579-E1A682EFED28}"/>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4437F205-3351-548E-F26E-B2F6E0367A67}"/>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6EEAE36A-C8CE-97F5-3F43-6AFF1F8CCEE7}"/>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a:extLst>
              <a:ext uri="{FF2B5EF4-FFF2-40B4-BE49-F238E27FC236}">
                <a16:creationId xmlns:a16="http://schemas.microsoft.com/office/drawing/2014/main" id="{13C4E58A-555E-18F5-967A-00ED42C776AC}"/>
              </a:ext>
            </a:extLst>
          </p:cNvPr>
          <p:cNvSpPr>
            <a:spLocks noGrp="1"/>
          </p:cNvSpPr>
          <p:nvPr>
            <p:ph type="sldNum" sz="quarter" idx="12"/>
          </p:nvPr>
        </p:nvSpPr>
        <p:spPr/>
        <p:txBody>
          <a:bodyPr/>
          <a:lstStyle/>
          <a:p>
            <a:fld id="{9B618960-8005-486C-9A75-10CB2AAC16F9}" type="slidenum">
              <a:rPr lang="en-US" smtClean="0"/>
              <a:pPr/>
              <a:t>20</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1172008173"/>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71BF2-7BBC-1D4D-8E4B-596E154460DC}"/>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C82E2FCB-A540-1E05-4271-2657E73CC78B}"/>
              </a:ext>
            </a:extLst>
          </p:cNvPr>
          <p:cNvSpPr>
            <a:spLocks noGrp="1"/>
          </p:cNvSpPr>
          <p:nvPr>
            <p:ph type="title"/>
          </p:nvPr>
        </p:nvSpPr>
        <p:spPr>
          <a:xfrm>
            <a:off x="838200" y="1123972"/>
            <a:ext cx="10515600" cy="547810"/>
          </a:xfrm>
        </p:spPr>
        <p:txBody>
          <a:bodyPr vert="horz" wrap="square" lIns="91425" tIns="45700" rIns="91425" bIns="45700" anchor="ctr" anchorCtr="0">
            <a:normAutofit fontScale="90000"/>
          </a:bodyPr>
          <a:lstStyle/>
          <a:p>
            <a:pPr algn="ctr">
              <a:buClr>
                <a:srgbClr val="000000"/>
              </a:buClr>
              <a:buFont typeface="Times New Roman" panose="02020603050405020304" pitchFamily="18" charset="0"/>
              <a:buNone/>
            </a:pPr>
            <a:r>
              <a:rPr lang="en-IN" b="1" dirty="0">
                <a:latin typeface="Times New Roman" panose="02020603050405020304" pitchFamily="18" charset="0"/>
                <a:cs typeface="Times New Roman" panose="02020603050405020304" pitchFamily="18" charset="0"/>
              </a:rPr>
              <a:t>References </a:t>
            </a:r>
            <a:endParaRPr lang="en-US" altLang="zh-CN" sz="4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1" name="Google Shape;121;g136c2cfec24_0_2">
            <a:extLst>
              <a:ext uri="{FF2B5EF4-FFF2-40B4-BE49-F238E27FC236}">
                <a16:creationId xmlns:a16="http://schemas.microsoft.com/office/drawing/2014/main" id="{33DDFE7E-F10E-22EA-4519-294BD79B358B}"/>
              </a:ext>
            </a:extLst>
          </p:cNvPr>
          <p:cNvSpPr txBox="1">
            <a:spLocks noGrp="1"/>
          </p:cNvSpPr>
          <p:nvPr>
            <p:ph type="body" idx="1"/>
          </p:nvPr>
        </p:nvSpPr>
        <p:spPr>
          <a:xfrm>
            <a:off x="0" y="1671782"/>
            <a:ext cx="12192000" cy="5049691"/>
          </a:xfrm>
          <a:effectLst/>
          <a:scene3d>
            <a:camera prst="orthographicFront"/>
            <a:lightRig rig="balanced" dir="t"/>
          </a:scene3d>
          <a:sp3d prstMaterial="plastic"/>
        </p:spPr>
        <p:txBody>
          <a:bodyPr spcFirstLastPara="1" wrap="square" lIns="91425" tIns="45700" rIns="91425" bIns="45700" anchor="t" anchorCtr="0">
            <a:noAutofit/>
          </a:bodyPr>
          <a:lstStyle/>
          <a:p>
            <a:pPr indent="0" algn="just">
              <a:lnSpc>
                <a:spcPct val="100000"/>
              </a:lnSpc>
              <a:buClr>
                <a:schemeClr val="dk1"/>
              </a:buClr>
              <a:buSzPts val="1800"/>
              <a:buNone/>
              <a:defRPr/>
            </a:pPr>
            <a:r>
              <a:rPr lang="en-IN" sz="2000" dirty="0">
                <a:latin typeface="Times New Roman" pitchFamily="18" charset="0"/>
                <a:cs typeface="Times New Roman" pitchFamily="18" charset="0"/>
              </a:rPr>
              <a:t>[5] </a:t>
            </a:r>
            <a:r>
              <a:rPr lang="en-US" sz="2000" dirty="0">
                <a:latin typeface="Times New Roman" pitchFamily="18" charset="0"/>
                <a:cs typeface="Times New Roman" pitchFamily="18" charset="0"/>
              </a:rPr>
              <a:t>Arijit Ray, Filip </a:t>
            </a:r>
            <a:r>
              <a:rPr lang="en-US" sz="2000" dirty="0" err="1">
                <a:latin typeface="Times New Roman" pitchFamily="18" charset="0"/>
                <a:cs typeface="Times New Roman" pitchFamily="18" charset="0"/>
              </a:rPr>
              <a:t>Radenovic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Abhimanyu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Dubey</a:t>
            </a:r>
            <a:r>
              <a:rPr lang="en-US" sz="2000" dirty="0">
                <a:latin typeface="Times New Roman" pitchFamily="18" charset="0"/>
                <a:cs typeface="Times New Roman" pitchFamily="18" charset="0"/>
              </a:rPr>
              <a:t>, Bryan A Plummer. </a:t>
            </a:r>
            <a:r>
              <a:rPr lang="en-IN" sz="2000" dirty="0">
                <a:latin typeface="Times New Roman" pitchFamily="18" charset="0"/>
                <a:cs typeface="Times New Roman" pitchFamily="18" charset="0"/>
              </a:rPr>
              <a:t>Cola: A Benchmark for Compositional Text-to-Image Retrieval. </a:t>
            </a:r>
            <a:r>
              <a:rPr lang="en-US" sz="2000" i="1" dirty="0">
                <a:latin typeface="Times New Roman" pitchFamily="18" charset="0"/>
                <a:cs typeface="Times New Roman" pitchFamily="18" charset="0"/>
              </a:rPr>
              <a:t>2020 IEEE/CVF Conference on Computer Vision and Pattern Recognition (CVPR)</a:t>
            </a:r>
            <a:r>
              <a:rPr lang="en-US" sz="2000" dirty="0">
                <a:latin typeface="Times New Roman" pitchFamily="18" charset="0"/>
                <a:cs typeface="Times New Roman" pitchFamily="18" charset="0"/>
              </a:rPr>
              <a:t>, Long Beach, CA, USA, 2019, pp. 6432-6441,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10.1109/CVPR.2019.00660</a:t>
            </a:r>
            <a:r>
              <a:rPr lang="en-US" sz="2400"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indent="0" algn="just">
              <a:lnSpc>
                <a:spcPct val="100000"/>
              </a:lnSpc>
              <a:buClr>
                <a:schemeClr val="dk1"/>
              </a:buClr>
              <a:buSzPts val="1800"/>
              <a:buNone/>
              <a:defRPr/>
            </a:pPr>
            <a:r>
              <a:rPr lang="en-US" sz="2200" dirty="0">
                <a:latin typeface="Times New Roman" pitchFamily="18" charset="0"/>
                <a:cs typeface="Times New Roman" pitchFamily="18" charset="0"/>
              </a:rPr>
              <a:t>[6] </a:t>
            </a:r>
            <a:r>
              <a:rPr lang="en-US" sz="2000" dirty="0" err="1">
                <a:latin typeface="Times New Roman" pitchFamily="18" charset="0"/>
                <a:cs typeface="Times New Roman" pitchFamily="18" charset="0"/>
              </a:rPr>
              <a:t>Zhizhang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Xinliang</a:t>
            </a:r>
            <a:r>
              <a:rPr lang="en-US" sz="2000" dirty="0">
                <a:latin typeface="Times New Roman" pitchFamily="18" charset="0"/>
                <a:cs typeface="Times New Roman" pitchFamily="18" charset="0"/>
              </a:rPr>
              <a:t> Zhu, </a:t>
            </a:r>
            <a:r>
              <a:rPr lang="en-IN" sz="2000" dirty="0">
                <a:latin typeface="Times New Roman" pitchFamily="18" charset="0"/>
                <a:cs typeface="Times New Roman" pitchFamily="18" charset="0"/>
              </a:rPr>
              <a:t>Son Tran. </a:t>
            </a:r>
            <a:r>
              <a:rPr lang="en-US" sz="2000" dirty="0" err="1">
                <a:latin typeface="Times New Roman" pitchFamily="18" charset="0"/>
                <a:cs typeface="Times New Roman" pitchFamily="18" charset="0"/>
              </a:rPr>
              <a:t>ProVLA</a:t>
            </a:r>
            <a:r>
              <a:rPr lang="en-US" sz="2000" dirty="0">
                <a:latin typeface="Times New Roman" pitchFamily="18" charset="0"/>
                <a:cs typeface="Times New Roman" pitchFamily="18" charset="0"/>
              </a:rPr>
              <a:t>: Compositional Image Search with Progressive Vision-Language Alignment and Multimodal Fusion. " </a:t>
            </a:r>
            <a:r>
              <a:rPr lang="en-US" sz="2000" i="1" dirty="0">
                <a:latin typeface="Times New Roman" pitchFamily="18" charset="0"/>
                <a:cs typeface="Times New Roman" pitchFamily="18" charset="0"/>
              </a:rPr>
              <a:t>2023 IEEE/CVF International Conference on Computer Vision Workshops (ICCVW)</a:t>
            </a:r>
            <a:r>
              <a:rPr lang="en-US" sz="2000" dirty="0">
                <a:latin typeface="Times New Roman" pitchFamily="18" charset="0"/>
                <a:cs typeface="Times New Roman" pitchFamily="18" charset="0"/>
              </a:rPr>
              <a:t>, Paris, France, 2023, pp. 2764-2769,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10.1109/ICCVW60793.2023.00293.</a:t>
            </a:r>
            <a:endParaRPr lang="en-IN" sz="2000" dirty="0">
              <a:latin typeface="Times New Roman" pitchFamily="18" charset="0"/>
              <a:cs typeface="Times New Roman" pitchFamily="18" charset="0"/>
            </a:endParaRPr>
          </a:p>
          <a:p>
            <a:pPr indent="0" algn="just">
              <a:lnSpc>
                <a:spcPct val="100000"/>
              </a:lnSpc>
              <a:buClr>
                <a:schemeClr val="dk1"/>
              </a:buClr>
              <a:buSzPts val="1800"/>
              <a:buNone/>
              <a:defRPr/>
            </a:pPr>
            <a:r>
              <a:rPr lang="en-IN" sz="2000" dirty="0">
                <a:latin typeface="Times New Roman" pitchFamily="18" charset="0"/>
                <a:cs typeface="Times New Roman" pitchFamily="18" charset="0"/>
              </a:rPr>
              <a:t>[7] Nam Vo , Lu Jiang , Chen Sun , Kevin Murphy. </a:t>
            </a:r>
            <a:r>
              <a:rPr lang="en-US" sz="2000" dirty="0">
                <a:latin typeface="Times New Roman" pitchFamily="18" charset="0"/>
                <a:cs typeface="Times New Roman" pitchFamily="18" charset="0"/>
              </a:rPr>
              <a:t> "Composing Text and Image for Image Retrieval - an Empirical Odyssey," </a:t>
            </a:r>
            <a:r>
              <a:rPr lang="en-US" sz="2000" i="1" dirty="0">
                <a:latin typeface="Times New Roman" pitchFamily="18" charset="0"/>
                <a:cs typeface="Times New Roman" pitchFamily="18" charset="0"/>
              </a:rPr>
              <a:t>2019 IEEE/CVF Conference on Computer Vision and Pattern Recognition (CVPR)</a:t>
            </a:r>
            <a:r>
              <a:rPr lang="en-US" sz="2000" dirty="0">
                <a:latin typeface="Times New Roman" pitchFamily="18" charset="0"/>
                <a:cs typeface="Times New Roman" pitchFamily="18" charset="0"/>
              </a:rPr>
              <a:t>, Long Beach, CA, USA, 2019, pp. 6432-6441,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10.1109/CVPR.2019.00660</a:t>
            </a:r>
          </a:p>
          <a:p>
            <a:pPr indent="0" algn="just">
              <a:lnSpc>
                <a:spcPct val="100000"/>
              </a:lnSpc>
              <a:buClr>
                <a:schemeClr val="dk1"/>
              </a:buClr>
              <a:buSzPts val="1800"/>
              <a:buNone/>
              <a:defRPr/>
            </a:pPr>
            <a:r>
              <a:rPr lang="en-IN" sz="2000" dirty="0">
                <a:latin typeface="Times New Roman" pitchFamily="18" charset="0"/>
                <a:ea typeface="Calibri" panose="020F0502020204030204" pitchFamily="34" charset="0"/>
                <a:cs typeface="Times New Roman" pitchFamily="18" charset="0"/>
              </a:rPr>
              <a:t>[8] </a:t>
            </a:r>
            <a:r>
              <a:rPr lang="en-IN" sz="2000" dirty="0">
                <a:latin typeface="Times New Roman" pitchFamily="18" charset="0"/>
                <a:cs typeface="Times New Roman" pitchFamily="18" charset="0"/>
              </a:rPr>
              <a:t>Maria Anastassia Stefani, Vassilios Stefanis, John </a:t>
            </a:r>
            <a:r>
              <a:rPr lang="en-IN" sz="2000" dirty="0" err="1">
                <a:latin typeface="Times New Roman" pitchFamily="18" charset="0"/>
                <a:cs typeface="Times New Roman" pitchFamily="18" charset="0"/>
              </a:rPr>
              <a:t>Garofalakis</a:t>
            </a:r>
            <a:r>
              <a:rPr lang="en-IN" sz="2000" dirty="0">
                <a:latin typeface="Times New Roman" pitchFamily="18" charset="0"/>
                <a:cs typeface="Times New Roman" pitchFamily="18" charset="0"/>
              </a:rPr>
              <a:t>. CFRS: A Trends-Driven Collaborative Fashion Recommendation System.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2019 10th International Conference on Information, Intelligence, Systems and Applications (IISA)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Patras</a:t>
            </a:r>
            <a:r>
              <a:rPr lang="en-US" sz="2000" dirty="0">
                <a:latin typeface="Times New Roman" pitchFamily="18" charset="0"/>
                <a:cs typeface="Times New Roman" pitchFamily="18" charset="0"/>
              </a:rPr>
              <a:t>, Greece, 2019, pp. 1-4,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10.1109/IISA.2019.8900681.</a:t>
            </a:r>
            <a:endParaRPr lang="en-IN" sz="2000" dirty="0">
              <a:effectLst/>
              <a:latin typeface="Times New Roman" pitchFamily="18" charset="0"/>
              <a:ea typeface="Calibri" panose="020F0502020204030204" pitchFamily="34" charset="0"/>
              <a:cs typeface="Times New Roman" pitchFamily="18" charset="0"/>
            </a:endParaRPr>
          </a:p>
          <a:p>
            <a:pPr indent="0" algn="just">
              <a:lnSpc>
                <a:spcPct val="100000"/>
              </a:lnSpc>
              <a:buClr>
                <a:schemeClr val="dk1"/>
              </a:buClr>
              <a:buSzPts val="1800"/>
              <a:buNone/>
              <a:defRPr/>
            </a:pPr>
            <a:r>
              <a:rPr lang="en-IN" sz="2000" dirty="0">
                <a:latin typeface="Times New Roman" pitchFamily="18" charset="0"/>
                <a:cs typeface="Times New Roman" pitchFamily="18" charset="0"/>
              </a:rPr>
              <a:t>[9] </a:t>
            </a:r>
            <a:r>
              <a:rPr lang="en-US" sz="2000" dirty="0" err="1">
                <a:latin typeface="Times New Roman" pitchFamily="18" charset="0"/>
                <a:cs typeface="Times New Roman" pitchFamily="18" charset="0"/>
              </a:rPr>
              <a:t>Jongseok</a:t>
            </a:r>
            <a:r>
              <a:rPr lang="en-US" sz="2000" dirty="0">
                <a:latin typeface="Times New Roman" pitchFamily="18" charset="0"/>
                <a:cs typeface="Times New Roman" pitchFamily="18" charset="0"/>
              </a:rPr>
              <a:t> Kim , </a:t>
            </a:r>
            <a:r>
              <a:rPr lang="en-US" sz="2000" dirty="0" err="1">
                <a:latin typeface="Times New Roman" pitchFamily="18" charset="0"/>
                <a:cs typeface="Times New Roman" pitchFamily="18" charset="0"/>
              </a:rPr>
              <a:t>Youngjae</a:t>
            </a:r>
            <a:r>
              <a:rPr lang="en-US" sz="2000" dirty="0">
                <a:latin typeface="Times New Roman" pitchFamily="18" charset="0"/>
                <a:cs typeface="Times New Roman" pitchFamily="18" charset="0"/>
              </a:rPr>
              <a:t> Yu1, </a:t>
            </a:r>
            <a:r>
              <a:rPr lang="en-US" sz="2000" dirty="0" err="1">
                <a:latin typeface="Times New Roman" pitchFamily="18" charset="0"/>
                <a:cs typeface="Times New Roman" pitchFamily="18" charset="0"/>
              </a:rPr>
              <a:t>Hoeseong</a:t>
            </a:r>
            <a:r>
              <a:rPr lang="en-US" sz="2000" dirty="0">
                <a:latin typeface="Times New Roman" pitchFamily="18" charset="0"/>
                <a:cs typeface="Times New Roman" pitchFamily="18" charset="0"/>
              </a:rPr>
              <a:t> Kim , and </a:t>
            </a:r>
            <a:r>
              <a:rPr lang="en-US" sz="2000" dirty="0" err="1">
                <a:latin typeface="Times New Roman" pitchFamily="18" charset="0"/>
                <a:cs typeface="Times New Roman" pitchFamily="18" charset="0"/>
              </a:rPr>
              <a:t>Gunhee</a:t>
            </a:r>
            <a:r>
              <a:rPr lang="en-US" sz="2000" dirty="0">
                <a:latin typeface="Times New Roman" pitchFamily="18" charset="0"/>
                <a:cs typeface="Times New Roman" pitchFamily="18" charset="0"/>
              </a:rPr>
              <a:t> Kim. </a:t>
            </a:r>
            <a:r>
              <a:rPr lang="en-IN" sz="2000" dirty="0">
                <a:latin typeface="Times New Roman" pitchFamily="18" charset="0"/>
                <a:cs typeface="Times New Roman" pitchFamily="18" charset="0"/>
              </a:rPr>
              <a:t>Dual Compositional Learning in Interactive Image Retrieval.</a:t>
            </a:r>
          </a:p>
          <a:p>
            <a:pPr indent="0" algn="just">
              <a:lnSpc>
                <a:spcPct val="100000"/>
              </a:lnSpc>
              <a:buClr>
                <a:schemeClr val="dk1"/>
              </a:buClr>
              <a:buSzPts val="1800"/>
              <a:buNone/>
              <a:defRPr/>
            </a:pPr>
            <a:endParaRPr lang="en-US" sz="2000" b="1" dirty="0">
              <a:latin typeface="Times New Roman" pitchFamily="18" charset="0"/>
              <a:cs typeface="Times New Roman" pitchFamily="18" charset="0"/>
            </a:endParaRPr>
          </a:p>
          <a:p>
            <a:pPr indent="0" algn="just">
              <a:lnSpc>
                <a:spcPct val="100000"/>
              </a:lnSpc>
              <a:buClr>
                <a:schemeClr val="dk1"/>
              </a:buClr>
              <a:buSzPts val="1800"/>
              <a:buNone/>
              <a:defRPr/>
            </a:pPr>
            <a:endParaRPr lang="en-US" sz="2000" b="1" dirty="0">
              <a:latin typeface="Times New Roman" pitchFamily="18" charset="0"/>
              <a:cs typeface="Times New Roman" pitchFamily="18" charset="0"/>
            </a:endParaRPr>
          </a:p>
          <a:p>
            <a:pPr indent="0" algn="just">
              <a:lnSpc>
                <a:spcPct val="100000"/>
              </a:lnSpc>
              <a:buClr>
                <a:schemeClr val="dk1"/>
              </a:buClr>
              <a:buSzPts val="1800"/>
              <a:buNone/>
              <a:defRPr/>
            </a:pPr>
            <a:endParaRPr lang="en-IN" sz="2000" dirty="0">
              <a:effectLst/>
              <a:latin typeface="Times New Roman" pitchFamily="18" charset="0"/>
              <a:ea typeface="Calibri" panose="020F0502020204030204" pitchFamily="34" charset="0"/>
              <a:cs typeface="Times New Roman" pitchFamily="18" charset="0"/>
            </a:endParaRPr>
          </a:p>
          <a:p>
            <a:pPr marL="228600" marR="0" lvl="0" indent="0" algn="just" defTabSz="914400" rtl="0" eaLnBrk="1" fontAlgn="auto" latinLnBrk="0" hangingPunct="1">
              <a:lnSpc>
                <a:spcPct val="200000"/>
              </a:lnSpc>
              <a:spcBef>
                <a:spcPts val="1000"/>
              </a:spcBef>
              <a:spcAft>
                <a:spcPts val="0"/>
              </a:spcAft>
              <a:buClr>
                <a:schemeClr val="dk1"/>
              </a:buClr>
              <a:buSzPts val="1800"/>
              <a:buFont typeface="Arial" panose="020B0604020202020204"/>
              <a:buNone/>
              <a:defRPr/>
            </a:pPr>
            <a:endParaRPr kumimoji="0" sz="2000" b="0" i="0" u="none" strike="noStrike" kern="0" cap="none" spc="0" normalizeH="0" baseline="0" noProof="0" dirty="0">
              <a:ln>
                <a:noFill/>
              </a:ln>
              <a:solidFill>
                <a:srgbClr val="202124"/>
              </a:solidFill>
              <a:effectLst/>
              <a:highlight>
                <a:srgbClr val="FFFFFF"/>
              </a:highlight>
              <a:uLnTx/>
              <a:uFillTx/>
              <a:latin typeface="Times New Roman" pitchFamily="18" charset="0"/>
              <a:ea typeface="Times New Roman" panose="02020603050405020304"/>
              <a:cs typeface="Times New Roman" pitchFamily="18" charset="0"/>
              <a:sym typeface="Times New Roman" panose="02020603050405020304"/>
            </a:endParaRPr>
          </a:p>
        </p:txBody>
      </p:sp>
      <p:cxnSp>
        <p:nvCxnSpPr>
          <p:cNvPr id="4101" name="Google Shape;124;g136c2cfec24_0_2">
            <a:extLst>
              <a:ext uri="{FF2B5EF4-FFF2-40B4-BE49-F238E27FC236}">
                <a16:creationId xmlns:a16="http://schemas.microsoft.com/office/drawing/2014/main" id="{AC1E7101-61EC-EF7A-A806-46E1F7FDBD47}"/>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87E74F2B-EA9F-BE5C-8EA4-14BF8BA2665A}"/>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FC7D8505-6D94-19F1-F3D0-7597414D893A}"/>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a:extLst>
              <a:ext uri="{FF2B5EF4-FFF2-40B4-BE49-F238E27FC236}">
                <a16:creationId xmlns:a16="http://schemas.microsoft.com/office/drawing/2014/main" id="{BECCC309-0FA1-C015-6535-A235E7A1F1DF}"/>
              </a:ext>
            </a:extLst>
          </p:cNvPr>
          <p:cNvSpPr>
            <a:spLocks noGrp="1"/>
          </p:cNvSpPr>
          <p:nvPr>
            <p:ph type="sldNum" sz="quarter" idx="12"/>
          </p:nvPr>
        </p:nvSpPr>
        <p:spPr/>
        <p:txBody>
          <a:bodyPr/>
          <a:lstStyle/>
          <a:p>
            <a:fld id="{9B618960-8005-486C-9A75-10CB2AAC16F9}" type="slidenum">
              <a:rPr lang="en-US" b="1" smtClean="0"/>
              <a:pPr/>
              <a:t>21</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3839564951"/>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71BF2-7BBC-1D4D-8E4B-596E154460DC}"/>
            </a:ext>
          </a:extLst>
        </p:cNvPr>
        <p:cNvGrpSpPr/>
        <p:nvPr/>
      </p:nvGrpSpPr>
      <p:grpSpPr>
        <a:xfrm>
          <a:off x="0" y="0"/>
          <a:ext cx="0" cy="0"/>
          <a:chOff x="0" y="0"/>
          <a:chExt cx="0" cy="0"/>
        </a:xfrm>
      </p:grpSpPr>
      <p:sp>
        <p:nvSpPr>
          <p:cNvPr id="4098" name="Google Shape;120;g136c2cfec24_0_2">
            <a:extLst>
              <a:ext uri="{FF2B5EF4-FFF2-40B4-BE49-F238E27FC236}">
                <a16:creationId xmlns:a16="http://schemas.microsoft.com/office/drawing/2014/main" id="{C82E2FCB-A540-1E05-4271-2657E73CC78B}"/>
              </a:ext>
            </a:extLst>
          </p:cNvPr>
          <p:cNvSpPr>
            <a:spLocks noGrp="1"/>
          </p:cNvSpPr>
          <p:nvPr>
            <p:ph type="title"/>
          </p:nvPr>
        </p:nvSpPr>
        <p:spPr>
          <a:xfrm>
            <a:off x="838200" y="1123972"/>
            <a:ext cx="10515600" cy="547810"/>
          </a:xfrm>
        </p:spPr>
        <p:txBody>
          <a:bodyPr vert="horz" wrap="square" lIns="91425" tIns="45700" rIns="91425" bIns="45700" anchor="ctr" anchorCtr="0">
            <a:normAutofit fontScale="90000"/>
          </a:bodyPr>
          <a:lstStyle/>
          <a:p>
            <a:pPr algn="ctr">
              <a:buClr>
                <a:srgbClr val="000000"/>
              </a:buClr>
              <a:buFont typeface="Times New Roman" panose="02020603050405020304" pitchFamily="18" charset="0"/>
              <a:buNone/>
            </a:pPr>
            <a:r>
              <a:rPr lang="en-IN" b="1" dirty="0">
                <a:latin typeface="Times New Roman" panose="02020603050405020304" pitchFamily="18" charset="0"/>
                <a:cs typeface="Times New Roman" panose="02020603050405020304" pitchFamily="18" charset="0"/>
              </a:rPr>
              <a:t>References </a:t>
            </a:r>
            <a:endParaRPr lang="en-US" altLang="zh-CN" sz="4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1" name="Google Shape;121;g136c2cfec24_0_2">
            <a:extLst>
              <a:ext uri="{FF2B5EF4-FFF2-40B4-BE49-F238E27FC236}">
                <a16:creationId xmlns:a16="http://schemas.microsoft.com/office/drawing/2014/main" id="{33DDFE7E-F10E-22EA-4519-294BD79B358B}"/>
              </a:ext>
            </a:extLst>
          </p:cNvPr>
          <p:cNvSpPr txBox="1">
            <a:spLocks noGrp="1"/>
          </p:cNvSpPr>
          <p:nvPr>
            <p:ph type="body" idx="1"/>
          </p:nvPr>
        </p:nvSpPr>
        <p:spPr>
          <a:xfrm>
            <a:off x="0" y="1671782"/>
            <a:ext cx="12192000" cy="5049691"/>
          </a:xfrm>
          <a:effectLst/>
          <a:scene3d>
            <a:camera prst="orthographicFront"/>
            <a:lightRig rig="balanced" dir="t"/>
          </a:scene3d>
          <a:sp3d prstMaterial="plastic"/>
        </p:spPr>
        <p:txBody>
          <a:bodyPr spcFirstLastPara="1" wrap="square" lIns="91425" tIns="45700" rIns="91425" bIns="45700" anchor="t" anchorCtr="0">
            <a:noAutofit/>
          </a:bodyPr>
          <a:lstStyle/>
          <a:p>
            <a:pPr indent="0" algn="just">
              <a:lnSpc>
                <a:spcPct val="100000"/>
              </a:lnSpc>
              <a:buClr>
                <a:schemeClr val="dk1"/>
              </a:buClr>
              <a:buSzPts val="1800"/>
              <a:buNone/>
              <a:defRPr/>
            </a:pPr>
            <a:r>
              <a:rPr lang="en-IN" sz="2000" dirty="0">
                <a:latin typeface="Times New Roman" pitchFamily="18" charset="0"/>
                <a:cs typeface="Times New Roman" pitchFamily="18" charset="0"/>
              </a:rPr>
              <a:t>[10] </a:t>
            </a:r>
            <a:r>
              <a:rPr lang="en-US" sz="2000" dirty="0" err="1">
                <a:latin typeface="Times New Roman" pitchFamily="18" charset="0"/>
                <a:cs typeface="Times New Roman" pitchFamily="18" charset="0"/>
              </a:rPr>
              <a:t>Jongseok</a:t>
            </a:r>
            <a:r>
              <a:rPr lang="en-US" sz="2000" dirty="0">
                <a:latin typeface="Times New Roman" pitchFamily="18" charset="0"/>
                <a:cs typeface="Times New Roman" pitchFamily="18" charset="0"/>
              </a:rPr>
              <a:t> Kim , </a:t>
            </a:r>
            <a:r>
              <a:rPr lang="en-US" sz="2000" dirty="0" err="1">
                <a:latin typeface="Times New Roman" pitchFamily="18" charset="0"/>
                <a:cs typeface="Times New Roman" pitchFamily="18" charset="0"/>
              </a:rPr>
              <a:t>Youngjae</a:t>
            </a:r>
            <a:r>
              <a:rPr lang="en-US" sz="2000" dirty="0">
                <a:latin typeface="Times New Roman" pitchFamily="18" charset="0"/>
                <a:cs typeface="Times New Roman" pitchFamily="18" charset="0"/>
              </a:rPr>
              <a:t> Yu1, </a:t>
            </a:r>
            <a:r>
              <a:rPr lang="en-US" sz="2000" dirty="0" err="1">
                <a:latin typeface="Times New Roman" pitchFamily="18" charset="0"/>
                <a:cs typeface="Times New Roman" pitchFamily="18" charset="0"/>
              </a:rPr>
              <a:t>Hoeseong</a:t>
            </a:r>
            <a:r>
              <a:rPr lang="en-US" sz="2000" dirty="0">
                <a:latin typeface="Times New Roman" pitchFamily="18" charset="0"/>
                <a:cs typeface="Times New Roman" pitchFamily="18" charset="0"/>
              </a:rPr>
              <a:t> Kim , and </a:t>
            </a:r>
            <a:r>
              <a:rPr lang="en-US" sz="2000" dirty="0" err="1">
                <a:latin typeface="Times New Roman" pitchFamily="18" charset="0"/>
                <a:cs typeface="Times New Roman" pitchFamily="18" charset="0"/>
              </a:rPr>
              <a:t>Gunhee</a:t>
            </a:r>
            <a:r>
              <a:rPr lang="en-US" sz="2000" dirty="0">
                <a:latin typeface="Times New Roman" pitchFamily="18" charset="0"/>
                <a:cs typeface="Times New Roman" pitchFamily="18" charset="0"/>
              </a:rPr>
              <a:t> Kim. </a:t>
            </a:r>
            <a:r>
              <a:rPr lang="en-IN" sz="2000" dirty="0">
                <a:latin typeface="Times New Roman" pitchFamily="18" charset="0"/>
                <a:cs typeface="Times New Roman" pitchFamily="18" charset="0"/>
              </a:rPr>
              <a:t>Dual Compositional Learning in Interactive Image Retrieval. </a:t>
            </a:r>
            <a:r>
              <a:rPr lang="en-US" sz="2000" i="1" dirty="0">
                <a:latin typeface="Times New Roman" pitchFamily="18" charset="0"/>
                <a:cs typeface="Times New Roman" pitchFamily="18" charset="0"/>
              </a:rPr>
              <a:t>2020 IEEE/CVF Conference on Computer Vision and Pattern Recognition (CVPR)</a:t>
            </a:r>
            <a:r>
              <a:rPr lang="en-US" sz="2000" dirty="0">
                <a:latin typeface="Times New Roman" pitchFamily="18" charset="0"/>
                <a:cs typeface="Times New Roman" pitchFamily="18" charset="0"/>
              </a:rPr>
              <a:t>, Long Beach, CA, USA, 2019, pp. 6432-6441,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10.1109/CVPR.2019.00660.</a:t>
            </a:r>
            <a:endParaRPr lang="en-IN" sz="2000" dirty="0">
              <a:latin typeface="Times New Roman" pitchFamily="18" charset="0"/>
              <a:cs typeface="Times New Roman" pitchFamily="18" charset="0"/>
            </a:endParaRPr>
          </a:p>
          <a:p>
            <a:pPr indent="0" algn="just">
              <a:lnSpc>
                <a:spcPct val="100000"/>
              </a:lnSpc>
              <a:buClr>
                <a:schemeClr val="dk1"/>
              </a:buClr>
              <a:buSzPts val="1800"/>
              <a:buNone/>
              <a:defRPr/>
            </a:pPr>
            <a:r>
              <a:rPr lang="en-IN" sz="2000" dirty="0">
                <a:latin typeface="Times New Roman" pitchFamily="18" charset="0"/>
                <a:cs typeface="Times New Roman" pitchFamily="18" charset="0"/>
              </a:rPr>
              <a:t>[11] </a:t>
            </a:r>
            <a:r>
              <a:rPr lang="en-IN" sz="2000" dirty="0" err="1">
                <a:latin typeface="Times New Roman" pitchFamily="18" charset="0"/>
                <a:cs typeface="Times New Roman" pitchFamily="18" charset="0"/>
              </a:rPr>
              <a:t>Seyed</a:t>
            </a:r>
            <a:r>
              <a:rPr lang="en-IN" sz="2000" dirty="0">
                <a:latin typeface="Times New Roman" pitchFamily="18" charset="0"/>
                <a:cs typeface="Times New Roman" pitchFamily="18" charset="0"/>
              </a:rPr>
              <a:t> Omid Mohammadi, Ahmad Kalhor</a:t>
            </a:r>
            <a:r>
              <a:rPr lang="en-US" sz="2000" dirty="0">
                <a:latin typeface="Times New Roman" pitchFamily="18" charset="0"/>
                <a:cs typeface="Times New Roman" pitchFamily="18" charset="0"/>
              </a:rPr>
              <a:t>.</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Single-Item Fashion Recommender: Towards </a:t>
            </a:r>
            <a:r>
              <a:rPr lang="en-US" sz="2000" dirty="0" err="1">
                <a:latin typeface="Times New Roman" pitchFamily="18" charset="0"/>
                <a:cs typeface="Times New Roman" pitchFamily="18" charset="0"/>
              </a:rPr>
              <a:t>CrossDomain</a:t>
            </a:r>
            <a:r>
              <a:rPr lang="en-US" sz="2000" dirty="0">
                <a:latin typeface="Times New Roman" pitchFamily="18" charset="0"/>
                <a:cs typeface="Times New Roman" pitchFamily="18" charset="0"/>
              </a:rPr>
              <a:t> Recommendations. </a:t>
            </a:r>
            <a:r>
              <a:rPr lang="en-US" sz="2000" i="1" dirty="0">
                <a:latin typeface="Times New Roman" pitchFamily="18" charset="0"/>
                <a:cs typeface="Times New Roman" pitchFamily="18" charset="0"/>
              </a:rPr>
              <a:t>2021 IEEE Winter Conference on Applications of Computer Vision (WACV)</a:t>
            </a:r>
            <a:r>
              <a:rPr lang="en-US" sz="2000" dirty="0">
                <a:latin typeface="Times New Roman" pitchFamily="18" charset="0"/>
                <a:cs typeface="Times New Roman" pitchFamily="18" charset="0"/>
              </a:rPr>
              <a:t>, Waikoloa, HI, USA, 2021, pp. 1139-1148,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10.1109/WACV48630.2021.00118.</a:t>
            </a:r>
            <a:endParaRPr lang="en-IN" sz="2000" dirty="0">
              <a:latin typeface="Times New Roman" pitchFamily="18" charset="0"/>
              <a:cs typeface="Times New Roman" pitchFamily="18" charset="0"/>
            </a:endParaRPr>
          </a:p>
          <a:p>
            <a:pPr indent="0" algn="just">
              <a:lnSpc>
                <a:spcPct val="100000"/>
              </a:lnSpc>
              <a:buClr>
                <a:schemeClr val="dk1"/>
              </a:buClr>
              <a:buSzPts val="1800"/>
              <a:buNone/>
              <a:defRPr/>
            </a:pPr>
            <a:r>
              <a:rPr lang="en-IN" sz="2000" dirty="0">
                <a:latin typeface="Times New Roman" pitchFamily="18" charset="0"/>
                <a:cs typeface="Times New Roman" pitchFamily="18" charset="0"/>
              </a:rPr>
              <a:t>[12] WEI SUN , XIAOMING CAO</a:t>
            </a:r>
            <a:r>
              <a:rPr lang="en-US" sz="2000" dirty="0">
                <a:latin typeface="Times New Roman" pitchFamily="18" charset="0"/>
                <a:cs typeface="Times New Roman" pitchFamily="18" charset="0"/>
              </a:rPr>
              <a:t>. Privacy-Aware Content-of-Interest Search and Recommendation in Internet of Things for Cross-Dressers " in </a:t>
            </a:r>
            <a:r>
              <a:rPr lang="en-US" sz="2000" i="1" dirty="0">
                <a:latin typeface="Times New Roman" pitchFamily="18" charset="0"/>
                <a:cs typeface="Times New Roman" pitchFamily="18" charset="0"/>
              </a:rPr>
              <a:t>IEEE Access</a:t>
            </a:r>
            <a:r>
              <a:rPr lang="en-US" sz="2000" dirty="0">
                <a:latin typeface="Times New Roman" pitchFamily="18" charset="0"/>
                <a:cs typeface="Times New Roman" pitchFamily="18" charset="0"/>
              </a:rPr>
              <a:t>, vol. 9, pp. 125126-125133, 2021,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10.1109/ACCESS.2021.3110815</a:t>
            </a:r>
          </a:p>
          <a:p>
            <a:pPr indent="0" algn="just">
              <a:lnSpc>
                <a:spcPct val="100000"/>
              </a:lnSpc>
              <a:buClr>
                <a:schemeClr val="dk1"/>
              </a:buClr>
              <a:buSzPts val="1800"/>
              <a:buNone/>
              <a:defRPr/>
            </a:pPr>
            <a:r>
              <a:rPr lang="en-US" sz="2000" dirty="0">
                <a:latin typeface="Times New Roman" pitchFamily="18" charset="0"/>
                <a:cs typeface="Times New Roman" pitchFamily="18" charset="0"/>
              </a:rPr>
              <a:t>[13] </a:t>
            </a:r>
            <a:r>
              <a:rPr lang="en-IN" sz="2000" dirty="0">
                <a:latin typeface="Times New Roman" pitchFamily="18" charset="0"/>
                <a:cs typeface="Times New Roman" pitchFamily="18" charset="0"/>
              </a:rPr>
              <a:t>FARHAN ULLAH  , BOFENG ZHANG , AND REHAN ULLAH KHAN</a:t>
            </a:r>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Image-Based Service Recommendation System: A JPEG-Coefficient RFs Approach </a:t>
            </a:r>
            <a:r>
              <a:rPr lang="en-US" sz="2000" dirty="0">
                <a:latin typeface="Times New Roman" pitchFamily="18" charset="0"/>
                <a:cs typeface="Times New Roman" pitchFamily="18" charset="0"/>
              </a:rPr>
              <a:t>" in </a:t>
            </a:r>
            <a:r>
              <a:rPr lang="en-US" sz="2000" i="1" dirty="0">
                <a:latin typeface="Times New Roman" pitchFamily="18" charset="0"/>
                <a:cs typeface="Times New Roman" pitchFamily="18" charset="0"/>
              </a:rPr>
              <a:t>IEEE Access</a:t>
            </a:r>
            <a:r>
              <a:rPr lang="en-US" sz="2000" dirty="0">
                <a:latin typeface="Times New Roman" pitchFamily="18" charset="0"/>
                <a:cs typeface="Times New Roman" pitchFamily="18" charset="0"/>
              </a:rPr>
              <a:t>, vol. 8, pp. 3308-3318, 2020,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10.1109/ACCESS.2019.2962315</a:t>
            </a:r>
            <a:endParaRPr lang="en-IN" sz="2000" dirty="0">
              <a:latin typeface="Times New Roman" pitchFamily="18" charset="0"/>
              <a:cs typeface="Times New Roman" pitchFamily="18" charset="0"/>
            </a:endParaRPr>
          </a:p>
          <a:p>
            <a:pPr indent="0" algn="just">
              <a:lnSpc>
                <a:spcPct val="100000"/>
              </a:lnSpc>
              <a:buClr>
                <a:schemeClr val="dk1"/>
              </a:buClr>
              <a:buSzPts val="1800"/>
              <a:buNone/>
              <a:defRPr/>
            </a:pPr>
            <a:endParaRPr lang="en-US" sz="2000" b="1" dirty="0">
              <a:latin typeface="Times New Roman" pitchFamily="18" charset="0"/>
              <a:cs typeface="Times New Roman" pitchFamily="18" charset="0"/>
            </a:endParaRPr>
          </a:p>
          <a:p>
            <a:pPr indent="0" algn="just">
              <a:lnSpc>
                <a:spcPct val="100000"/>
              </a:lnSpc>
              <a:buClr>
                <a:schemeClr val="dk1"/>
              </a:buClr>
              <a:buSzPts val="1800"/>
              <a:buNone/>
              <a:defRPr/>
            </a:pPr>
            <a:endParaRPr lang="en-US" sz="2000" b="1" dirty="0">
              <a:latin typeface="Times New Roman" pitchFamily="18" charset="0"/>
              <a:cs typeface="Times New Roman" pitchFamily="18" charset="0"/>
            </a:endParaRPr>
          </a:p>
          <a:p>
            <a:pPr indent="0" algn="just">
              <a:lnSpc>
                <a:spcPct val="100000"/>
              </a:lnSpc>
              <a:buClr>
                <a:schemeClr val="dk1"/>
              </a:buClr>
              <a:buSzPts val="1800"/>
              <a:buNone/>
              <a:defRPr/>
            </a:pPr>
            <a:endParaRPr lang="en-IN" sz="2000" dirty="0">
              <a:effectLst/>
              <a:latin typeface="Times New Roman" pitchFamily="18" charset="0"/>
              <a:ea typeface="Calibri" panose="020F0502020204030204" pitchFamily="34" charset="0"/>
              <a:cs typeface="Times New Roman" pitchFamily="18" charset="0"/>
            </a:endParaRPr>
          </a:p>
          <a:p>
            <a:pPr marL="228600" marR="0" lvl="0" indent="0" algn="just" defTabSz="914400" rtl="0" eaLnBrk="1" fontAlgn="auto" latinLnBrk="0" hangingPunct="1">
              <a:lnSpc>
                <a:spcPct val="200000"/>
              </a:lnSpc>
              <a:spcBef>
                <a:spcPts val="1000"/>
              </a:spcBef>
              <a:spcAft>
                <a:spcPts val="0"/>
              </a:spcAft>
              <a:buClr>
                <a:schemeClr val="dk1"/>
              </a:buClr>
              <a:buSzPts val="1800"/>
              <a:buFont typeface="Arial" panose="020B0604020202020204"/>
              <a:buNone/>
              <a:defRPr/>
            </a:pPr>
            <a:endParaRPr kumimoji="0" sz="2000" b="0" i="0" u="none" strike="noStrike" kern="0" cap="none" spc="0" normalizeH="0" baseline="0" noProof="0" dirty="0">
              <a:ln>
                <a:noFill/>
              </a:ln>
              <a:solidFill>
                <a:srgbClr val="202124"/>
              </a:solidFill>
              <a:effectLst/>
              <a:highlight>
                <a:srgbClr val="FFFFFF"/>
              </a:highlight>
              <a:uLnTx/>
              <a:uFillTx/>
              <a:latin typeface="Times New Roman" pitchFamily="18" charset="0"/>
              <a:ea typeface="Times New Roman" panose="02020603050405020304"/>
              <a:cs typeface="Times New Roman" pitchFamily="18" charset="0"/>
              <a:sym typeface="Times New Roman" panose="02020603050405020304"/>
            </a:endParaRPr>
          </a:p>
        </p:txBody>
      </p:sp>
      <p:cxnSp>
        <p:nvCxnSpPr>
          <p:cNvPr id="4101" name="Google Shape;124;g136c2cfec24_0_2">
            <a:extLst>
              <a:ext uri="{FF2B5EF4-FFF2-40B4-BE49-F238E27FC236}">
                <a16:creationId xmlns:a16="http://schemas.microsoft.com/office/drawing/2014/main" id="{AC1E7101-61EC-EF7A-A806-46E1F7FDBD47}"/>
              </a:ext>
            </a:extLst>
          </p:cNvPr>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a:extLst>
              <a:ext uri="{FF2B5EF4-FFF2-40B4-BE49-F238E27FC236}">
                <a16:creationId xmlns:a16="http://schemas.microsoft.com/office/drawing/2014/main" id="{87E74F2B-EA9F-BE5C-8EA4-14BF8BA2665A}"/>
              </a:ext>
            </a:extLst>
          </p:cNvPr>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a:extLst>
              <a:ext uri="{FF2B5EF4-FFF2-40B4-BE49-F238E27FC236}">
                <a16:creationId xmlns:a16="http://schemas.microsoft.com/office/drawing/2014/main" id="{FC7D8505-6D94-19F1-F3D0-7597414D893A}"/>
              </a:ext>
            </a:extLst>
          </p:cNvPr>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a:extLst>
              <a:ext uri="{FF2B5EF4-FFF2-40B4-BE49-F238E27FC236}">
                <a16:creationId xmlns:a16="http://schemas.microsoft.com/office/drawing/2014/main" id="{BECCC309-0FA1-C015-6535-A235E7A1F1DF}"/>
              </a:ext>
            </a:extLst>
          </p:cNvPr>
          <p:cNvSpPr>
            <a:spLocks noGrp="1"/>
          </p:cNvSpPr>
          <p:nvPr>
            <p:ph type="sldNum" sz="quarter" idx="12"/>
          </p:nvPr>
        </p:nvSpPr>
        <p:spPr/>
        <p:txBody>
          <a:bodyPr/>
          <a:lstStyle/>
          <a:p>
            <a:fld id="{9B618960-8005-486C-9A75-10CB2AAC16F9}" type="slidenum">
              <a:rPr lang="en-US" b="1" smtClean="0">
                <a:latin typeface="Times New Roman" panose="02020603050405020304" pitchFamily="18" charset="0"/>
                <a:cs typeface="Times New Roman" panose="02020603050405020304" pitchFamily="18" charset="0"/>
              </a:rPr>
              <a:pPr/>
              <a:t>22</a:t>
            </a:fld>
            <a:r>
              <a:rPr lang="en-US" b="1"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3839564951"/>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634" name="Google Shape;329;p43"/>
          <p:cNvCxnSpPr/>
          <p:nvPr/>
        </p:nvCxnSpPr>
        <p:spPr>
          <a:xfrm>
            <a:off x="0" y="1060450"/>
            <a:ext cx="12192000" cy="0"/>
          </a:xfrm>
          <a:prstGeom prst="straightConnector1">
            <a:avLst/>
          </a:prstGeom>
          <a:ln w="9525" cap="flat" cmpd="sng">
            <a:solidFill>
              <a:srgbClr val="C00000"/>
            </a:solidFill>
            <a:prstDash val="solid"/>
            <a:miter/>
            <a:headEnd type="none" w="sm" len="sm"/>
            <a:tailEnd type="none" w="sm" len="sm"/>
          </a:ln>
        </p:spPr>
      </p:cxnSp>
      <p:pic>
        <p:nvPicPr>
          <p:cNvPr id="69635" name="Google Shape;330;p43" descr="kle tech logo"/>
          <p:cNvPicPr preferRelativeResize="0">
            <a:picLocks noChangeAspect="1"/>
          </p:cNvPicPr>
          <p:nvPr/>
        </p:nvPicPr>
        <p:blipFill>
          <a:blip r:embed="rId3" cstate="print"/>
          <a:stretch>
            <a:fillRect/>
          </a:stretch>
        </p:blipFill>
        <p:spPr>
          <a:xfrm>
            <a:off x="9059863" y="28575"/>
            <a:ext cx="3132137" cy="938213"/>
          </a:xfrm>
          <a:prstGeom prst="rect">
            <a:avLst/>
          </a:prstGeom>
          <a:noFill/>
          <a:ln w="9525">
            <a:noFill/>
          </a:ln>
        </p:spPr>
      </p:pic>
      <p:sp>
        <p:nvSpPr>
          <p:cNvPr id="69636" name="Google Shape;334;p43"/>
          <p:cNvSpPr txBox="1"/>
          <p:nvPr/>
        </p:nvSpPr>
        <p:spPr>
          <a:xfrm>
            <a:off x="2290763" y="2998788"/>
            <a:ext cx="7610475" cy="1200150"/>
          </a:xfrm>
          <a:prstGeom prst="rect">
            <a:avLst/>
          </a:prstGeom>
          <a:noFill/>
          <a:ln w="9525">
            <a:noFill/>
          </a:ln>
        </p:spPr>
        <p:txBody>
          <a:bodyPr lIns="91425" tIns="91425" rIns="91425" bIns="91425">
            <a:spAutoFit/>
          </a:bodyPr>
          <a:lstStyle/>
          <a:p>
            <a:pPr algn="ctr">
              <a:buNone/>
            </a:pPr>
            <a:r>
              <a:rPr lang="en-US" altLang="x-none" sz="6600" b="1" dirty="0">
                <a:latin typeface="Times New Roman" panose="02020603050405020304" pitchFamily="18" charset="0"/>
                <a:cs typeface="Times New Roman" panose="02020603050405020304" pitchFamily="18" charset="0"/>
                <a:sym typeface="Times New Roman" panose="02020603050405020304" pitchFamily="18" charset="0"/>
              </a:rPr>
              <a:t>Thank You</a:t>
            </a:r>
            <a:endParaRPr lang="en-US" altLang="zh-CN" sz="6600" b="1" dirty="0">
              <a:latin typeface="Times New Roman" panose="02020603050405020304" pitchFamily="18" charset="0"/>
              <a:ea typeface="Times New Roman" panose="02020603050405020304" pitchFamily="18" charset="0"/>
              <a:sym typeface="Times New Roman" panose="02020603050405020304" pitchFamily="18" charset="0"/>
            </a:endParaRPr>
          </a:p>
        </p:txBody>
      </p:sp>
      <p:sp>
        <p:nvSpPr>
          <p:cNvPr id="69637" name="Google Shape;179;g13de6e14d8b_0_24"/>
          <p:cNvSpPr txBox="1"/>
          <p:nvPr/>
        </p:nvSpPr>
        <p:spPr>
          <a:xfrm>
            <a:off x="0" y="136525"/>
            <a:ext cx="8931564"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r>
              <a:rPr lang="en-US" sz="1400" b="1" dirty="0">
                <a:latin typeface="Times New Roman" panose="02020603050405020304" pitchFamily="18" charset="0"/>
                <a:cs typeface="Times New Roman" panose="02020603050405020304" pitchFamily="18" charset="0"/>
              </a:rPr>
              <a:t>22/22</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Google Shape;120;g136c2cfec24_0_2"/>
          <p:cNvSpPr>
            <a:spLocks noGrp="1"/>
          </p:cNvSpPr>
          <p:nvPr>
            <p:ph type="title"/>
          </p:nvPr>
        </p:nvSpPr>
        <p:spPr>
          <a:xfrm>
            <a:off x="838200" y="508000"/>
            <a:ext cx="10515600" cy="1373051"/>
          </a:xfrm>
        </p:spPr>
        <p:txBody>
          <a:bodyPr vert="horz" wrap="square" lIns="91425" tIns="45700" rIns="91425" bIns="45700" anchor="ctr" anchorCtr="0"/>
          <a:lstStyle/>
          <a:p>
            <a:pPr algn="ctr">
              <a:buClr>
                <a:srgbClr val="000000"/>
              </a:buClr>
              <a:buFont typeface="Times New Roman" panose="02020603050405020304" pitchFamily="18" charset="0"/>
              <a:buNone/>
            </a:pPr>
            <a:br>
              <a:rPr lang="en-US" altLang="zh-CN" sz="44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br>
            <a:r>
              <a:rPr lang="en-US" altLang="x-none" sz="44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Introduction</a:t>
            </a:r>
            <a:endParaRPr lang="en-US" altLang="zh-CN" sz="4400"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sp>
        <p:nvSpPr>
          <p:cNvPr id="121" name="Google Shape;121;g136c2cfec24_0_2"/>
          <p:cNvSpPr txBox="1">
            <a:spLocks noGrp="1"/>
          </p:cNvSpPr>
          <p:nvPr>
            <p:ph type="body" idx="1"/>
          </p:nvPr>
        </p:nvSpPr>
        <p:spPr>
          <a:xfrm>
            <a:off x="0" y="1946366"/>
            <a:ext cx="12192000" cy="4911634"/>
          </a:xfrm>
          <a:effectLst/>
          <a:scene3d>
            <a:camera prst="orthographicFront"/>
            <a:lightRig rig="balanced" dir="t"/>
          </a:scene3d>
          <a:sp3d prstMaterial="plastic"/>
        </p:spPr>
        <p:txBody>
          <a:bodyPr spcFirstLastPara="1" wrap="square" lIns="91425" tIns="45700" rIns="91425" bIns="45700" anchor="t" anchorCtr="0">
            <a:noAutofit/>
          </a:bodyPr>
          <a:lstStyle/>
          <a:p>
            <a:pPr marL="685800" marR="0" lvl="0" indent="-457200" algn="just" defTabSz="914400" rtl="0" eaLnBrk="1" fontAlgn="auto" latinLnBrk="0" hangingPunct="1">
              <a:lnSpc>
                <a:spcPct val="150000"/>
              </a:lnSpc>
              <a:spcBef>
                <a:spcPts val="1000"/>
              </a:spcBef>
              <a:spcAft>
                <a:spcPts val="0"/>
              </a:spcAft>
              <a:buClr>
                <a:schemeClr val="dk1"/>
              </a:buClr>
              <a:buSzPts val="1800"/>
              <a:defRPr/>
            </a:pPr>
            <a:r>
              <a:rPr lang="en-US" sz="2000" dirty="0">
                <a:latin typeface="Times New Roman" panose="02020603050405020304" pitchFamily="18" charset="0"/>
                <a:cs typeface="Times New Roman" panose="02020603050405020304" pitchFamily="18" charset="0"/>
              </a:rPr>
              <a:t>Content-based image retrieval is known as one of the upcoming procedural structure that will apply various techniques of computer vision for penetrating and organizing the huge image anthology in an effective manner.</a:t>
            </a:r>
          </a:p>
          <a:p>
            <a:pPr marL="685800" marR="0" lvl="0" indent="-457200" algn="just" defTabSz="914400" rtl="0" eaLnBrk="1" fontAlgn="auto" latinLnBrk="0" hangingPunct="1">
              <a:lnSpc>
                <a:spcPct val="150000"/>
              </a:lnSpc>
              <a:spcBef>
                <a:spcPts val="1000"/>
              </a:spcBef>
              <a:spcAft>
                <a:spcPts val="0"/>
              </a:spcAft>
              <a:buClr>
                <a:schemeClr val="dk1"/>
              </a:buClr>
              <a:buSzPts val="1800"/>
              <a:defRPr/>
            </a:pPr>
            <a:r>
              <a:rPr lang="en-US" sz="2000" dirty="0">
                <a:latin typeface="Times New Roman" panose="02020603050405020304" pitchFamily="18" charset="0"/>
                <a:cs typeface="Times New Roman" panose="02020603050405020304" pitchFamily="18" charset="0"/>
              </a:rPr>
              <a:t>At present, the existing visual search recommendation systems have been practically applied based on similarities between the user inputted image and products on sale.</a:t>
            </a:r>
          </a:p>
          <a:p>
            <a:pPr marL="685800" lvl="0" indent="-457200" algn="just">
              <a:lnSpc>
                <a:spcPct val="150000"/>
              </a:lnSpc>
              <a:buClr>
                <a:schemeClr val="dk1"/>
              </a:buClr>
              <a:buSzPts val="1800"/>
              <a:buFont typeface="Arial" panose="020B0604020202020204"/>
              <a:buChar char="•"/>
              <a:defRPr/>
            </a:pPr>
            <a:r>
              <a:rPr lang="en-US" sz="2000" dirty="0">
                <a:latin typeface="Times New Roman" panose="02020603050405020304" pitchFamily="18" charset="0"/>
                <a:ea typeface="Calibri" panose="020F0502020204030204"/>
                <a:cs typeface="Calibri" panose="020F0502020204030204"/>
                <a:sym typeface="Calibri" panose="020F0502020204030204"/>
              </a:rPr>
              <a:t>The machine then concludes based on the </a:t>
            </a:r>
            <a:r>
              <a:rPr lang="en-US" sz="2000" kern="0" dirty="0">
                <a:solidFill>
                  <a:srgbClr val="000000"/>
                </a:solidFill>
                <a:latin typeface="Times New Roman" panose="02020603050405020304" pitchFamily="18" charset="0"/>
                <a:ea typeface="Calibri" panose="020F0502020204030204"/>
                <a:cs typeface="Calibri" panose="020F0502020204030204"/>
                <a:sym typeface="Calibri" panose="020F0502020204030204"/>
              </a:rPr>
              <a:t>inputs and the performance or the learning gets better with large datasets. </a:t>
            </a:r>
          </a:p>
          <a:p>
            <a:pPr marL="685800" lvl="0" indent="-457200" algn="just">
              <a:lnSpc>
                <a:spcPct val="150000"/>
              </a:lnSpc>
              <a:buClr>
                <a:schemeClr val="dk1"/>
              </a:buClr>
              <a:buSzPts val="1800"/>
              <a:buFont typeface="Arial" panose="020B0604020202020204"/>
              <a:buChar char="•"/>
              <a:defRPr/>
            </a:pPr>
            <a:r>
              <a:rPr lang="en-US" sz="2000" kern="0" dirty="0">
                <a:solidFill>
                  <a:srgbClr val="000000"/>
                </a:solidFill>
                <a:latin typeface="Times New Roman" panose="02020603050405020304" pitchFamily="18" charset="0"/>
                <a:ea typeface="Calibri" panose="020F0502020204030204"/>
                <a:cs typeface="Calibri" panose="020F0502020204030204"/>
                <a:sym typeface="Calibri" panose="020F0502020204030204"/>
              </a:rPr>
              <a:t>Based on efficiency and performance we are going to select the algorithm and machine learning model.</a:t>
            </a:r>
            <a:endParaRPr lang="en-US" sz="2000" dirty="0">
              <a:latin typeface="Times New Roman" panose="02020603050405020304" pitchFamily="18" charset="0"/>
              <a:cs typeface="Times New Roman" panose="02020603050405020304" pitchFamily="18" charset="0"/>
            </a:endParaRPr>
          </a:p>
          <a:p>
            <a:pPr marL="685800" marR="0" lvl="0" indent="-457200" algn="just" defTabSz="914400" rtl="0" eaLnBrk="1" fontAlgn="auto" latinLnBrk="0" hangingPunct="1">
              <a:lnSpc>
                <a:spcPct val="150000"/>
              </a:lnSpc>
              <a:spcBef>
                <a:spcPts val="1000"/>
              </a:spcBef>
              <a:spcAft>
                <a:spcPts val="0"/>
              </a:spcAft>
              <a:buClr>
                <a:schemeClr val="dk1"/>
              </a:buClr>
              <a:buSzPts val="1800"/>
              <a:defRPr/>
            </a:pPr>
            <a:endParaRPr lang="en-US" sz="2000" dirty="0">
              <a:latin typeface="Times New Roman" panose="02020603050405020304" pitchFamily="18" charset="0"/>
              <a:cs typeface="Times New Roman" panose="02020603050405020304" pitchFamily="18" charset="0"/>
            </a:endParaRPr>
          </a:p>
          <a:p>
            <a:pPr marL="685800" marR="0" lvl="0" indent="-457200" algn="just" defTabSz="914400" rtl="0" eaLnBrk="1" fontAlgn="auto" latinLnBrk="0" hangingPunct="1">
              <a:lnSpc>
                <a:spcPct val="200000"/>
              </a:lnSpc>
              <a:spcBef>
                <a:spcPts val="1000"/>
              </a:spcBef>
              <a:spcAft>
                <a:spcPts val="0"/>
              </a:spcAft>
              <a:buClr>
                <a:schemeClr val="dk1"/>
              </a:buClr>
              <a:buSzPts val="1800"/>
              <a:defRPr/>
            </a:pPr>
            <a:endParaRPr lang="en-US" sz="2000" dirty="0">
              <a:latin typeface="Times New Roman" panose="02020603050405020304" pitchFamily="18" charset="0"/>
              <a:cs typeface="Times New Roman" panose="02020603050405020304" pitchFamily="18" charset="0"/>
            </a:endParaRPr>
          </a:p>
          <a:p>
            <a:pPr marL="685800" marR="0" lvl="0" indent="-457200" algn="just" defTabSz="914400" rtl="0" eaLnBrk="1" fontAlgn="auto" latinLnBrk="0" hangingPunct="1">
              <a:lnSpc>
                <a:spcPct val="200000"/>
              </a:lnSpc>
              <a:spcBef>
                <a:spcPts val="1000"/>
              </a:spcBef>
              <a:spcAft>
                <a:spcPts val="0"/>
              </a:spcAft>
              <a:buClr>
                <a:schemeClr val="dk1"/>
              </a:buClr>
              <a:buSzPts val="1800"/>
              <a:buFont typeface="Arial" panose="020B0604020202020204"/>
              <a:buChar char="•"/>
              <a:defRPr/>
            </a:pPr>
            <a:endParaRPr lang="en-US" sz="2000" dirty="0">
              <a:latin typeface="Times New Roman" panose="02020603050405020304" pitchFamily="18" charset="0"/>
              <a:cs typeface="Times New Roman" panose="02020603050405020304" pitchFamily="18" charset="0"/>
            </a:endParaRPr>
          </a:p>
          <a:p>
            <a:pPr marL="685800" marR="0" lvl="0" indent="-457200" algn="just" defTabSz="914400" rtl="0" eaLnBrk="1" fontAlgn="auto" latinLnBrk="0" hangingPunct="1">
              <a:lnSpc>
                <a:spcPct val="200000"/>
              </a:lnSpc>
              <a:spcBef>
                <a:spcPts val="1000"/>
              </a:spcBef>
              <a:spcAft>
                <a:spcPts val="0"/>
              </a:spcAft>
              <a:buClr>
                <a:schemeClr val="dk1"/>
              </a:buClr>
              <a:buSzPts val="1800"/>
              <a:buFont typeface="Arial" panose="020B0604020202020204"/>
              <a:buChar char="•"/>
              <a:defRPr/>
            </a:pPr>
            <a:endParaRPr lang="en-US" sz="2000" dirty="0">
              <a:latin typeface="Times New Roman" panose="02020603050405020304" pitchFamily="18" charset="0"/>
              <a:cs typeface="Times New Roman" panose="02020603050405020304" pitchFamily="18" charset="0"/>
            </a:endParaRPr>
          </a:p>
          <a:p>
            <a:pPr marL="685800" marR="0" lvl="0" indent="-457200" algn="just" defTabSz="914400" rtl="0" eaLnBrk="1" fontAlgn="auto" latinLnBrk="0" hangingPunct="1">
              <a:lnSpc>
                <a:spcPct val="200000"/>
              </a:lnSpc>
              <a:spcBef>
                <a:spcPts val="1000"/>
              </a:spcBef>
              <a:spcAft>
                <a:spcPts val="0"/>
              </a:spcAft>
              <a:buClr>
                <a:schemeClr val="dk1"/>
              </a:buClr>
              <a:buSzPts val="1800"/>
              <a:buFont typeface="Arial" panose="020B0604020202020204"/>
              <a:buChar char="•"/>
              <a:defRPr/>
            </a:pPr>
            <a:endParaRPr kumimoji="0" sz="2000" b="0" i="0" u="none" strike="noStrike" kern="0" cap="none" spc="0" normalizeH="0" baseline="0" noProof="0" dirty="0">
              <a:ln>
                <a:noFill/>
              </a:ln>
              <a:solidFill>
                <a:srgbClr val="202124"/>
              </a:solidFill>
              <a:effectLst/>
              <a:highlight>
                <a:srgbClr val="FFFFFF"/>
              </a:highlight>
              <a:uLnTx/>
              <a:uFillTx/>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4101" name="Google Shape;124;g136c2cfec24_0_2"/>
          <p:cNvCxnSpPr/>
          <p:nvPr/>
        </p:nvCxnSpPr>
        <p:spPr>
          <a:xfrm>
            <a:off x="0" y="1116013"/>
            <a:ext cx="12192000" cy="0"/>
          </a:xfrm>
          <a:prstGeom prst="straightConnector1">
            <a:avLst/>
          </a:prstGeom>
          <a:ln w="9525" cap="flat" cmpd="sng">
            <a:solidFill>
              <a:srgbClr val="C00000"/>
            </a:solidFill>
            <a:prstDash val="solid"/>
            <a:miter/>
            <a:headEnd type="none" w="sm" len="sm"/>
            <a:tailEnd type="none" w="sm" len="sm"/>
          </a:ln>
        </p:spPr>
      </p:cxnSp>
      <p:pic>
        <p:nvPicPr>
          <p:cNvPr id="4102" name="Google Shape;126;g136c2cfec24_0_2" descr="kle tech logo"/>
          <p:cNvPicPr preferRelativeResize="0">
            <a:picLocks noChangeAspect="1"/>
          </p:cNvPicPr>
          <p:nvPr/>
        </p:nvPicPr>
        <p:blipFill>
          <a:blip r:embed="rId3" cstate="print"/>
          <a:stretch>
            <a:fillRect/>
          </a:stretch>
        </p:blipFill>
        <p:spPr>
          <a:xfrm>
            <a:off x="9059863" y="0"/>
            <a:ext cx="3132137" cy="1036638"/>
          </a:xfrm>
          <a:prstGeom prst="rect">
            <a:avLst/>
          </a:prstGeom>
          <a:noFill/>
          <a:ln w="9525">
            <a:noFill/>
          </a:ln>
        </p:spPr>
      </p:pic>
      <p:sp>
        <p:nvSpPr>
          <p:cNvPr id="4103" name="Google Shape;179;g13de6e14d8b_0_24"/>
          <p:cNvSpPr txBox="1"/>
          <p:nvPr/>
        </p:nvSpPr>
        <p:spPr>
          <a:xfrm>
            <a:off x="0" y="153988"/>
            <a:ext cx="8913091"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pPr/>
              <a:t>3</a:t>
            </a:fld>
            <a:r>
              <a:rPr lang="en-US" b="1" dirty="0">
                <a:latin typeface="Times New Roman" panose="02020603050405020304" pitchFamily="18" charset="0"/>
                <a:cs typeface="Times New Roman" panose="02020603050405020304" pitchFamily="18" charset="0"/>
              </a:rPr>
              <a:t>/22</a:t>
            </a:r>
            <a:endParaRPr lang="en-US"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BBF1-F63F-0FBB-DCCB-D9F4CC3148CD}"/>
              </a:ext>
            </a:extLst>
          </p:cNvPr>
          <p:cNvSpPr>
            <a:spLocks noGrp="1"/>
          </p:cNvSpPr>
          <p:nvPr>
            <p:ph type="title"/>
          </p:nvPr>
        </p:nvSpPr>
        <p:spPr>
          <a:xfrm>
            <a:off x="0" y="99654"/>
            <a:ext cx="12278032" cy="1325563"/>
          </a:xfrm>
        </p:spPr>
        <p:txBody>
          <a:bodyPr>
            <a:normAutofit/>
          </a:bodyPr>
          <a:lstStyle/>
          <a:p>
            <a:br>
              <a:rPr lang="en-US" sz="3100" b="1" dirty="0">
                <a:solidFill>
                  <a:srgbClr val="C00000"/>
                </a:solidFill>
                <a:latin typeface="Times New Roman" panose="02020603050405020304" pitchFamily="18" charset="0"/>
                <a:cs typeface="Times New Roman" panose="02020603050405020304" pitchFamily="18" charset="0"/>
              </a:rPr>
            </a:br>
            <a:r>
              <a:rPr lang="en-US" sz="3100" b="1" dirty="0">
                <a:solidFill>
                  <a:srgbClr val="C00000"/>
                </a:solidFill>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71282875-FDA2-9129-37DC-C512D26141D2}"/>
              </a:ext>
            </a:extLst>
          </p:cNvPr>
          <p:cNvSpPr>
            <a:spLocks noGrp="1"/>
          </p:cNvSpPr>
          <p:nvPr>
            <p:ph idx="1"/>
          </p:nvPr>
        </p:nvSpPr>
        <p:spPr>
          <a:xfrm>
            <a:off x="408040" y="1412828"/>
            <a:ext cx="11375920" cy="5172863"/>
          </a:xfrm>
        </p:spPr>
        <p:txBody>
          <a:bodyPr>
            <a:normAutofit/>
          </a:bodyPr>
          <a:lstStyle/>
          <a:p>
            <a:pPr marL="0" indent="0" algn="ctr">
              <a:lnSpc>
                <a:spcPct val="200000"/>
              </a:lnSpc>
              <a:buNone/>
            </a:pPr>
            <a:r>
              <a:rPr lang="en-IN" sz="4000" b="1" dirty="0">
                <a:latin typeface="Times New Roman" panose="02020603050405020304" pitchFamily="18" charset="0"/>
                <a:cs typeface="Times New Roman" panose="02020603050405020304" pitchFamily="18" charset="0"/>
              </a:rPr>
              <a:t>Literature Survey</a:t>
            </a:r>
          </a:p>
          <a:p>
            <a:pPr marL="342900" indent="-342900">
              <a:lnSpc>
                <a:spcPct val="200000"/>
              </a:lnSpc>
              <a:spcBef>
                <a:spcPts val="0"/>
              </a:spcBef>
              <a:buClr>
                <a:srgbClr val="000000"/>
              </a:buClr>
              <a:buFont typeface="+mj-lt"/>
              <a:buAutoNum type="arabicPeriod"/>
              <a:defRPr/>
            </a:pPr>
            <a:r>
              <a:rPr lang="en-IN" sz="2200" b="1" dirty="0">
                <a:effectLst/>
                <a:latin typeface="Times New Roman" panose="02020603050405020304" pitchFamily="18" charset="0"/>
                <a:ea typeface="Calibri" panose="020F0502020204030204" pitchFamily="34" charset="0"/>
              </a:rPr>
              <a:t>Composing Text and Image for Image Retrieval - An Empirical Odyssey</a:t>
            </a:r>
          </a:p>
          <a:p>
            <a:pPr indent="0" algn="just">
              <a:lnSpc>
                <a:spcPct val="100000"/>
              </a:lnSpc>
              <a:buClr>
                <a:schemeClr val="dk1"/>
              </a:buClr>
              <a:buSzPts val="1800"/>
              <a:buNone/>
              <a:defRPr/>
            </a:pPr>
            <a:r>
              <a:rPr lang="en-IN" sz="2000" dirty="0">
                <a:latin typeface="Times New Roman" pitchFamily="18" charset="0"/>
                <a:cs typeface="Times New Roman" pitchFamily="18" charset="0"/>
              </a:rPr>
              <a:t>Nam Vo , Lu Jiang , Chen Sun , Kevin Murphy. </a:t>
            </a:r>
            <a:r>
              <a:rPr lang="en-US" sz="2000" dirty="0">
                <a:latin typeface="Times New Roman" pitchFamily="18" charset="0"/>
                <a:cs typeface="Times New Roman" pitchFamily="18" charset="0"/>
              </a:rPr>
              <a:t> "Composing Text and Image for Image Retrieval - an Empirical Odyssey," </a:t>
            </a:r>
            <a:r>
              <a:rPr lang="en-US" sz="2000" i="1" dirty="0">
                <a:latin typeface="Times New Roman" pitchFamily="18" charset="0"/>
                <a:cs typeface="Times New Roman" pitchFamily="18" charset="0"/>
              </a:rPr>
              <a:t>2019 IEEE/CVF Conference on Computer Vision and Pattern Recognition (CVPR)</a:t>
            </a:r>
            <a:r>
              <a:rPr lang="en-US" sz="2000" dirty="0">
                <a:latin typeface="Times New Roman" pitchFamily="18" charset="0"/>
                <a:cs typeface="Times New Roman" pitchFamily="18" charset="0"/>
              </a:rPr>
              <a:t>, Long Beach, CA, USA, 2019, pp. 6432-6441,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10.1109/CVPR.2019.00660.</a:t>
            </a:r>
            <a:endParaRPr lang="en-IN" sz="2000" dirty="0">
              <a:effectLst/>
              <a:latin typeface="Times New Roman" pitchFamily="18" charset="0"/>
              <a:ea typeface="Calibri" panose="020F0502020204030204" pitchFamily="34" charset="0"/>
              <a:cs typeface="Times New Roman"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Proposed Methodology</a:t>
            </a:r>
            <a:r>
              <a:rPr lang="en-US" sz="2000" dirty="0">
                <a:latin typeface="Times New Roman" pitchFamily="18" charset="0"/>
                <a:cs typeface="Times New Roman" pitchFamily="18" charset="0"/>
              </a:rPr>
              <a:t>: </a:t>
            </a:r>
            <a:r>
              <a:rPr lang="en-IN" sz="2000" dirty="0">
                <a:effectLst/>
                <a:latin typeface="Times New Roman" panose="02020603050405020304" pitchFamily="18" charset="0"/>
                <a:ea typeface="Calibri" panose="020F0502020204030204" pitchFamily="34" charset="0"/>
              </a:rPr>
              <a:t>TIRG (Text Image Residual Gating) - Combines image and text features for image retrieval using gated residual connections</a:t>
            </a:r>
            <a:endParaRPr lang="en-IN" sz="1800" dirty="0">
              <a:effectLst/>
              <a:latin typeface="Times New Roman" panose="02020603050405020304" pitchFamily="18" charset="0"/>
              <a:ea typeface="Calibri" panose="020F0502020204030204" pitchFamily="34" charset="0"/>
            </a:endParaRPr>
          </a:p>
          <a:p>
            <a:pPr algn="just">
              <a:lnSpc>
                <a:spcPct val="150000"/>
              </a:lnSpc>
            </a:pPr>
            <a:r>
              <a:rPr lang="en-IN" sz="2000" b="1" dirty="0">
                <a:latin typeface="Times New Roman" panose="02020603050405020304" pitchFamily="18" charset="0"/>
                <a:cs typeface="Times New Roman" panose="02020603050405020304" pitchFamily="18" charset="0"/>
              </a:rPr>
              <a:t>Dataset: </a:t>
            </a:r>
            <a:r>
              <a:rPr lang="en-IN" sz="2000" dirty="0">
                <a:effectLst/>
                <a:latin typeface="Times New Roman" panose="02020603050405020304" pitchFamily="18" charset="0"/>
                <a:ea typeface="Calibri" panose="020F0502020204030204" pitchFamily="34" charset="0"/>
              </a:rPr>
              <a:t>Fashion200k, MIT-States</a:t>
            </a:r>
          </a:p>
          <a:p>
            <a:pPr algn="just">
              <a:lnSpc>
                <a:spcPct val="150000"/>
              </a:lnSpc>
            </a:pPr>
            <a:endParaRPr lang="en-IN" sz="4700" dirty="0">
              <a:latin typeface="Times New Roman" pitchFamily="18" charset="0"/>
              <a:cs typeface="Times New Roman" pitchFamily="18" charset="0"/>
            </a:endParaRPr>
          </a:p>
        </p:txBody>
      </p:sp>
      <p:pic>
        <p:nvPicPr>
          <p:cNvPr id="5" name="Google Shape;126;g136c2cfec24_0_2" descr="kle tech logo">
            <a:extLst>
              <a:ext uri="{FF2B5EF4-FFF2-40B4-BE49-F238E27FC236}">
                <a16:creationId xmlns:a16="http://schemas.microsoft.com/office/drawing/2014/main" id="{8B5BFEE5-5F4C-980B-E251-1A38C48A791E}"/>
              </a:ext>
            </a:extLst>
          </p:cNvPr>
          <p:cNvPicPr preferRelativeResize="0">
            <a:picLocks noChangeAspect="1"/>
          </p:cNvPicPr>
          <p:nvPr/>
        </p:nvPicPr>
        <p:blipFill>
          <a:blip r:embed="rId3"/>
          <a:stretch>
            <a:fillRect/>
          </a:stretch>
        </p:blipFill>
        <p:spPr>
          <a:xfrm>
            <a:off x="8772594" y="180869"/>
            <a:ext cx="3132137" cy="861350"/>
          </a:xfrm>
          <a:prstGeom prst="rect">
            <a:avLst/>
          </a:prstGeom>
          <a:noFill/>
          <a:ln w="9525">
            <a:noFill/>
          </a:ln>
        </p:spPr>
      </p:pic>
      <p:cxnSp>
        <p:nvCxnSpPr>
          <p:cNvPr id="6" name="Google Shape;90;p1">
            <a:extLst>
              <a:ext uri="{FF2B5EF4-FFF2-40B4-BE49-F238E27FC236}">
                <a16:creationId xmlns:a16="http://schemas.microsoft.com/office/drawing/2014/main" id="{6F3183C4-6694-A8CB-F204-C0E98A569895}"/>
              </a:ext>
            </a:extLst>
          </p:cNvPr>
          <p:cNvCxnSpPr/>
          <p:nvPr/>
        </p:nvCxnSpPr>
        <p:spPr>
          <a:xfrm>
            <a:off x="0" y="1321356"/>
            <a:ext cx="12192000" cy="0"/>
          </a:xfrm>
          <a:prstGeom prst="straightConnector1">
            <a:avLst/>
          </a:prstGeom>
          <a:ln w="9525" cap="flat" cmpd="sng">
            <a:solidFill>
              <a:srgbClr val="C00000"/>
            </a:solidFill>
            <a:prstDash val="solid"/>
            <a:miter/>
            <a:headEnd type="none" w="sm" len="sm"/>
            <a:tailEnd type="none" w="sm" len="sm"/>
          </a:ln>
        </p:spPr>
      </p:cxnSp>
      <p:sp>
        <p:nvSpPr>
          <p:cNvPr id="7" name="TextBox 6">
            <a:extLst>
              <a:ext uri="{FF2B5EF4-FFF2-40B4-BE49-F238E27FC236}">
                <a16:creationId xmlns:a16="http://schemas.microsoft.com/office/drawing/2014/main" id="{BC342B1D-18CE-D900-B17A-28AB750B2AF1}"/>
              </a:ext>
            </a:extLst>
          </p:cNvPr>
          <p:cNvSpPr txBox="1"/>
          <p:nvPr/>
        </p:nvSpPr>
        <p:spPr>
          <a:xfrm>
            <a:off x="129309" y="299054"/>
            <a:ext cx="7984881" cy="954107"/>
          </a:xfrm>
          <a:prstGeom prst="rect">
            <a:avLst/>
          </a:prstGeom>
          <a:noFill/>
        </p:spPr>
        <p:txBody>
          <a:bodyPr wrap="square">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9B618960-8005-486C-9A75-10CB2AAC16F9}" type="slidenum">
              <a:rPr lang="en-US" smtClean="0"/>
              <a:pPr/>
              <a:t>4</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426524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BBF1-F63F-0FBB-DCCB-D9F4CC3148CD}"/>
              </a:ext>
            </a:extLst>
          </p:cNvPr>
          <p:cNvSpPr>
            <a:spLocks noGrp="1"/>
          </p:cNvSpPr>
          <p:nvPr>
            <p:ph type="title"/>
          </p:nvPr>
        </p:nvSpPr>
        <p:spPr>
          <a:xfrm>
            <a:off x="0" y="99654"/>
            <a:ext cx="12278032" cy="1325563"/>
          </a:xfrm>
        </p:spPr>
        <p:txBody>
          <a:bodyPr>
            <a:normAutofit/>
          </a:bodyPr>
          <a:lstStyle/>
          <a:p>
            <a:br>
              <a:rPr lang="en-US" sz="3100" b="1" dirty="0">
                <a:solidFill>
                  <a:srgbClr val="C00000"/>
                </a:solidFill>
                <a:latin typeface="Times New Roman" panose="02020603050405020304" pitchFamily="18" charset="0"/>
                <a:cs typeface="Times New Roman" panose="02020603050405020304" pitchFamily="18" charset="0"/>
              </a:rPr>
            </a:br>
            <a:r>
              <a:rPr lang="en-US" sz="3100" b="1" dirty="0">
                <a:solidFill>
                  <a:srgbClr val="C00000"/>
                </a:solidFill>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71282875-FDA2-9129-37DC-C512D26141D2}"/>
              </a:ext>
            </a:extLst>
          </p:cNvPr>
          <p:cNvSpPr>
            <a:spLocks noGrp="1"/>
          </p:cNvSpPr>
          <p:nvPr>
            <p:ph idx="1"/>
          </p:nvPr>
        </p:nvSpPr>
        <p:spPr>
          <a:xfrm>
            <a:off x="408040" y="1504268"/>
            <a:ext cx="11375920" cy="5172863"/>
          </a:xfrm>
        </p:spPr>
        <p:txBody>
          <a:bodyPr>
            <a:normAutofit/>
          </a:bodyPr>
          <a:lstStyle/>
          <a:p>
            <a:pPr marL="0" indent="0" algn="ctr">
              <a:lnSpc>
                <a:spcPct val="200000"/>
              </a:lnSpc>
              <a:buNone/>
            </a:pPr>
            <a:r>
              <a:rPr lang="en-IN" sz="4000" b="1" dirty="0">
                <a:latin typeface="Times New Roman" panose="02020603050405020304" pitchFamily="18" charset="0"/>
                <a:cs typeface="Times New Roman" panose="02020603050405020304" pitchFamily="18" charset="0"/>
              </a:rPr>
              <a:t>Literature Survey</a:t>
            </a:r>
          </a:p>
          <a:p>
            <a:pPr marL="0" indent="0">
              <a:lnSpc>
                <a:spcPct val="200000"/>
              </a:lnSpc>
              <a:spcBef>
                <a:spcPts val="0"/>
              </a:spcBef>
              <a:buClr>
                <a:srgbClr val="000000"/>
              </a:buClr>
              <a:buNone/>
              <a:defRPr/>
            </a:pPr>
            <a:r>
              <a:rPr lang="en-US" sz="2200" b="1" dirty="0">
                <a:latin typeface="Times New Roman" panose="02020603050405020304" pitchFamily="18" charset="0"/>
                <a:cs typeface="Times New Roman" panose="02020603050405020304" pitchFamily="18" charset="0"/>
              </a:rPr>
              <a:t>2. </a:t>
            </a:r>
            <a:r>
              <a:rPr lang="en-IN" sz="2200" b="1" dirty="0">
                <a:effectLst/>
                <a:latin typeface="Times New Roman" panose="02020603050405020304" pitchFamily="18" charset="0"/>
                <a:ea typeface="Calibri" panose="020F0502020204030204" pitchFamily="34" charset="0"/>
              </a:rPr>
              <a:t>Compositional Learning of Image-Text Query for Image Retrieval</a:t>
            </a:r>
            <a:endParaRPr lang="en-US" sz="2200" b="1" dirty="0">
              <a:latin typeface="Times New Roman" panose="02020603050405020304" pitchFamily="18" charset="0"/>
              <a:cs typeface="Times New Roman" pitchFamily="18" charset="0"/>
            </a:endParaRPr>
          </a:p>
          <a:p>
            <a:pPr indent="0" algn="just">
              <a:lnSpc>
                <a:spcPct val="100000"/>
              </a:lnSpc>
              <a:buClr>
                <a:schemeClr val="dk1"/>
              </a:buClr>
              <a:buSzPts val="1800"/>
              <a:buNone/>
              <a:defRPr/>
            </a:pPr>
            <a:r>
              <a:rPr lang="en-US" sz="2000" dirty="0">
                <a:latin typeface="Times New Roman" pitchFamily="18" charset="0"/>
                <a:cs typeface="Times New Roman" pitchFamily="18" charset="0"/>
              </a:rPr>
              <a:t>M. U. </a:t>
            </a:r>
            <a:r>
              <a:rPr lang="en-US" sz="2000" dirty="0" err="1">
                <a:latin typeface="Times New Roman" pitchFamily="18" charset="0"/>
                <a:cs typeface="Times New Roman" pitchFamily="18" charset="0"/>
              </a:rPr>
              <a:t>Anwaar</a:t>
            </a:r>
            <a:r>
              <a:rPr lang="en-US" sz="2000" dirty="0">
                <a:latin typeface="Times New Roman" pitchFamily="18" charset="0"/>
                <a:cs typeface="Times New Roman" pitchFamily="18" charset="0"/>
              </a:rPr>
              <a:t>, E. </a:t>
            </a:r>
            <a:r>
              <a:rPr lang="en-US" sz="2000" dirty="0" err="1">
                <a:latin typeface="Times New Roman" pitchFamily="18" charset="0"/>
                <a:cs typeface="Times New Roman" pitchFamily="18" charset="0"/>
              </a:rPr>
              <a:t>Labintcev</a:t>
            </a:r>
            <a:r>
              <a:rPr lang="en-US" sz="2000" dirty="0">
                <a:latin typeface="Times New Roman" pitchFamily="18" charset="0"/>
                <a:cs typeface="Times New Roman" pitchFamily="18" charset="0"/>
              </a:rPr>
              <a:t> and M. </a:t>
            </a:r>
            <a:r>
              <a:rPr lang="en-US" sz="2000" dirty="0" err="1">
                <a:latin typeface="Times New Roman" pitchFamily="18" charset="0"/>
                <a:cs typeface="Times New Roman" pitchFamily="18" charset="0"/>
              </a:rPr>
              <a:t>Kleinsteuber</a:t>
            </a:r>
            <a:r>
              <a:rPr lang="en-US" sz="2000" dirty="0">
                <a:latin typeface="Times New Roman" pitchFamily="18" charset="0"/>
                <a:cs typeface="Times New Roman" pitchFamily="18" charset="0"/>
              </a:rPr>
              <a:t>, "Compositional Learning of Image-Text Query for Image Retrieval," </a:t>
            </a:r>
            <a:r>
              <a:rPr lang="en-US" sz="2000" i="1" dirty="0">
                <a:latin typeface="Times New Roman" pitchFamily="18" charset="0"/>
                <a:cs typeface="Times New Roman" pitchFamily="18" charset="0"/>
              </a:rPr>
              <a:t>2019 IEEE Winter Conference on Applications of Computer Vision (WACV)</a:t>
            </a:r>
            <a:r>
              <a:rPr lang="en-US" sz="2000" dirty="0">
                <a:latin typeface="Times New Roman" pitchFamily="18" charset="0"/>
                <a:cs typeface="Times New Roman" pitchFamily="18" charset="0"/>
              </a:rPr>
              <a:t>, Waikoloa, HI, USA, 2021, pp. 1139-1148,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10.1109/WACV48630.2021.00118.</a:t>
            </a:r>
            <a:endParaRPr lang="en-IN" sz="2000" dirty="0">
              <a:effectLst/>
              <a:latin typeface="Times New Roman" pitchFamily="18" charset="0"/>
              <a:ea typeface="Calibri" panose="020F0502020204030204" pitchFamily="34" charset="0"/>
              <a:cs typeface="Times New Roman"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Proposed Methodology</a:t>
            </a:r>
            <a:r>
              <a:rPr lang="en-US" sz="2000" dirty="0">
                <a:latin typeface="Times New Roman" panose="02020603050405020304" pitchFamily="18"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rPr>
              <a:t>ComposeAE</a:t>
            </a:r>
            <a:r>
              <a:rPr lang="en-IN" sz="2000" dirty="0">
                <a:effectLst/>
                <a:latin typeface="Times New Roman" panose="02020603050405020304" pitchFamily="18" charset="0"/>
                <a:ea typeface="Calibri" panose="020F0502020204030204" pitchFamily="34" charset="0"/>
              </a:rPr>
              <a:t> - Autoencoder-based model that combines image and text for retrieval using deep metric learning, with a rotational symmetry constraint on optimization.</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Dataset: </a:t>
            </a:r>
            <a:r>
              <a:rPr lang="en-IN" sz="2000" dirty="0">
                <a:effectLst/>
                <a:latin typeface="Times New Roman" panose="02020603050405020304" pitchFamily="18" charset="0"/>
                <a:ea typeface="Calibri" panose="020F0502020204030204" pitchFamily="34" charset="0"/>
              </a:rPr>
              <a:t>MIT-States, Fashion200k, Fashion IQ</a:t>
            </a:r>
            <a:endParaRPr lang="en-IN" sz="4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2000" dirty="0">
              <a:effectLst/>
              <a:latin typeface="Times New Roman" panose="02020603050405020304" pitchFamily="18" charset="0"/>
              <a:ea typeface="Calibri" panose="020F0502020204030204" pitchFamily="34" charset="0"/>
            </a:endParaRPr>
          </a:p>
        </p:txBody>
      </p:sp>
      <p:pic>
        <p:nvPicPr>
          <p:cNvPr id="5" name="Google Shape;126;g136c2cfec24_0_2" descr="kle tech logo">
            <a:extLst>
              <a:ext uri="{FF2B5EF4-FFF2-40B4-BE49-F238E27FC236}">
                <a16:creationId xmlns:a16="http://schemas.microsoft.com/office/drawing/2014/main" id="{8B5BFEE5-5F4C-980B-E251-1A38C48A791E}"/>
              </a:ext>
            </a:extLst>
          </p:cNvPr>
          <p:cNvPicPr preferRelativeResize="0">
            <a:picLocks noChangeAspect="1"/>
          </p:cNvPicPr>
          <p:nvPr/>
        </p:nvPicPr>
        <p:blipFill>
          <a:blip r:embed="rId3"/>
          <a:stretch>
            <a:fillRect/>
          </a:stretch>
        </p:blipFill>
        <p:spPr>
          <a:xfrm>
            <a:off x="8772594" y="180869"/>
            <a:ext cx="3132137" cy="861350"/>
          </a:xfrm>
          <a:prstGeom prst="rect">
            <a:avLst/>
          </a:prstGeom>
          <a:noFill/>
          <a:ln w="9525">
            <a:noFill/>
          </a:ln>
        </p:spPr>
      </p:pic>
      <p:cxnSp>
        <p:nvCxnSpPr>
          <p:cNvPr id="6" name="Google Shape;90;p1">
            <a:extLst>
              <a:ext uri="{FF2B5EF4-FFF2-40B4-BE49-F238E27FC236}">
                <a16:creationId xmlns:a16="http://schemas.microsoft.com/office/drawing/2014/main" id="{6F3183C4-6694-A8CB-F204-C0E98A569895}"/>
              </a:ext>
            </a:extLst>
          </p:cNvPr>
          <p:cNvCxnSpPr/>
          <p:nvPr/>
        </p:nvCxnSpPr>
        <p:spPr>
          <a:xfrm>
            <a:off x="0" y="1321356"/>
            <a:ext cx="12192000" cy="0"/>
          </a:xfrm>
          <a:prstGeom prst="straightConnector1">
            <a:avLst/>
          </a:prstGeom>
          <a:ln w="9525" cap="flat" cmpd="sng">
            <a:solidFill>
              <a:srgbClr val="C00000"/>
            </a:solidFill>
            <a:prstDash val="solid"/>
            <a:miter/>
            <a:headEnd type="none" w="sm" len="sm"/>
            <a:tailEnd type="none" w="sm" len="sm"/>
          </a:ln>
        </p:spPr>
      </p:cxnSp>
      <p:sp>
        <p:nvSpPr>
          <p:cNvPr id="7" name="TextBox 6">
            <a:extLst>
              <a:ext uri="{FF2B5EF4-FFF2-40B4-BE49-F238E27FC236}">
                <a16:creationId xmlns:a16="http://schemas.microsoft.com/office/drawing/2014/main" id="{BC342B1D-18CE-D900-B17A-28AB750B2AF1}"/>
              </a:ext>
            </a:extLst>
          </p:cNvPr>
          <p:cNvSpPr txBox="1"/>
          <p:nvPr/>
        </p:nvSpPr>
        <p:spPr>
          <a:xfrm>
            <a:off x="110836" y="299054"/>
            <a:ext cx="8003354" cy="954107"/>
          </a:xfrm>
          <a:prstGeom prst="rect">
            <a:avLst/>
          </a:prstGeom>
          <a:noFill/>
        </p:spPr>
        <p:txBody>
          <a:bodyPr wrap="square">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9B618960-8005-486C-9A75-10CB2AAC16F9}" type="slidenum">
              <a:rPr lang="en-US" smtClean="0"/>
              <a:pPr/>
              <a:t>5</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426524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BBF1-F63F-0FBB-DCCB-D9F4CC3148CD}"/>
              </a:ext>
            </a:extLst>
          </p:cNvPr>
          <p:cNvSpPr>
            <a:spLocks noGrp="1"/>
          </p:cNvSpPr>
          <p:nvPr>
            <p:ph type="title"/>
          </p:nvPr>
        </p:nvSpPr>
        <p:spPr>
          <a:xfrm>
            <a:off x="0" y="99654"/>
            <a:ext cx="12278032" cy="1325563"/>
          </a:xfrm>
        </p:spPr>
        <p:txBody>
          <a:bodyPr>
            <a:normAutofit/>
          </a:bodyPr>
          <a:lstStyle/>
          <a:p>
            <a:br>
              <a:rPr lang="en-US" sz="3100" b="1" dirty="0">
                <a:solidFill>
                  <a:srgbClr val="C00000"/>
                </a:solidFill>
                <a:latin typeface="Times New Roman" panose="02020603050405020304" pitchFamily="18" charset="0"/>
                <a:cs typeface="Times New Roman" panose="02020603050405020304" pitchFamily="18" charset="0"/>
              </a:rPr>
            </a:br>
            <a:r>
              <a:rPr lang="en-US" sz="3100" b="1" dirty="0">
                <a:solidFill>
                  <a:srgbClr val="C00000"/>
                </a:solidFill>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71282875-FDA2-9129-37DC-C512D26141D2}"/>
              </a:ext>
            </a:extLst>
          </p:cNvPr>
          <p:cNvSpPr>
            <a:spLocks noGrp="1"/>
          </p:cNvSpPr>
          <p:nvPr>
            <p:ph idx="1"/>
          </p:nvPr>
        </p:nvSpPr>
        <p:spPr>
          <a:xfrm>
            <a:off x="408040" y="1504268"/>
            <a:ext cx="11375920" cy="5172863"/>
          </a:xfrm>
        </p:spPr>
        <p:txBody>
          <a:bodyPr>
            <a:normAutofit/>
          </a:bodyPr>
          <a:lstStyle/>
          <a:p>
            <a:pPr marL="0" indent="0" algn="ctr">
              <a:lnSpc>
                <a:spcPct val="200000"/>
              </a:lnSpc>
              <a:buNone/>
            </a:pPr>
            <a:r>
              <a:rPr lang="en-IN" sz="4000" b="1" dirty="0">
                <a:latin typeface="Times New Roman" pitchFamily="18" charset="0"/>
                <a:cs typeface="Times New Roman" pitchFamily="18" charset="0"/>
              </a:rPr>
              <a:t>Literature Survey</a:t>
            </a:r>
          </a:p>
          <a:p>
            <a:pPr marL="0" indent="0">
              <a:lnSpc>
                <a:spcPct val="200000"/>
              </a:lnSpc>
              <a:spcBef>
                <a:spcPts val="0"/>
              </a:spcBef>
              <a:buClr>
                <a:srgbClr val="000000"/>
              </a:buClr>
              <a:buNone/>
              <a:defRPr/>
            </a:pPr>
            <a:r>
              <a:rPr lang="en-US" sz="2200" b="1" dirty="0">
                <a:latin typeface="Times New Roman" pitchFamily="18" charset="0"/>
                <a:cs typeface="Times New Roman" pitchFamily="18" charset="0"/>
              </a:rPr>
              <a:t>3</a:t>
            </a:r>
            <a:r>
              <a:rPr lang="en-US" sz="2200" dirty="0">
                <a:latin typeface="Times New Roman" pitchFamily="18" charset="0"/>
                <a:cs typeface="Times New Roman" pitchFamily="18" charset="0"/>
              </a:rPr>
              <a:t>. </a:t>
            </a:r>
            <a:r>
              <a:rPr lang="en-IN" sz="2200" b="1" dirty="0">
                <a:latin typeface="Times New Roman" pitchFamily="18" charset="0"/>
                <a:cs typeface="Times New Roman" pitchFamily="18" charset="0"/>
              </a:rPr>
              <a:t>Dual Compositional Learning in Interactive Image Retrieval</a:t>
            </a:r>
            <a:endParaRPr lang="en-US" sz="2200" b="1" dirty="0">
              <a:latin typeface="Times New Roman" pitchFamily="18" charset="0"/>
              <a:cs typeface="Times New Roman" pitchFamily="18" charset="0"/>
            </a:endParaRPr>
          </a:p>
          <a:p>
            <a:pPr indent="0" algn="just">
              <a:lnSpc>
                <a:spcPct val="100000"/>
              </a:lnSpc>
              <a:buClr>
                <a:schemeClr val="dk1"/>
              </a:buClr>
              <a:buSzPts val="1800"/>
              <a:buNone/>
              <a:defRPr/>
            </a:pPr>
            <a:r>
              <a:rPr lang="en-US" sz="2000" dirty="0">
                <a:latin typeface="Times New Roman" pitchFamily="18" charset="0"/>
                <a:cs typeface="Times New Roman" pitchFamily="18" charset="0"/>
              </a:rPr>
              <a:t>M. U. </a:t>
            </a:r>
            <a:r>
              <a:rPr lang="en-US" sz="2000" dirty="0" err="1">
                <a:latin typeface="Times New Roman" pitchFamily="18" charset="0"/>
                <a:cs typeface="Times New Roman" pitchFamily="18" charset="0"/>
              </a:rPr>
              <a:t>Anwaar</a:t>
            </a:r>
            <a:r>
              <a:rPr lang="en-US" sz="2000" dirty="0">
                <a:latin typeface="Times New Roman" pitchFamily="18" charset="0"/>
                <a:cs typeface="Times New Roman" pitchFamily="18" charset="0"/>
              </a:rPr>
              <a:t>, E. </a:t>
            </a:r>
            <a:r>
              <a:rPr lang="en-US" sz="2000" dirty="0" err="1">
                <a:latin typeface="Times New Roman" pitchFamily="18" charset="0"/>
                <a:cs typeface="Times New Roman" pitchFamily="18" charset="0"/>
              </a:rPr>
              <a:t>Labintcev</a:t>
            </a:r>
            <a:r>
              <a:rPr lang="en-US" sz="2000" dirty="0">
                <a:latin typeface="Times New Roman" pitchFamily="18" charset="0"/>
                <a:cs typeface="Times New Roman" pitchFamily="18" charset="0"/>
              </a:rPr>
              <a:t> and M. </a:t>
            </a:r>
            <a:r>
              <a:rPr lang="en-US" sz="2000" dirty="0" err="1">
                <a:latin typeface="Times New Roman" pitchFamily="18" charset="0"/>
                <a:cs typeface="Times New Roman" pitchFamily="18" charset="0"/>
              </a:rPr>
              <a:t>Kleinsteuber</a:t>
            </a:r>
            <a:r>
              <a:rPr lang="en-US" sz="2000" dirty="0">
                <a:latin typeface="Times New Roman" pitchFamily="18" charset="0"/>
                <a:cs typeface="Times New Roman" pitchFamily="18" charset="0"/>
              </a:rPr>
              <a:t>, "Compositional Learning of Image-Text Query for Image Retrieval," </a:t>
            </a:r>
            <a:r>
              <a:rPr lang="en-US" sz="2000" i="1" dirty="0">
                <a:latin typeface="Times New Roman" pitchFamily="18" charset="0"/>
                <a:cs typeface="Times New Roman" pitchFamily="18" charset="0"/>
              </a:rPr>
              <a:t>2021 IEEE Winter Conference on Applications of Computer Vision (WACV)</a:t>
            </a:r>
            <a:r>
              <a:rPr lang="en-US" sz="2000" dirty="0">
                <a:latin typeface="Times New Roman" pitchFamily="18" charset="0"/>
                <a:cs typeface="Times New Roman" pitchFamily="18" charset="0"/>
              </a:rPr>
              <a:t>, Waikoloa, HI, USA, 2021, pp. 1139-1148,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10.1109/WACV48630.2021.00118.</a:t>
            </a:r>
            <a:endParaRPr lang="en-IN" sz="2000" dirty="0">
              <a:effectLst/>
              <a:latin typeface="Times New Roman" pitchFamily="18" charset="0"/>
              <a:ea typeface="Calibri" panose="020F0502020204030204" pitchFamily="34" charset="0"/>
              <a:cs typeface="Times New Roman" pitchFamily="18" charset="0"/>
            </a:endParaRPr>
          </a:p>
          <a:p>
            <a:pPr algn="just">
              <a:lnSpc>
                <a:spcPct val="150000"/>
              </a:lnSpc>
            </a:pPr>
            <a:r>
              <a:rPr lang="en-US" sz="2000" b="1" dirty="0">
                <a:latin typeface="Times New Roman" pitchFamily="18" charset="0"/>
                <a:cs typeface="Times New Roman" pitchFamily="18" charset="0"/>
              </a:rPr>
              <a:t>Proposed Methodology</a:t>
            </a:r>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Dual Composition Network (</a:t>
            </a:r>
            <a:r>
              <a:rPr lang="en-IN" sz="2000" dirty="0" err="1">
                <a:latin typeface="Times New Roman" pitchFamily="18" charset="0"/>
                <a:cs typeface="Times New Roman" pitchFamily="18" charset="0"/>
              </a:rPr>
              <a:t>DCNet</a:t>
            </a:r>
            <a:r>
              <a:rPr lang="en-IN" sz="2000" dirty="0">
                <a:latin typeface="Times New Roman" pitchFamily="18" charset="0"/>
                <a:cs typeface="Times New Roman" pitchFamily="18" charset="0"/>
              </a:rPr>
              <a:t>), with Composition Network and Correction Network; Fused Difference (FD) module, and joint training loss</a:t>
            </a:r>
            <a:endParaRPr lang="en-US" sz="2000" dirty="0">
              <a:latin typeface="Times New Roman" pitchFamily="18" charset="0"/>
              <a:cs typeface="Times New Roman" pitchFamily="18" charset="0"/>
            </a:endParaRPr>
          </a:p>
          <a:p>
            <a:pPr algn="just">
              <a:lnSpc>
                <a:spcPct val="150000"/>
              </a:lnSpc>
            </a:pPr>
            <a:r>
              <a:rPr lang="en-IN" sz="2000" b="1" dirty="0">
                <a:latin typeface="Times New Roman" pitchFamily="18" charset="0"/>
                <a:cs typeface="Times New Roman" pitchFamily="18" charset="0"/>
              </a:rPr>
              <a:t>Dataset</a:t>
            </a:r>
            <a:r>
              <a:rPr lang="en-IN" sz="2000" dirty="0">
                <a:latin typeface="Times New Roman" pitchFamily="18" charset="0"/>
                <a:cs typeface="Times New Roman" pitchFamily="18" charset="0"/>
              </a:rPr>
              <a:t>: Fashion-IQ, Shoes, Fashion200K</a:t>
            </a:r>
          </a:p>
          <a:p>
            <a:pPr marL="0" indent="0" algn="just">
              <a:lnSpc>
                <a:spcPct val="150000"/>
              </a:lnSpc>
              <a:buNone/>
            </a:pPr>
            <a:endParaRPr lang="en-IN" sz="2000" dirty="0">
              <a:latin typeface="Times New Roman" pitchFamily="18" charset="0"/>
              <a:cs typeface="Times New Roman" pitchFamily="18" charset="0"/>
            </a:endParaRPr>
          </a:p>
          <a:p>
            <a:pPr algn="just">
              <a:lnSpc>
                <a:spcPct val="150000"/>
              </a:lnSpc>
              <a:buNone/>
            </a:pPr>
            <a:endParaRPr lang="en-IN" sz="2000" dirty="0">
              <a:latin typeface="Times New Roman" pitchFamily="18" charset="0"/>
              <a:cs typeface="Times New Roman" pitchFamily="18" charset="0"/>
            </a:endParaRPr>
          </a:p>
          <a:p>
            <a:pPr algn="just">
              <a:lnSpc>
                <a:spcPct val="150000"/>
              </a:lnSpc>
              <a:buNone/>
            </a:pPr>
            <a:endParaRPr lang="en-IN" sz="4700" dirty="0">
              <a:latin typeface="Times New Roman" pitchFamily="18" charset="0"/>
              <a:cs typeface="Times New Roman" pitchFamily="18" charset="0"/>
            </a:endParaRPr>
          </a:p>
          <a:p>
            <a:pPr marL="0" indent="0" algn="ctr">
              <a:lnSpc>
                <a:spcPct val="150000"/>
              </a:lnSpc>
              <a:buNone/>
            </a:pPr>
            <a:endParaRPr lang="en-IN" sz="4700" b="1" dirty="0">
              <a:latin typeface="Times New Roman" pitchFamily="18" charset="0"/>
              <a:cs typeface="Times New Roman" pitchFamily="18" charset="0"/>
            </a:endParaRPr>
          </a:p>
        </p:txBody>
      </p:sp>
      <p:pic>
        <p:nvPicPr>
          <p:cNvPr id="5" name="Google Shape;126;g136c2cfec24_0_2" descr="kle tech logo">
            <a:extLst>
              <a:ext uri="{FF2B5EF4-FFF2-40B4-BE49-F238E27FC236}">
                <a16:creationId xmlns:a16="http://schemas.microsoft.com/office/drawing/2014/main" id="{8B5BFEE5-5F4C-980B-E251-1A38C48A791E}"/>
              </a:ext>
            </a:extLst>
          </p:cNvPr>
          <p:cNvPicPr preferRelativeResize="0">
            <a:picLocks noChangeAspect="1"/>
          </p:cNvPicPr>
          <p:nvPr/>
        </p:nvPicPr>
        <p:blipFill>
          <a:blip r:embed="rId3"/>
          <a:stretch>
            <a:fillRect/>
          </a:stretch>
        </p:blipFill>
        <p:spPr>
          <a:xfrm>
            <a:off x="8772594" y="180869"/>
            <a:ext cx="3132137" cy="861350"/>
          </a:xfrm>
          <a:prstGeom prst="rect">
            <a:avLst/>
          </a:prstGeom>
          <a:noFill/>
          <a:ln w="9525">
            <a:noFill/>
          </a:ln>
        </p:spPr>
      </p:pic>
      <p:cxnSp>
        <p:nvCxnSpPr>
          <p:cNvPr id="6" name="Google Shape;90;p1">
            <a:extLst>
              <a:ext uri="{FF2B5EF4-FFF2-40B4-BE49-F238E27FC236}">
                <a16:creationId xmlns:a16="http://schemas.microsoft.com/office/drawing/2014/main" id="{6F3183C4-6694-A8CB-F204-C0E98A569895}"/>
              </a:ext>
            </a:extLst>
          </p:cNvPr>
          <p:cNvCxnSpPr/>
          <p:nvPr/>
        </p:nvCxnSpPr>
        <p:spPr>
          <a:xfrm>
            <a:off x="0" y="1321356"/>
            <a:ext cx="12192000" cy="0"/>
          </a:xfrm>
          <a:prstGeom prst="straightConnector1">
            <a:avLst/>
          </a:prstGeom>
          <a:ln w="9525" cap="flat" cmpd="sng">
            <a:solidFill>
              <a:srgbClr val="C00000"/>
            </a:solidFill>
            <a:prstDash val="solid"/>
            <a:miter/>
            <a:headEnd type="none" w="sm" len="sm"/>
            <a:tailEnd type="none" w="sm" len="sm"/>
          </a:ln>
        </p:spPr>
      </p:cxnSp>
      <p:sp>
        <p:nvSpPr>
          <p:cNvPr id="7" name="TextBox 6">
            <a:extLst>
              <a:ext uri="{FF2B5EF4-FFF2-40B4-BE49-F238E27FC236}">
                <a16:creationId xmlns:a16="http://schemas.microsoft.com/office/drawing/2014/main" id="{BC342B1D-18CE-D900-B17A-28AB750B2AF1}"/>
              </a:ext>
            </a:extLst>
          </p:cNvPr>
          <p:cNvSpPr txBox="1"/>
          <p:nvPr/>
        </p:nvSpPr>
        <p:spPr>
          <a:xfrm>
            <a:off x="147782" y="299054"/>
            <a:ext cx="7966408" cy="954107"/>
          </a:xfrm>
          <a:prstGeom prst="rect">
            <a:avLst/>
          </a:prstGeom>
          <a:noFill/>
        </p:spPr>
        <p:txBody>
          <a:bodyPr wrap="square">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9B618960-8005-486C-9A75-10CB2AAC16F9}" type="slidenum">
              <a:rPr lang="en-US" smtClean="0"/>
              <a:pPr/>
              <a:t>6</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426524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BBF1-F63F-0FBB-DCCB-D9F4CC3148CD}"/>
              </a:ext>
            </a:extLst>
          </p:cNvPr>
          <p:cNvSpPr>
            <a:spLocks noGrp="1"/>
          </p:cNvSpPr>
          <p:nvPr>
            <p:ph type="title"/>
          </p:nvPr>
        </p:nvSpPr>
        <p:spPr>
          <a:xfrm>
            <a:off x="0" y="99654"/>
            <a:ext cx="12278032" cy="1325563"/>
          </a:xfrm>
        </p:spPr>
        <p:txBody>
          <a:bodyPr>
            <a:normAutofit/>
          </a:bodyPr>
          <a:lstStyle/>
          <a:p>
            <a:br>
              <a:rPr lang="en-US" sz="3100" b="1" dirty="0">
                <a:solidFill>
                  <a:srgbClr val="C00000"/>
                </a:solidFill>
                <a:latin typeface="Times New Roman" panose="02020603050405020304" pitchFamily="18" charset="0"/>
                <a:cs typeface="Times New Roman" panose="02020603050405020304" pitchFamily="18" charset="0"/>
              </a:rPr>
            </a:br>
            <a:r>
              <a:rPr lang="en-US" sz="3100" b="1" dirty="0">
                <a:solidFill>
                  <a:srgbClr val="C00000"/>
                </a:solidFill>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71282875-FDA2-9129-37DC-C512D26141D2}"/>
              </a:ext>
            </a:extLst>
          </p:cNvPr>
          <p:cNvSpPr>
            <a:spLocks noGrp="1"/>
          </p:cNvSpPr>
          <p:nvPr>
            <p:ph idx="1"/>
          </p:nvPr>
        </p:nvSpPr>
        <p:spPr>
          <a:xfrm>
            <a:off x="408040" y="1423850"/>
            <a:ext cx="11375920" cy="5251269"/>
          </a:xfrm>
        </p:spPr>
        <p:txBody>
          <a:bodyPr>
            <a:normAutofit fontScale="92500" lnSpcReduction="10000"/>
          </a:bodyPr>
          <a:lstStyle/>
          <a:p>
            <a:pPr marL="0" indent="0" algn="ctr">
              <a:lnSpc>
                <a:spcPct val="200000"/>
              </a:lnSpc>
              <a:buNone/>
            </a:pPr>
            <a:r>
              <a:rPr lang="en-IN" sz="4000" b="1" dirty="0">
                <a:latin typeface="Times New Roman" panose="02020603050405020304" pitchFamily="18" charset="0"/>
                <a:cs typeface="Times New Roman" panose="02020603050405020304" pitchFamily="18" charset="0"/>
              </a:rPr>
              <a:t>Literature Survey</a:t>
            </a:r>
          </a:p>
          <a:p>
            <a:pPr marL="0" indent="0">
              <a:lnSpc>
                <a:spcPct val="200000"/>
              </a:lnSpc>
              <a:spcBef>
                <a:spcPts val="0"/>
              </a:spcBef>
              <a:buClr>
                <a:srgbClr val="000000"/>
              </a:buClr>
              <a:buNone/>
              <a:defRPr/>
            </a:pPr>
            <a:r>
              <a:rPr lang="en-US" sz="2200" b="1" dirty="0">
                <a:latin typeface="Times New Roman" panose="02020603050405020304" pitchFamily="18" charset="0"/>
                <a:cs typeface="Times New Roman" panose="02020603050405020304" pitchFamily="18" charset="0"/>
              </a:rPr>
              <a:t>4</a:t>
            </a:r>
            <a:r>
              <a:rPr lang="en-US" sz="2200" dirty="0">
                <a:latin typeface="Times New Roman" pitchFamily="18" charset="0"/>
                <a:cs typeface="Times New Roman" pitchFamily="18" charset="0"/>
              </a:rPr>
              <a:t>. </a:t>
            </a:r>
            <a:r>
              <a:rPr lang="en-IN" sz="2200" b="1" dirty="0">
                <a:latin typeface="Times New Roman" pitchFamily="18" charset="0"/>
                <a:cs typeface="Times New Roman" pitchFamily="18" charset="0"/>
              </a:rPr>
              <a:t>Exploring Compositional Image Retrieval with Hybrid Compositional Learning and Heuristic Negative Mining</a:t>
            </a:r>
            <a:endParaRPr lang="en-US" sz="2200" b="1" dirty="0">
              <a:latin typeface="Times New Roman" pitchFamily="18" charset="0"/>
              <a:cs typeface="Times New Roman" pitchFamily="18" charset="0"/>
            </a:endParaRPr>
          </a:p>
          <a:p>
            <a:pPr marL="0" indent="0">
              <a:lnSpc>
                <a:spcPct val="150000"/>
              </a:lnSpc>
              <a:spcBef>
                <a:spcPts val="0"/>
              </a:spcBef>
              <a:buClr>
                <a:srgbClr val="000000"/>
              </a:buClr>
              <a:buNone/>
              <a:defRPr/>
            </a:pPr>
            <a:r>
              <a:rPr lang="en-US" sz="2000" dirty="0">
                <a:latin typeface="Times New Roman" pitchFamily="18" charset="0"/>
                <a:cs typeface="Times New Roman" pitchFamily="18" charset="0"/>
              </a:rPr>
              <a:t>Chao Wang, Ehsan </a:t>
            </a:r>
            <a:r>
              <a:rPr lang="en-US" sz="2000" dirty="0" err="1">
                <a:latin typeface="Times New Roman" pitchFamily="18" charset="0"/>
                <a:cs typeface="Times New Roman" pitchFamily="18" charset="0"/>
              </a:rPr>
              <a:t>Nezhadarya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Tanmana</a:t>
            </a:r>
            <a:r>
              <a:rPr lang="en-US" sz="2000" dirty="0">
                <a:latin typeface="Times New Roman" pitchFamily="18" charset="0"/>
                <a:cs typeface="Times New Roman" pitchFamily="18" charset="0"/>
              </a:rPr>
              <a:t> Sadhu, </a:t>
            </a:r>
            <a:r>
              <a:rPr lang="en-US" sz="2000" dirty="0" err="1">
                <a:latin typeface="Times New Roman" pitchFamily="18" charset="0"/>
                <a:cs typeface="Times New Roman" pitchFamily="18" charset="0"/>
              </a:rPr>
              <a:t>Shengdong</a:t>
            </a:r>
            <a:r>
              <a:rPr lang="en-US" sz="2000" dirty="0">
                <a:latin typeface="Times New Roman" pitchFamily="18" charset="0"/>
                <a:cs typeface="Times New Roman" pitchFamily="18" charset="0"/>
              </a:rPr>
              <a:t> Zhang.</a:t>
            </a:r>
            <a:r>
              <a:rPr lang="en-IN" sz="2000" dirty="0">
                <a:latin typeface="Times New Roman" pitchFamily="18" charset="0"/>
                <a:cs typeface="Times New Roman" pitchFamily="18" charset="0"/>
              </a:rPr>
              <a:t> Exploring Compositional Image Retrieval with Hybrid Compositional Learning and Heuristic Negative Mining. </a:t>
            </a:r>
            <a:r>
              <a:rPr lang="en-US" sz="2000" i="1" dirty="0">
                <a:latin typeface="Times New Roman" pitchFamily="18" charset="0"/>
                <a:cs typeface="Times New Roman" pitchFamily="18" charset="0"/>
              </a:rPr>
              <a:t>2022 International Electronics Symposium (IES)</a:t>
            </a:r>
            <a:r>
              <a:rPr lang="en-US" sz="2000" dirty="0">
                <a:latin typeface="Times New Roman" pitchFamily="18" charset="0"/>
                <a:cs typeface="Times New Roman" pitchFamily="18" charset="0"/>
              </a:rPr>
              <a:t>, Surabaya, Indonesia, 2022, pp. 430-437,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10.1109/IES53407.2021.9593987 </a:t>
            </a:r>
          </a:p>
          <a:p>
            <a:pPr marL="0" indent="0" algn="just">
              <a:lnSpc>
                <a:spcPct val="150000"/>
              </a:lnSpc>
            </a:pPr>
            <a:r>
              <a:rPr lang="en-US" sz="2000" b="1" dirty="0">
                <a:latin typeface="Times New Roman" pitchFamily="18" charset="0"/>
                <a:cs typeface="Times New Roman" pitchFamily="18" charset="0"/>
              </a:rPr>
              <a:t>Proposed Methodology</a:t>
            </a:r>
            <a:r>
              <a:rPr lang="en-US" sz="2000" dirty="0">
                <a:latin typeface="Times New Roman" pitchFamily="18" charset="0"/>
                <a:cs typeface="Times New Roman" pitchFamily="18" charset="0"/>
              </a:rPr>
              <a:t>: </a:t>
            </a:r>
            <a:r>
              <a:rPr lang="en-IN" sz="2000" dirty="0">
                <a:latin typeface="Times New Roman" pitchFamily="18" charset="0"/>
                <a:cs typeface="Times New Roman" pitchFamily="18" charset="0"/>
              </a:rPr>
              <a:t>Hybrid Compositional Learning (</a:t>
            </a:r>
            <a:r>
              <a:rPr lang="en-IN" sz="2000" dirty="0" err="1">
                <a:latin typeface="Times New Roman" pitchFamily="18" charset="0"/>
                <a:cs typeface="Times New Roman" pitchFamily="18" charset="0"/>
              </a:rPr>
              <a:t>HyCoLe</a:t>
            </a:r>
            <a:r>
              <a:rPr lang="en-IN" sz="2000" dirty="0">
                <a:latin typeface="Times New Roman" pitchFamily="18" charset="0"/>
                <a:cs typeface="Times New Roman" pitchFamily="18" charset="0"/>
              </a:rPr>
              <a:t>-HNM) model using CLIP, with a heuristic negative mining approach</a:t>
            </a:r>
            <a:endParaRPr lang="en-US" sz="2000" dirty="0">
              <a:latin typeface="Times New Roman" pitchFamily="18" charset="0"/>
              <a:cs typeface="Times New Roman" pitchFamily="18" charset="0"/>
            </a:endParaRPr>
          </a:p>
          <a:p>
            <a:pPr marL="0" indent="0" algn="just">
              <a:lnSpc>
                <a:spcPct val="150000"/>
              </a:lnSpc>
            </a:pPr>
            <a:r>
              <a:rPr lang="en-IN" sz="2000" b="1" dirty="0">
                <a:latin typeface="Times New Roman" pitchFamily="18" charset="0"/>
                <a:cs typeface="Times New Roman" pitchFamily="18" charset="0"/>
              </a:rPr>
              <a:t>Dataset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FashionIQ</a:t>
            </a:r>
            <a:r>
              <a:rPr lang="en-IN" sz="2000" dirty="0">
                <a:latin typeface="Times New Roman" pitchFamily="18" charset="0"/>
                <a:cs typeface="Times New Roman" pitchFamily="18" charset="0"/>
              </a:rPr>
              <a:t>, Fashion200K, MIT-States</a:t>
            </a:r>
          </a:p>
          <a:p>
            <a:pPr marL="0" indent="0" algn="just">
              <a:lnSpc>
                <a:spcPct val="150000"/>
              </a:lnSpc>
              <a:buNone/>
            </a:pPr>
            <a:endParaRPr lang="en-IN" sz="2000" dirty="0">
              <a:latin typeface="Times New Roman" pitchFamily="18" charset="0"/>
              <a:cs typeface="Times New Roman" pitchFamily="18" charset="0"/>
            </a:endParaRPr>
          </a:p>
          <a:p>
            <a:pPr marL="0" indent="0" algn="ctr">
              <a:lnSpc>
                <a:spcPct val="150000"/>
              </a:lnSpc>
              <a:buNone/>
            </a:pPr>
            <a:endParaRPr lang="en-IN" sz="4700" b="1" dirty="0">
              <a:latin typeface="Times New Roman" panose="02020603050405020304" pitchFamily="18" charset="0"/>
              <a:cs typeface="Times New Roman" panose="02020603050405020304" pitchFamily="18" charset="0"/>
            </a:endParaRPr>
          </a:p>
        </p:txBody>
      </p:sp>
      <p:pic>
        <p:nvPicPr>
          <p:cNvPr id="5" name="Google Shape;126;g136c2cfec24_0_2" descr="kle tech logo">
            <a:extLst>
              <a:ext uri="{FF2B5EF4-FFF2-40B4-BE49-F238E27FC236}">
                <a16:creationId xmlns:a16="http://schemas.microsoft.com/office/drawing/2014/main" id="{8B5BFEE5-5F4C-980B-E251-1A38C48A791E}"/>
              </a:ext>
            </a:extLst>
          </p:cNvPr>
          <p:cNvPicPr preferRelativeResize="0">
            <a:picLocks noChangeAspect="1"/>
          </p:cNvPicPr>
          <p:nvPr/>
        </p:nvPicPr>
        <p:blipFill>
          <a:blip r:embed="rId3"/>
          <a:stretch>
            <a:fillRect/>
          </a:stretch>
        </p:blipFill>
        <p:spPr>
          <a:xfrm>
            <a:off x="8772594" y="180869"/>
            <a:ext cx="3132137" cy="861350"/>
          </a:xfrm>
          <a:prstGeom prst="rect">
            <a:avLst/>
          </a:prstGeom>
          <a:noFill/>
          <a:ln w="9525">
            <a:noFill/>
          </a:ln>
        </p:spPr>
      </p:pic>
      <p:cxnSp>
        <p:nvCxnSpPr>
          <p:cNvPr id="6" name="Google Shape;90;p1">
            <a:extLst>
              <a:ext uri="{FF2B5EF4-FFF2-40B4-BE49-F238E27FC236}">
                <a16:creationId xmlns:a16="http://schemas.microsoft.com/office/drawing/2014/main" id="{6F3183C4-6694-A8CB-F204-C0E98A569895}"/>
              </a:ext>
            </a:extLst>
          </p:cNvPr>
          <p:cNvCxnSpPr/>
          <p:nvPr/>
        </p:nvCxnSpPr>
        <p:spPr>
          <a:xfrm>
            <a:off x="0" y="1321356"/>
            <a:ext cx="12192000" cy="0"/>
          </a:xfrm>
          <a:prstGeom prst="straightConnector1">
            <a:avLst/>
          </a:prstGeom>
          <a:ln w="9525" cap="flat" cmpd="sng">
            <a:solidFill>
              <a:srgbClr val="C00000"/>
            </a:solidFill>
            <a:prstDash val="solid"/>
            <a:miter/>
            <a:headEnd type="none" w="sm" len="sm"/>
            <a:tailEnd type="none" w="sm" len="sm"/>
          </a:ln>
        </p:spPr>
      </p:cxnSp>
      <p:sp>
        <p:nvSpPr>
          <p:cNvPr id="7" name="TextBox 6">
            <a:extLst>
              <a:ext uri="{FF2B5EF4-FFF2-40B4-BE49-F238E27FC236}">
                <a16:creationId xmlns:a16="http://schemas.microsoft.com/office/drawing/2014/main" id="{BC342B1D-18CE-D900-B17A-28AB750B2AF1}"/>
              </a:ext>
            </a:extLst>
          </p:cNvPr>
          <p:cNvSpPr txBox="1"/>
          <p:nvPr/>
        </p:nvSpPr>
        <p:spPr>
          <a:xfrm>
            <a:off x="101600" y="299054"/>
            <a:ext cx="8012590" cy="954107"/>
          </a:xfrm>
          <a:prstGeom prst="rect">
            <a:avLst/>
          </a:prstGeom>
          <a:noFill/>
        </p:spPr>
        <p:txBody>
          <a:bodyPr wrap="square">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9B618960-8005-486C-9A75-10CB2AAC16F9}" type="slidenum">
              <a:rPr lang="en-US" smtClean="0"/>
              <a:pPr/>
              <a:t>7</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426524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BBF1-F63F-0FBB-DCCB-D9F4CC3148CD}"/>
              </a:ext>
            </a:extLst>
          </p:cNvPr>
          <p:cNvSpPr>
            <a:spLocks noGrp="1"/>
          </p:cNvSpPr>
          <p:nvPr>
            <p:ph type="title"/>
          </p:nvPr>
        </p:nvSpPr>
        <p:spPr>
          <a:xfrm>
            <a:off x="0" y="99654"/>
            <a:ext cx="12278032" cy="1325563"/>
          </a:xfrm>
        </p:spPr>
        <p:txBody>
          <a:bodyPr>
            <a:normAutofit/>
          </a:bodyPr>
          <a:lstStyle/>
          <a:p>
            <a:br>
              <a:rPr lang="en-US" sz="3100" b="1" dirty="0">
                <a:solidFill>
                  <a:srgbClr val="C00000"/>
                </a:solidFill>
                <a:latin typeface="Times New Roman" panose="02020603050405020304" pitchFamily="18" charset="0"/>
                <a:cs typeface="Times New Roman" panose="02020603050405020304" pitchFamily="18" charset="0"/>
              </a:rPr>
            </a:br>
            <a:r>
              <a:rPr lang="en-US" sz="3100" b="1" dirty="0">
                <a:solidFill>
                  <a:srgbClr val="C00000"/>
                </a:solidFill>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71282875-FDA2-9129-37DC-C512D26141D2}"/>
              </a:ext>
            </a:extLst>
          </p:cNvPr>
          <p:cNvSpPr>
            <a:spLocks noGrp="1"/>
          </p:cNvSpPr>
          <p:nvPr>
            <p:ph idx="1"/>
          </p:nvPr>
        </p:nvSpPr>
        <p:spPr>
          <a:xfrm>
            <a:off x="408040" y="1504268"/>
            <a:ext cx="11375920" cy="5172863"/>
          </a:xfrm>
        </p:spPr>
        <p:txBody>
          <a:bodyPr>
            <a:normAutofit/>
          </a:bodyPr>
          <a:lstStyle/>
          <a:p>
            <a:pPr marL="0" indent="0" algn="ctr">
              <a:lnSpc>
                <a:spcPct val="200000"/>
              </a:lnSpc>
              <a:buNone/>
            </a:pPr>
            <a:r>
              <a:rPr lang="en-IN" sz="4000" b="1" dirty="0">
                <a:latin typeface="Times New Roman" panose="02020603050405020304" pitchFamily="18" charset="0"/>
                <a:cs typeface="Times New Roman" panose="02020603050405020304" pitchFamily="18" charset="0"/>
              </a:rPr>
              <a:t>Literature Survey</a:t>
            </a:r>
          </a:p>
          <a:p>
            <a:pPr marL="0" indent="0">
              <a:lnSpc>
                <a:spcPct val="200000"/>
              </a:lnSpc>
              <a:spcBef>
                <a:spcPts val="0"/>
              </a:spcBef>
              <a:buClr>
                <a:srgbClr val="000000"/>
              </a:buClr>
              <a:buNone/>
              <a:defRPr/>
            </a:pPr>
            <a:r>
              <a:rPr lang="en-US" sz="2200" b="1" dirty="0">
                <a:latin typeface="Times New Roman" panose="02020603050405020304" pitchFamily="18" charset="0"/>
                <a:cs typeface="Times New Roman" panose="02020603050405020304" pitchFamily="18" charset="0"/>
              </a:rPr>
              <a:t>5</a:t>
            </a:r>
            <a:r>
              <a:rPr lang="en-US" sz="2200" dirty="0">
                <a:latin typeface="Times New Roman" pitchFamily="18" charset="0"/>
                <a:cs typeface="Times New Roman" pitchFamily="18" charset="0"/>
              </a:rPr>
              <a:t>. </a:t>
            </a:r>
            <a:r>
              <a:rPr lang="en-IN" sz="2200" b="1" dirty="0">
                <a:latin typeface="Times New Roman" pitchFamily="18" charset="0"/>
                <a:cs typeface="Times New Roman" pitchFamily="18" charset="0"/>
              </a:rPr>
              <a:t>Cola: A Benchmark for Compositional Text-to-Image Retrieval</a:t>
            </a:r>
            <a:endParaRPr lang="en-US" sz="2200" b="1" dirty="0">
              <a:latin typeface="Times New Roman" pitchFamily="18" charset="0"/>
              <a:cs typeface="Times New Roman" pitchFamily="18" charset="0"/>
            </a:endParaRPr>
          </a:p>
          <a:p>
            <a:pPr marL="0" indent="0">
              <a:lnSpc>
                <a:spcPct val="200000"/>
              </a:lnSpc>
              <a:spcBef>
                <a:spcPts val="0"/>
              </a:spcBef>
              <a:buClr>
                <a:srgbClr val="000000"/>
              </a:buClr>
              <a:buNone/>
              <a:defRPr/>
            </a:pPr>
            <a:r>
              <a:rPr lang="en-US" sz="2000" dirty="0">
                <a:latin typeface="Times New Roman" pitchFamily="18" charset="0"/>
                <a:cs typeface="Times New Roman" pitchFamily="18" charset="0"/>
              </a:rPr>
              <a:t>Chao Wang, Ehsan </a:t>
            </a:r>
            <a:r>
              <a:rPr lang="en-US" sz="2000" dirty="0" err="1">
                <a:latin typeface="Times New Roman" pitchFamily="18" charset="0"/>
                <a:cs typeface="Times New Roman" pitchFamily="18" charset="0"/>
              </a:rPr>
              <a:t>Nezhadarya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Tanmana</a:t>
            </a:r>
            <a:r>
              <a:rPr lang="en-US" sz="2000" dirty="0">
                <a:latin typeface="Times New Roman" pitchFamily="18" charset="0"/>
                <a:cs typeface="Times New Roman" pitchFamily="18" charset="0"/>
              </a:rPr>
              <a:t> Sadhu, </a:t>
            </a:r>
            <a:r>
              <a:rPr lang="en-US" sz="2000" dirty="0" err="1">
                <a:latin typeface="Times New Roman" pitchFamily="18" charset="0"/>
                <a:cs typeface="Times New Roman" pitchFamily="18" charset="0"/>
              </a:rPr>
              <a:t>Shengdong</a:t>
            </a:r>
            <a:r>
              <a:rPr lang="en-US" sz="2000" dirty="0">
                <a:latin typeface="Times New Roman" pitchFamily="18" charset="0"/>
                <a:cs typeface="Times New Roman" pitchFamily="18" charset="0"/>
              </a:rPr>
              <a:t> Zhang.</a:t>
            </a:r>
            <a:r>
              <a:rPr lang="en-IN" sz="2000" dirty="0">
                <a:latin typeface="Times New Roman" pitchFamily="18" charset="0"/>
                <a:cs typeface="Times New Roman" pitchFamily="18" charset="0"/>
              </a:rPr>
              <a:t> Exploring Compositional Image Retrieval with Hybrid Compositional Learning and Heuristic Negative Mining. </a:t>
            </a:r>
            <a:r>
              <a:rPr lang="en-US" sz="2000" i="1" dirty="0">
                <a:latin typeface="Times New Roman" pitchFamily="18" charset="0"/>
                <a:cs typeface="Times New Roman" pitchFamily="18" charset="0"/>
              </a:rPr>
              <a:t>2023 International Electronics Symposium (IES)</a:t>
            </a:r>
            <a:r>
              <a:rPr lang="en-US" sz="2000" dirty="0">
                <a:latin typeface="Times New Roman" pitchFamily="18" charset="0"/>
                <a:cs typeface="Times New Roman" pitchFamily="18" charset="0"/>
              </a:rPr>
              <a:t>, Surabaya, Indonesia, 2023, pp. 430-437, </a:t>
            </a:r>
            <a:r>
              <a:rPr lang="en-US" sz="2000" dirty="0" err="1">
                <a:latin typeface="Times New Roman" pitchFamily="18" charset="0"/>
                <a:cs typeface="Times New Roman" pitchFamily="18" charset="0"/>
              </a:rPr>
              <a:t>doi</a:t>
            </a:r>
            <a:r>
              <a:rPr lang="en-US" sz="2000" dirty="0">
                <a:latin typeface="Times New Roman" pitchFamily="18" charset="0"/>
                <a:cs typeface="Times New Roman" pitchFamily="18" charset="0"/>
              </a:rPr>
              <a:t>: 10.1109/IES53407.2021.9593987 </a:t>
            </a:r>
          </a:p>
          <a:p>
            <a:pPr>
              <a:lnSpc>
                <a:spcPct val="150000"/>
              </a:lnSpc>
              <a:spcBef>
                <a:spcPts val="0"/>
              </a:spcBef>
              <a:buClr>
                <a:srgbClr val="000000"/>
              </a:buClr>
              <a:defRPr/>
            </a:pPr>
            <a:r>
              <a:rPr lang="en-US" sz="2000" b="1" dirty="0">
                <a:latin typeface="Times New Roman" pitchFamily="18" charset="0"/>
                <a:cs typeface="Times New Roman" pitchFamily="18" charset="0"/>
              </a:rPr>
              <a:t>Proposed Methodology</a:t>
            </a:r>
            <a:r>
              <a:rPr lang="en-IN" sz="2000" b="1" dirty="0">
                <a:latin typeface="Times New Roman" pitchFamily="18" charset="0"/>
                <a:cs typeface="Times New Roman" pitchFamily="18" charset="0"/>
              </a:rPr>
              <a:t> : </a:t>
            </a:r>
            <a:r>
              <a:rPr lang="en-IN" sz="2000" dirty="0">
                <a:latin typeface="Times New Roman" pitchFamily="18" charset="0"/>
                <a:cs typeface="Times New Roman" pitchFamily="18" charset="0"/>
              </a:rPr>
              <a:t>CLIP and FLAVA models with multimodal adaptation</a:t>
            </a:r>
            <a:r>
              <a:rPr lang="en-IN"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spcBef>
                <a:spcPts val="0"/>
              </a:spcBef>
              <a:buClr>
                <a:srgbClr val="000000"/>
              </a:buClr>
              <a:defRPr/>
            </a:pPr>
            <a:r>
              <a:rPr lang="en-IN" sz="2000" b="1" dirty="0">
                <a:latin typeface="Times New Roman" pitchFamily="18" charset="0"/>
                <a:cs typeface="Times New Roman" pitchFamily="18" charset="0"/>
              </a:rPr>
              <a:t>Dataset: </a:t>
            </a:r>
            <a:r>
              <a:rPr lang="en-IN" sz="2000" dirty="0">
                <a:latin typeface="Times New Roman" pitchFamily="18" charset="0"/>
                <a:cs typeface="Times New Roman" pitchFamily="18" charset="0"/>
              </a:rPr>
              <a:t>Cola, CREPE, CLEVR, PACO, GQA</a:t>
            </a:r>
            <a:endParaRPr lang="en-IN" sz="4700" dirty="0">
              <a:latin typeface="Times New Roman" pitchFamily="18" charset="0"/>
              <a:cs typeface="Times New Roman" pitchFamily="18" charset="0"/>
            </a:endParaRPr>
          </a:p>
        </p:txBody>
      </p:sp>
      <p:pic>
        <p:nvPicPr>
          <p:cNvPr id="5" name="Google Shape;126;g136c2cfec24_0_2" descr="kle tech logo">
            <a:extLst>
              <a:ext uri="{FF2B5EF4-FFF2-40B4-BE49-F238E27FC236}">
                <a16:creationId xmlns:a16="http://schemas.microsoft.com/office/drawing/2014/main" id="{8B5BFEE5-5F4C-980B-E251-1A38C48A791E}"/>
              </a:ext>
            </a:extLst>
          </p:cNvPr>
          <p:cNvPicPr preferRelativeResize="0">
            <a:picLocks noChangeAspect="1"/>
          </p:cNvPicPr>
          <p:nvPr/>
        </p:nvPicPr>
        <p:blipFill>
          <a:blip r:embed="rId3"/>
          <a:stretch>
            <a:fillRect/>
          </a:stretch>
        </p:blipFill>
        <p:spPr>
          <a:xfrm>
            <a:off x="8772594" y="180869"/>
            <a:ext cx="3132137" cy="861350"/>
          </a:xfrm>
          <a:prstGeom prst="rect">
            <a:avLst/>
          </a:prstGeom>
          <a:noFill/>
          <a:ln w="9525">
            <a:noFill/>
          </a:ln>
        </p:spPr>
      </p:pic>
      <p:cxnSp>
        <p:nvCxnSpPr>
          <p:cNvPr id="6" name="Google Shape;90;p1">
            <a:extLst>
              <a:ext uri="{FF2B5EF4-FFF2-40B4-BE49-F238E27FC236}">
                <a16:creationId xmlns:a16="http://schemas.microsoft.com/office/drawing/2014/main" id="{6F3183C4-6694-A8CB-F204-C0E98A569895}"/>
              </a:ext>
            </a:extLst>
          </p:cNvPr>
          <p:cNvCxnSpPr/>
          <p:nvPr/>
        </p:nvCxnSpPr>
        <p:spPr>
          <a:xfrm>
            <a:off x="0" y="1321356"/>
            <a:ext cx="12192000" cy="0"/>
          </a:xfrm>
          <a:prstGeom prst="straightConnector1">
            <a:avLst/>
          </a:prstGeom>
          <a:ln w="9525" cap="flat" cmpd="sng">
            <a:solidFill>
              <a:srgbClr val="C00000"/>
            </a:solidFill>
            <a:prstDash val="solid"/>
            <a:miter/>
            <a:headEnd type="none" w="sm" len="sm"/>
            <a:tailEnd type="none" w="sm" len="sm"/>
          </a:ln>
        </p:spPr>
      </p:cxnSp>
      <p:sp>
        <p:nvSpPr>
          <p:cNvPr id="7" name="TextBox 6">
            <a:extLst>
              <a:ext uri="{FF2B5EF4-FFF2-40B4-BE49-F238E27FC236}">
                <a16:creationId xmlns:a16="http://schemas.microsoft.com/office/drawing/2014/main" id="{BC342B1D-18CE-D900-B17A-28AB750B2AF1}"/>
              </a:ext>
            </a:extLst>
          </p:cNvPr>
          <p:cNvSpPr txBox="1"/>
          <p:nvPr/>
        </p:nvSpPr>
        <p:spPr>
          <a:xfrm>
            <a:off x="129309" y="299054"/>
            <a:ext cx="7984881" cy="954107"/>
          </a:xfrm>
          <a:prstGeom prst="rect">
            <a:avLst/>
          </a:prstGeom>
          <a:noFill/>
        </p:spPr>
        <p:txBody>
          <a:bodyPr wrap="square">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9B618960-8005-486C-9A75-10CB2AAC16F9}" type="slidenum">
              <a:rPr lang="en-US" smtClean="0"/>
              <a:pPr/>
              <a:t>8</a:t>
            </a:fld>
            <a:r>
              <a:rPr lang="en-US" b="1" dirty="0">
                <a:latin typeface="Times New Roman" panose="02020603050405020304" pitchFamily="18" charset="0"/>
                <a:cs typeface="Times New Roman" panose="02020603050405020304" pitchFamily="18" charset="0"/>
              </a:rPr>
              <a:t>/22</a:t>
            </a:r>
            <a:endParaRPr lang="en-US" dirty="0"/>
          </a:p>
        </p:txBody>
      </p:sp>
    </p:spTree>
    <p:extLst>
      <p:ext uri="{BB962C8B-B14F-4D97-AF65-F5344CB8AC3E}">
        <p14:creationId xmlns:p14="http://schemas.microsoft.com/office/powerpoint/2010/main" val="426524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Google Shape;132;g136c2cfec24_0_12"/>
          <p:cNvSpPr>
            <a:spLocks noGrp="1"/>
          </p:cNvSpPr>
          <p:nvPr>
            <p:ph type="title"/>
          </p:nvPr>
        </p:nvSpPr>
        <p:spPr>
          <a:xfrm>
            <a:off x="838200" y="536575"/>
            <a:ext cx="10515600" cy="1522413"/>
          </a:xfrm>
        </p:spPr>
        <p:txBody>
          <a:bodyPr vert="horz" wrap="square" lIns="91425" tIns="45700" rIns="91425" bIns="45700" anchor="ctr" anchorCtr="0"/>
          <a:lstStyle/>
          <a:p>
            <a:pPr algn="ctr">
              <a:buClr>
                <a:srgbClr val="000000"/>
              </a:buClr>
              <a:buFont typeface="Times New Roman" panose="02020603050405020304" pitchFamily="18" charset="0"/>
              <a:buNone/>
            </a:pPr>
            <a:br>
              <a:rPr lang="en-US" altLang="zh-CN" sz="44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br>
            <a:r>
              <a:rPr lang="en-US" altLang="x-none" sz="4400" dirty="0">
                <a:latin typeface="Times New Roman" panose="02020603050405020304" pitchFamily="18" charset="0"/>
                <a:ea typeface="Arial" panose="020B0604020202020204"/>
                <a:cs typeface="Times New Roman" panose="02020603050405020304" pitchFamily="18" charset="0"/>
                <a:sym typeface="Times New Roman" panose="02020603050405020304" pitchFamily="18" charset="0"/>
              </a:rPr>
              <a:t>Literature Survey</a:t>
            </a:r>
            <a:endParaRPr lang="en-US" altLang="zh-CN" sz="4400" dirty="0">
              <a:latin typeface="Times New Roman" panose="02020603050405020304" pitchFamily="18" charset="0"/>
              <a:ea typeface="Times New Roman" panose="02020603050405020304" pitchFamily="18" charset="0"/>
              <a:cs typeface="Arial" panose="020B0604020202020204"/>
              <a:sym typeface="Times New Roman" panose="02020603050405020304" pitchFamily="18" charset="0"/>
            </a:endParaRPr>
          </a:p>
        </p:txBody>
      </p:sp>
      <p:cxnSp>
        <p:nvCxnSpPr>
          <p:cNvPr id="8195" name="Google Shape;136;g136c2cfec24_0_12"/>
          <p:cNvCxnSpPr/>
          <p:nvPr/>
        </p:nvCxnSpPr>
        <p:spPr>
          <a:xfrm>
            <a:off x="0" y="1144588"/>
            <a:ext cx="12192000" cy="0"/>
          </a:xfrm>
          <a:prstGeom prst="straightConnector1">
            <a:avLst/>
          </a:prstGeom>
          <a:ln w="9525" cap="flat" cmpd="sng">
            <a:solidFill>
              <a:srgbClr val="C00000"/>
            </a:solidFill>
            <a:prstDash val="solid"/>
            <a:miter/>
            <a:headEnd type="none" w="sm" len="sm"/>
            <a:tailEnd type="none" w="sm" len="sm"/>
          </a:ln>
        </p:spPr>
      </p:cxnSp>
      <p:pic>
        <p:nvPicPr>
          <p:cNvPr id="8196" name="Google Shape;138;g136c2cfec24_0_12" descr="kle tech logo"/>
          <p:cNvPicPr preferRelativeResize="0">
            <a:picLocks noChangeAspect="1"/>
          </p:cNvPicPr>
          <p:nvPr/>
        </p:nvPicPr>
        <p:blipFill>
          <a:blip r:embed="rId3" cstate="print"/>
          <a:stretch>
            <a:fillRect/>
          </a:stretch>
        </p:blipFill>
        <p:spPr>
          <a:xfrm>
            <a:off x="9059863" y="28575"/>
            <a:ext cx="3132137" cy="1036638"/>
          </a:xfrm>
          <a:prstGeom prst="rect">
            <a:avLst/>
          </a:prstGeom>
          <a:noFill/>
          <a:ln w="9525">
            <a:noFill/>
          </a:ln>
        </p:spPr>
      </p:pic>
      <p:sp>
        <p:nvSpPr>
          <p:cNvPr id="3" name="Google Shape;179;g13de6e14d8b_0_24">
            <a:extLst>
              <a:ext uri="{FF2B5EF4-FFF2-40B4-BE49-F238E27FC236}">
                <a16:creationId xmlns:a16="http://schemas.microsoft.com/office/drawing/2014/main" id="{B65EF54E-29DB-64FB-DFF3-719CFB8B3FC7}"/>
              </a:ext>
            </a:extLst>
          </p:cNvPr>
          <p:cNvSpPr txBox="1"/>
          <p:nvPr/>
        </p:nvSpPr>
        <p:spPr>
          <a:xfrm>
            <a:off x="130627" y="204172"/>
            <a:ext cx="8091036" cy="954067"/>
          </a:xfrm>
          <a:prstGeom prst="rect">
            <a:avLst/>
          </a:prstGeom>
          <a:noFill/>
          <a:ln w="9525">
            <a:noFill/>
          </a:ln>
        </p:spPr>
        <p:txBody>
          <a:bodyPr wrap="square" lIns="91425" tIns="45700" rIns="91425" bIns="45700">
            <a:spAutoFit/>
          </a:bodyPr>
          <a:lstStyle/>
          <a:p>
            <a:pPr>
              <a:spcBef>
                <a:spcPts val="2540"/>
              </a:spcBef>
              <a:buNone/>
            </a:pPr>
            <a:r>
              <a:rPr lang="en-US" sz="2800" b="1" kern="2400" dirty="0">
                <a:solidFill>
                  <a:srgbClr val="FF0000"/>
                </a:solidFill>
                <a:effectLst/>
                <a:latin typeface="Times New Roman" panose="02020603050405020304" pitchFamily="18" charset="0"/>
                <a:ea typeface="SimSun" panose="02010600030101010101" pitchFamily="2" charset="-122"/>
              </a:rPr>
              <a:t>Enha</a:t>
            </a:r>
            <a:r>
              <a:rPr lang="en-US" sz="2800" b="1" kern="2400" dirty="0">
                <a:solidFill>
                  <a:srgbClr val="FF0000"/>
                </a:solidFill>
                <a:effectLst/>
                <a:latin typeface="Times New Roman" panose="02020603050405020304" pitchFamily="18" charset="0"/>
                <a:ea typeface="MS Mincho" panose="02020609040205080304" pitchFamily="49" charset="-128"/>
              </a:rPr>
              <a:t>ncing image retrieval through contrastive learning with dual queries</a:t>
            </a:r>
            <a:endParaRPr lang="en-IN" altLang="en-US" sz="2800" dirty="0">
              <a:latin typeface="Arial" panose="020B0604020202020204" pitchFamily="34" charset="0"/>
            </a:endParaRPr>
          </a:p>
        </p:txBody>
      </p:sp>
      <p:graphicFrame>
        <p:nvGraphicFramePr>
          <p:cNvPr id="5" name="Table 4">
            <a:extLst>
              <a:ext uri="{FF2B5EF4-FFF2-40B4-BE49-F238E27FC236}">
                <a16:creationId xmlns:a16="http://schemas.microsoft.com/office/drawing/2014/main" id="{056CF548-67BC-4DFA-6398-5FB0911B0AC4}"/>
              </a:ext>
            </a:extLst>
          </p:cNvPr>
          <p:cNvGraphicFramePr>
            <a:graphicFrameLocks noGrp="1"/>
          </p:cNvGraphicFramePr>
          <p:nvPr>
            <p:extLst>
              <p:ext uri="{D42A27DB-BD31-4B8C-83A1-F6EECF244321}">
                <p14:modId xmlns:p14="http://schemas.microsoft.com/office/powerpoint/2010/main" val="2077534288"/>
              </p:ext>
            </p:extLst>
          </p:nvPr>
        </p:nvGraphicFramePr>
        <p:xfrm>
          <a:off x="578498" y="1987419"/>
          <a:ext cx="10982131" cy="4327524"/>
        </p:xfrm>
        <a:graphic>
          <a:graphicData uri="http://schemas.openxmlformats.org/drawingml/2006/table">
            <a:tbl>
              <a:tblPr firstRow="1" bandRow="1">
                <a:tableStyleId>{5C22544A-7EE6-4342-B048-85BDC9FD1C3A}</a:tableStyleId>
              </a:tblPr>
              <a:tblGrid>
                <a:gridCol w="2829508">
                  <a:extLst>
                    <a:ext uri="{9D8B030D-6E8A-4147-A177-3AD203B41FA5}">
                      <a16:colId xmlns:a16="http://schemas.microsoft.com/office/drawing/2014/main" val="1156838892"/>
                    </a:ext>
                  </a:extLst>
                </a:gridCol>
                <a:gridCol w="2717541">
                  <a:extLst>
                    <a:ext uri="{9D8B030D-6E8A-4147-A177-3AD203B41FA5}">
                      <a16:colId xmlns:a16="http://schemas.microsoft.com/office/drawing/2014/main" val="2417914689"/>
                    </a:ext>
                  </a:extLst>
                </a:gridCol>
                <a:gridCol w="2717541">
                  <a:extLst>
                    <a:ext uri="{9D8B030D-6E8A-4147-A177-3AD203B41FA5}">
                      <a16:colId xmlns:a16="http://schemas.microsoft.com/office/drawing/2014/main" val="536853030"/>
                    </a:ext>
                  </a:extLst>
                </a:gridCol>
                <a:gridCol w="2717541">
                  <a:extLst>
                    <a:ext uri="{9D8B030D-6E8A-4147-A177-3AD203B41FA5}">
                      <a16:colId xmlns:a16="http://schemas.microsoft.com/office/drawing/2014/main" val="1440655163"/>
                    </a:ext>
                  </a:extLst>
                </a:gridCol>
              </a:tblGrid>
              <a:tr h="578484">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5793930"/>
                  </a:ext>
                </a:extLst>
              </a:tr>
              <a:tr h="1609562">
                <a:tc>
                  <a:txBody>
                    <a:bodyPr/>
                    <a:lstStyle/>
                    <a:p>
                      <a:pPr marR="0" defTabSz="914400" fontAlgn="auto">
                        <a:lnSpc>
                          <a:spcPct val="150000"/>
                        </a:lnSpc>
                        <a:spcBef>
                          <a:spcPts val="0"/>
                        </a:spcBef>
                        <a:spcAft>
                          <a:spcPts val="0"/>
                        </a:spcAft>
                        <a:buClr>
                          <a:srgbClr val="000000"/>
                        </a:buClr>
                        <a:buSzTx/>
                        <a:buFont typeface="Arial" panose="020B0604020202020204"/>
                        <a:buNone/>
                        <a:defRPr/>
                      </a:pPr>
                      <a:r>
                        <a:rPr lang="en-IN" sz="1800" b="0" kern="1200" dirty="0">
                          <a:solidFill>
                            <a:schemeClr val="dk1"/>
                          </a:solidFill>
                          <a:latin typeface="Times New Roman" pitchFamily="18" charset="0"/>
                          <a:ea typeface="+mn-ea"/>
                          <a:cs typeface="Times New Roman" pitchFamily="18" charset="0"/>
                        </a:rPr>
                        <a:t>Composing Text and Image for Image Retrieval - An Empirical Odyssey</a:t>
                      </a:r>
                      <a:endParaRPr lang="en-US" sz="1800" b="0" dirty="0">
                        <a:latin typeface="Times New Roman" pitchFamily="18" charset="0"/>
                        <a:cs typeface="Times New Roman"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Nam Vo , Lu Jiang , Chen Sun , Kevin Murphy</a:t>
                      </a:r>
                      <a:endParaRPr lang="en-IN"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2019</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IN" sz="1800" b="0" kern="1200" dirty="0">
                          <a:solidFill>
                            <a:schemeClr val="dk1"/>
                          </a:solidFill>
                          <a:latin typeface="Times New Roman" pitchFamily="18" charset="0"/>
                          <a:ea typeface="+mn-ea"/>
                          <a:cs typeface="Times New Roman" pitchFamily="18" charset="0"/>
                        </a:rPr>
                        <a:t>TIRG (Text Image Residual Gating) - Combines image and text features for image retrieval using gated residual connections</a:t>
                      </a:r>
                      <a:endParaRPr lang="en-IN" b="0" dirty="0">
                        <a:latin typeface="Times New Roman" pitchFamily="18" charset="0"/>
                        <a:cs typeface="Times New Roman" pitchFamily="18" charset="0"/>
                      </a:endParaRPr>
                    </a:p>
                  </a:txBody>
                  <a:tcPr/>
                </a:tc>
                <a:extLst>
                  <a:ext uri="{0D108BD9-81ED-4DB2-BD59-A6C34878D82A}">
                    <a16:rowId xmlns:a16="http://schemas.microsoft.com/office/drawing/2014/main" val="111285883"/>
                  </a:ext>
                </a:extLst>
              </a:tr>
              <a:tr h="1846513">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b="0" kern="1200" dirty="0">
                          <a:solidFill>
                            <a:schemeClr val="dk1"/>
                          </a:solidFill>
                          <a:latin typeface="Times New Roman" pitchFamily="18" charset="0"/>
                          <a:ea typeface="+mn-ea"/>
                          <a:cs typeface="Times New Roman" pitchFamily="18" charset="0"/>
                        </a:rPr>
                        <a:t>Compositional Learning of Image-Text Query for Image Retrieval</a:t>
                      </a:r>
                      <a:endParaRPr lang="en-US" sz="1800" b="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Muhammad </a:t>
                      </a:r>
                      <a:r>
                        <a:rPr lang="en-IN" sz="1800" dirty="0" err="1">
                          <a:latin typeface="Times New Roman" panose="02020603050405020304" pitchFamily="18" charset="0"/>
                          <a:cs typeface="Times New Roman" panose="02020603050405020304" pitchFamily="18" charset="0"/>
                        </a:rPr>
                        <a:t>Umer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Anwaar</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Egor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Labintcev</a:t>
                      </a:r>
                      <a:r>
                        <a:rPr lang="en-IN" sz="1800" dirty="0">
                          <a:latin typeface="Times New Roman" panose="02020603050405020304" pitchFamily="18" charset="0"/>
                          <a:cs typeface="Times New Roman" panose="02020603050405020304" pitchFamily="18" charset="0"/>
                        </a:rPr>
                        <a:t> , Martin </a:t>
                      </a:r>
                      <a:r>
                        <a:rPr lang="en-IN" sz="1800" dirty="0" err="1">
                          <a:latin typeface="Times New Roman" panose="02020603050405020304" pitchFamily="18" charset="0"/>
                          <a:cs typeface="Times New Roman" panose="02020603050405020304" pitchFamily="18" charset="0"/>
                        </a:rPr>
                        <a:t>Kleinsteuber</a:t>
                      </a:r>
                      <a:endParaRPr lang="en-US" sz="1800" b="0" dirty="0">
                        <a:latin typeface="Times New Roman" pitchFamily="18" charset="0"/>
                        <a:cs typeface="Times New Roman"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latin typeface="Times New Roman" pitchFamily="18" charset="0"/>
                          <a:ea typeface="+mn-ea"/>
                          <a:cs typeface="Times New Roman" pitchFamily="18" charset="0"/>
                        </a:rPr>
                        <a:t>ComposeAE</a:t>
                      </a:r>
                      <a:r>
                        <a:rPr lang="en-IN" sz="1800" b="0" kern="1200" dirty="0">
                          <a:solidFill>
                            <a:schemeClr val="dk1"/>
                          </a:solidFill>
                          <a:latin typeface="Times New Roman" pitchFamily="18" charset="0"/>
                          <a:ea typeface="+mn-ea"/>
                          <a:cs typeface="Times New Roman" pitchFamily="18" charset="0"/>
                        </a:rPr>
                        <a:t> - </a:t>
                      </a:r>
                      <a:r>
                        <a:rPr lang="en-IN" sz="1800" b="0" kern="1200" dirty="0" err="1">
                          <a:solidFill>
                            <a:schemeClr val="dk1"/>
                          </a:solidFill>
                          <a:latin typeface="Times New Roman" pitchFamily="18" charset="0"/>
                          <a:ea typeface="+mn-ea"/>
                          <a:cs typeface="Times New Roman" pitchFamily="18" charset="0"/>
                        </a:rPr>
                        <a:t>Autoencoder</a:t>
                      </a:r>
                      <a:r>
                        <a:rPr lang="en-IN" sz="1800" b="0" kern="1200" dirty="0">
                          <a:solidFill>
                            <a:schemeClr val="dk1"/>
                          </a:solidFill>
                          <a:latin typeface="Times New Roman" pitchFamily="18" charset="0"/>
                          <a:ea typeface="+mn-ea"/>
                          <a:cs typeface="Times New Roman" pitchFamily="18" charset="0"/>
                        </a:rPr>
                        <a:t>-based model that combines image and text for retrieval using deep metric learning, with a rotational symmetry constraint on optimization</a:t>
                      </a:r>
                      <a:endParaRPr lang="en-US" sz="1800" b="0" dirty="0">
                        <a:latin typeface="Times New Roman" pitchFamily="18" charset="0"/>
                        <a:cs typeface="Times New Roman" pitchFamily="18" charset="0"/>
                      </a:endParaRPr>
                    </a:p>
                  </a:txBody>
                  <a:tcPr/>
                </a:tc>
                <a:extLst>
                  <a:ext uri="{0D108BD9-81ED-4DB2-BD59-A6C34878D82A}">
                    <a16:rowId xmlns:a16="http://schemas.microsoft.com/office/drawing/2014/main" val="222789701"/>
                  </a:ext>
                </a:extLst>
              </a:tr>
            </a:tbl>
          </a:graphicData>
        </a:graphic>
      </p:graphicFrame>
      <p:sp>
        <p:nvSpPr>
          <p:cNvPr id="8" name="Slide Number Placeholder 7"/>
          <p:cNvSpPr>
            <a:spLocks noGrp="1"/>
          </p:cNvSpPr>
          <p:nvPr>
            <p:ph type="sldNum" sz="quarter" idx="12"/>
          </p:nvPr>
        </p:nvSpPr>
        <p:spPr/>
        <p:txBody>
          <a:bodyPr/>
          <a:lstStyle/>
          <a:p>
            <a:fld id="{9B618960-8005-486C-9A75-10CB2AAC16F9}" type="slidenum">
              <a:rPr lang="en-US" smtClean="0"/>
              <a:pPr/>
              <a:t>9</a:t>
            </a:fld>
            <a:r>
              <a:rPr lang="en-US" b="1" dirty="0">
                <a:latin typeface="Times New Roman" panose="02020603050405020304" pitchFamily="18" charset="0"/>
                <a:cs typeface="Times New Roman" panose="02020603050405020304" pitchFamily="18" charset="0"/>
              </a:rPr>
              <a:t>/22</a:t>
            </a:r>
            <a:endParaRPr lang="en-US" dirty="0"/>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2231</Words>
  <Application>Microsoft Office PowerPoint</Application>
  <PresentationFormat>Widescreen</PresentationFormat>
  <Paragraphs>280</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Enhancing image retrieval through contrastive learning with dual queries</vt:lpstr>
      <vt:lpstr>PowerPoint Presentation</vt:lpstr>
      <vt:lpstr> Introduction</vt:lpstr>
      <vt:lpstr>  </vt:lpstr>
      <vt:lpstr>  </vt:lpstr>
      <vt:lpstr>  </vt:lpstr>
      <vt:lpstr>  </vt:lpstr>
      <vt:lpstr>  </vt:lpstr>
      <vt:lpstr> Literature Survey</vt:lpstr>
      <vt:lpstr>PowerPoint Presentation</vt:lpstr>
      <vt:lpstr> Problem Statement</vt:lpstr>
      <vt:lpstr> Objectives</vt:lpstr>
      <vt:lpstr>High Level Design Architecture</vt:lpstr>
      <vt:lpstr>Low Level Design Architecture</vt:lpstr>
      <vt:lpstr>Scope of Improvement</vt:lpstr>
      <vt:lpstr>Scope of Improvement</vt:lpstr>
      <vt:lpstr>Implementation</vt:lpstr>
      <vt:lpstr>PowerPoint Presentation</vt:lpstr>
      <vt:lpstr>Conclusion</vt:lpstr>
      <vt:lpstr>References </vt:lpstr>
      <vt:lpstr>References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deep learning</dc:title>
  <dc:creator>PRADEEP</dc:creator>
  <cp:lastModifiedBy>dell</cp:lastModifiedBy>
  <cp:revision>187</cp:revision>
  <dcterms:created xsi:type="dcterms:W3CDTF">2023-08-21T16:23:00Z</dcterms:created>
  <dcterms:modified xsi:type="dcterms:W3CDTF">2025-04-11T10:01:18Z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91140C3782674793B43C9C4EBECA7785</vt:lpwstr>
  </property>
  <property fmtid="{D5CDD505-2E9C-101B-9397-08002B2CF9AE}" pid="3" name="KSOProductBuildVer">
    <vt:lpwstr>1033-11.2.0.11219</vt:lpwstr>
  </property>
</Properties>
</file>