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3.jpg" ContentType="application/octet-stream"/>
  <Override PartName="/ppt/media/image4.jpg" ContentType="application/octet-stream"/>
  <Override PartName="/ppt/media/image5.jpg" ContentType="application/octet-stream"/>
  <Override PartName="/ppt/media/image9.jpg" ContentType="application/octet-stream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5" r:id="rId14"/>
    <p:sldId id="266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3"/>
    <p:restoredTop sz="94643"/>
  </p:normalViewPr>
  <p:slideViewPr>
    <p:cSldViewPr snapToGrid="0" snapToObjects="1">
      <p:cViewPr varScale="1">
        <p:scale>
          <a:sx n="57" d="100"/>
          <a:sy n="57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5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vetlana-karepina/" TargetMode="External"/><Relationship Id="rId3" Type="http://schemas.openxmlformats.org/officeDocument/2006/relationships/image" Target="../media/image18.jpg"/><Relationship Id="rId7" Type="http://schemas.openxmlformats.org/officeDocument/2006/relationships/hyperlink" Target="https://www.linkedin.com/in/arsenii-pechenkin/" TargetMode="External"/><Relationship Id="rId2" Type="http://schemas.openxmlformats.org/officeDocument/2006/relationships/hyperlink" Target="https://www.linkedin.com/in/pavel-fedorov-3a323814b/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jpg"/><Relationship Id="rId5" Type="http://schemas.openxmlformats.org/officeDocument/2006/relationships/hyperlink" Target="https://www.linkedin.com/in/alexvs/" TargetMode="External"/><Relationship Id="rId4" Type="http://schemas.openxmlformats.org/officeDocument/2006/relationships/image" Target="../media/image19.jpg"/><Relationship Id="rId9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rt &amp; Collectibles  Tokenization  Platform"/>
          <p:cNvSpPr txBox="1"/>
          <p:nvPr/>
        </p:nvSpPr>
        <p:spPr>
          <a:xfrm>
            <a:off x="1216846" y="1619350"/>
            <a:ext cx="21040988" cy="441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1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/>
              <a:t>A</a:t>
            </a:r>
            <a:r>
              <a:rPr dirty="0"/>
              <a:t>rt</a:t>
            </a:r>
            <a:br>
              <a:rPr dirty="0"/>
            </a:br>
            <a:r>
              <a:rPr dirty="0"/>
              <a:t>Tokenization Platform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E6EF0F-3975-2543-A019-6F78F9B63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8"/>
            <a:ext cx="24384000" cy="136820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E31EE-E665-5F40-BF3A-AD9CAB7E6242}"/>
              </a:ext>
            </a:extLst>
          </p:cNvPr>
          <p:cNvSpPr txBox="1"/>
          <p:nvPr/>
        </p:nvSpPr>
        <p:spPr>
          <a:xfrm>
            <a:off x="1850065" y="7503321"/>
            <a:ext cx="10238380" cy="34727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>
                <a:solidFill>
                  <a:schemeClr val="bg1"/>
                </a:solidFill>
                <a:latin typeface="Cambria" panose="02040503050406030204" pitchFamily="18" charset="0"/>
              </a:rPr>
              <a:t>BLOCK.ART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>
                <a:solidFill>
                  <a:schemeClr val="bg1"/>
                </a:solidFill>
                <a:latin typeface="Cambria" panose="02040503050406030204" pitchFamily="18" charset="0"/>
              </a:rPr>
              <a:t>Art tokenization platform</a:t>
            </a:r>
            <a:endParaRPr kumimoji="0" lang="ru-RU" sz="7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mbria" panose="020405030504060302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8155B-2E59-7F42-9BA5-9D4D24ECF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43" y="502347"/>
            <a:ext cx="11848171" cy="147002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Our perspective clients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D4842-96D7-C04C-AC99-8AAAFE1C390D}"/>
              </a:ext>
            </a:extLst>
          </p:cNvPr>
          <p:cNvSpPr txBox="1"/>
          <p:nvPr/>
        </p:nvSpPr>
        <p:spPr>
          <a:xfrm>
            <a:off x="825192" y="1754638"/>
            <a:ext cx="7114127" cy="38282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Kate Vass Gallery,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art-gallery of modern art, 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located in Zurich</a:t>
            </a: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sym typeface="Helvetica Neu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79742D-4312-8449-8B19-4B0C40338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60" y="1754638"/>
            <a:ext cx="7753815" cy="57292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B77442-9650-E24C-9B0D-09E732B60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676" y="1754638"/>
            <a:ext cx="6850873" cy="5729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01DFFA-4CFA-6940-95F9-65175D11F09E}"/>
              </a:ext>
            </a:extLst>
          </p:cNvPr>
          <p:cNvSpPr txBox="1"/>
          <p:nvPr/>
        </p:nvSpPr>
        <p:spPr>
          <a:xfrm>
            <a:off x="825192" y="7818383"/>
            <a:ext cx="8207296" cy="5157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David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Yakobashvili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, big investor, 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owner of his museum of classical art, 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located in Moscow</a:t>
            </a: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sym typeface="Helvetica Neue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D93660-6DA7-AC42-8282-652BE6D87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59" y="8282743"/>
            <a:ext cx="7753815" cy="51640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CFCC21-49AD-4348-A110-BCCC84B68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676" y="8282743"/>
            <a:ext cx="6624830" cy="51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7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C2D1F-E89D-E24F-BF15-F702A51A0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683" y="680767"/>
            <a:ext cx="7772400" cy="147002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Market of art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94DF655-A0DB-874D-9CFC-807F3A63F8A1}"/>
              </a:ext>
            </a:extLst>
          </p:cNvPr>
          <p:cNvSpPr/>
          <p:nvPr/>
        </p:nvSpPr>
        <p:spPr>
          <a:xfrm>
            <a:off x="6200077" y="680767"/>
            <a:ext cx="13069229" cy="12879116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D3B9084-242E-CE44-AC1D-C20C2AC80095}"/>
              </a:ext>
            </a:extLst>
          </p:cNvPr>
          <p:cNvSpPr/>
          <p:nvPr/>
        </p:nvSpPr>
        <p:spPr>
          <a:xfrm>
            <a:off x="10816682" y="9389327"/>
            <a:ext cx="4148253" cy="4170556"/>
          </a:xfrm>
          <a:prstGeom prst="ellipse">
            <a:avLst/>
          </a:prstGeom>
          <a:solidFill>
            <a:schemeClr val="accent3"/>
          </a:solidFill>
          <a:ln w="12700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D3AA84B-EDBA-D643-82CE-C612FD451282}"/>
              </a:ext>
            </a:extLst>
          </p:cNvPr>
          <p:cNvSpPr/>
          <p:nvPr/>
        </p:nvSpPr>
        <p:spPr>
          <a:xfrm>
            <a:off x="12712388" y="13158439"/>
            <a:ext cx="356839" cy="401444"/>
          </a:xfrm>
          <a:prstGeom prst="ellips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C5FE7-2296-C847-BC70-71D4AD241086}"/>
              </a:ext>
            </a:extLst>
          </p:cNvPr>
          <p:cNvSpPr txBox="1"/>
          <p:nvPr/>
        </p:nvSpPr>
        <p:spPr>
          <a:xfrm>
            <a:off x="9757914" y="4923692"/>
            <a:ext cx="5953553" cy="1593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Offline 2,7 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trln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 $</a:t>
            </a:r>
            <a:endParaRPr kumimoji="0" lang="ru-RU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A0DFC-CF4C-D947-89C5-F4624E7655A8}"/>
              </a:ext>
            </a:extLst>
          </p:cNvPr>
          <p:cNvSpPr txBox="1"/>
          <p:nvPr/>
        </p:nvSpPr>
        <p:spPr>
          <a:xfrm>
            <a:off x="11524246" y="9489689"/>
            <a:ext cx="2733121" cy="2586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Online 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200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mln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 $</a:t>
            </a: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5F56F-0B87-7E46-BABC-E2910369D191}"/>
              </a:ext>
            </a:extLst>
          </p:cNvPr>
          <p:cNvSpPr txBox="1"/>
          <p:nvPr/>
        </p:nvSpPr>
        <p:spPr>
          <a:xfrm>
            <a:off x="1901292" y="11813968"/>
            <a:ext cx="5846152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Here we are 10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mln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</a:rPr>
              <a:t> $</a:t>
            </a: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sym typeface="Helvetica Neue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F0FF301-DF01-CB42-9A61-8451854BDD31}"/>
              </a:ext>
            </a:extLst>
          </p:cNvPr>
          <p:cNvCxnSpPr/>
          <p:nvPr/>
        </p:nvCxnSpPr>
        <p:spPr>
          <a:xfrm>
            <a:off x="2074127" y="13158439"/>
            <a:ext cx="1066056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407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C6417-B2BF-CA4A-8E79-0122109BF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73" y="480045"/>
            <a:ext cx="7772400" cy="147002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Our numbers</a:t>
            </a:r>
            <a:endParaRPr lang="ru-RU" dirty="0">
              <a:latin typeface="Cambria" panose="020405030504060302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932DBDB-027E-BC49-A4BB-8002AD5F4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45826"/>
              </p:ext>
            </p:extLst>
          </p:nvPr>
        </p:nvGraphicFramePr>
        <p:xfrm>
          <a:off x="1186986" y="1950069"/>
          <a:ext cx="21896037" cy="8946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893">
                  <a:extLst>
                    <a:ext uri="{9D8B030D-6E8A-4147-A177-3AD203B41FA5}">
                      <a16:colId xmlns:a16="http://schemas.microsoft.com/office/drawing/2014/main" val="1321259519"/>
                    </a:ext>
                  </a:extLst>
                </a:gridCol>
                <a:gridCol w="2432893">
                  <a:extLst>
                    <a:ext uri="{9D8B030D-6E8A-4147-A177-3AD203B41FA5}">
                      <a16:colId xmlns:a16="http://schemas.microsoft.com/office/drawing/2014/main" val="1143931170"/>
                    </a:ext>
                  </a:extLst>
                </a:gridCol>
                <a:gridCol w="2432893">
                  <a:extLst>
                    <a:ext uri="{9D8B030D-6E8A-4147-A177-3AD203B41FA5}">
                      <a16:colId xmlns:a16="http://schemas.microsoft.com/office/drawing/2014/main" val="483112564"/>
                    </a:ext>
                  </a:extLst>
                </a:gridCol>
                <a:gridCol w="2432893">
                  <a:extLst>
                    <a:ext uri="{9D8B030D-6E8A-4147-A177-3AD203B41FA5}">
                      <a16:colId xmlns:a16="http://schemas.microsoft.com/office/drawing/2014/main" val="2489813349"/>
                    </a:ext>
                  </a:extLst>
                </a:gridCol>
                <a:gridCol w="2432893">
                  <a:extLst>
                    <a:ext uri="{9D8B030D-6E8A-4147-A177-3AD203B41FA5}">
                      <a16:colId xmlns:a16="http://schemas.microsoft.com/office/drawing/2014/main" val="1803978357"/>
                    </a:ext>
                  </a:extLst>
                </a:gridCol>
                <a:gridCol w="2432893">
                  <a:extLst>
                    <a:ext uri="{9D8B030D-6E8A-4147-A177-3AD203B41FA5}">
                      <a16:colId xmlns:a16="http://schemas.microsoft.com/office/drawing/2014/main" val="1728932831"/>
                    </a:ext>
                  </a:extLst>
                </a:gridCol>
                <a:gridCol w="2432893">
                  <a:extLst>
                    <a:ext uri="{9D8B030D-6E8A-4147-A177-3AD203B41FA5}">
                      <a16:colId xmlns:a16="http://schemas.microsoft.com/office/drawing/2014/main" val="1185252558"/>
                    </a:ext>
                  </a:extLst>
                </a:gridCol>
                <a:gridCol w="2432893">
                  <a:extLst>
                    <a:ext uri="{9D8B030D-6E8A-4147-A177-3AD203B41FA5}">
                      <a16:colId xmlns:a16="http://schemas.microsoft.com/office/drawing/2014/main" val="3424078228"/>
                    </a:ext>
                  </a:extLst>
                </a:gridCol>
                <a:gridCol w="2432893">
                  <a:extLst>
                    <a:ext uri="{9D8B030D-6E8A-4147-A177-3AD203B41FA5}">
                      <a16:colId xmlns:a16="http://schemas.microsoft.com/office/drawing/2014/main" val="1092989642"/>
                    </a:ext>
                  </a:extLst>
                </a:gridCol>
              </a:tblGrid>
              <a:tr h="994027">
                <a:tc>
                  <a:txBody>
                    <a:bodyPr/>
                    <a:lstStyle/>
                    <a:p>
                      <a:endParaRPr lang="ru-RU" sz="4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 Q2020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3Q2020</a:t>
                      </a:r>
                      <a:endParaRPr lang="ru-RU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4Q2020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1Q2021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2Q2021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3Q2021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4Q2021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1Q2022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47292"/>
                  </a:ext>
                </a:extLst>
              </a:tr>
              <a:tr h="994027">
                <a:tc>
                  <a:txBody>
                    <a:bodyPr/>
                    <a:lstStyle/>
                    <a:p>
                      <a:r>
                        <a:rPr lang="en-US" sz="2800" dirty="0"/>
                        <a:t>Salaries($)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60.000</a:t>
                      </a:r>
                      <a:endParaRPr lang="ru-RU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180.000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210.000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240.000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16084"/>
                  </a:ext>
                </a:extLst>
              </a:tr>
              <a:tr h="994027">
                <a:tc>
                  <a:txBody>
                    <a:bodyPr/>
                    <a:lstStyle/>
                    <a:p>
                      <a:r>
                        <a:rPr lang="en-US" sz="2800" dirty="0"/>
                        <a:t>Marketing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160.000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180.000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4357"/>
                  </a:ext>
                </a:extLst>
              </a:tr>
              <a:tr h="994027">
                <a:tc>
                  <a:txBody>
                    <a:bodyPr/>
                    <a:lstStyle/>
                    <a:p>
                      <a:r>
                        <a:rPr lang="en-US" sz="2800" dirty="0"/>
                        <a:t>Other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18.000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22.000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35.000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21791"/>
                  </a:ext>
                </a:extLst>
              </a:tr>
              <a:tr h="994027">
                <a:tc>
                  <a:txBody>
                    <a:bodyPr/>
                    <a:lstStyle/>
                    <a:p>
                      <a:r>
                        <a:rPr lang="en-US" sz="2800" dirty="0"/>
                        <a:t>Clients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300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82779"/>
                  </a:ext>
                </a:extLst>
              </a:tr>
              <a:tr h="994027">
                <a:tc>
                  <a:txBody>
                    <a:bodyPr/>
                    <a:lstStyle/>
                    <a:p>
                      <a:r>
                        <a:rPr lang="en-US" sz="2800" dirty="0"/>
                        <a:t>Investors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1700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9000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2228"/>
                  </a:ext>
                </a:extLst>
              </a:tr>
              <a:tr h="994027">
                <a:tc>
                  <a:txBody>
                    <a:bodyPr/>
                    <a:lstStyle/>
                    <a:p>
                      <a:r>
                        <a:rPr lang="en-US" sz="2800" dirty="0"/>
                        <a:t>Tokenization commission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180.000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240.000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320.000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480.000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950.000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62519"/>
                  </a:ext>
                </a:extLst>
              </a:tr>
              <a:tr h="994027">
                <a:tc>
                  <a:txBody>
                    <a:bodyPr/>
                    <a:lstStyle/>
                    <a:p>
                      <a:r>
                        <a:rPr lang="en-US" sz="2800" dirty="0"/>
                        <a:t>Deal commission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280.000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450.000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850.000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34091"/>
                  </a:ext>
                </a:extLst>
              </a:tr>
              <a:tr h="994027">
                <a:tc>
                  <a:txBody>
                    <a:bodyPr/>
                    <a:lstStyle/>
                    <a:p>
                      <a:r>
                        <a:rPr lang="en-US" sz="2800" dirty="0"/>
                        <a:t>Loss/Profit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-60.000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-12.000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-25.000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148.000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415.000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690.000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1.345.000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8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52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9FA24-37B2-B94A-9C6B-D7D36B29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01" y="556807"/>
            <a:ext cx="7772400" cy="147002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Team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426DD-A241-5D48-AA62-61E90CE404AD}"/>
              </a:ext>
            </a:extLst>
          </p:cNvPr>
          <p:cNvSpPr txBox="1"/>
          <p:nvPr/>
        </p:nvSpPr>
        <p:spPr>
          <a:xfrm>
            <a:off x="5875690" y="5955666"/>
            <a:ext cx="5117789" cy="247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2"/>
              </a:rPr>
              <a:t>Pavel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2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2"/>
              </a:rPr>
              <a:t>Fedorov</a:t>
            </a:r>
            <a:endParaRPr lang="en-US" sz="4400" dirty="0">
              <a:latin typeface="Cambria" panose="02040503050406030204" pitchFamily="18" charset="0"/>
              <a:hlinkClick r:id="rId2"/>
            </a:endParaRP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2"/>
              </a:rPr>
              <a:t>CBDO, Co-founder</a:t>
            </a:r>
            <a:endParaRPr kumimoji="0" lang="ru-RU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sym typeface="Helvetica Neu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8B0280-86B2-0945-B5D5-242B92F1D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91" y="1764783"/>
            <a:ext cx="4784531" cy="42206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4604E8-DE34-2748-B1C8-A1AB78B3E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408" y="1789863"/>
            <a:ext cx="4108601" cy="4226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8C9979-6D91-574E-BEFF-FE71598EE52B}"/>
              </a:ext>
            </a:extLst>
          </p:cNvPr>
          <p:cNvSpPr txBox="1"/>
          <p:nvPr/>
        </p:nvSpPr>
        <p:spPr>
          <a:xfrm>
            <a:off x="17958408" y="6318356"/>
            <a:ext cx="4164602" cy="247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5"/>
              </a:rPr>
              <a:t>Alex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5"/>
              </a:rPr>
              <a:t>Pospekhov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5"/>
              </a:rPr>
              <a:t>, 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5"/>
              </a:rPr>
              <a:t>CMO,Latvia</a:t>
            </a:r>
            <a:endParaRPr kumimoji="0" lang="ru-RU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sym typeface="Helvetica Neue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885490A-2652-2840-96F9-288F2BE41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1" y="1796141"/>
            <a:ext cx="4690313" cy="41893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FE5AD1-F6EC-E84A-B284-3F1911BA7E76}"/>
              </a:ext>
            </a:extLst>
          </p:cNvPr>
          <p:cNvSpPr txBox="1"/>
          <p:nvPr/>
        </p:nvSpPr>
        <p:spPr>
          <a:xfrm>
            <a:off x="375989" y="6090210"/>
            <a:ext cx="4712829" cy="247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7"/>
              </a:rPr>
              <a:t>Arsenii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7"/>
              </a:rPr>
              <a:t>Pechenkin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7"/>
              </a:rPr>
              <a:t>, 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7"/>
              </a:rPr>
              <a:t>CEO, Co-founder</a:t>
            </a:r>
            <a:endParaRPr kumimoji="0" lang="ru-RU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C8FB-35B4-9C4B-8000-D5D91234C730}"/>
              </a:ext>
            </a:extLst>
          </p:cNvPr>
          <p:cNvSpPr txBox="1"/>
          <p:nvPr/>
        </p:nvSpPr>
        <p:spPr>
          <a:xfrm>
            <a:off x="11492186" y="5987087"/>
            <a:ext cx="4720844" cy="247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8"/>
              </a:rPr>
              <a:t>Svetlana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8"/>
              </a:rPr>
              <a:t>Karepina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8"/>
              </a:rPr>
              <a:t>, 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8"/>
              </a:rPr>
              <a:t>COO,Co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Neue"/>
                <a:hlinkClick r:id="rId8"/>
              </a:rPr>
              <a:t>-founder</a:t>
            </a:r>
            <a:endParaRPr kumimoji="0" lang="ru-RU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sym typeface="Helvetica Neue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59AD9D-AFC1-6344-86D9-F65B13F84D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92186" y="1796141"/>
            <a:ext cx="5634258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DCE5E-D0BC-1E4A-8F93-41AEE5E51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7048"/>
            <a:ext cx="7772400" cy="147002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Contacts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CE934-FC93-D44C-A07D-E8376DC8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589028"/>
            <a:ext cx="6400800" cy="1752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Arsenii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</a:rPr>
              <a:t>Pechenkin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97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xecutive Summary"/>
          <p:cNvSpPr txBox="1"/>
          <p:nvPr/>
        </p:nvSpPr>
        <p:spPr>
          <a:xfrm>
            <a:off x="697124" y="893769"/>
            <a:ext cx="13474843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9000">
                <a:solidFill>
                  <a:srgbClr val="282873"/>
                </a:solidFill>
                <a:latin typeface="Muna Regular"/>
                <a:ea typeface="Muna Regular"/>
                <a:cs typeface="Muna Regular"/>
                <a:sym typeface="Muna Regular"/>
              </a:defRPr>
            </a:lvl1pPr>
          </a:lstStyle>
          <a:p>
            <a:r>
              <a:rPr lang="en-US" dirty="0"/>
              <a:t>Why we’re need this today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6" name="Key Findings"/>
          <p:cNvSpPr txBox="1"/>
          <p:nvPr/>
        </p:nvSpPr>
        <p:spPr>
          <a:xfrm>
            <a:off x="727537" y="2560892"/>
            <a:ext cx="10265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4000">
                <a:solidFill>
                  <a:srgbClr val="282873"/>
                </a:solidFill>
                <a:latin typeface="Muna Regular"/>
                <a:ea typeface="Muna Regular"/>
                <a:cs typeface="Muna Regular"/>
                <a:sym typeface="Muna Regular"/>
              </a:defRPr>
            </a:lvl1pPr>
          </a:lstStyle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157" name="Art &amp; Collectibles are one of the most major asset types of alternative investment. According to the Deloitte’s Art &amp; Finance Report, Art &amp; Collectables Market is a US$2 trillion asset class with potential to growth to US$2.7 trillion in the next ten yea"/>
          <p:cNvSpPr txBox="1"/>
          <p:nvPr/>
        </p:nvSpPr>
        <p:spPr>
          <a:xfrm>
            <a:off x="697124" y="2919964"/>
            <a:ext cx="12947684" cy="886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4129" indent="-474129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733">
                <a:solidFill>
                  <a:srgbClr val="28287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Cambria" panose="02040503050406030204" pitchFamily="18" charset="0"/>
              </a:rPr>
              <a:t>Art are one of the most major asset types of alternative investment</a:t>
            </a:r>
            <a:r>
              <a:rPr lang="en-US" dirty="0">
                <a:latin typeface="Cambria" panose="02040503050406030204" pitchFamily="18" charset="0"/>
              </a:rPr>
              <a:t>, m</a:t>
            </a:r>
            <a:r>
              <a:rPr dirty="0">
                <a:latin typeface="Cambria" panose="02040503050406030204" pitchFamily="18" charset="0"/>
              </a:rPr>
              <a:t>arket is a </a:t>
            </a:r>
            <a:r>
              <a:rPr lang="en-US" dirty="0">
                <a:latin typeface="Cambria" panose="02040503050406030204" pitchFamily="18" charset="0"/>
              </a:rPr>
              <a:t>Euro </a:t>
            </a:r>
            <a:r>
              <a:rPr dirty="0">
                <a:latin typeface="Cambria" panose="02040503050406030204" pitchFamily="18" charset="0"/>
              </a:rPr>
              <a:t>2 trillion asset class with potential to growth to </a:t>
            </a:r>
            <a:r>
              <a:rPr lang="en-US" dirty="0">
                <a:latin typeface="Cambria" panose="02040503050406030204" pitchFamily="18" charset="0"/>
              </a:rPr>
              <a:t>Euro </a:t>
            </a:r>
            <a:r>
              <a:rPr dirty="0">
                <a:latin typeface="Cambria" panose="02040503050406030204" pitchFamily="18" charset="0"/>
              </a:rPr>
              <a:t>2.7 trillion in the next ten years</a:t>
            </a:r>
            <a:endParaRPr lang="en-US" dirty="0">
              <a:latin typeface="Cambria" panose="02040503050406030204" pitchFamily="18" charset="0"/>
            </a:endParaRPr>
          </a:p>
          <a:p>
            <a:pPr defTabSz="457200">
              <a:lnSpc>
                <a:spcPct val="100000"/>
              </a:lnSpc>
              <a:spcBef>
                <a:spcPts val="1200"/>
              </a:spcBef>
              <a:buSzPct val="123000"/>
              <a:defRPr sz="3733">
                <a:solidFill>
                  <a:srgbClr val="28287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Cambria" panose="02040503050406030204" pitchFamily="18" charset="0"/>
              </a:rPr>
              <a:t> </a:t>
            </a:r>
            <a:endParaRPr sz="1200" dirty="0">
              <a:solidFill>
                <a:srgbClr val="000000"/>
              </a:solidFill>
              <a:latin typeface="Cambria" panose="02040503050406030204" pitchFamily="18" charset="0"/>
              <a:ea typeface="Times Roman"/>
              <a:cs typeface="Times Roman"/>
              <a:sym typeface="Times Roman"/>
            </a:endParaRPr>
          </a:p>
          <a:p>
            <a:pPr marL="474129" indent="-474129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733">
                <a:solidFill>
                  <a:srgbClr val="28287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Cambria" panose="02040503050406030204" pitchFamily="18" charset="0"/>
              </a:rPr>
              <a:t>However, </a:t>
            </a:r>
            <a:r>
              <a:rPr lang="en-US" dirty="0">
                <a:latin typeface="Cambria" panose="02040503050406030204" pitchFamily="18" charset="0"/>
              </a:rPr>
              <a:t>art</a:t>
            </a:r>
            <a:r>
              <a:rPr dirty="0">
                <a:latin typeface="Cambria" panose="02040503050406030204" pitchFamily="18" charset="0"/>
              </a:rPr>
              <a:t> investment has always been a privilege of only a few, and there has never been a way to make investment in </a:t>
            </a:r>
            <a:r>
              <a:rPr lang="en-US" dirty="0">
                <a:latin typeface="Cambria" panose="02040503050406030204" pitchFamily="18" charset="0"/>
              </a:rPr>
              <a:t>art</a:t>
            </a:r>
            <a:r>
              <a:rPr dirty="0">
                <a:latin typeface="Cambria" panose="02040503050406030204" pitchFamily="18" charset="0"/>
              </a:rPr>
              <a:t> transparent and accessible to wide range of investors and bring liquidity to the market</a:t>
            </a:r>
            <a:endParaRPr lang="en-US" dirty="0">
              <a:latin typeface="Cambria" panose="02040503050406030204" pitchFamily="18" charset="0"/>
            </a:endParaRPr>
          </a:p>
          <a:p>
            <a:pPr defTabSz="457200">
              <a:lnSpc>
                <a:spcPct val="100000"/>
              </a:lnSpc>
              <a:spcBef>
                <a:spcPts val="1200"/>
              </a:spcBef>
              <a:buSzPct val="123000"/>
              <a:defRPr sz="3733">
                <a:solidFill>
                  <a:srgbClr val="282873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dirty="0">
              <a:solidFill>
                <a:srgbClr val="000000"/>
              </a:solidFill>
              <a:latin typeface="Cambria" panose="02040503050406030204" pitchFamily="18" charset="0"/>
              <a:ea typeface="Times Roman"/>
              <a:cs typeface="Times Roman"/>
              <a:sym typeface="Times Roman"/>
            </a:endParaRPr>
          </a:p>
          <a:p>
            <a:pPr marL="474129" indent="-474129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733">
                <a:solidFill>
                  <a:srgbClr val="28287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Cambria" panose="02040503050406030204" pitchFamily="18" charset="0"/>
              </a:rPr>
              <a:t>According to the latest researches, questions of provenance, transparency, attribution, and ownership issues are considered to be key challenges in the </a:t>
            </a:r>
            <a:r>
              <a:rPr lang="en-US" dirty="0">
                <a:latin typeface="Cambria" panose="02040503050406030204" pitchFamily="18" charset="0"/>
              </a:rPr>
              <a:t>art</a:t>
            </a:r>
            <a:r>
              <a:rPr dirty="0">
                <a:latin typeface="Cambria" panose="02040503050406030204" pitchFamily="18" charset="0"/>
              </a:rPr>
              <a:t> market</a:t>
            </a:r>
            <a:endParaRPr lang="en-US" dirty="0">
              <a:latin typeface="Cambria" panose="02040503050406030204" pitchFamily="18" charset="0"/>
            </a:endParaRPr>
          </a:p>
          <a:p>
            <a:pPr defTabSz="457200">
              <a:lnSpc>
                <a:spcPct val="100000"/>
              </a:lnSpc>
              <a:spcBef>
                <a:spcPts val="1200"/>
              </a:spcBef>
              <a:buSzPct val="123000"/>
              <a:defRPr sz="3733">
                <a:solidFill>
                  <a:srgbClr val="282873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dirty="0">
              <a:solidFill>
                <a:srgbClr val="000000"/>
              </a:solidFill>
              <a:latin typeface="Cambria" panose="02040503050406030204" pitchFamily="18" charset="0"/>
              <a:ea typeface="Times Roman"/>
              <a:cs typeface="Times Roman"/>
              <a:sym typeface="Times Roman"/>
            </a:endParaRPr>
          </a:p>
          <a:p>
            <a:pPr marL="474129" indent="-474129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733">
                <a:solidFill>
                  <a:srgbClr val="28287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Cambria" panose="02040503050406030204" pitchFamily="18" charset="0"/>
              </a:rPr>
              <a:t>Blockchain technology could revolutionize the art industry by resolving these questions</a:t>
            </a:r>
            <a:endParaRPr sz="1200" dirty="0">
              <a:solidFill>
                <a:srgbClr val="000000"/>
              </a:solidFill>
              <a:latin typeface="Cambria" panose="02040503050406030204" pitchFamily="18" charset="0"/>
              <a:ea typeface="Times Roman"/>
              <a:cs typeface="Times Roman"/>
              <a:sym typeface="Times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4B37BD-EC13-B04D-B682-A83D12557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14" y="808074"/>
            <a:ext cx="7952046" cy="120573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3" y="4494975"/>
            <a:ext cx="5147692" cy="77724"/>
          </a:xfrm>
          <a:prstGeom prst="rect">
            <a:avLst/>
          </a:prstGeom>
          <a:noFill/>
        </p:spPr>
      </p:pic>
      <p:pic>
        <p:nvPicPr>
          <p:cNvPr id="104" name="Image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236" y="5277414"/>
            <a:ext cx="5147692" cy="77724"/>
          </a:xfrm>
          <a:prstGeom prst="rect">
            <a:avLst/>
          </a:prstGeom>
          <a:noFill/>
        </p:spPr>
      </p:pic>
      <p:pic>
        <p:nvPicPr>
          <p:cNvPr id="105" name="Image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402" y="4642104"/>
            <a:ext cx="5147690" cy="77724"/>
          </a:xfrm>
          <a:prstGeom prst="rect">
            <a:avLst/>
          </a:prstGeom>
          <a:noFill/>
        </p:spPr>
      </p:pic>
      <p:pic>
        <p:nvPicPr>
          <p:cNvPr id="106" name="Image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9164" y="5213604"/>
            <a:ext cx="5147690" cy="77724"/>
          </a:xfrm>
          <a:prstGeom prst="rect">
            <a:avLst/>
          </a:prstGeom>
          <a:noFill/>
        </p:spPr>
      </p:pic>
      <p:sp>
        <p:nvSpPr>
          <p:cNvPr id="110" name="Text Box110"/>
          <p:cNvSpPr txBox="1"/>
          <p:nvPr/>
        </p:nvSpPr>
        <p:spPr>
          <a:xfrm>
            <a:off x="18736612" y="7061438"/>
            <a:ext cx="5006746" cy="38520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3782" algn="l" rtl="0">
              <a:lnSpc>
                <a:spcPts val="2676"/>
              </a:lnSpc>
            </a:pPr>
            <a:r>
              <a:rPr lang="en-US" altLang="zh-CN" sz="2400" b="1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Investor:</a:t>
            </a:r>
            <a:r>
              <a:rPr lang="en-US" altLang="zh-CN" sz="2400" b="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Tokenholders</a:t>
            </a:r>
            <a:endParaRPr lang="en-US" altLang="zh-CN" sz="2400" dirty="0">
              <a:latin typeface="Arial"/>
              <a:ea typeface="Arial"/>
              <a:cs typeface="Arial"/>
            </a:endParaRPr>
          </a:p>
          <a:p>
            <a:pPr algn="l" rtl="0">
              <a:lnSpc>
                <a:spcPts val="2880"/>
              </a:lnSpc>
              <a:spcBef>
                <a:spcPts val="2885"/>
              </a:spcBef>
            </a:pPr>
            <a:r>
              <a:rPr lang="en-US" altLang="zh-CN" sz="2400" b="1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Tokenization:</a:t>
            </a:r>
            <a:r>
              <a:rPr lang="en-US" altLang="zh-CN" sz="2400" b="1" spc="-17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Issuance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shares</a:t>
            </a:r>
            <a:r>
              <a:rPr lang="en-US" altLang="zh-CN" sz="2400" spc="6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artworks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represented</a:t>
            </a:r>
            <a:r>
              <a:rPr lang="en-US" altLang="zh-CN" sz="2400" spc="1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2400" spc="667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ERC-20</a:t>
            </a:r>
            <a:r>
              <a:rPr lang="en-US" altLang="zh-CN" sz="2400" spc="23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Tokens</a:t>
            </a:r>
            <a:endParaRPr lang="en-US" altLang="zh-CN" sz="2400" dirty="0">
              <a:latin typeface="Arial"/>
              <a:ea typeface="Arial"/>
              <a:cs typeface="Arial"/>
            </a:endParaRPr>
          </a:p>
          <a:p>
            <a:pPr marL="33782" algn="l" rtl="0">
              <a:lnSpc>
                <a:spcPts val="2676"/>
              </a:lnSpc>
              <a:spcBef>
                <a:spcPts val="1932"/>
              </a:spcBef>
            </a:pPr>
            <a:r>
              <a:rPr lang="en-US" altLang="zh-CN" sz="2400" b="1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Process:</a:t>
            </a:r>
            <a:endParaRPr lang="en-US" altLang="zh-CN" sz="2400" dirty="0">
              <a:latin typeface="Arial"/>
              <a:ea typeface="Arial"/>
              <a:cs typeface="Arial"/>
            </a:endParaRPr>
          </a:p>
          <a:p>
            <a:pPr marL="33782" algn="l" rtl="0">
              <a:lnSpc>
                <a:spcPts val="2676"/>
              </a:lnSpc>
              <a:spcBef>
                <a:spcPts val="204"/>
              </a:spcBef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123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Verification</a:t>
            </a:r>
            <a:r>
              <a:rPr lang="en-US" altLang="zh-CN" sz="2400" spc="2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(KYC/AML)</a:t>
            </a:r>
            <a:endParaRPr lang="en-US" altLang="zh-CN" sz="2400" dirty="0">
              <a:latin typeface="Arial"/>
              <a:ea typeface="Arial"/>
              <a:cs typeface="Arial"/>
            </a:endParaRPr>
          </a:p>
          <a:p>
            <a:pPr marL="33782" algn="l" rtl="0">
              <a:lnSpc>
                <a:spcPts val="2679"/>
              </a:lnSpc>
              <a:spcBef>
                <a:spcPts val="202"/>
              </a:spcBef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123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Purchase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3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2400" spc="-8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SPV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shares</a:t>
            </a:r>
            <a:endParaRPr lang="en-US" altLang="zh-CN" sz="2400" dirty="0">
              <a:latin typeface="Arial"/>
              <a:ea typeface="Arial"/>
              <a:cs typeface="Arial"/>
            </a:endParaRPr>
          </a:p>
          <a:p>
            <a:pPr marL="33782" algn="l" rtl="0">
              <a:lnSpc>
                <a:spcPts val="2676"/>
              </a:lnSpc>
              <a:spcBef>
                <a:spcPts val="205"/>
              </a:spcBef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123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Token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generation</a:t>
            </a:r>
            <a:endParaRPr lang="en-US" altLang="zh-CN" sz="2400" dirty="0">
              <a:latin typeface="Arial"/>
              <a:ea typeface="Arial"/>
              <a:cs typeface="Arial"/>
            </a:endParaRPr>
          </a:p>
          <a:p>
            <a:pPr marL="33782" algn="l" rtl="0">
              <a:lnSpc>
                <a:spcPts val="2676"/>
              </a:lnSpc>
              <a:spcBef>
                <a:spcPts val="204"/>
              </a:spcBef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123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Distribution</a:t>
            </a:r>
            <a:r>
              <a:rPr lang="en-US" altLang="zh-CN" sz="2400" spc="2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tokens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16" name="Text Box116"/>
          <p:cNvSpPr txBox="1"/>
          <p:nvPr/>
        </p:nvSpPr>
        <p:spPr>
          <a:xfrm>
            <a:off x="1145250" y="-137188"/>
            <a:ext cx="19080196" cy="29572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9141"/>
              </a:lnSpc>
            </a:pPr>
            <a:r>
              <a:rPr lang="en-US" altLang="zh-CN" sz="8500" b="1" spc="3096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Art tokenization</a:t>
            </a:r>
            <a:r>
              <a:rPr lang="en-US" altLang="zh-CN" sz="8500" b="1" spc="3269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framework</a:t>
            </a:r>
            <a:endParaRPr lang="en-US" altLang="zh-CN" sz="8500" b="1" dirty="0">
              <a:latin typeface="Cambria" panose="02040503050406030204" pitchFamily="18" charset="0"/>
              <a:ea typeface="Arial"/>
              <a:cs typeface="Arial"/>
            </a:endParaRPr>
          </a:p>
        </p:txBody>
      </p:sp>
      <p:sp>
        <p:nvSpPr>
          <p:cNvPr id="117" name="Text Box117"/>
          <p:cNvSpPr txBox="1"/>
          <p:nvPr/>
        </p:nvSpPr>
        <p:spPr>
          <a:xfrm>
            <a:off x="2869977" y="2491229"/>
            <a:ext cx="1933226" cy="3959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118"/>
              </a:lnSpc>
            </a:pPr>
            <a:r>
              <a:rPr lang="en-US" altLang="zh-CN" sz="2800" b="1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Origination</a:t>
            </a:r>
            <a:endParaRPr lang="en-US" altLang="zh-CN" sz="2800" dirty="0">
              <a:latin typeface="Arial"/>
              <a:ea typeface="Arial"/>
              <a:cs typeface="Arial"/>
            </a:endParaRPr>
          </a:p>
        </p:txBody>
      </p:sp>
      <p:sp>
        <p:nvSpPr>
          <p:cNvPr id="118" name="Text Box118"/>
          <p:cNvSpPr txBox="1"/>
          <p:nvPr/>
        </p:nvSpPr>
        <p:spPr>
          <a:xfrm>
            <a:off x="11716206" y="2324192"/>
            <a:ext cx="852050" cy="4537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572"/>
              </a:lnSpc>
            </a:pPr>
            <a:r>
              <a:rPr lang="en-US" altLang="zh-CN" sz="3200" b="1" spc="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SPV</a:t>
            </a:r>
            <a:endParaRPr lang="en-US" altLang="zh-CN" sz="3200" dirty="0">
              <a:latin typeface="Arial"/>
              <a:ea typeface="Arial"/>
              <a:cs typeface="Arial"/>
            </a:endParaRPr>
          </a:p>
        </p:txBody>
      </p:sp>
      <p:sp>
        <p:nvSpPr>
          <p:cNvPr id="119" name="Text Box119"/>
          <p:cNvSpPr txBox="1"/>
          <p:nvPr/>
        </p:nvSpPr>
        <p:spPr>
          <a:xfrm>
            <a:off x="11304372" y="2698089"/>
            <a:ext cx="1800454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(Legal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entity)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0" name="Text Box120"/>
          <p:cNvSpPr txBox="1"/>
          <p:nvPr/>
        </p:nvSpPr>
        <p:spPr>
          <a:xfrm>
            <a:off x="6517539" y="3519446"/>
            <a:ext cx="11581690" cy="3949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110"/>
              </a:lnSpc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Transfer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ownership</a:t>
            </a:r>
            <a:r>
              <a:rPr lang="en-US" altLang="zh-CN" sz="2400" spc="46757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Sell</a:t>
            </a:r>
            <a:r>
              <a:rPr lang="en-US" altLang="zh-CN" sz="2400" spc="17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shares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artwork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1" name="Text Box121"/>
          <p:cNvSpPr txBox="1"/>
          <p:nvPr/>
        </p:nvSpPr>
        <p:spPr>
          <a:xfrm>
            <a:off x="19442578" y="2294326"/>
            <a:ext cx="2209134" cy="3959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118"/>
              </a:lnSpc>
            </a:pPr>
            <a:r>
              <a:rPr lang="en-US" altLang="zh-CN" sz="2800" b="1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Tokenization</a:t>
            </a:r>
            <a:endParaRPr lang="en-US" altLang="zh-CN" sz="2800" dirty="0">
              <a:latin typeface="Arial"/>
              <a:ea typeface="Arial"/>
              <a:cs typeface="Arial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2847467" y="6052199"/>
            <a:ext cx="1514551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b="1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Art</a:t>
            </a:r>
            <a:r>
              <a:rPr lang="en-US" altLang="zh-CN" sz="2400" b="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b="1" spc="5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Owner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3" name="Text Box123"/>
          <p:cNvSpPr txBox="1"/>
          <p:nvPr/>
        </p:nvSpPr>
        <p:spPr>
          <a:xfrm>
            <a:off x="5832148" y="5153319"/>
            <a:ext cx="4070908" cy="339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Purchase</a:t>
            </a:r>
            <a:r>
              <a:rPr lang="en-US" altLang="zh-CN" sz="2400" spc="1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shares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2400" spc="1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artwork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4" name="Text Box124"/>
          <p:cNvSpPr txBox="1"/>
          <p:nvPr/>
        </p:nvSpPr>
        <p:spPr>
          <a:xfrm>
            <a:off x="10978312" y="6007767"/>
            <a:ext cx="2425292" cy="223913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>
              <a:lnSpc>
                <a:spcPts val="2676"/>
              </a:lnSpc>
            </a:pPr>
            <a:r>
              <a:rPr lang="en-US" altLang="zh-CN" sz="2400" b="1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Art</a:t>
            </a:r>
            <a:r>
              <a:rPr lang="en-US" altLang="zh-CN" sz="2400" b="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b="1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Management Company</a:t>
            </a:r>
            <a:endParaRPr lang="en-US" altLang="zh-CN" sz="2400" dirty="0">
              <a:latin typeface="Arial"/>
              <a:ea typeface="Arial"/>
              <a:cs typeface="Arial"/>
            </a:endParaRPr>
          </a:p>
          <a:p>
            <a:pPr algn="l" rtl="0">
              <a:lnSpc>
                <a:spcPts val="2676"/>
              </a:lnSpc>
            </a:pP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6" name="Text Box126"/>
          <p:cNvSpPr txBox="1"/>
          <p:nvPr/>
        </p:nvSpPr>
        <p:spPr>
          <a:xfrm>
            <a:off x="14665706" y="5169699"/>
            <a:ext cx="4070906" cy="339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Purchase</a:t>
            </a:r>
            <a:r>
              <a:rPr lang="en-US" altLang="zh-CN" sz="2400" spc="1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shares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2400" spc="1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artwork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7" name="Text Box127"/>
          <p:cNvSpPr txBox="1"/>
          <p:nvPr/>
        </p:nvSpPr>
        <p:spPr>
          <a:xfrm>
            <a:off x="19704785" y="6013228"/>
            <a:ext cx="1393240" cy="339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b="1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Investors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8" name="Text Box128"/>
          <p:cNvSpPr txBox="1"/>
          <p:nvPr/>
        </p:nvSpPr>
        <p:spPr>
          <a:xfrm>
            <a:off x="1283843" y="6686042"/>
            <a:ext cx="3371089" cy="9695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b="1" spc="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Originator:</a:t>
            </a:r>
            <a:r>
              <a:rPr lang="en-US" altLang="zh-CN" sz="2400" b="1" spc="-2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Asset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owner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1283843" y="7307242"/>
            <a:ext cx="2812723" cy="3401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9"/>
              </a:lnSpc>
            </a:pPr>
            <a:r>
              <a:rPr lang="en-US" altLang="zh-CN" sz="2400" b="1" spc="-3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Underlying</a:t>
            </a:r>
            <a:r>
              <a:rPr lang="en-US" altLang="zh-CN" sz="2400" b="1" spc="16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b="1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Assets: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1283843" y="7866634"/>
            <a:ext cx="2353361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Art</a:t>
            </a:r>
            <a:r>
              <a:rPr lang="en-US" altLang="zh-CN" sz="2400" spc="-1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&amp;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Collectibles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31" name="Text Box131"/>
          <p:cNvSpPr txBox="1"/>
          <p:nvPr/>
        </p:nvSpPr>
        <p:spPr>
          <a:xfrm>
            <a:off x="1283843" y="8340607"/>
            <a:ext cx="1323747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b="1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Process: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32" name="Text Box132"/>
          <p:cNvSpPr txBox="1"/>
          <p:nvPr/>
        </p:nvSpPr>
        <p:spPr>
          <a:xfrm>
            <a:off x="1272705" y="9301824"/>
            <a:ext cx="3497580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123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Authenticity</a:t>
            </a:r>
            <a:r>
              <a:rPr lang="en-US" altLang="zh-CN" sz="2400" spc="16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verification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33" name="Text Box133"/>
          <p:cNvSpPr txBox="1"/>
          <p:nvPr/>
        </p:nvSpPr>
        <p:spPr>
          <a:xfrm>
            <a:off x="1272705" y="8817530"/>
            <a:ext cx="3530498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123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Market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Value</a:t>
            </a:r>
            <a:r>
              <a:rPr lang="en-US" altLang="zh-CN" sz="2400" spc="1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Appraisal</a:t>
            </a:r>
            <a:endParaRPr lang="en-US" altLang="zh-CN" sz="240012" dirty="0">
              <a:latin typeface="Arial"/>
              <a:ea typeface="Arial"/>
              <a:cs typeface="Arial"/>
            </a:endParaRPr>
          </a:p>
        </p:txBody>
      </p:sp>
      <p:sp>
        <p:nvSpPr>
          <p:cNvPr id="134" name="Text Box134"/>
          <p:cNvSpPr txBox="1"/>
          <p:nvPr/>
        </p:nvSpPr>
        <p:spPr>
          <a:xfrm>
            <a:off x="1283843" y="9800129"/>
            <a:ext cx="3127248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123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Digital</a:t>
            </a:r>
            <a:r>
              <a:rPr lang="en-US" altLang="zh-CN" sz="2400" spc="27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copy</a:t>
            </a:r>
            <a:r>
              <a:rPr lang="en-US" altLang="zh-CN" sz="2400" spc="9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creation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35" name="Text Box135"/>
          <p:cNvSpPr txBox="1"/>
          <p:nvPr/>
        </p:nvSpPr>
        <p:spPr>
          <a:xfrm>
            <a:off x="9781945" y="6826831"/>
            <a:ext cx="4474462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b="1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SPV:</a:t>
            </a:r>
            <a:r>
              <a:rPr lang="en-US" altLang="zh-CN" sz="2400" b="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Art</a:t>
            </a:r>
            <a:r>
              <a:rPr lang="en-US" altLang="zh-CN" sz="2400" spc="-1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2400" spc="1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Company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36" name="Text Box136"/>
          <p:cNvSpPr txBox="1"/>
          <p:nvPr/>
        </p:nvSpPr>
        <p:spPr>
          <a:xfrm>
            <a:off x="9527959" y="7431225"/>
            <a:ext cx="5325998" cy="11628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indent="719328" algn="l" rtl="0">
              <a:lnSpc>
                <a:spcPts val="3052"/>
              </a:lnSpc>
            </a:pPr>
            <a:r>
              <a:rPr lang="en-US" altLang="zh-CN" sz="2400" b="1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Assets</a:t>
            </a:r>
            <a:r>
              <a:rPr lang="en-US" altLang="zh-CN" sz="2400" b="1" spc="13719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b="1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Equity</a:t>
            </a:r>
            <a:r>
              <a:rPr lang="en-US" altLang="zh-CN" sz="2400" b="1" spc="667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Transfer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assets</a:t>
            </a:r>
            <a:r>
              <a:rPr lang="en-US" altLang="zh-CN" sz="2400" spc="1639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SPV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issues</a:t>
            </a:r>
            <a:r>
              <a:rPr lang="en-US" altLang="zh-CN" sz="2400" spc="1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shares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2400" spc="-19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originator</a:t>
            </a:r>
            <a:r>
              <a:rPr lang="en-US" altLang="zh-CN" sz="2400" spc="27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2400" spc="6105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investors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37" name="Text Box137"/>
          <p:cNvSpPr txBox="1"/>
          <p:nvPr/>
        </p:nvSpPr>
        <p:spPr>
          <a:xfrm>
            <a:off x="10241026" y="8835876"/>
            <a:ext cx="1154478" cy="3401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79"/>
              </a:lnSpc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2400" spc="-8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SPV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138" name="Text Box138"/>
          <p:cNvSpPr txBox="1"/>
          <p:nvPr/>
        </p:nvSpPr>
        <p:spPr>
          <a:xfrm>
            <a:off x="9815411" y="9230214"/>
            <a:ext cx="1323746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b="1" spc="-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Process: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39" name="Text Box139"/>
          <p:cNvSpPr txBox="1"/>
          <p:nvPr/>
        </p:nvSpPr>
        <p:spPr>
          <a:xfrm>
            <a:off x="9882969" y="9656257"/>
            <a:ext cx="2581656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6"/>
              </a:lnSpc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123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SPV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registration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40" name="Text Box140"/>
          <p:cNvSpPr txBox="1"/>
          <p:nvPr/>
        </p:nvSpPr>
        <p:spPr>
          <a:xfrm>
            <a:off x="9882969" y="10094575"/>
            <a:ext cx="2956998" cy="3401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9"/>
              </a:lnSpc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123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Ownership</a:t>
            </a:r>
            <a:r>
              <a:rPr lang="en-US" altLang="zh-CN" sz="2400" spc="1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transfer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41" name="Text Box141"/>
          <p:cNvSpPr txBox="1"/>
          <p:nvPr/>
        </p:nvSpPr>
        <p:spPr>
          <a:xfrm>
            <a:off x="9882969" y="10531334"/>
            <a:ext cx="4413502" cy="7056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42900" indent="-342900" algn="l" rtl="0">
              <a:lnSpc>
                <a:spcPts val="2778"/>
              </a:lnSpc>
            </a:pP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123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Private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placement</a:t>
            </a:r>
            <a:r>
              <a:rPr lang="en-US" altLang="zh-CN" sz="2400" spc="14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common</a:t>
            </a:r>
            <a:r>
              <a:rPr lang="en-US" altLang="zh-CN" sz="240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shares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42" name="Text Box142"/>
          <p:cNvSpPr txBox="1"/>
          <p:nvPr/>
        </p:nvSpPr>
        <p:spPr>
          <a:xfrm>
            <a:off x="12100814" y="13154864"/>
            <a:ext cx="207570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76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B9BA8B-2E2F-C548-8226-EC4B7527E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11" y="3779055"/>
            <a:ext cx="3009344" cy="27485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EBE6A3-136C-6F4B-ADA6-C58D91C6B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465" y="3637634"/>
            <a:ext cx="3171422" cy="29246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5BF3C3-4F0A-E344-A67C-46D66BCD99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582" y="3312279"/>
            <a:ext cx="2143540" cy="32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7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150"/>
          <p:cNvGrpSpPr/>
          <p:nvPr/>
        </p:nvGrpSpPr>
        <p:grpSpPr>
          <a:xfrm>
            <a:off x="973836" y="2529078"/>
            <a:ext cx="22437726" cy="990600"/>
            <a:chOff x="973836" y="2529078"/>
            <a:chExt cx="22437726" cy="990600"/>
          </a:xfrm>
        </p:grpSpPr>
        <p:pic>
          <p:nvPicPr>
            <p:cNvPr id="151" name="Image1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836" y="3020568"/>
              <a:ext cx="22437726" cy="114300"/>
            </a:xfrm>
            <a:prstGeom prst="rect">
              <a:avLst/>
            </a:prstGeom>
            <a:noFill/>
          </p:spPr>
        </p:pic>
        <p:sp>
          <p:nvSpPr>
            <p:cNvPr id="152" name="Path152"/>
            <p:cNvSpPr/>
            <p:nvPr/>
          </p:nvSpPr>
          <p:spPr>
            <a:xfrm>
              <a:off x="1533906" y="256717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724"/>
                    <a:pt x="204724" y="0"/>
                    <a:pt x="457200" y="0"/>
                  </a:cubicBezTo>
                  <a:cubicBezTo>
                    <a:pt x="709676" y="0"/>
                    <a:pt x="914400" y="204724"/>
                    <a:pt x="914400" y="457200"/>
                  </a:cubicBezTo>
                  <a:cubicBezTo>
                    <a:pt x="914400" y="709675"/>
                    <a:pt x="709676" y="914400"/>
                    <a:pt x="457200" y="914400"/>
                  </a:cubicBezTo>
                  <a:cubicBezTo>
                    <a:pt x="204724" y="914400"/>
                    <a:pt x="0" y="709675"/>
                    <a:pt x="0" y="457200"/>
                  </a:cubicBez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w="0" cap="sq">
              <a:solidFill>
                <a:srgbClr val="F2F2F2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3" name="Path153"/>
            <p:cNvSpPr/>
            <p:nvPr/>
          </p:nvSpPr>
          <p:spPr>
            <a:xfrm>
              <a:off x="1495806" y="2529078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38100" y="495300"/>
                  </a:moveTo>
                  <a:cubicBezTo>
                    <a:pt x="38100" y="242824"/>
                    <a:pt x="242824" y="38100"/>
                    <a:pt x="495300" y="38100"/>
                  </a:cubicBezTo>
                  <a:cubicBezTo>
                    <a:pt x="747776" y="38100"/>
                    <a:pt x="952500" y="242824"/>
                    <a:pt x="952500" y="495300"/>
                  </a:cubicBezTo>
                  <a:cubicBezTo>
                    <a:pt x="952500" y="747775"/>
                    <a:pt x="747776" y="952500"/>
                    <a:pt x="495300" y="952500"/>
                  </a:cubicBezTo>
                  <a:cubicBezTo>
                    <a:pt x="242824" y="952500"/>
                    <a:pt x="38100" y="747775"/>
                    <a:pt x="38100" y="49530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 w="30480" cap="sq">
              <a:solidFill>
                <a:srgbClr val="28287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4" name="Path154"/>
            <p:cNvSpPr/>
            <p:nvPr/>
          </p:nvSpPr>
          <p:spPr>
            <a:xfrm>
              <a:off x="1811274" y="2844546"/>
              <a:ext cx="359664" cy="359664"/>
            </a:xfrm>
            <a:custGeom>
              <a:avLst/>
              <a:gdLst/>
              <a:ahLst/>
              <a:cxnLst/>
              <a:rect l="l" t="t" r="r" b="b"/>
              <a:pathLst>
                <a:path w="359664" h="359664">
                  <a:moveTo>
                    <a:pt x="0" y="179832"/>
                  </a:moveTo>
                  <a:cubicBezTo>
                    <a:pt x="0" y="80518"/>
                    <a:pt x="80518" y="0"/>
                    <a:pt x="179832" y="0"/>
                  </a:cubicBezTo>
                  <a:cubicBezTo>
                    <a:pt x="279146" y="0"/>
                    <a:pt x="359664" y="80518"/>
                    <a:pt x="359664" y="179832"/>
                  </a:cubicBezTo>
                  <a:cubicBezTo>
                    <a:pt x="359664" y="279147"/>
                    <a:pt x="279146" y="359664"/>
                    <a:pt x="179832" y="359664"/>
                  </a:cubicBezTo>
                  <a:cubicBezTo>
                    <a:pt x="80518" y="359664"/>
                    <a:pt x="0" y="279147"/>
                    <a:pt x="0" y="179832"/>
                  </a:cubicBezTo>
                  <a:close/>
                </a:path>
              </a:pathLst>
            </a:custGeom>
            <a:solidFill>
              <a:srgbClr val="282873">
                <a:alpha val="100000"/>
              </a:srgbClr>
            </a:solidFill>
            <a:ln w="0" cap="sq">
              <a:solidFill>
                <a:srgbClr val="28287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5" name="Path155"/>
            <p:cNvSpPr/>
            <p:nvPr/>
          </p:nvSpPr>
          <p:spPr>
            <a:xfrm>
              <a:off x="1773174" y="2806446"/>
              <a:ext cx="435864" cy="435864"/>
            </a:xfrm>
            <a:custGeom>
              <a:avLst/>
              <a:gdLst/>
              <a:ahLst/>
              <a:cxnLst/>
              <a:rect l="l" t="t" r="r" b="b"/>
              <a:pathLst>
                <a:path w="435864" h="435864">
                  <a:moveTo>
                    <a:pt x="38100" y="217932"/>
                  </a:moveTo>
                  <a:cubicBezTo>
                    <a:pt x="38100" y="118618"/>
                    <a:pt x="118618" y="38100"/>
                    <a:pt x="217932" y="38100"/>
                  </a:cubicBezTo>
                  <a:cubicBezTo>
                    <a:pt x="317246" y="38100"/>
                    <a:pt x="397764" y="118618"/>
                    <a:pt x="397764" y="217932"/>
                  </a:cubicBezTo>
                  <a:cubicBezTo>
                    <a:pt x="397764" y="317247"/>
                    <a:pt x="317246" y="397764"/>
                    <a:pt x="217932" y="397764"/>
                  </a:cubicBezTo>
                  <a:cubicBezTo>
                    <a:pt x="118618" y="397764"/>
                    <a:pt x="38100" y="317247"/>
                    <a:pt x="38100" y="217932"/>
                  </a:cubicBezTo>
                  <a:close/>
                </a:path>
              </a:pathLst>
            </a:custGeom>
            <a:solidFill>
              <a:srgbClr val="282873">
                <a:alpha val="0"/>
              </a:srgbClr>
            </a:solidFill>
            <a:ln w="30480" cap="sq">
              <a:solidFill>
                <a:srgbClr val="28287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6" name="Path156"/>
            <p:cNvSpPr/>
            <p:nvPr/>
          </p:nvSpPr>
          <p:spPr>
            <a:xfrm>
              <a:off x="8385810" y="2567178"/>
              <a:ext cx="912876" cy="914400"/>
            </a:xfrm>
            <a:custGeom>
              <a:avLst/>
              <a:gdLst/>
              <a:ahLst/>
              <a:cxnLst/>
              <a:rect l="l" t="t" r="r" b="b"/>
              <a:pathLst>
                <a:path w="912876" h="914400">
                  <a:moveTo>
                    <a:pt x="0" y="457200"/>
                  </a:moveTo>
                  <a:cubicBezTo>
                    <a:pt x="0" y="204724"/>
                    <a:pt x="204343" y="0"/>
                    <a:pt x="456438" y="0"/>
                  </a:cubicBezTo>
                  <a:cubicBezTo>
                    <a:pt x="708534" y="0"/>
                    <a:pt x="912876" y="204724"/>
                    <a:pt x="912876" y="457200"/>
                  </a:cubicBezTo>
                  <a:cubicBezTo>
                    <a:pt x="912876" y="709675"/>
                    <a:pt x="708534" y="914400"/>
                    <a:pt x="456438" y="914400"/>
                  </a:cubicBezTo>
                  <a:cubicBezTo>
                    <a:pt x="204343" y="914400"/>
                    <a:pt x="0" y="709675"/>
                    <a:pt x="0" y="457200"/>
                  </a:cubicBez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w="0" cap="sq">
              <a:solidFill>
                <a:srgbClr val="F2F2F2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7" name="Path157"/>
            <p:cNvSpPr/>
            <p:nvPr/>
          </p:nvSpPr>
          <p:spPr>
            <a:xfrm>
              <a:off x="8347710" y="2529078"/>
              <a:ext cx="989076" cy="990600"/>
            </a:xfrm>
            <a:custGeom>
              <a:avLst/>
              <a:gdLst/>
              <a:ahLst/>
              <a:cxnLst/>
              <a:rect l="l" t="t" r="r" b="b"/>
              <a:pathLst>
                <a:path w="989076" h="990600">
                  <a:moveTo>
                    <a:pt x="38100" y="495300"/>
                  </a:moveTo>
                  <a:cubicBezTo>
                    <a:pt x="38100" y="242824"/>
                    <a:pt x="242443" y="38100"/>
                    <a:pt x="494538" y="38100"/>
                  </a:cubicBezTo>
                  <a:cubicBezTo>
                    <a:pt x="746634" y="38100"/>
                    <a:pt x="950976" y="242824"/>
                    <a:pt x="950976" y="495300"/>
                  </a:cubicBezTo>
                  <a:cubicBezTo>
                    <a:pt x="950976" y="747775"/>
                    <a:pt x="746634" y="952500"/>
                    <a:pt x="494538" y="952500"/>
                  </a:cubicBezTo>
                  <a:cubicBezTo>
                    <a:pt x="242443" y="952500"/>
                    <a:pt x="38100" y="747775"/>
                    <a:pt x="38100" y="49530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 w="30480" cap="sq">
              <a:solidFill>
                <a:srgbClr val="28287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8" name="Path158"/>
            <p:cNvSpPr/>
            <p:nvPr/>
          </p:nvSpPr>
          <p:spPr>
            <a:xfrm>
              <a:off x="8661654" y="2844546"/>
              <a:ext cx="361188" cy="359664"/>
            </a:xfrm>
            <a:custGeom>
              <a:avLst/>
              <a:gdLst/>
              <a:ahLst/>
              <a:cxnLst/>
              <a:rect l="l" t="t" r="r" b="b"/>
              <a:pathLst>
                <a:path w="361188" h="359664">
                  <a:moveTo>
                    <a:pt x="0" y="179832"/>
                  </a:moveTo>
                  <a:cubicBezTo>
                    <a:pt x="0" y="80518"/>
                    <a:pt x="80899" y="0"/>
                    <a:pt x="180594" y="0"/>
                  </a:cubicBezTo>
                  <a:cubicBezTo>
                    <a:pt x="280289" y="0"/>
                    <a:pt x="361188" y="80518"/>
                    <a:pt x="361188" y="179832"/>
                  </a:cubicBezTo>
                  <a:cubicBezTo>
                    <a:pt x="361188" y="279147"/>
                    <a:pt x="280289" y="359664"/>
                    <a:pt x="180594" y="359664"/>
                  </a:cubicBezTo>
                  <a:cubicBezTo>
                    <a:pt x="80899" y="359664"/>
                    <a:pt x="0" y="279147"/>
                    <a:pt x="0" y="179832"/>
                  </a:cubicBezTo>
                  <a:close/>
                </a:path>
              </a:pathLst>
            </a:custGeom>
            <a:solidFill>
              <a:srgbClr val="282873">
                <a:alpha val="100000"/>
              </a:srgbClr>
            </a:solidFill>
            <a:ln w="0" cap="sq">
              <a:solidFill>
                <a:srgbClr val="28287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9" name="Path159"/>
            <p:cNvSpPr/>
            <p:nvPr/>
          </p:nvSpPr>
          <p:spPr>
            <a:xfrm>
              <a:off x="8623554" y="2806446"/>
              <a:ext cx="437388" cy="435864"/>
            </a:xfrm>
            <a:custGeom>
              <a:avLst/>
              <a:gdLst/>
              <a:ahLst/>
              <a:cxnLst/>
              <a:rect l="l" t="t" r="r" b="b"/>
              <a:pathLst>
                <a:path w="437388" h="435864">
                  <a:moveTo>
                    <a:pt x="38100" y="217932"/>
                  </a:moveTo>
                  <a:cubicBezTo>
                    <a:pt x="38100" y="118618"/>
                    <a:pt x="118999" y="38100"/>
                    <a:pt x="218694" y="38100"/>
                  </a:cubicBezTo>
                  <a:cubicBezTo>
                    <a:pt x="318389" y="38100"/>
                    <a:pt x="399288" y="118618"/>
                    <a:pt x="399288" y="217932"/>
                  </a:cubicBezTo>
                  <a:cubicBezTo>
                    <a:pt x="399288" y="317247"/>
                    <a:pt x="318389" y="397764"/>
                    <a:pt x="218694" y="397764"/>
                  </a:cubicBezTo>
                  <a:cubicBezTo>
                    <a:pt x="118999" y="397764"/>
                    <a:pt x="38100" y="317247"/>
                    <a:pt x="38100" y="217932"/>
                  </a:cubicBezTo>
                  <a:close/>
                </a:path>
              </a:pathLst>
            </a:custGeom>
            <a:solidFill>
              <a:srgbClr val="282873">
                <a:alpha val="0"/>
              </a:srgbClr>
            </a:solidFill>
            <a:ln w="30480" cap="sq">
              <a:solidFill>
                <a:srgbClr val="28287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0" name="Path160"/>
            <p:cNvSpPr/>
            <p:nvPr/>
          </p:nvSpPr>
          <p:spPr>
            <a:xfrm>
              <a:off x="15886940" y="2567178"/>
              <a:ext cx="912874" cy="914400"/>
            </a:xfrm>
            <a:custGeom>
              <a:avLst/>
              <a:gdLst/>
              <a:ahLst/>
              <a:cxnLst/>
              <a:rect l="l" t="t" r="r" b="b"/>
              <a:pathLst>
                <a:path w="912874" h="914400">
                  <a:moveTo>
                    <a:pt x="0" y="457200"/>
                  </a:moveTo>
                  <a:cubicBezTo>
                    <a:pt x="0" y="204724"/>
                    <a:pt x="204343" y="0"/>
                    <a:pt x="456437" y="0"/>
                  </a:cubicBezTo>
                  <a:cubicBezTo>
                    <a:pt x="708532" y="0"/>
                    <a:pt x="912876" y="204724"/>
                    <a:pt x="912876" y="457200"/>
                  </a:cubicBezTo>
                  <a:cubicBezTo>
                    <a:pt x="912876" y="709675"/>
                    <a:pt x="708532" y="914400"/>
                    <a:pt x="456437" y="914400"/>
                  </a:cubicBezTo>
                  <a:cubicBezTo>
                    <a:pt x="204343" y="914400"/>
                    <a:pt x="0" y="709675"/>
                    <a:pt x="0" y="457200"/>
                  </a:cubicBez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w="0" cap="sq">
              <a:solidFill>
                <a:srgbClr val="F2F2F2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1" name="Path161"/>
            <p:cNvSpPr/>
            <p:nvPr/>
          </p:nvSpPr>
          <p:spPr>
            <a:xfrm>
              <a:off x="15848840" y="2529078"/>
              <a:ext cx="989074" cy="990600"/>
            </a:xfrm>
            <a:custGeom>
              <a:avLst/>
              <a:gdLst/>
              <a:ahLst/>
              <a:cxnLst/>
              <a:rect l="l" t="t" r="r" b="b"/>
              <a:pathLst>
                <a:path w="989074" h="990600">
                  <a:moveTo>
                    <a:pt x="38100" y="495300"/>
                  </a:moveTo>
                  <a:cubicBezTo>
                    <a:pt x="38100" y="242824"/>
                    <a:pt x="242443" y="38100"/>
                    <a:pt x="494537" y="38100"/>
                  </a:cubicBezTo>
                  <a:cubicBezTo>
                    <a:pt x="746632" y="38100"/>
                    <a:pt x="950976" y="242824"/>
                    <a:pt x="950976" y="495300"/>
                  </a:cubicBezTo>
                  <a:cubicBezTo>
                    <a:pt x="950976" y="747775"/>
                    <a:pt x="746632" y="952500"/>
                    <a:pt x="494537" y="952500"/>
                  </a:cubicBezTo>
                  <a:cubicBezTo>
                    <a:pt x="242443" y="952500"/>
                    <a:pt x="38100" y="747775"/>
                    <a:pt x="38100" y="49530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 w="30480" cap="sq">
              <a:solidFill>
                <a:srgbClr val="28287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2" name="Path162"/>
            <p:cNvSpPr/>
            <p:nvPr/>
          </p:nvSpPr>
          <p:spPr>
            <a:xfrm>
              <a:off x="16162782" y="2844546"/>
              <a:ext cx="361188" cy="359664"/>
            </a:xfrm>
            <a:custGeom>
              <a:avLst/>
              <a:gdLst/>
              <a:ahLst/>
              <a:cxnLst/>
              <a:rect l="l" t="t" r="r" b="b"/>
              <a:pathLst>
                <a:path w="361188" h="359664">
                  <a:moveTo>
                    <a:pt x="0" y="179832"/>
                  </a:moveTo>
                  <a:cubicBezTo>
                    <a:pt x="0" y="80518"/>
                    <a:pt x="80899" y="0"/>
                    <a:pt x="180594" y="0"/>
                  </a:cubicBezTo>
                  <a:cubicBezTo>
                    <a:pt x="280288" y="0"/>
                    <a:pt x="361187" y="80518"/>
                    <a:pt x="361187" y="179832"/>
                  </a:cubicBezTo>
                  <a:cubicBezTo>
                    <a:pt x="361187" y="279147"/>
                    <a:pt x="280288" y="359664"/>
                    <a:pt x="180594" y="359664"/>
                  </a:cubicBezTo>
                  <a:cubicBezTo>
                    <a:pt x="80899" y="359664"/>
                    <a:pt x="0" y="279147"/>
                    <a:pt x="0" y="179832"/>
                  </a:cubicBezTo>
                  <a:close/>
                </a:path>
              </a:pathLst>
            </a:custGeom>
            <a:solidFill>
              <a:srgbClr val="282873">
                <a:alpha val="100000"/>
              </a:srgbClr>
            </a:solidFill>
            <a:ln w="0" cap="sq">
              <a:solidFill>
                <a:srgbClr val="28287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3" name="Path163"/>
            <p:cNvSpPr/>
            <p:nvPr/>
          </p:nvSpPr>
          <p:spPr>
            <a:xfrm>
              <a:off x="16124682" y="2806446"/>
              <a:ext cx="437388" cy="435864"/>
            </a:xfrm>
            <a:custGeom>
              <a:avLst/>
              <a:gdLst/>
              <a:ahLst/>
              <a:cxnLst/>
              <a:rect l="l" t="t" r="r" b="b"/>
              <a:pathLst>
                <a:path w="437388" h="435864">
                  <a:moveTo>
                    <a:pt x="38100" y="217932"/>
                  </a:moveTo>
                  <a:cubicBezTo>
                    <a:pt x="38100" y="118618"/>
                    <a:pt x="118999" y="38100"/>
                    <a:pt x="218694" y="38100"/>
                  </a:cubicBezTo>
                  <a:cubicBezTo>
                    <a:pt x="318388" y="38100"/>
                    <a:pt x="399287" y="118618"/>
                    <a:pt x="399287" y="217932"/>
                  </a:cubicBezTo>
                  <a:cubicBezTo>
                    <a:pt x="399287" y="317247"/>
                    <a:pt x="318388" y="397764"/>
                    <a:pt x="218694" y="397764"/>
                  </a:cubicBezTo>
                  <a:cubicBezTo>
                    <a:pt x="118999" y="397764"/>
                    <a:pt x="38100" y="317247"/>
                    <a:pt x="38100" y="217932"/>
                  </a:cubicBezTo>
                  <a:close/>
                </a:path>
              </a:pathLst>
            </a:custGeom>
            <a:solidFill>
              <a:srgbClr val="282873">
                <a:alpha val="0"/>
              </a:srgbClr>
            </a:solidFill>
            <a:ln w="30480" cap="sq">
              <a:solidFill>
                <a:srgbClr val="28287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68" name="Text Box168"/>
          <p:cNvSpPr txBox="1"/>
          <p:nvPr/>
        </p:nvSpPr>
        <p:spPr>
          <a:xfrm>
            <a:off x="2224151" y="4610941"/>
            <a:ext cx="5130308" cy="5316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118"/>
              </a:lnSpc>
            </a:pPr>
            <a:r>
              <a:rPr lang="en-US" altLang="zh-CN" sz="2800" spc="-3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Admin</a:t>
            </a:r>
            <a:r>
              <a:rPr lang="en-US" altLang="zh-CN" sz="2800" spc="2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Dashboard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2"/>
              </a:spcBef>
            </a:pPr>
            <a:r>
              <a:rPr lang="en-US" altLang="zh-CN" sz="2800" spc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Investor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Dashboard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4"/>
              </a:spcBef>
            </a:pP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Crypto</a:t>
            </a:r>
            <a:r>
              <a:rPr lang="en-US" altLang="zh-CN" sz="2800" spc="6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Wallet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2"/>
              </a:spcBef>
            </a:pPr>
            <a:r>
              <a:rPr lang="en-US" altLang="zh-CN" sz="2800" spc="-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Payment</a:t>
            </a:r>
            <a:r>
              <a:rPr lang="en-US" altLang="zh-CN" sz="2800" spc="7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in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crypto/fiat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2"/>
              </a:spcBef>
            </a:pP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Asset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-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digital</a:t>
            </a:r>
            <a:r>
              <a:rPr lang="en-US" altLang="zh-CN" sz="2800" spc="8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copy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5"/>
              </a:spcBef>
            </a:pP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General</a:t>
            </a:r>
            <a:r>
              <a:rPr lang="en-US" altLang="zh-CN" sz="2800" spc="17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information</a:t>
            </a:r>
            <a:r>
              <a:rPr lang="en-US" altLang="zh-CN" sz="2800" spc="2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about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asset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</p:txBody>
      </p:sp>
      <p:sp>
        <p:nvSpPr>
          <p:cNvPr id="169" name="Text Box169"/>
          <p:cNvSpPr txBox="1"/>
          <p:nvPr/>
        </p:nvSpPr>
        <p:spPr>
          <a:xfrm>
            <a:off x="9298686" y="4628744"/>
            <a:ext cx="5207366" cy="61761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118"/>
              </a:lnSpc>
            </a:pP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Art</a:t>
            </a:r>
            <a:r>
              <a:rPr lang="en-US" altLang="zh-CN" sz="2800" spc="-5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manager</a:t>
            </a:r>
            <a:r>
              <a:rPr lang="en-US" altLang="zh-CN" sz="2800" spc="24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Dashboard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2"/>
              </a:spcBef>
            </a:pP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Statistics</a:t>
            </a:r>
            <a:r>
              <a:rPr lang="en-US" altLang="zh-CN" sz="2800" spc="-14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and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reports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5"/>
              </a:spcBef>
            </a:pPr>
            <a:r>
              <a:rPr lang="en-US" altLang="zh-CN" sz="2800" spc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Smart-contract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for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online</a:t>
            </a:r>
            <a:r>
              <a:rPr lang="en-US" altLang="zh-CN" sz="2800" spc="1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auction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2"/>
              </a:spcBef>
            </a:pP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Secondary</a:t>
            </a:r>
            <a:r>
              <a:rPr lang="en-US" altLang="zh-CN" sz="2800" spc="9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market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for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tokens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2"/>
              </a:spcBef>
            </a:pPr>
            <a:r>
              <a:rPr lang="en-US" altLang="zh-CN" sz="2800" spc="-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Bid/Ask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matching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4"/>
              </a:spcBef>
            </a:pP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Dividend</a:t>
            </a:r>
            <a:r>
              <a:rPr lang="en-US" altLang="zh-CN" sz="2800" spc="17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distribution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2"/>
              </a:spcBef>
            </a:pP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Open</a:t>
            </a:r>
            <a:r>
              <a:rPr lang="en-US" altLang="zh-CN" sz="2800" spc="14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-6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API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</p:txBody>
      </p:sp>
      <p:sp>
        <p:nvSpPr>
          <p:cNvPr id="170" name="Text Box170"/>
          <p:cNvSpPr txBox="1"/>
          <p:nvPr/>
        </p:nvSpPr>
        <p:spPr>
          <a:xfrm>
            <a:off x="17223358" y="4615133"/>
            <a:ext cx="4297616" cy="55172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118"/>
              </a:lnSpc>
            </a:pPr>
            <a:r>
              <a:rPr lang="en-US" altLang="zh-CN" sz="2800" spc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Investor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Dashboard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2"/>
              </a:spcBef>
            </a:pPr>
            <a:r>
              <a:rPr lang="en-US" altLang="zh-CN" sz="2800" spc="-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Primary</a:t>
            </a:r>
            <a:r>
              <a:rPr lang="en-US" altLang="zh-CN" sz="2800" spc="17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Market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2"/>
              </a:spcBef>
            </a:pP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Secondary</a:t>
            </a:r>
            <a:r>
              <a:rPr lang="en-US" altLang="zh-CN" sz="2800" spc="9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Market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5"/>
              </a:spcBef>
            </a:pP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Buying/Selling</a:t>
            </a:r>
            <a:r>
              <a:rPr lang="en-US" altLang="zh-CN" sz="2800" spc="1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-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Tokens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2"/>
              </a:spcBef>
            </a:pPr>
            <a:r>
              <a:rPr lang="en-US" altLang="zh-CN" sz="2800" spc="-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Payment</a:t>
            </a:r>
            <a:r>
              <a:rPr lang="en-US" altLang="zh-CN" sz="2800" spc="7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in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fiat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&amp;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crypto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  <a:p>
            <a:pPr algn="l" rtl="0">
              <a:lnSpc>
                <a:spcPts val="3118"/>
              </a:lnSpc>
              <a:spcBef>
                <a:spcPts val="3602"/>
              </a:spcBef>
            </a:pPr>
            <a:r>
              <a:rPr lang="en-US" altLang="zh-CN" sz="2800" spc="-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Graphs</a:t>
            </a:r>
            <a:r>
              <a:rPr lang="en-US" altLang="zh-CN" sz="2800" spc="8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and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3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other</a:t>
            </a:r>
            <a:r>
              <a:rPr lang="en-US" altLang="zh-CN" sz="280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spc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statistics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</p:txBody>
      </p:sp>
      <p:sp>
        <p:nvSpPr>
          <p:cNvPr id="171" name="Text Box171"/>
          <p:cNvSpPr txBox="1"/>
          <p:nvPr/>
        </p:nvSpPr>
        <p:spPr>
          <a:xfrm>
            <a:off x="1022119" y="220655"/>
            <a:ext cx="16201239" cy="25900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1420952" indent="-1420952" algn="l" rtl="0">
              <a:lnSpc>
                <a:spcPts val="8386"/>
              </a:lnSpc>
            </a:pPr>
            <a:r>
              <a:rPr lang="en-US" altLang="zh-CN" sz="8500" b="1" spc="3049" dirty="0">
                <a:solidFill>
                  <a:schemeClr val="tx1"/>
                </a:solidFill>
                <a:latin typeface="Cambria" panose="02040503050406030204" pitchFamily="18" charset="0"/>
                <a:ea typeface="Arial"/>
                <a:cs typeface="Arial"/>
              </a:rPr>
              <a:t>Platform</a:t>
            </a:r>
            <a:r>
              <a:rPr lang="en-US" altLang="zh-CN" sz="8500" b="1" spc="3049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8500" b="1" spc="3891" dirty="0">
                <a:solidFill>
                  <a:schemeClr val="tx1"/>
                </a:solidFill>
                <a:latin typeface="Cambria" panose="02040503050406030204" pitchFamily="18" charset="0"/>
                <a:ea typeface="Arial"/>
                <a:cs typeface="Arial"/>
              </a:rPr>
              <a:t>roadmap</a:t>
            </a:r>
            <a:r>
              <a:rPr lang="en-US" altLang="zh-CN" sz="8500" b="1" spc="-45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-3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2Q</a:t>
            </a:r>
            <a:r>
              <a:rPr lang="en-US" altLang="zh-CN" sz="2800" b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2020</a:t>
            </a:r>
            <a:r>
              <a:rPr lang="en-US" altLang="zh-CN" sz="2800" b="1" spc="43715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-3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3Q</a:t>
            </a:r>
            <a:r>
              <a:rPr lang="en-US" altLang="zh-CN" sz="2800" b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–</a:t>
            </a:r>
            <a:r>
              <a:rPr lang="en-US" altLang="zh-CN" sz="2800" b="1" spc="1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-3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4Q</a:t>
            </a:r>
            <a:r>
              <a:rPr lang="en-US" altLang="zh-CN" sz="2800" b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2020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</p:txBody>
      </p:sp>
      <p:sp>
        <p:nvSpPr>
          <p:cNvPr id="172" name="Text Box172"/>
          <p:cNvSpPr txBox="1"/>
          <p:nvPr/>
        </p:nvSpPr>
        <p:spPr>
          <a:xfrm>
            <a:off x="16991076" y="2645235"/>
            <a:ext cx="2272568" cy="10208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118"/>
              </a:lnSpc>
            </a:pPr>
            <a:r>
              <a:rPr lang="en-US" altLang="zh-CN" sz="2800" b="1" spc="-3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1Q</a:t>
            </a:r>
            <a:r>
              <a:rPr lang="en-US" altLang="zh-CN" sz="2800" b="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b="1" spc="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800" b="1" spc="10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b="1" spc="-3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2Q</a:t>
            </a:r>
            <a:r>
              <a:rPr lang="en-US" altLang="zh-CN" sz="2800" b="1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b="1" spc="2" dirty="0">
                <a:solidFill>
                  <a:srgbClr val="282873"/>
                </a:solidFill>
                <a:latin typeface="Arial"/>
                <a:ea typeface="Arial"/>
                <a:cs typeface="Arial"/>
              </a:rPr>
              <a:t>2021</a:t>
            </a:r>
            <a:endParaRPr lang="en-US" altLang="zh-CN" sz="2800" dirty="0">
              <a:latin typeface="Arial"/>
              <a:ea typeface="Arial"/>
              <a:cs typeface="Arial"/>
            </a:endParaRPr>
          </a:p>
        </p:txBody>
      </p:sp>
      <p:sp>
        <p:nvSpPr>
          <p:cNvPr id="173" name="Text Box173"/>
          <p:cNvSpPr txBox="1"/>
          <p:nvPr/>
        </p:nvSpPr>
        <p:spPr>
          <a:xfrm>
            <a:off x="2224151" y="3781725"/>
            <a:ext cx="3137343" cy="10208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118"/>
              </a:lnSpc>
            </a:pPr>
            <a:r>
              <a:rPr lang="en-US" altLang="zh-CN" sz="2800" b="1" spc="-3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MVP</a:t>
            </a:r>
            <a:r>
              <a:rPr lang="en-US" altLang="zh-CN" sz="2800" b="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-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Development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</p:txBody>
      </p:sp>
      <p:sp>
        <p:nvSpPr>
          <p:cNvPr id="174" name="Text Box174"/>
          <p:cNvSpPr txBox="1"/>
          <p:nvPr/>
        </p:nvSpPr>
        <p:spPr>
          <a:xfrm>
            <a:off x="9060942" y="3759892"/>
            <a:ext cx="12304312" cy="10208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118"/>
              </a:lnSpc>
            </a:pPr>
            <a:r>
              <a:rPr lang="en-US" altLang="zh-CN" sz="2800" b="1" spc="-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Desktop</a:t>
            </a:r>
            <a:r>
              <a:rPr lang="en-US" altLang="zh-CN" sz="2800" b="1" spc="2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-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Platform</a:t>
            </a:r>
            <a:r>
              <a:rPr lang="en-US" altLang="zh-CN" sz="2800" b="1" spc="13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-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Development</a:t>
            </a:r>
            <a:r>
              <a:rPr lang="en-US" altLang="zh-CN" sz="2800" b="1" spc="20820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-3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Mobile</a:t>
            </a:r>
            <a:r>
              <a:rPr lang="en-US" altLang="zh-CN" sz="2800" b="1" spc="17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-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App</a:t>
            </a:r>
            <a:r>
              <a:rPr lang="en-US" altLang="zh-CN" sz="2800" b="1" spc="12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zh-CN" sz="2800" b="1" spc="-1" dirty="0">
                <a:solidFill>
                  <a:srgbClr val="282873"/>
                </a:solidFill>
                <a:latin typeface="Cambria" panose="02040503050406030204" pitchFamily="18" charset="0"/>
                <a:ea typeface="Arial"/>
                <a:cs typeface="Arial"/>
              </a:rPr>
              <a:t>Development</a:t>
            </a:r>
            <a:endParaRPr lang="en-US" altLang="zh-CN" sz="2800" dirty="0">
              <a:latin typeface="Cambria" panose="02040503050406030204" pitchFamily="18" charset="0"/>
              <a:ea typeface="Arial"/>
              <a:cs typeface="Arial"/>
            </a:endParaRPr>
          </a:p>
        </p:txBody>
      </p:sp>
      <p:sp>
        <p:nvSpPr>
          <p:cNvPr id="175" name="Text Box175"/>
          <p:cNvSpPr txBox="1"/>
          <p:nvPr/>
        </p:nvSpPr>
        <p:spPr>
          <a:xfrm>
            <a:off x="12100814" y="13154864"/>
            <a:ext cx="207570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76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</a:t>
            </a:r>
            <a:endParaRPr lang="en-US" altLang="zh-CN" sz="240073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9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4AE14-DFCF-AB43-996E-C1419B4BA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4397"/>
            <a:ext cx="7772400" cy="147002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Why us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45D8C6-F69A-2F46-BD2B-61B678359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031" y="2397641"/>
            <a:ext cx="12727174" cy="8319977"/>
          </a:xfrm>
        </p:spPr>
        <p:txBody>
          <a:bodyPr>
            <a:normAutofit fontScale="70000" lnSpcReduction="20000"/>
          </a:bodyPr>
          <a:lstStyle/>
          <a:p>
            <a:pPr marL="685800" indent="-6858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sz="5400" dirty="0">
                <a:solidFill>
                  <a:schemeClr val="tx1"/>
                </a:solidFill>
                <a:latin typeface="Cambria" panose="02040503050406030204" pitchFamily="18" charset="0"/>
              </a:rPr>
              <a:t>the unique experience of our team</a:t>
            </a:r>
          </a:p>
          <a:p>
            <a:pPr marL="685800" indent="-6858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  <a:latin typeface="Cambria" panose="02040503050406030204" pitchFamily="18" charset="0"/>
              </a:rPr>
              <a:t>a</a:t>
            </a:r>
            <a:r>
              <a:rPr lang="en" sz="5400" dirty="0" err="1">
                <a:solidFill>
                  <a:schemeClr val="tx1"/>
                </a:solidFill>
                <a:latin typeface="Cambria" panose="02040503050406030204" pitchFamily="18" charset="0"/>
              </a:rPr>
              <a:t>rt</a:t>
            </a:r>
            <a:r>
              <a:rPr lang="en" sz="5400" dirty="0">
                <a:solidFill>
                  <a:schemeClr val="tx1"/>
                </a:solidFill>
                <a:latin typeface="Cambria" panose="02040503050406030204" pitchFamily="18" charset="0"/>
              </a:rPr>
              <a:t> owners are looking for new distribution channels</a:t>
            </a:r>
          </a:p>
          <a:p>
            <a:pPr marL="685800" indent="-6858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sz="5400" dirty="0">
                <a:solidFill>
                  <a:schemeClr val="tx1"/>
                </a:solidFill>
                <a:latin typeface="Cambria" panose="02040503050406030204" pitchFamily="18" charset="0"/>
              </a:rPr>
              <a:t>everyone is very tired of art fakes</a:t>
            </a:r>
            <a:endParaRPr lang="ru-RU" sz="5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685800" indent="-6858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sz="5400" dirty="0">
                <a:solidFill>
                  <a:schemeClr val="tx1"/>
                </a:solidFill>
                <a:latin typeface="Cambria" panose="02040503050406030204" pitchFamily="18" charset="0"/>
              </a:rPr>
              <a:t>transactions for the sale of art are </a:t>
            </a:r>
            <a:r>
              <a:rPr lang="en-US" sz="5400" dirty="0">
                <a:solidFill>
                  <a:schemeClr val="tx1"/>
                </a:solidFill>
                <a:latin typeface="Cambria" panose="02040503050406030204" pitchFamily="18" charset="0"/>
              </a:rPr>
              <a:t>very complicated</a:t>
            </a:r>
            <a:r>
              <a:rPr lang="en" sz="5400" dirty="0">
                <a:solidFill>
                  <a:schemeClr val="tx1"/>
                </a:solidFill>
                <a:latin typeface="Cambria" panose="02040503050406030204" pitchFamily="18" charset="0"/>
              </a:rPr>
              <a:t> and confusing and go offline, and this greatly increases the cost of the transaction</a:t>
            </a:r>
          </a:p>
          <a:p>
            <a:pPr marL="685800" indent="-6858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sz="5400" dirty="0">
                <a:solidFill>
                  <a:schemeClr val="tx1"/>
                </a:solidFill>
                <a:latin typeface="Cambria" panose="02040503050406030204" pitchFamily="18" charset="0"/>
              </a:rPr>
              <a:t>why can you buy a bag of Louis V</a:t>
            </a:r>
            <a:r>
              <a:rPr lang="en-US" sz="5400" dirty="0" err="1">
                <a:solidFill>
                  <a:schemeClr val="tx1"/>
                </a:solidFill>
                <a:latin typeface="Cambria" panose="02040503050406030204" pitchFamily="18" charset="0"/>
              </a:rPr>
              <a:t>uit</a:t>
            </a:r>
            <a:r>
              <a:rPr lang="en" sz="5400" dirty="0">
                <a:solidFill>
                  <a:schemeClr val="tx1"/>
                </a:solidFill>
                <a:latin typeface="Cambria" panose="02040503050406030204" pitchFamily="18" charset="0"/>
              </a:rPr>
              <a:t>ton, but not a picture of Mark Rothko? The time has come!</a:t>
            </a:r>
            <a:endParaRPr lang="ru-RU" sz="5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88FB85-A9AD-2A4B-B1C6-F63B63489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007" y="2397641"/>
            <a:ext cx="9841605" cy="693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807B7-7BF4-F145-9974-B38B606EC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70067"/>
            <a:ext cx="22872032" cy="20806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Still thinking in what to invest your 10000 $? 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Why not in genuine classical art?!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9F78D-E735-6344-85EF-73635BE38C94}"/>
              </a:ext>
            </a:extLst>
          </p:cNvPr>
          <p:cNvSpPr txBox="1"/>
          <p:nvPr/>
        </p:nvSpPr>
        <p:spPr>
          <a:xfrm>
            <a:off x="685800" y="2102685"/>
            <a:ext cx="11490158" cy="10790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Just imagine, you can buy the Mona Lisa!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Do you think it’s impossible? Now you can!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We’re creating the instrument – 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digital token.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This token like a part of a puzzle, representing the part of all Mona Lisa.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More good that you can buy it sitting on the beach! From 100$!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Magic? Not – science!</a:t>
            </a: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8F0393-DDBC-6D46-9A32-3F6421FE8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663" y="2927684"/>
            <a:ext cx="11430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8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77C22-673E-C840-845F-AF54D0BCB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90" y="591557"/>
            <a:ext cx="22174200" cy="20178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Do you want to sell your art? 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Come to our platform!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93C54-C5E5-5D4E-9A7E-AB31F8CBFCEB}"/>
              </a:ext>
            </a:extLst>
          </p:cNvPr>
          <p:cNvSpPr txBox="1"/>
          <p:nvPr/>
        </p:nvSpPr>
        <p:spPr>
          <a:xfrm>
            <a:off x="596590" y="1988446"/>
            <a:ext cx="10449977" cy="100376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Call to us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We’ll bring to you our local partner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We’ll authenticate your art</a:t>
            </a: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Sign the agreement with us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We’ll start the tokenization process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We</a:t>
            </a:r>
            <a:r>
              <a:rPr lang="en-US" dirty="0"/>
              <a:t>ll done, you’re in our platform!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Sell fast, to any in the world!</a:t>
            </a:r>
            <a:r>
              <a:rPr kumimoji="0" lang="ru-RU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R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081B06-DA8A-0B49-839B-ACED2CA9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567" y="3223011"/>
            <a:ext cx="12850094" cy="73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2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E0A6B-A40A-FE48-B6B5-A91D3D401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88" y="687650"/>
            <a:ext cx="19408698" cy="147002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Do you still offline?? Ok, we’re coming!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05062-7E05-5945-81E4-C8AFA95DE8A4}"/>
              </a:ext>
            </a:extLst>
          </p:cNvPr>
          <p:cNvSpPr txBox="1"/>
          <p:nvPr/>
        </p:nvSpPr>
        <p:spPr>
          <a:xfrm>
            <a:off x="574288" y="2157675"/>
            <a:ext cx="8935138" cy="8795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Meet us in top offline events: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Art Basel(</a:t>
            </a:r>
            <a:r>
              <a:rPr lang="en-US" dirty="0" err="1"/>
              <a:t>Miami,Abu</a:t>
            </a:r>
            <a:r>
              <a:rPr lang="en-US" dirty="0"/>
              <a:t> Dhabi)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Venetian Biennale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Frieze Art </a:t>
            </a:r>
            <a:r>
              <a:rPr lang="en-US" dirty="0" err="1"/>
              <a:t>Fair,UK</a:t>
            </a:r>
            <a:endParaRPr lang="en-US" dirty="0"/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Affordable Art fair Hong Kong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Australian Biennale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439383-E1BC-8B42-9FE7-8F7B218BD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53" y="2157675"/>
            <a:ext cx="13134278" cy="81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6B974-2FF0-9F41-8D03-F23F68FAB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102" y="658464"/>
            <a:ext cx="12361127" cy="147002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Make money with us!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6B769-46C6-B34E-BD6C-F6D04ABDFBE3}"/>
              </a:ext>
            </a:extLst>
          </p:cNvPr>
          <p:cNvSpPr txBox="1"/>
          <p:nvPr/>
        </p:nvSpPr>
        <p:spPr>
          <a:xfrm>
            <a:off x="708102" y="1861827"/>
            <a:ext cx="22459675" cy="8795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Are you art-dealer?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Our placement commission is from 2 to 5% from price of any art, yours is 30%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From each deal of your clients, we taking </a:t>
            </a:r>
            <a:r>
              <a:rPr lang="en-US" dirty="0"/>
              <a:t>1.5%, yours is 0.5%</a:t>
            </a:r>
          </a:p>
          <a:p>
            <a:pPr marR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Are you gallery?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Plus 20% to every commissions above!</a:t>
            </a:r>
          </a:p>
          <a:p>
            <a:pPr marR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Are you MoMA or Christie?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Just call us</a:t>
            </a:r>
            <a:r>
              <a:rPr lang="en-US" dirty="0"/>
              <a:t>!</a:t>
            </a: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8008071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802</Words>
  <Application>Microsoft Macintosh PowerPoint</Application>
  <PresentationFormat>Произвольный</PresentationFormat>
  <Paragraphs>244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Cambria</vt:lpstr>
      <vt:lpstr>Helvetica Neue</vt:lpstr>
      <vt:lpstr>Helvetica Neue Medium</vt:lpstr>
      <vt:lpstr>Muna Regular</vt:lpstr>
      <vt:lpstr>Times Roman</vt:lpstr>
      <vt:lpstr>21_BasicWhite</vt:lpstr>
      <vt:lpstr>Презентация PowerPoint</vt:lpstr>
      <vt:lpstr>Презентация PowerPoint</vt:lpstr>
      <vt:lpstr>Презентация PowerPoint</vt:lpstr>
      <vt:lpstr>Презентация PowerPoint</vt:lpstr>
      <vt:lpstr>Why us</vt:lpstr>
      <vt:lpstr>Still thinking in what to invest your 10000 $?  Why not in genuine classical art?!</vt:lpstr>
      <vt:lpstr>Do you want to sell your art?  Come to our platform!</vt:lpstr>
      <vt:lpstr>Do you still offline?? Ok, we’re coming!</vt:lpstr>
      <vt:lpstr>Make money with us!</vt:lpstr>
      <vt:lpstr>Our perspective clients</vt:lpstr>
      <vt:lpstr>Market of art</vt:lpstr>
      <vt:lpstr>Our numbers</vt:lpstr>
      <vt:lpstr>Team</vt:lpstr>
      <vt:lpstr>Contacts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36</cp:revision>
  <dcterms:modified xsi:type="dcterms:W3CDTF">2020-05-03T09:52:02Z</dcterms:modified>
</cp:coreProperties>
</file>