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ADLaM Display" panose="02010000000000000000" pitchFamily="2" charset="0"/>
      <p:regular r:id="rId8"/>
    </p:embeddedFont>
    <p:embeddedFont>
      <p:font typeface="Cabin"/>
      <p:regular r:id="rId9"/>
    </p:embeddedFont>
    <p:embeddedFont>
      <p:font typeface="Unbounded"/>
      <p:regular r:id="rId10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9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8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0118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929343"/>
            <a:ext cx="7468553" cy="1943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650"/>
              </a:lnSpc>
              <a:buNone/>
            </a:pPr>
            <a:r>
              <a:rPr lang="en-US" sz="61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Apresentação do Health Track</a:t>
            </a:r>
            <a:endParaRPr lang="en-US" sz="6100" dirty="0"/>
          </a:p>
        </p:txBody>
      </p:sp>
      <p:sp>
        <p:nvSpPr>
          <p:cNvPr id="4" name="Text 1"/>
          <p:cNvSpPr/>
          <p:nvPr/>
        </p:nvSpPr>
        <p:spPr>
          <a:xfrm>
            <a:off x="6422766" y="3020756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Bem-vindos à apresentação do Health Track, um aplicativo desenvolvido para facilitar o gerenciamento da saúde.</a:t>
            </a:r>
            <a:endParaRPr lang="en-US" sz="1850" dirty="0"/>
          </a:p>
        </p:txBody>
      </p:sp>
      <p:sp>
        <p:nvSpPr>
          <p:cNvPr id="5" name="Shape 2"/>
          <p:cNvSpPr/>
          <p:nvPr/>
        </p:nvSpPr>
        <p:spPr>
          <a:xfrm>
            <a:off x="6324124" y="4956155"/>
            <a:ext cx="382905" cy="382905"/>
          </a:xfrm>
          <a:prstGeom prst="roundRect">
            <a:avLst>
              <a:gd name="adj" fmla="val 23878209"/>
            </a:avLst>
          </a:prstGeom>
          <a:solidFill>
            <a:srgbClr val="D8B159"/>
          </a:solidFill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6" name="Text 3"/>
          <p:cNvSpPr/>
          <p:nvPr/>
        </p:nvSpPr>
        <p:spPr>
          <a:xfrm>
            <a:off x="6457474" y="5098792"/>
            <a:ext cx="116205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3C3838"/>
                </a:solidFill>
                <a:latin typeface="Cabin Medium" pitchFamily="34" charset="0"/>
                <a:ea typeface="Cabin Medium" pitchFamily="34" charset="-122"/>
                <a:cs typeface="Cabin Medium" pitchFamily="34" charset="-120"/>
              </a:rPr>
              <a:t>PB</a:t>
            </a:r>
            <a:endParaRPr lang="en-US" sz="750" dirty="0"/>
          </a:p>
        </p:txBody>
      </p:sp>
      <p:sp>
        <p:nvSpPr>
          <p:cNvPr id="7" name="Text 4"/>
          <p:cNvSpPr/>
          <p:nvPr/>
        </p:nvSpPr>
        <p:spPr>
          <a:xfrm>
            <a:off x="6826687" y="4938296"/>
            <a:ext cx="6660713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000" b="1" dirty="0">
                <a:solidFill>
                  <a:srgbClr val="CAD6DE"/>
                </a:solidFill>
                <a:latin typeface="Cabin Bold" pitchFamily="34" charset="0"/>
                <a:ea typeface="Cabin Bold" pitchFamily="34" charset="-122"/>
                <a:cs typeface="Cabin Bold" pitchFamily="34" charset="-120"/>
              </a:rPr>
              <a:t>por Pedro Batista – pedrobatista242526@gmail.com</a:t>
            </a:r>
            <a:endParaRPr lang="en-US" sz="2000" dirty="0"/>
          </a:p>
        </p:txBody>
      </p:sp>
      <p:sp>
        <p:nvSpPr>
          <p:cNvPr id="9" name="Shape 2">
            <a:extLst>
              <a:ext uri="{FF2B5EF4-FFF2-40B4-BE49-F238E27FC236}">
                <a16:creationId xmlns:a16="http://schemas.microsoft.com/office/drawing/2014/main" id="{50BB88F0-A06E-066B-A021-FCD54624EFED}"/>
              </a:ext>
            </a:extLst>
          </p:cNvPr>
          <p:cNvSpPr/>
          <p:nvPr/>
        </p:nvSpPr>
        <p:spPr>
          <a:xfrm>
            <a:off x="6324124" y="5452824"/>
            <a:ext cx="382905" cy="382905"/>
          </a:xfrm>
          <a:prstGeom prst="roundRect">
            <a:avLst>
              <a:gd name="adj" fmla="val 23878209"/>
            </a:avLst>
          </a:prstGeom>
          <a:solidFill>
            <a:srgbClr val="D8B159"/>
          </a:solidFill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F273FF86-E3B6-E5AF-F88C-9457E4A123F1}"/>
              </a:ext>
            </a:extLst>
          </p:cNvPr>
          <p:cNvSpPr/>
          <p:nvPr/>
        </p:nvSpPr>
        <p:spPr>
          <a:xfrm>
            <a:off x="6457474" y="5595461"/>
            <a:ext cx="116205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3C3838"/>
                </a:solidFill>
                <a:latin typeface="Cabin Medium" pitchFamily="34" charset="0"/>
                <a:ea typeface="Cabin Medium" pitchFamily="34" charset="-122"/>
                <a:cs typeface="Cabin Medium" pitchFamily="34" charset="-120"/>
              </a:rPr>
              <a:t>JV</a:t>
            </a:r>
            <a:endParaRPr lang="en-US" sz="750" dirty="0"/>
          </a:p>
        </p:txBody>
      </p:sp>
      <p:sp>
        <p:nvSpPr>
          <p:cNvPr id="11" name="Text 4">
            <a:extLst>
              <a:ext uri="{FF2B5EF4-FFF2-40B4-BE49-F238E27FC236}">
                <a16:creationId xmlns:a16="http://schemas.microsoft.com/office/drawing/2014/main" id="{38E1F667-5C90-6F38-2335-81146374C4A6}"/>
              </a:ext>
            </a:extLst>
          </p:cNvPr>
          <p:cNvSpPr/>
          <p:nvPr/>
        </p:nvSpPr>
        <p:spPr>
          <a:xfrm>
            <a:off x="6826687" y="5434965"/>
            <a:ext cx="6851213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000" b="1" dirty="0" err="1">
                <a:solidFill>
                  <a:srgbClr val="CAD6DE"/>
                </a:solidFill>
                <a:latin typeface="Cabin Bold" pitchFamily="34" charset="0"/>
                <a:ea typeface="Cabin Bold" pitchFamily="34" charset="-122"/>
                <a:cs typeface="Cabin Bold" pitchFamily="34" charset="-120"/>
              </a:rPr>
              <a:t>por</a:t>
            </a:r>
            <a:r>
              <a:rPr lang="en-US" sz="2000" b="1" dirty="0">
                <a:solidFill>
                  <a:srgbClr val="CAD6DE"/>
                </a:solidFill>
                <a:latin typeface="Cabin Bold" pitchFamily="34" charset="0"/>
                <a:ea typeface="Cabin Bold" pitchFamily="34" charset="-122"/>
                <a:cs typeface="Cabin Bold" pitchFamily="34" charset="-120"/>
              </a:rPr>
              <a:t> João Victor Trindade – Joaovictort684@gmail.com</a:t>
            </a:r>
            <a:endParaRPr lang="en-US" sz="2000" dirty="0"/>
          </a:p>
        </p:txBody>
      </p:sp>
      <p:sp>
        <p:nvSpPr>
          <p:cNvPr id="12" name="Shape 2">
            <a:extLst>
              <a:ext uri="{FF2B5EF4-FFF2-40B4-BE49-F238E27FC236}">
                <a16:creationId xmlns:a16="http://schemas.microsoft.com/office/drawing/2014/main" id="{C35B1B7D-72C4-C930-24F0-68B05246D357}"/>
              </a:ext>
            </a:extLst>
          </p:cNvPr>
          <p:cNvSpPr/>
          <p:nvPr/>
        </p:nvSpPr>
        <p:spPr>
          <a:xfrm>
            <a:off x="6324124" y="5985450"/>
            <a:ext cx="382905" cy="382905"/>
          </a:xfrm>
          <a:prstGeom prst="roundRect">
            <a:avLst>
              <a:gd name="adj" fmla="val 23878209"/>
            </a:avLst>
          </a:prstGeom>
          <a:solidFill>
            <a:srgbClr val="D8B159"/>
          </a:solidFill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3" name="Text 3">
            <a:extLst>
              <a:ext uri="{FF2B5EF4-FFF2-40B4-BE49-F238E27FC236}">
                <a16:creationId xmlns:a16="http://schemas.microsoft.com/office/drawing/2014/main" id="{95DB86F6-36F0-3F68-96B1-3142C2843880}"/>
              </a:ext>
            </a:extLst>
          </p:cNvPr>
          <p:cNvSpPr/>
          <p:nvPr/>
        </p:nvSpPr>
        <p:spPr>
          <a:xfrm>
            <a:off x="6457474" y="6128087"/>
            <a:ext cx="116205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3C3838"/>
                </a:solidFill>
                <a:latin typeface="Cabin Medium" pitchFamily="34" charset="0"/>
                <a:ea typeface="Cabin Medium" pitchFamily="34" charset="-122"/>
                <a:cs typeface="Cabin Medium" pitchFamily="34" charset="-120"/>
              </a:rPr>
              <a:t>AI</a:t>
            </a:r>
            <a:endParaRPr lang="en-US" sz="75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EDDD5626-3936-68C3-8C18-0EC183ECEEEA}"/>
              </a:ext>
            </a:extLst>
          </p:cNvPr>
          <p:cNvSpPr/>
          <p:nvPr/>
        </p:nvSpPr>
        <p:spPr>
          <a:xfrm>
            <a:off x="6826687" y="5967591"/>
            <a:ext cx="7664013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000" b="1" dirty="0" err="1">
                <a:solidFill>
                  <a:srgbClr val="CAD6DE"/>
                </a:solidFill>
                <a:latin typeface="Cabin Bold" pitchFamily="34" charset="0"/>
                <a:ea typeface="Cabin Bold" pitchFamily="34" charset="-122"/>
                <a:cs typeface="Cabin Bold" pitchFamily="34" charset="-120"/>
              </a:rPr>
              <a:t>por</a:t>
            </a:r>
            <a:r>
              <a:rPr lang="en-US" sz="2000" b="1" dirty="0">
                <a:solidFill>
                  <a:srgbClr val="CAD6DE"/>
                </a:solidFill>
                <a:latin typeface="Cabin Bold" pitchFamily="34" charset="0"/>
                <a:ea typeface="Cabin Bold" pitchFamily="34" charset="-122"/>
                <a:cs typeface="Cabin Bold" pitchFamily="34" charset="-120"/>
              </a:rPr>
              <a:t> Abraão </a:t>
            </a:r>
            <a:r>
              <a:rPr lang="en-US" sz="2000" b="1" dirty="0" err="1">
                <a:solidFill>
                  <a:srgbClr val="CAD6DE"/>
                </a:solidFill>
                <a:latin typeface="Cabin Bold" pitchFamily="34" charset="0"/>
                <a:ea typeface="Cabin Bold" pitchFamily="34" charset="-122"/>
                <a:cs typeface="Cabin Bold" pitchFamily="34" charset="-120"/>
              </a:rPr>
              <a:t>Isaque</a:t>
            </a:r>
            <a:r>
              <a:rPr lang="en-US" sz="2000" b="1" dirty="0">
                <a:solidFill>
                  <a:srgbClr val="CAD6DE"/>
                </a:solidFill>
                <a:latin typeface="Cabin Bold" pitchFamily="34" charset="0"/>
                <a:ea typeface="Cabin Bold" pitchFamily="34" charset="-122"/>
                <a:cs typeface="Cabin Bold" pitchFamily="34" charset="-120"/>
              </a:rPr>
              <a:t> – abraaoisaque3@gmail.com</a:t>
            </a:r>
            <a:endParaRPr lang="en-US" sz="2000" dirty="0"/>
          </a:p>
        </p:txBody>
      </p:sp>
      <p:sp>
        <p:nvSpPr>
          <p:cNvPr id="15" name="Shape 2">
            <a:extLst>
              <a:ext uri="{FF2B5EF4-FFF2-40B4-BE49-F238E27FC236}">
                <a16:creationId xmlns:a16="http://schemas.microsoft.com/office/drawing/2014/main" id="{C4549B6B-50DA-E8B0-155B-A6676EA34719}"/>
              </a:ext>
            </a:extLst>
          </p:cNvPr>
          <p:cNvSpPr/>
          <p:nvPr/>
        </p:nvSpPr>
        <p:spPr>
          <a:xfrm>
            <a:off x="6324124" y="6518076"/>
            <a:ext cx="382905" cy="382905"/>
          </a:xfrm>
          <a:prstGeom prst="roundRect">
            <a:avLst>
              <a:gd name="adj" fmla="val 23878209"/>
            </a:avLst>
          </a:prstGeom>
          <a:solidFill>
            <a:srgbClr val="D8B159"/>
          </a:solidFill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6" name="Text 3">
            <a:extLst>
              <a:ext uri="{FF2B5EF4-FFF2-40B4-BE49-F238E27FC236}">
                <a16:creationId xmlns:a16="http://schemas.microsoft.com/office/drawing/2014/main" id="{3117A4EF-53F4-9BEF-7D2F-1D0572D7CA01}"/>
              </a:ext>
            </a:extLst>
          </p:cNvPr>
          <p:cNvSpPr/>
          <p:nvPr/>
        </p:nvSpPr>
        <p:spPr>
          <a:xfrm>
            <a:off x="6457474" y="6660713"/>
            <a:ext cx="116205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3C3838"/>
                </a:solidFill>
                <a:latin typeface="Cabin Medium" pitchFamily="34" charset="0"/>
                <a:ea typeface="Cabin Medium" pitchFamily="34" charset="-122"/>
                <a:cs typeface="Cabin Medium" pitchFamily="34" charset="-120"/>
              </a:rPr>
              <a:t>JO</a:t>
            </a:r>
            <a:endParaRPr lang="en-US" sz="750" dirty="0"/>
          </a:p>
        </p:txBody>
      </p:sp>
      <p:sp>
        <p:nvSpPr>
          <p:cNvPr id="17" name="Text 4">
            <a:extLst>
              <a:ext uri="{FF2B5EF4-FFF2-40B4-BE49-F238E27FC236}">
                <a16:creationId xmlns:a16="http://schemas.microsoft.com/office/drawing/2014/main" id="{D75F8186-D6E4-0B3F-226A-2A0AAD4D566E}"/>
              </a:ext>
            </a:extLst>
          </p:cNvPr>
          <p:cNvSpPr/>
          <p:nvPr/>
        </p:nvSpPr>
        <p:spPr>
          <a:xfrm>
            <a:off x="6826687" y="6548794"/>
            <a:ext cx="7410013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000" b="1" dirty="0" err="1">
                <a:solidFill>
                  <a:srgbClr val="CAD6DE"/>
                </a:solidFill>
                <a:latin typeface="Cabin Bold" pitchFamily="34" charset="0"/>
                <a:ea typeface="Cabin Bold" pitchFamily="34" charset="-122"/>
                <a:cs typeface="Cabin Bold" pitchFamily="34" charset="-120"/>
              </a:rPr>
              <a:t>por</a:t>
            </a:r>
            <a:r>
              <a:rPr lang="en-US" sz="2350" b="1" dirty="0">
                <a:solidFill>
                  <a:srgbClr val="CAD6DE"/>
                </a:solidFill>
                <a:latin typeface="Cabin Bold" pitchFamily="34" charset="0"/>
                <a:ea typeface="Cabin Bold" pitchFamily="34" charset="-122"/>
                <a:cs typeface="Cabin Bold" pitchFamily="34" charset="-120"/>
              </a:rPr>
              <a:t> </a:t>
            </a:r>
            <a:r>
              <a:rPr lang="en-US" sz="2000" b="1" dirty="0" err="1">
                <a:solidFill>
                  <a:srgbClr val="CAD6DE"/>
                </a:solidFill>
                <a:latin typeface="Cabin Bold" pitchFamily="34" charset="0"/>
                <a:ea typeface="Cabin Bold" pitchFamily="34" charset="-122"/>
                <a:cs typeface="Cabin Bold" pitchFamily="34" charset="-120"/>
              </a:rPr>
              <a:t>Jhonatan</a:t>
            </a:r>
            <a:r>
              <a:rPr lang="en-US" sz="2000" b="1" dirty="0">
                <a:solidFill>
                  <a:srgbClr val="CAD6DE"/>
                </a:solidFill>
                <a:latin typeface="Cabin Bold" pitchFamily="34" charset="0"/>
                <a:ea typeface="Cabin Bold" pitchFamily="34" charset="-122"/>
                <a:cs typeface="Cabin Bold" pitchFamily="34" charset="-120"/>
              </a:rPr>
              <a:t> </a:t>
            </a:r>
            <a:r>
              <a:rPr lang="en-US" sz="2000" b="1" dirty="0" err="1">
                <a:solidFill>
                  <a:srgbClr val="CAD6DE"/>
                </a:solidFill>
                <a:latin typeface="Cabin Bold" pitchFamily="34" charset="0"/>
                <a:ea typeface="Cabin Bold" pitchFamily="34" charset="-122"/>
                <a:cs typeface="Cabin Bold" pitchFamily="34" charset="-120"/>
              </a:rPr>
              <a:t>Ostroski</a:t>
            </a:r>
            <a:r>
              <a:rPr lang="en-US" sz="2000" b="1" dirty="0">
                <a:solidFill>
                  <a:srgbClr val="CAD6DE"/>
                </a:solidFill>
                <a:latin typeface="Cabin Bold" pitchFamily="34" charset="0"/>
                <a:ea typeface="Cabin Bold" pitchFamily="34" charset="-122"/>
                <a:cs typeface="Cabin Bold" pitchFamily="34" charset="-120"/>
              </a:rPr>
              <a:t> – jhonatan-Bruno@hotmail.com </a:t>
            </a:r>
            <a:endParaRPr lang="en-US" sz="2000" dirty="0"/>
          </a:p>
        </p:txBody>
      </p:sp>
      <p:sp>
        <p:nvSpPr>
          <p:cNvPr id="18" name="Shape 2">
            <a:extLst>
              <a:ext uri="{FF2B5EF4-FFF2-40B4-BE49-F238E27FC236}">
                <a16:creationId xmlns:a16="http://schemas.microsoft.com/office/drawing/2014/main" id="{8E3EB5FB-5DD3-DC3A-861D-ABE9B68FD318}"/>
              </a:ext>
            </a:extLst>
          </p:cNvPr>
          <p:cNvSpPr/>
          <p:nvPr/>
        </p:nvSpPr>
        <p:spPr>
          <a:xfrm>
            <a:off x="6343174" y="7035621"/>
            <a:ext cx="382905" cy="382905"/>
          </a:xfrm>
          <a:prstGeom prst="roundRect">
            <a:avLst>
              <a:gd name="adj" fmla="val 23878209"/>
            </a:avLst>
          </a:prstGeom>
          <a:solidFill>
            <a:srgbClr val="D8B159"/>
          </a:solidFill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5AE61840-AC95-F9D1-D295-532236DF5ED3}"/>
              </a:ext>
            </a:extLst>
          </p:cNvPr>
          <p:cNvSpPr/>
          <p:nvPr/>
        </p:nvSpPr>
        <p:spPr>
          <a:xfrm>
            <a:off x="6476524" y="7178258"/>
            <a:ext cx="116205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3C3838"/>
                </a:solidFill>
                <a:latin typeface="Cabin Medium" pitchFamily="34" charset="0"/>
                <a:ea typeface="Cabin Medium" pitchFamily="34" charset="-122"/>
              </a:rPr>
              <a:t>MG</a:t>
            </a:r>
            <a:endParaRPr lang="en-US" sz="750" dirty="0"/>
          </a:p>
        </p:txBody>
      </p:sp>
      <p:sp>
        <p:nvSpPr>
          <p:cNvPr id="20" name="Text 4">
            <a:extLst>
              <a:ext uri="{FF2B5EF4-FFF2-40B4-BE49-F238E27FC236}">
                <a16:creationId xmlns:a16="http://schemas.microsoft.com/office/drawing/2014/main" id="{F930DF32-8C94-DAE5-7ED6-80861F2ABBEA}"/>
              </a:ext>
            </a:extLst>
          </p:cNvPr>
          <p:cNvSpPr/>
          <p:nvPr/>
        </p:nvSpPr>
        <p:spPr>
          <a:xfrm>
            <a:off x="6845737" y="7066339"/>
            <a:ext cx="7543363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000" b="1" dirty="0" err="1">
                <a:solidFill>
                  <a:srgbClr val="CAD6DE"/>
                </a:solidFill>
                <a:latin typeface="Cabin Bold" pitchFamily="34" charset="0"/>
                <a:ea typeface="Cabin Bold" pitchFamily="34" charset="-122"/>
                <a:cs typeface="Cabin Bold" pitchFamily="34" charset="-120"/>
              </a:rPr>
              <a:t>por</a:t>
            </a:r>
            <a:r>
              <a:rPr lang="en-US" sz="2350" b="1" dirty="0">
                <a:solidFill>
                  <a:srgbClr val="CAD6DE"/>
                </a:solidFill>
                <a:latin typeface="Cabin Bold" pitchFamily="34" charset="0"/>
                <a:ea typeface="Cabin Bold" pitchFamily="34" charset="-122"/>
                <a:cs typeface="Cabin Bold" pitchFamily="34" charset="-120"/>
              </a:rPr>
              <a:t> </a:t>
            </a:r>
            <a:r>
              <a:rPr lang="en-US" sz="2000" b="1" dirty="0">
                <a:solidFill>
                  <a:srgbClr val="CAD6DE"/>
                </a:solidFill>
                <a:latin typeface="Cabin Bold" pitchFamily="34" charset="0"/>
                <a:ea typeface="Cabin Bold" pitchFamily="34" charset="-122"/>
                <a:cs typeface="Cabin Bold" pitchFamily="34" charset="-120"/>
              </a:rPr>
              <a:t>Matheus Gomes – math.gomasdepaula@gmail.com </a:t>
            </a:r>
            <a:endParaRPr lang="en-US" sz="2000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DE40F3A2-07D8-7F5E-5B8C-E38A519EB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300" y="1387896"/>
            <a:ext cx="2370998" cy="52728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ADED4999-0625-BDEC-65A7-26D242C98BD9}"/>
              </a:ext>
            </a:extLst>
          </p:cNvPr>
          <p:cNvSpPr/>
          <p:nvPr/>
        </p:nvSpPr>
        <p:spPr>
          <a:xfrm>
            <a:off x="12763500" y="7608451"/>
            <a:ext cx="1828800" cy="609600"/>
          </a:xfrm>
          <a:prstGeom prst="rect">
            <a:avLst/>
          </a:prstGeom>
          <a:solidFill>
            <a:srgbClr val="00091A"/>
          </a:solidFill>
          <a:ln>
            <a:solidFill>
              <a:srgbClr val="0009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Senac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213366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Objetivo e Contexto do Health Track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3249573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Text 2"/>
          <p:cNvSpPr/>
          <p:nvPr/>
        </p:nvSpPr>
        <p:spPr>
          <a:xfrm>
            <a:off x="6513790" y="3349823"/>
            <a:ext cx="159187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101959" y="3249573"/>
            <a:ext cx="2836783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Objetivo do Aplicativo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101959" y="4097060"/>
            <a:ext cx="283678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Facilitar agendamento de consultas e gerenciamento de vacinas.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10178058" y="3249573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Text 6"/>
          <p:cNvSpPr/>
          <p:nvPr/>
        </p:nvSpPr>
        <p:spPr>
          <a:xfrm>
            <a:off x="10313908" y="3349823"/>
            <a:ext cx="26670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55893" y="3249573"/>
            <a:ext cx="2836783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Contexto da Saúde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55893" y="4097060"/>
            <a:ext cx="283678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Foco na saúde preventiva e acompanhamento de imunizações.</a:t>
            </a:r>
            <a:endParaRPr lang="en-US" sz="1850" dirty="0"/>
          </a:p>
        </p:txBody>
      </p:sp>
      <p:sp>
        <p:nvSpPr>
          <p:cNvPr id="12" name="Shape 9"/>
          <p:cNvSpPr/>
          <p:nvPr/>
        </p:nvSpPr>
        <p:spPr>
          <a:xfrm>
            <a:off x="6324124" y="5754648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Text 10"/>
          <p:cNvSpPr/>
          <p:nvPr/>
        </p:nvSpPr>
        <p:spPr>
          <a:xfrm>
            <a:off x="6457474" y="5854898"/>
            <a:ext cx="271701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101959" y="5754648"/>
            <a:ext cx="446889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Funcionalidades Principais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101959" y="6250186"/>
            <a:ext cx="669071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Cadastro de usuários, registro de vacinas e agendamento de consultas.</a:t>
            </a:r>
            <a:endParaRPr lang="en-US" sz="185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3460918-D4FC-94F6-C2F0-396D1560ED3D}"/>
              </a:ext>
            </a:extLst>
          </p:cNvPr>
          <p:cNvSpPr/>
          <p:nvPr/>
        </p:nvSpPr>
        <p:spPr>
          <a:xfrm>
            <a:off x="12763500" y="7608451"/>
            <a:ext cx="1828800" cy="609600"/>
          </a:xfrm>
          <a:prstGeom prst="rect">
            <a:avLst/>
          </a:prstGeom>
          <a:solidFill>
            <a:srgbClr val="00091A"/>
          </a:solidFill>
          <a:ln>
            <a:solidFill>
              <a:srgbClr val="0009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Senac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28028" y="504468"/>
            <a:ext cx="7860744" cy="10787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200"/>
              </a:lnSpc>
              <a:buNone/>
            </a:pPr>
            <a:r>
              <a:rPr lang="en-US" sz="335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Fluxo e Navegação do Health Track</a:t>
            </a:r>
            <a:endParaRPr lang="en-US" sz="33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028" y="1858089"/>
            <a:ext cx="916662" cy="146673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319605" y="2041327"/>
            <a:ext cx="2157055" cy="269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Tela Inicial</a:t>
            </a:r>
            <a:endParaRPr lang="en-US" sz="1650" dirty="0"/>
          </a:p>
        </p:txBody>
      </p:sp>
      <p:sp>
        <p:nvSpPr>
          <p:cNvPr id="6" name="Text 2"/>
          <p:cNvSpPr/>
          <p:nvPr/>
        </p:nvSpPr>
        <p:spPr>
          <a:xfrm>
            <a:off x="7319605" y="2420898"/>
            <a:ext cx="6669167" cy="2933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Opções: Cadastrar Pessoa, Registrar Vacina, Agendar Consulta.</a:t>
            </a:r>
            <a:endParaRPr lang="en-US" sz="1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8028" y="3324820"/>
            <a:ext cx="916662" cy="146673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319605" y="3508058"/>
            <a:ext cx="2630210" cy="269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Cadastro de Pessoa</a:t>
            </a:r>
            <a:endParaRPr lang="en-US" sz="1650" dirty="0"/>
          </a:p>
        </p:txBody>
      </p:sp>
      <p:sp>
        <p:nvSpPr>
          <p:cNvPr id="9" name="Text 4"/>
          <p:cNvSpPr/>
          <p:nvPr/>
        </p:nvSpPr>
        <p:spPr>
          <a:xfrm>
            <a:off x="7319605" y="3887629"/>
            <a:ext cx="6669167" cy="2933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Inserção de nome, idade, CPF, endereço e senha.</a:t>
            </a:r>
            <a:endParaRPr lang="en-US" sz="1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8028" y="4791551"/>
            <a:ext cx="916662" cy="146673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319605" y="4974788"/>
            <a:ext cx="2545437" cy="269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Registro de Vacinas</a:t>
            </a:r>
            <a:endParaRPr lang="en-US" sz="1650" dirty="0"/>
          </a:p>
        </p:txBody>
      </p:sp>
      <p:sp>
        <p:nvSpPr>
          <p:cNvPr id="12" name="Text 6"/>
          <p:cNvSpPr/>
          <p:nvPr/>
        </p:nvSpPr>
        <p:spPr>
          <a:xfrm>
            <a:off x="7319605" y="5354360"/>
            <a:ext cx="6669167" cy="2933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Dados como nome da vacina, lote e data de aplicação.</a:t>
            </a:r>
            <a:endParaRPr lang="en-US" sz="14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8028" y="6258282"/>
            <a:ext cx="916662" cy="1466731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319605" y="6441519"/>
            <a:ext cx="3607475" cy="269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Agendamento de Consultas</a:t>
            </a:r>
            <a:endParaRPr lang="en-US" sz="1650" dirty="0"/>
          </a:p>
        </p:txBody>
      </p:sp>
      <p:sp>
        <p:nvSpPr>
          <p:cNvPr id="15" name="Text 8"/>
          <p:cNvSpPr/>
          <p:nvPr/>
        </p:nvSpPr>
        <p:spPr>
          <a:xfrm>
            <a:off x="7319605" y="6821091"/>
            <a:ext cx="6669167" cy="2933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Escolha de data, médico e observações.</a:t>
            </a:r>
            <a:endParaRPr lang="en-US" sz="140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08900CD-2471-F021-9D62-F8745A093A56}"/>
              </a:ext>
            </a:extLst>
          </p:cNvPr>
          <p:cNvSpPr/>
          <p:nvPr/>
        </p:nvSpPr>
        <p:spPr>
          <a:xfrm>
            <a:off x="12763500" y="7608451"/>
            <a:ext cx="1828800" cy="609600"/>
          </a:xfrm>
          <a:prstGeom prst="rect">
            <a:avLst/>
          </a:prstGeom>
          <a:solidFill>
            <a:srgbClr val="00091A"/>
          </a:solidFill>
          <a:ln>
            <a:solidFill>
              <a:srgbClr val="0009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Senac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086683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Demonstração do Health Track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2853690"/>
            <a:ext cx="7468553" cy="4289108"/>
          </a:xfrm>
          <a:prstGeom prst="roundRect">
            <a:avLst>
              <a:gd name="adj" fmla="val 837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5" name="Shape 2"/>
          <p:cNvSpPr/>
          <p:nvPr/>
        </p:nvSpPr>
        <p:spPr>
          <a:xfrm>
            <a:off x="6331744" y="2861310"/>
            <a:ext cx="7453312" cy="106846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3"/>
          <p:cNvSpPr/>
          <p:nvPr/>
        </p:nvSpPr>
        <p:spPr>
          <a:xfrm>
            <a:off x="6571059" y="3012519"/>
            <a:ext cx="32442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Create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10301526" y="3012519"/>
            <a:ext cx="324421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Cadastro de novos usuários, vacinas e consultas.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6331744" y="3929777"/>
            <a:ext cx="7453312" cy="106846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Text 6"/>
          <p:cNvSpPr/>
          <p:nvPr/>
        </p:nvSpPr>
        <p:spPr>
          <a:xfrm>
            <a:off x="6571059" y="4080986"/>
            <a:ext cx="32442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Read</a:t>
            </a:r>
            <a:endParaRPr lang="en-US" sz="1850" dirty="0"/>
          </a:p>
        </p:txBody>
      </p:sp>
      <p:sp>
        <p:nvSpPr>
          <p:cNvPr id="10" name="Text 7"/>
          <p:cNvSpPr/>
          <p:nvPr/>
        </p:nvSpPr>
        <p:spPr>
          <a:xfrm>
            <a:off x="10301526" y="4080986"/>
            <a:ext cx="324421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Consulta de dados de vacinas e histórico de consultas.</a:t>
            </a:r>
            <a:endParaRPr lang="en-US" sz="1850" dirty="0"/>
          </a:p>
        </p:txBody>
      </p:sp>
      <p:sp>
        <p:nvSpPr>
          <p:cNvPr id="11" name="Shape 8"/>
          <p:cNvSpPr/>
          <p:nvPr/>
        </p:nvSpPr>
        <p:spPr>
          <a:xfrm>
            <a:off x="6331744" y="4998244"/>
            <a:ext cx="7453312" cy="106846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2" name="Text 9"/>
          <p:cNvSpPr/>
          <p:nvPr/>
        </p:nvSpPr>
        <p:spPr>
          <a:xfrm>
            <a:off x="6571059" y="5149453"/>
            <a:ext cx="32442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Update</a:t>
            </a:r>
            <a:endParaRPr lang="en-US" sz="1850" dirty="0"/>
          </a:p>
        </p:txBody>
      </p:sp>
      <p:sp>
        <p:nvSpPr>
          <p:cNvPr id="13" name="Text 10"/>
          <p:cNvSpPr/>
          <p:nvPr/>
        </p:nvSpPr>
        <p:spPr>
          <a:xfrm>
            <a:off x="10301526" y="5149453"/>
            <a:ext cx="324421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Atualização de informações cadastrais e status de consultas.</a:t>
            </a:r>
            <a:endParaRPr lang="en-US" sz="1850" dirty="0"/>
          </a:p>
        </p:txBody>
      </p:sp>
      <p:sp>
        <p:nvSpPr>
          <p:cNvPr id="14" name="Shape 11"/>
          <p:cNvSpPr/>
          <p:nvPr/>
        </p:nvSpPr>
        <p:spPr>
          <a:xfrm>
            <a:off x="6331744" y="6066711"/>
            <a:ext cx="7453312" cy="106846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5" name="Text 12"/>
          <p:cNvSpPr/>
          <p:nvPr/>
        </p:nvSpPr>
        <p:spPr>
          <a:xfrm>
            <a:off x="6571059" y="6217920"/>
            <a:ext cx="32442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Delete</a:t>
            </a:r>
            <a:endParaRPr lang="en-US" sz="1850" dirty="0"/>
          </a:p>
        </p:txBody>
      </p:sp>
      <p:sp>
        <p:nvSpPr>
          <p:cNvPr id="16" name="Text 13"/>
          <p:cNvSpPr/>
          <p:nvPr/>
        </p:nvSpPr>
        <p:spPr>
          <a:xfrm>
            <a:off x="10301526" y="6217920"/>
            <a:ext cx="324421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Remoção de registros, como consultas canceladas.</a:t>
            </a:r>
            <a:endParaRPr lang="en-US" sz="1850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009876D-D2ED-97D0-4D42-71977D6B2DA0}"/>
              </a:ext>
            </a:extLst>
          </p:cNvPr>
          <p:cNvSpPr/>
          <p:nvPr/>
        </p:nvSpPr>
        <p:spPr>
          <a:xfrm>
            <a:off x="12763500" y="7608451"/>
            <a:ext cx="1828800" cy="609600"/>
          </a:xfrm>
          <a:prstGeom prst="rect">
            <a:avLst/>
          </a:prstGeom>
          <a:solidFill>
            <a:srgbClr val="00091A"/>
          </a:solidFill>
          <a:ln>
            <a:solidFill>
              <a:srgbClr val="0009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Senac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99057" y="3836828"/>
            <a:ext cx="11159728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Encerramento e Agradecimentos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499057" y="4562693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Obrigado pela atenção! Entre em contato para mais informações.</a:t>
            </a:r>
            <a:endParaRPr lang="en-US" sz="1850" dirty="0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D7980E9B-F5A7-0593-3E93-B33F15B9DAF8}"/>
              </a:ext>
            </a:extLst>
          </p:cNvPr>
          <p:cNvSpPr/>
          <p:nvPr/>
        </p:nvSpPr>
        <p:spPr>
          <a:xfrm>
            <a:off x="8069282" y="4888845"/>
            <a:ext cx="382905" cy="382905"/>
          </a:xfrm>
          <a:prstGeom prst="roundRect">
            <a:avLst>
              <a:gd name="adj" fmla="val 23878209"/>
            </a:avLst>
          </a:prstGeom>
          <a:solidFill>
            <a:srgbClr val="D8B159"/>
          </a:solidFill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DF670C65-07EC-0500-C122-718E56C75080}"/>
              </a:ext>
            </a:extLst>
          </p:cNvPr>
          <p:cNvSpPr/>
          <p:nvPr/>
        </p:nvSpPr>
        <p:spPr>
          <a:xfrm>
            <a:off x="8202632" y="5031482"/>
            <a:ext cx="116205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3C3838"/>
                </a:solidFill>
                <a:latin typeface="Cabin Medium" pitchFamily="34" charset="0"/>
                <a:ea typeface="Cabin Medium" pitchFamily="34" charset="-122"/>
                <a:cs typeface="Cabin Medium" pitchFamily="34" charset="-120"/>
              </a:rPr>
              <a:t>PB</a:t>
            </a:r>
            <a:endParaRPr lang="en-US" sz="75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161B546C-B7AC-395B-6D4B-9286DDEDA00B}"/>
              </a:ext>
            </a:extLst>
          </p:cNvPr>
          <p:cNvSpPr/>
          <p:nvPr/>
        </p:nvSpPr>
        <p:spPr>
          <a:xfrm>
            <a:off x="8590895" y="4855170"/>
            <a:ext cx="6660713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000" b="1" dirty="0">
                <a:solidFill>
                  <a:srgbClr val="CAD6DE"/>
                </a:solidFill>
                <a:latin typeface="Cabin Bold" pitchFamily="34" charset="0"/>
                <a:ea typeface="Cabin Bold" pitchFamily="34" charset="-122"/>
                <a:cs typeface="Cabin Bold" pitchFamily="34" charset="-120"/>
              </a:rPr>
              <a:t>por Pedro Batista – pedrobatista242526@gmail.com</a:t>
            </a:r>
            <a:endParaRPr lang="en-US" sz="2000" dirty="0"/>
          </a:p>
        </p:txBody>
      </p:sp>
      <p:sp>
        <p:nvSpPr>
          <p:cNvPr id="8" name="Shape 2">
            <a:extLst>
              <a:ext uri="{FF2B5EF4-FFF2-40B4-BE49-F238E27FC236}">
                <a16:creationId xmlns:a16="http://schemas.microsoft.com/office/drawing/2014/main" id="{016DC2FF-7123-7DFC-B470-B2F4EC3FE66F}"/>
              </a:ext>
            </a:extLst>
          </p:cNvPr>
          <p:cNvSpPr/>
          <p:nvPr/>
        </p:nvSpPr>
        <p:spPr>
          <a:xfrm>
            <a:off x="8069282" y="5385514"/>
            <a:ext cx="382905" cy="382905"/>
          </a:xfrm>
          <a:prstGeom prst="roundRect">
            <a:avLst>
              <a:gd name="adj" fmla="val 23878209"/>
            </a:avLst>
          </a:prstGeom>
          <a:solidFill>
            <a:srgbClr val="D8B159"/>
          </a:solidFill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73D6F089-D765-D58A-DFB0-AADF98F9D9AC}"/>
              </a:ext>
            </a:extLst>
          </p:cNvPr>
          <p:cNvSpPr/>
          <p:nvPr/>
        </p:nvSpPr>
        <p:spPr>
          <a:xfrm>
            <a:off x="8202632" y="5528151"/>
            <a:ext cx="116205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3C3838"/>
                </a:solidFill>
                <a:latin typeface="Cabin Medium" pitchFamily="34" charset="0"/>
                <a:ea typeface="Cabin Medium" pitchFamily="34" charset="-122"/>
                <a:cs typeface="Cabin Medium" pitchFamily="34" charset="-120"/>
              </a:rPr>
              <a:t>JV</a:t>
            </a:r>
            <a:endParaRPr lang="en-US" sz="750" dirty="0"/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56F7AD0F-10FF-21BA-3FCE-62CB276E4339}"/>
              </a:ext>
            </a:extLst>
          </p:cNvPr>
          <p:cNvSpPr/>
          <p:nvPr/>
        </p:nvSpPr>
        <p:spPr>
          <a:xfrm>
            <a:off x="8571845" y="5367655"/>
            <a:ext cx="6851213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000" b="1" dirty="0" err="1">
                <a:solidFill>
                  <a:srgbClr val="CAD6DE"/>
                </a:solidFill>
                <a:latin typeface="Cabin Bold" pitchFamily="34" charset="0"/>
                <a:ea typeface="Cabin Bold" pitchFamily="34" charset="-122"/>
                <a:cs typeface="Cabin Bold" pitchFamily="34" charset="-120"/>
              </a:rPr>
              <a:t>por</a:t>
            </a:r>
            <a:r>
              <a:rPr lang="en-US" sz="2000" b="1" dirty="0">
                <a:solidFill>
                  <a:srgbClr val="CAD6DE"/>
                </a:solidFill>
                <a:latin typeface="Cabin Bold" pitchFamily="34" charset="0"/>
                <a:ea typeface="Cabin Bold" pitchFamily="34" charset="-122"/>
                <a:cs typeface="Cabin Bold" pitchFamily="34" charset="-120"/>
              </a:rPr>
              <a:t> João Victor Trindade – Joaovictort684@gmail.com</a:t>
            </a:r>
            <a:endParaRPr lang="en-US" sz="2000" dirty="0"/>
          </a:p>
        </p:txBody>
      </p:sp>
      <p:sp>
        <p:nvSpPr>
          <p:cNvPr id="11" name="Shape 2">
            <a:extLst>
              <a:ext uri="{FF2B5EF4-FFF2-40B4-BE49-F238E27FC236}">
                <a16:creationId xmlns:a16="http://schemas.microsoft.com/office/drawing/2014/main" id="{F4561A6E-D729-EA54-1559-748588570017}"/>
              </a:ext>
            </a:extLst>
          </p:cNvPr>
          <p:cNvSpPr/>
          <p:nvPr/>
        </p:nvSpPr>
        <p:spPr>
          <a:xfrm>
            <a:off x="8069282" y="5918140"/>
            <a:ext cx="382905" cy="382905"/>
          </a:xfrm>
          <a:prstGeom prst="roundRect">
            <a:avLst>
              <a:gd name="adj" fmla="val 23878209"/>
            </a:avLst>
          </a:prstGeom>
          <a:solidFill>
            <a:srgbClr val="D8B159"/>
          </a:solidFill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2" name="Text 3">
            <a:extLst>
              <a:ext uri="{FF2B5EF4-FFF2-40B4-BE49-F238E27FC236}">
                <a16:creationId xmlns:a16="http://schemas.microsoft.com/office/drawing/2014/main" id="{4E38351C-AEEE-9FF5-0C95-C986D528C318}"/>
              </a:ext>
            </a:extLst>
          </p:cNvPr>
          <p:cNvSpPr/>
          <p:nvPr/>
        </p:nvSpPr>
        <p:spPr>
          <a:xfrm>
            <a:off x="8202632" y="6060777"/>
            <a:ext cx="116205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3C3838"/>
                </a:solidFill>
                <a:latin typeface="Cabin Medium" pitchFamily="34" charset="0"/>
                <a:ea typeface="Cabin Medium" pitchFamily="34" charset="-122"/>
                <a:cs typeface="Cabin Medium" pitchFamily="34" charset="-120"/>
              </a:rPr>
              <a:t>AI</a:t>
            </a:r>
            <a:endParaRPr lang="en-US" sz="750" dirty="0"/>
          </a:p>
        </p:txBody>
      </p:sp>
      <p:sp>
        <p:nvSpPr>
          <p:cNvPr id="13" name="Text 4">
            <a:extLst>
              <a:ext uri="{FF2B5EF4-FFF2-40B4-BE49-F238E27FC236}">
                <a16:creationId xmlns:a16="http://schemas.microsoft.com/office/drawing/2014/main" id="{AB360933-061C-6757-8421-EABF801373A9}"/>
              </a:ext>
            </a:extLst>
          </p:cNvPr>
          <p:cNvSpPr/>
          <p:nvPr/>
        </p:nvSpPr>
        <p:spPr>
          <a:xfrm>
            <a:off x="8571845" y="5900281"/>
            <a:ext cx="7664013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000" b="1" dirty="0" err="1">
                <a:solidFill>
                  <a:srgbClr val="CAD6DE"/>
                </a:solidFill>
                <a:latin typeface="Cabin Bold" pitchFamily="34" charset="0"/>
                <a:ea typeface="Cabin Bold" pitchFamily="34" charset="-122"/>
                <a:cs typeface="Cabin Bold" pitchFamily="34" charset="-120"/>
              </a:rPr>
              <a:t>por</a:t>
            </a:r>
            <a:r>
              <a:rPr lang="en-US" sz="2000" b="1" dirty="0">
                <a:solidFill>
                  <a:srgbClr val="CAD6DE"/>
                </a:solidFill>
                <a:latin typeface="Cabin Bold" pitchFamily="34" charset="0"/>
                <a:ea typeface="Cabin Bold" pitchFamily="34" charset="-122"/>
                <a:cs typeface="Cabin Bold" pitchFamily="34" charset="-120"/>
              </a:rPr>
              <a:t> Abraão </a:t>
            </a:r>
            <a:r>
              <a:rPr lang="en-US" sz="2000" b="1" dirty="0" err="1">
                <a:solidFill>
                  <a:srgbClr val="CAD6DE"/>
                </a:solidFill>
                <a:latin typeface="Cabin Bold" pitchFamily="34" charset="0"/>
                <a:ea typeface="Cabin Bold" pitchFamily="34" charset="-122"/>
                <a:cs typeface="Cabin Bold" pitchFamily="34" charset="-120"/>
              </a:rPr>
              <a:t>Isaque</a:t>
            </a:r>
            <a:r>
              <a:rPr lang="en-US" sz="2000" b="1" dirty="0">
                <a:solidFill>
                  <a:srgbClr val="CAD6DE"/>
                </a:solidFill>
                <a:latin typeface="Cabin Bold" pitchFamily="34" charset="0"/>
                <a:ea typeface="Cabin Bold" pitchFamily="34" charset="-122"/>
                <a:cs typeface="Cabin Bold" pitchFamily="34" charset="-120"/>
              </a:rPr>
              <a:t> – abraaoisaque3@gmail.com</a:t>
            </a:r>
            <a:endParaRPr lang="en-US" sz="2000" dirty="0"/>
          </a:p>
        </p:txBody>
      </p:sp>
      <p:sp>
        <p:nvSpPr>
          <p:cNvPr id="14" name="Shape 2">
            <a:extLst>
              <a:ext uri="{FF2B5EF4-FFF2-40B4-BE49-F238E27FC236}">
                <a16:creationId xmlns:a16="http://schemas.microsoft.com/office/drawing/2014/main" id="{1B75F35F-AE1B-E427-0A7D-1233BE72964C}"/>
              </a:ext>
            </a:extLst>
          </p:cNvPr>
          <p:cNvSpPr/>
          <p:nvPr/>
        </p:nvSpPr>
        <p:spPr>
          <a:xfrm>
            <a:off x="8069282" y="6450766"/>
            <a:ext cx="382905" cy="382905"/>
          </a:xfrm>
          <a:prstGeom prst="roundRect">
            <a:avLst>
              <a:gd name="adj" fmla="val 23878209"/>
            </a:avLst>
          </a:prstGeom>
          <a:solidFill>
            <a:srgbClr val="D8B159"/>
          </a:solidFill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5" name="Text 3">
            <a:extLst>
              <a:ext uri="{FF2B5EF4-FFF2-40B4-BE49-F238E27FC236}">
                <a16:creationId xmlns:a16="http://schemas.microsoft.com/office/drawing/2014/main" id="{6B33EC80-CA30-C381-6390-014C928D0850}"/>
              </a:ext>
            </a:extLst>
          </p:cNvPr>
          <p:cNvSpPr/>
          <p:nvPr/>
        </p:nvSpPr>
        <p:spPr>
          <a:xfrm>
            <a:off x="8202632" y="6593403"/>
            <a:ext cx="116205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3C3838"/>
                </a:solidFill>
                <a:latin typeface="Cabin Medium" pitchFamily="34" charset="0"/>
                <a:ea typeface="Cabin Medium" pitchFamily="34" charset="-122"/>
                <a:cs typeface="Cabin Medium" pitchFamily="34" charset="-120"/>
              </a:rPr>
              <a:t>JO</a:t>
            </a:r>
            <a:endParaRPr lang="en-US" sz="750" dirty="0"/>
          </a:p>
        </p:txBody>
      </p:sp>
      <p:sp>
        <p:nvSpPr>
          <p:cNvPr id="16" name="Text 4">
            <a:extLst>
              <a:ext uri="{FF2B5EF4-FFF2-40B4-BE49-F238E27FC236}">
                <a16:creationId xmlns:a16="http://schemas.microsoft.com/office/drawing/2014/main" id="{4009A367-90BF-35FD-02D2-0872EDA722D7}"/>
              </a:ext>
            </a:extLst>
          </p:cNvPr>
          <p:cNvSpPr/>
          <p:nvPr/>
        </p:nvSpPr>
        <p:spPr>
          <a:xfrm>
            <a:off x="8571845" y="6481484"/>
            <a:ext cx="7410013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000" b="1" dirty="0" err="1">
                <a:solidFill>
                  <a:srgbClr val="CAD6DE"/>
                </a:solidFill>
                <a:latin typeface="Cabin Bold" pitchFamily="34" charset="0"/>
                <a:ea typeface="Cabin Bold" pitchFamily="34" charset="-122"/>
                <a:cs typeface="Cabin Bold" pitchFamily="34" charset="-120"/>
              </a:rPr>
              <a:t>por</a:t>
            </a:r>
            <a:r>
              <a:rPr lang="en-US" sz="2350" b="1" dirty="0">
                <a:solidFill>
                  <a:srgbClr val="CAD6DE"/>
                </a:solidFill>
                <a:latin typeface="Cabin Bold" pitchFamily="34" charset="0"/>
                <a:ea typeface="Cabin Bold" pitchFamily="34" charset="-122"/>
                <a:cs typeface="Cabin Bold" pitchFamily="34" charset="-120"/>
              </a:rPr>
              <a:t> </a:t>
            </a:r>
            <a:r>
              <a:rPr lang="en-US" sz="2000" b="1" dirty="0" err="1">
                <a:solidFill>
                  <a:srgbClr val="CAD6DE"/>
                </a:solidFill>
                <a:latin typeface="Cabin Bold" pitchFamily="34" charset="0"/>
                <a:ea typeface="Cabin Bold" pitchFamily="34" charset="-122"/>
                <a:cs typeface="Cabin Bold" pitchFamily="34" charset="-120"/>
              </a:rPr>
              <a:t>Jhonatan</a:t>
            </a:r>
            <a:r>
              <a:rPr lang="en-US" sz="2000" b="1" dirty="0">
                <a:solidFill>
                  <a:srgbClr val="CAD6DE"/>
                </a:solidFill>
                <a:latin typeface="Cabin Bold" pitchFamily="34" charset="0"/>
                <a:ea typeface="Cabin Bold" pitchFamily="34" charset="-122"/>
                <a:cs typeface="Cabin Bold" pitchFamily="34" charset="-120"/>
              </a:rPr>
              <a:t> </a:t>
            </a:r>
            <a:r>
              <a:rPr lang="en-US" sz="2000" b="1" dirty="0" err="1">
                <a:solidFill>
                  <a:srgbClr val="CAD6DE"/>
                </a:solidFill>
                <a:latin typeface="Cabin Bold" pitchFamily="34" charset="0"/>
                <a:ea typeface="Cabin Bold" pitchFamily="34" charset="-122"/>
                <a:cs typeface="Cabin Bold" pitchFamily="34" charset="-120"/>
              </a:rPr>
              <a:t>Ostroski</a:t>
            </a:r>
            <a:r>
              <a:rPr lang="en-US" sz="2000" b="1" dirty="0">
                <a:solidFill>
                  <a:srgbClr val="CAD6DE"/>
                </a:solidFill>
                <a:latin typeface="Cabin Bold" pitchFamily="34" charset="0"/>
                <a:ea typeface="Cabin Bold" pitchFamily="34" charset="-122"/>
                <a:cs typeface="Cabin Bold" pitchFamily="34" charset="-120"/>
              </a:rPr>
              <a:t> – jhonatan-Bruno@hotmail.com </a:t>
            </a:r>
            <a:endParaRPr lang="en-US" sz="2000" dirty="0"/>
          </a:p>
        </p:txBody>
      </p:sp>
      <p:sp>
        <p:nvSpPr>
          <p:cNvPr id="17" name="Shape 2">
            <a:extLst>
              <a:ext uri="{FF2B5EF4-FFF2-40B4-BE49-F238E27FC236}">
                <a16:creationId xmlns:a16="http://schemas.microsoft.com/office/drawing/2014/main" id="{15CEA394-A5A6-DCE1-35D7-F04C5BD16254}"/>
              </a:ext>
            </a:extLst>
          </p:cNvPr>
          <p:cNvSpPr/>
          <p:nvPr/>
        </p:nvSpPr>
        <p:spPr>
          <a:xfrm>
            <a:off x="8088332" y="6968311"/>
            <a:ext cx="382905" cy="382905"/>
          </a:xfrm>
          <a:prstGeom prst="roundRect">
            <a:avLst>
              <a:gd name="adj" fmla="val 23878209"/>
            </a:avLst>
          </a:prstGeom>
          <a:solidFill>
            <a:srgbClr val="D8B159"/>
          </a:solidFill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B5903884-5092-413D-3AC0-0289A7D6ED78}"/>
              </a:ext>
            </a:extLst>
          </p:cNvPr>
          <p:cNvSpPr/>
          <p:nvPr/>
        </p:nvSpPr>
        <p:spPr>
          <a:xfrm>
            <a:off x="8221682" y="7110948"/>
            <a:ext cx="116205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3C3838"/>
                </a:solidFill>
                <a:latin typeface="Cabin Medium" pitchFamily="34" charset="0"/>
                <a:ea typeface="Cabin Medium" pitchFamily="34" charset="-122"/>
              </a:rPr>
              <a:t>MG</a:t>
            </a:r>
            <a:endParaRPr lang="en-US" sz="750" dirty="0"/>
          </a:p>
        </p:txBody>
      </p:sp>
      <p:sp>
        <p:nvSpPr>
          <p:cNvPr id="19" name="Text 4">
            <a:extLst>
              <a:ext uri="{FF2B5EF4-FFF2-40B4-BE49-F238E27FC236}">
                <a16:creationId xmlns:a16="http://schemas.microsoft.com/office/drawing/2014/main" id="{D293CDDE-7553-43A2-6350-01DE9DB6CF93}"/>
              </a:ext>
            </a:extLst>
          </p:cNvPr>
          <p:cNvSpPr/>
          <p:nvPr/>
        </p:nvSpPr>
        <p:spPr>
          <a:xfrm>
            <a:off x="8590895" y="6999029"/>
            <a:ext cx="7543363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000" b="1" dirty="0" err="1">
                <a:solidFill>
                  <a:srgbClr val="CAD6DE"/>
                </a:solidFill>
                <a:latin typeface="Cabin Bold" pitchFamily="34" charset="0"/>
                <a:ea typeface="Cabin Bold" pitchFamily="34" charset="-122"/>
                <a:cs typeface="Cabin Bold" pitchFamily="34" charset="-120"/>
              </a:rPr>
              <a:t>por</a:t>
            </a:r>
            <a:r>
              <a:rPr lang="en-US" sz="2350" b="1" dirty="0">
                <a:solidFill>
                  <a:srgbClr val="CAD6DE"/>
                </a:solidFill>
                <a:latin typeface="Cabin Bold" pitchFamily="34" charset="0"/>
                <a:ea typeface="Cabin Bold" pitchFamily="34" charset="-122"/>
                <a:cs typeface="Cabin Bold" pitchFamily="34" charset="-120"/>
              </a:rPr>
              <a:t> </a:t>
            </a:r>
            <a:r>
              <a:rPr lang="en-US" sz="2000" b="1" dirty="0">
                <a:solidFill>
                  <a:srgbClr val="CAD6DE"/>
                </a:solidFill>
                <a:latin typeface="Cabin Bold" pitchFamily="34" charset="0"/>
                <a:ea typeface="Cabin Bold" pitchFamily="34" charset="-122"/>
                <a:cs typeface="Cabin Bold" pitchFamily="34" charset="-120"/>
              </a:rPr>
              <a:t>Matheus Gomes – math.gomasdepaula@gmail.com </a:t>
            </a:r>
            <a:endParaRPr lang="en-US" sz="2000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572F10F-4912-BFF1-B3D1-46763A5F11DD}"/>
              </a:ext>
            </a:extLst>
          </p:cNvPr>
          <p:cNvSpPr/>
          <p:nvPr/>
        </p:nvSpPr>
        <p:spPr>
          <a:xfrm>
            <a:off x="12763500" y="7608451"/>
            <a:ext cx="1828800" cy="609600"/>
          </a:xfrm>
          <a:prstGeom prst="rect">
            <a:avLst/>
          </a:prstGeom>
          <a:solidFill>
            <a:srgbClr val="00091A"/>
          </a:solidFill>
          <a:ln>
            <a:solidFill>
              <a:srgbClr val="0009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Senac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302</Words>
  <Application>Microsoft Office PowerPoint</Application>
  <PresentationFormat>Personalizar</PresentationFormat>
  <Paragraphs>62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Cabin</vt:lpstr>
      <vt:lpstr>Cabin Medium</vt:lpstr>
      <vt:lpstr>Unbounded</vt:lpstr>
      <vt:lpstr>Arial</vt:lpstr>
      <vt:lpstr>Cabin Bold</vt:lpstr>
      <vt:lpstr>ADLaM Display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Pedro Batista Mendonça</cp:lastModifiedBy>
  <cp:revision>4</cp:revision>
  <dcterms:created xsi:type="dcterms:W3CDTF">2024-11-19T12:28:04Z</dcterms:created>
  <dcterms:modified xsi:type="dcterms:W3CDTF">2024-11-19T14:26:35Z</dcterms:modified>
</cp:coreProperties>
</file>