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5"/>
  </p:notesMasterIdLst>
  <p:sldIdLst>
    <p:sldId id="265" r:id="rId2"/>
    <p:sldId id="266" r:id="rId3"/>
    <p:sldId id="267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9" d="100"/>
          <a:sy n="89" d="100"/>
        </p:scale>
        <p:origin x="654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35269-E4DE-41A7-901B-BB6CE789B5F4}" type="datetimeFigureOut">
              <a:rPr lang="en-GB" smtClean="0"/>
              <a:t>22/06/2025</a:t>
            </a:fld>
            <a:endParaRPr lang="en-GB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GB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AE770-CF32-46ED-A849-912DAD6C816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176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77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7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3" y="365125"/>
            <a:ext cx="2135981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9" y="365125"/>
            <a:ext cx="6284119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9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8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39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4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24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86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7" y="365126"/>
            <a:ext cx="8543925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4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4" y="2505075"/>
            <a:ext cx="4211340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8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653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194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15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94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86CDC-C26F-4470-9095-DE072090A886}" type="datetimeFigureOut">
              <a:rPr lang="pt-BR" smtClean="0"/>
              <a:t>22/06/2025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4B4EF-8CD5-4CA1-94C5-C8EABA49EB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85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528158"/>
              </p:ext>
            </p:extLst>
          </p:nvPr>
        </p:nvGraphicFramePr>
        <p:xfrm>
          <a:off x="16828" y="625734"/>
          <a:ext cx="9906000" cy="62315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0452">
                  <a:extLst>
                    <a:ext uri="{9D8B030D-6E8A-4147-A177-3AD203B41FA5}">
                      <a16:colId xmlns:a16="http://schemas.microsoft.com/office/drawing/2014/main" val="581998971"/>
                    </a:ext>
                  </a:extLst>
                </a:gridCol>
                <a:gridCol w="8825548">
                  <a:extLst>
                    <a:ext uri="{9D8B030D-6E8A-4147-A177-3AD203B41FA5}">
                      <a16:colId xmlns:a16="http://schemas.microsoft.com/office/drawing/2014/main" val="3543956266"/>
                    </a:ext>
                  </a:extLst>
                </a:gridCol>
              </a:tblGrid>
              <a:tr h="764521"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</a:rPr>
                        <a:t>Jornada</a:t>
                      </a: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TOUCHPOINTs (podem ser N – com certeza pelo menos 3:</a:t>
                      </a:r>
                      <a:r>
                        <a:rPr lang="pt-BR" sz="1000" baseline="0" dirty="0">
                          <a:solidFill>
                            <a:srgbClr val="FF0000"/>
                          </a:solidFill>
                        </a:rPr>
                        <a:t> antes, durante, depois). Cada </a:t>
                      </a:r>
                      <a:r>
                        <a:rPr lang="pt-BR" sz="1000" baseline="0" dirty="0" err="1">
                          <a:solidFill>
                            <a:srgbClr val="FF0000"/>
                          </a:solidFill>
                        </a:rPr>
                        <a:t>touchpoint</a:t>
                      </a:r>
                      <a:r>
                        <a:rPr lang="pt-BR" sz="1000" baseline="0" dirty="0">
                          <a:solidFill>
                            <a:srgbClr val="FF0000"/>
                          </a:solidFill>
                        </a:rPr>
                        <a:t> uma coluna – inserir frases que expressem o que acontece com o </a:t>
                      </a:r>
                      <a:r>
                        <a:rPr lang="pt-BR" sz="1000" baseline="0" dirty="0" err="1">
                          <a:solidFill>
                            <a:srgbClr val="FF0000"/>
                          </a:solidFill>
                        </a:rPr>
                        <a:t>stakeholder</a:t>
                      </a:r>
                      <a:r>
                        <a:rPr lang="pt-BR" sz="1000" baseline="0" dirty="0">
                          <a:solidFill>
                            <a:srgbClr val="FF0000"/>
                          </a:solidFill>
                        </a:rPr>
                        <a:t>... 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48986" marR="48986" marT="24493" marB="2449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498817"/>
                  </a:ext>
                </a:extLst>
              </a:tr>
              <a:tr h="1366748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FAZENDO</a:t>
                      </a:r>
                    </a:p>
                  </a:txBody>
                  <a:tcPr marL="48986" marR="48986" marT="24493" marB="24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aseline="0" dirty="0" err="1">
                          <a:solidFill>
                            <a:srgbClr val="FF0000"/>
                          </a:solidFill>
                        </a:rPr>
                        <a:t>Ex</a:t>
                      </a:r>
                      <a:r>
                        <a:rPr lang="pt-BR" sz="1000" baseline="0" dirty="0">
                          <a:solidFill>
                            <a:srgbClr val="FF0000"/>
                          </a:solidFill>
                        </a:rPr>
                        <a:t>: medindo oxigenação, febre, ...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  <a:p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48986" marR="48986" marT="24493" marB="24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423708"/>
                  </a:ext>
                </a:extLst>
              </a:tr>
              <a:tr h="1366748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PENSANDO</a:t>
                      </a:r>
                    </a:p>
                  </a:txBody>
                  <a:tcPr marL="48986" marR="48986" marT="24493" marB="24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Como auxiliar nas tarefas</a:t>
                      </a:r>
                    </a:p>
                  </a:txBody>
                  <a:tcPr marL="48986" marR="48986" marT="24493" marB="24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833585"/>
                  </a:ext>
                </a:extLst>
              </a:tr>
              <a:tr h="1366748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SENTINDO</a:t>
                      </a:r>
                    </a:p>
                  </a:txBody>
                  <a:tcPr marL="48986" marR="48986" marT="24493" marB="24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Usualmente um verbo com valência e explicando situações</a:t>
                      </a:r>
                    </a:p>
                    <a:p>
                      <a:pPr marL="0" marR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Sentimentos associados – preocupação, ansiedade, cansaço, </a:t>
                      </a:r>
                    </a:p>
                    <a:p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48986" marR="48986" marT="24493" marB="24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184319"/>
                  </a:ext>
                </a:extLst>
              </a:tr>
              <a:tr h="1366748">
                <a:tc>
                  <a:txBody>
                    <a:bodyPr/>
                    <a:lstStyle/>
                    <a:p>
                      <a:pPr algn="ctr"/>
                      <a:r>
                        <a:rPr lang="pt-BR" sz="1050" dirty="0"/>
                        <a:t>OPORTUNIDADES</a:t>
                      </a:r>
                    </a:p>
                  </a:txBody>
                  <a:tcPr marL="48986" marR="48986" marT="24493" marB="24493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FF0000"/>
                          </a:solidFill>
                        </a:rPr>
                        <a:t>Aqui se pensa em requisitos de sistema</a:t>
                      </a:r>
                      <a:r>
                        <a:rPr lang="pt-BR" sz="1000" baseline="0" dirty="0">
                          <a:solidFill>
                            <a:srgbClr val="FF0000"/>
                          </a:solidFill>
                        </a:rPr>
                        <a:t> – o que pode ocorrer no sistema, melhorias, aperfeiçoamentos, ...</a:t>
                      </a:r>
                      <a:endParaRPr lang="pt-BR" sz="1000" dirty="0">
                        <a:solidFill>
                          <a:srgbClr val="FF0000"/>
                        </a:solidFill>
                      </a:endParaRPr>
                    </a:p>
                  </a:txBody>
                  <a:tcPr marL="48986" marR="48986" marT="24493" marB="2449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827081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 flipH="1">
            <a:off x="183320" y="136712"/>
            <a:ext cx="1852443" cy="3890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685814"/>
            <a:r>
              <a:rPr lang="pt-BR" sz="964" dirty="0">
                <a:solidFill>
                  <a:prstClr val="black"/>
                </a:solidFill>
                <a:latin typeface="Calibri" panose="020F0502020204030204"/>
              </a:rPr>
              <a:t>Papel:</a:t>
            </a:r>
          </a:p>
          <a:p>
            <a:pPr defTabSz="685814"/>
            <a:r>
              <a:rPr lang="pt-BR" sz="964" dirty="0">
                <a:solidFill>
                  <a:srgbClr val="FF0000"/>
                </a:solidFill>
                <a:latin typeface="Calibri" panose="020F0502020204030204"/>
              </a:rPr>
              <a:t>STAKEHOLDER</a:t>
            </a:r>
          </a:p>
        </p:txBody>
      </p:sp>
      <p:sp>
        <p:nvSpPr>
          <p:cNvPr id="7" name="CaixaDeTexto 6"/>
          <p:cNvSpPr txBox="1"/>
          <p:nvPr/>
        </p:nvSpPr>
        <p:spPr>
          <a:xfrm flipH="1">
            <a:off x="2213639" y="136712"/>
            <a:ext cx="5512378" cy="3890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defTabSz="685814"/>
            <a:r>
              <a:rPr lang="pt-BR" sz="964" dirty="0">
                <a:solidFill>
                  <a:prstClr val="black"/>
                </a:solidFill>
                <a:latin typeface="Calibri" panose="020F0502020204030204"/>
              </a:rPr>
              <a:t>Cenário</a:t>
            </a:r>
          </a:p>
          <a:p>
            <a:pPr defTabSz="685814"/>
            <a:r>
              <a:rPr lang="pt-BR" sz="964" dirty="0">
                <a:solidFill>
                  <a:srgbClr val="FF0000"/>
                </a:solidFill>
                <a:latin typeface="Calibri" panose="020F0502020204030204"/>
              </a:rPr>
              <a:t>ATIVIDADE (perspectiva)</a:t>
            </a:r>
          </a:p>
        </p:txBody>
      </p:sp>
      <p:sp>
        <p:nvSpPr>
          <p:cNvPr id="8" name="CaixaDeTexto 7"/>
          <p:cNvSpPr txBox="1"/>
          <p:nvPr/>
        </p:nvSpPr>
        <p:spPr>
          <a:xfrm flipH="1">
            <a:off x="7870237" y="136712"/>
            <a:ext cx="1852443" cy="38908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685814"/>
            <a:r>
              <a:rPr lang="pt-BR" sz="964" dirty="0">
                <a:solidFill>
                  <a:prstClr val="black"/>
                </a:solidFill>
                <a:latin typeface="Calibri" panose="020F0502020204030204"/>
              </a:rPr>
              <a:t>Autores:</a:t>
            </a:r>
          </a:p>
          <a:p>
            <a:pPr defTabSz="685814"/>
            <a:r>
              <a:rPr lang="pt-BR" sz="964" dirty="0">
                <a:solidFill>
                  <a:srgbClr val="FF0000"/>
                </a:solidFill>
                <a:latin typeface="Calibri" panose="020F0502020204030204"/>
              </a:rPr>
              <a:t>NOMES DOS INTEGRANTES</a:t>
            </a:r>
          </a:p>
        </p:txBody>
      </p:sp>
      <p:sp>
        <p:nvSpPr>
          <p:cNvPr id="9" name="AutoShape 4" descr="Resultado de imagem para thinking"/>
          <p:cNvSpPr>
            <a:spLocks noChangeAspect="1" noChangeArrowheads="1"/>
          </p:cNvSpPr>
          <p:nvPr/>
        </p:nvSpPr>
        <p:spPr bwMode="auto">
          <a:xfrm>
            <a:off x="4871357" y="3347357"/>
            <a:ext cx="163286" cy="16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48986" tIns="24493" rIns="48986" bIns="24493" numCol="1" anchor="t" anchorCtr="0" compatLnSpc="1">
            <a:prstTxWarp prst="textNoShape">
              <a:avLst/>
            </a:prstTxWarp>
          </a:bodyPr>
          <a:lstStyle/>
          <a:p>
            <a:pPr defTabSz="685814"/>
            <a:endParaRPr lang="pt-BR" sz="964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1026" name="Picture 2" descr="https://cdn4.iconfinder.com/data/icons/office-time/512/19-256.png">
            <a:extLst>
              <a:ext uri="{FF2B5EF4-FFF2-40B4-BE49-F238E27FC236}">
                <a16:creationId xmlns:a16="http://schemas.microsoft.com/office/drawing/2014/main" id="{F60BBD11-7E29-4B82-AEC0-8CE2A40E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9" y="1570737"/>
            <a:ext cx="847078" cy="84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5EDE967-B700-436C-A2D2-F0F10AE78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0" y="2931549"/>
            <a:ext cx="847078" cy="879303"/>
          </a:xfrm>
          <a:prstGeom prst="rect">
            <a:avLst/>
          </a:prstGeom>
        </p:spPr>
      </p:pic>
      <p:pic>
        <p:nvPicPr>
          <p:cNvPr id="1030" name="Picture 6" descr="https://cdn4.iconfinder.com/data/icons/ionicons/512/icon-ios7-heart-outline-256.png">
            <a:extLst>
              <a:ext uri="{FF2B5EF4-FFF2-40B4-BE49-F238E27FC236}">
                <a16:creationId xmlns:a16="http://schemas.microsoft.com/office/drawing/2014/main" id="{5B53D0D0-C624-4DEE-8EF2-155FC3354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36" y="4136468"/>
            <a:ext cx="1213909" cy="1213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opportunity icon">
            <a:extLst>
              <a:ext uri="{FF2B5EF4-FFF2-40B4-BE49-F238E27FC236}">
                <a16:creationId xmlns:a16="http://schemas.microsoft.com/office/drawing/2014/main" id="{CC627EF7-FC26-4A95-BFC7-B568C5815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7" y="5610688"/>
            <a:ext cx="932155" cy="93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00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4BE9AD43-DE32-91A8-9860-B661C1A21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18555"/>
              </p:ext>
            </p:extLst>
          </p:nvPr>
        </p:nvGraphicFramePr>
        <p:xfrm>
          <a:off x="398033" y="172122"/>
          <a:ext cx="9090215" cy="185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043">
                  <a:extLst>
                    <a:ext uri="{9D8B030D-6E8A-4147-A177-3AD203B41FA5}">
                      <a16:colId xmlns:a16="http://schemas.microsoft.com/office/drawing/2014/main" val="14510947"/>
                    </a:ext>
                  </a:extLst>
                </a:gridCol>
                <a:gridCol w="1818043">
                  <a:extLst>
                    <a:ext uri="{9D8B030D-6E8A-4147-A177-3AD203B41FA5}">
                      <a16:colId xmlns:a16="http://schemas.microsoft.com/office/drawing/2014/main" val="1074870125"/>
                    </a:ext>
                  </a:extLst>
                </a:gridCol>
                <a:gridCol w="1818043">
                  <a:extLst>
                    <a:ext uri="{9D8B030D-6E8A-4147-A177-3AD203B41FA5}">
                      <a16:colId xmlns:a16="http://schemas.microsoft.com/office/drawing/2014/main" val="3272310867"/>
                    </a:ext>
                  </a:extLst>
                </a:gridCol>
                <a:gridCol w="1818043">
                  <a:extLst>
                    <a:ext uri="{9D8B030D-6E8A-4147-A177-3AD203B41FA5}">
                      <a16:colId xmlns:a16="http://schemas.microsoft.com/office/drawing/2014/main" val="3344844501"/>
                    </a:ext>
                  </a:extLst>
                </a:gridCol>
                <a:gridCol w="1818043">
                  <a:extLst>
                    <a:ext uri="{9D8B030D-6E8A-4147-A177-3AD203B41FA5}">
                      <a16:colId xmlns:a16="http://schemas.microsoft.com/office/drawing/2014/main" val="1434900922"/>
                    </a:ext>
                  </a:extLst>
                </a:gridCol>
              </a:tblGrid>
              <a:tr h="1266093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1: Encontrar um notebook para trabalho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2: Refinar os resultados da busca para tomar uma decisão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3: Analisar um produto e adicioná-lo ao carrinho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4: Concluir a compra (Processo de Checkout)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Tarefa 5: Acompanhar o status do pedido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49372"/>
                  </a:ext>
                </a:extLst>
              </a:tr>
              <a:tr h="4951827">
                <a:tc>
                  <a:txBody>
                    <a:bodyPr/>
                    <a:lstStyle/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acessa a página inicial do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TechEach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localiza a barra de busca, que está em destaque no topo da página.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digita "notebook 16GB RAM tela full HD" e pressiona "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Enter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ou clica no ícone de busca.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processa a busca e a redireciona para uma página de resultados com todos os notebooks que correspondem a esses critérios.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página de resultados, Ana localiza o menu de filtros na lateral da tela.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seleciona o filtro "Marca" e marca a sua preferida (</a:t>
                      </a:r>
                      <a:r>
                        <a:rPr lang="pt-B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"Dell"). A lista de produtos se atualiza automaticamente.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seguida, ela usa o filtro de "Faixa de Preço", ajustando o controle deslizante para até R$ 5.000,00.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 fim, ela utiliza a opção "Ordenar por" no topo da lista e escolhe "Melhores Avaliados" para ver os produtos que outros clientes mais gostaram.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clica na foto ou no nome do notebook que lhe interessou na lista de resultados.</a:t>
                      </a:r>
                    </a:p>
                    <a:p>
                      <a:pPr lvl="1"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página do produto, ela visualiza a galeria de fotos em alta definição.</a:t>
                      </a:r>
                    </a:p>
                    <a:p>
                      <a:pPr lvl="1"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rola a página para baixo e lê as "Especificações Técnicas" para confirmar todas as características.</a:t>
                      </a:r>
                    </a:p>
                    <a:p>
                      <a:pPr lvl="1"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 seguida, ela clica na aba "Avaliações" e lê os comentários de outros compradores.</a:t>
                      </a:r>
                    </a:p>
                    <a:p>
                      <a:pPr algn="l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Satisfeita com o que viu, ela clica no botão de destaque "Adicionar ao Carrinho". O sistema exibe uma confirmação visual de que o item foi adicionado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clica no ícone do carrinho e, em seguida, no botão "Finalizar Compra".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primeira etapa do checkout, ela confirma seu endereço de entrega, que já está salvo em sua conta. O sistema exibe o prazo e o valor do frete. Ela clica em "Continuar".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segunda etapa, ela seleciona o método de pagamento "Cartão de Crédito" e preenche os dados. O sistema valida os campos em tempo real. Ela clica em "Revisar Pedido".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 última etapa, ela revisa todos os detalhes (produto, endereço, pagamento, total) e clica no botão "Confirmar Compra". O sistema processa o pagamento e exibe uma mensagem de sucesso com o número do pedido.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 acessa o site </a:t>
                      </a:r>
                      <a:r>
                        <a:rPr lang="pt-B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TechEach</a:t>
                      </a:r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 faz login em sua conta.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clica em seu nome e seleciona a opção "Meus Pedidos" no menu.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 sistema exibe uma lista com seus pedidos. Ela localiza a compra mais recente.</a:t>
                      </a:r>
                    </a:p>
                    <a:p>
                      <a:pPr lvl="1"/>
                      <a:r>
                        <a:rPr lang="pt-B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Ela observa o status do pedido, que está indicado como "Pagamento Aprovado". Ao lado, há uma nota informando que o produto está em separação no estoque.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53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2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A33F32FB-93ED-7AF5-A635-F371052FB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26314"/>
              </p:ext>
            </p:extLst>
          </p:nvPr>
        </p:nvGraphicFramePr>
        <p:xfrm>
          <a:off x="268941" y="225910"/>
          <a:ext cx="9445215" cy="896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043">
                  <a:extLst>
                    <a:ext uri="{9D8B030D-6E8A-4147-A177-3AD203B41FA5}">
                      <a16:colId xmlns:a16="http://schemas.microsoft.com/office/drawing/2014/main" val="3017235909"/>
                    </a:ext>
                  </a:extLst>
                </a:gridCol>
                <a:gridCol w="1889043">
                  <a:extLst>
                    <a:ext uri="{9D8B030D-6E8A-4147-A177-3AD203B41FA5}">
                      <a16:colId xmlns:a16="http://schemas.microsoft.com/office/drawing/2014/main" val="2085964708"/>
                    </a:ext>
                  </a:extLst>
                </a:gridCol>
                <a:gridCol w="1889043">
                  <a:extLst>
                    <a:ext uri="{9D8B030D-6E8A-4147-A177-3AD203B41FA5}">
                      <a16:colId xmlns:a16="http://schemas.microsoft.com/office/drawing/2014/main" val="4051882753"/>
                    </a:ext>
                  </a:extLst>
                </a:gridCol>
                <a:gridCol w="1889043">
                  <a:extLst>
                    <a:ext uri="{9D8B030D-6E8A-4147-A177-3AD203B41FA5}">
                      <a16:colId xmlns:a16="http://schemas.microsoft.com/office/drawing/2014/main" val="1216798221"/>
                    </a:ext>
                  </a:extLst>
                </a:gridCol>
                <a:gridCol w="1889043">
                  <a:extLst>
                    <a:ext uri="{9D8B030D-6E8A-4147-A177-3AD203B41FA5}">
                      <a16:colId xmlns:a16="http://schemas.microsoft.com/office/drawing/2014/main" val="2709721844"/>
                    </a:ext>
                  </a:extLst>
                </a:gridCol>
              </a:tblGrid>
              <a:tr h="1021977">
                <a:tc>
                  <a:txBody>
                    <a:bodyPr/>
                    <a:lstStyle/>
                    <a:p>
                      <a:r>
                        <a:rPr lang="pt-BR" dirty="0"/>
                        <a:t>Tarefa 1: Encontrar uma oferta de tecnologia com desconto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Tarefa 2: Aplicar cupom de desconto e confirmar preço final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Tarefa 3: Fazer login rápido e finalizar o pedido com PIX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Tarefa 4: Acompanhar status do pedido pelo celular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/>
                        <a:t>Tarefa 5: Avaliar o produto ou compartilhar a oferta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368397"/>
                  </a:ext>
                </a:extLst>
              </a:tr>
              <a:tr h="3205779">
                <a:tc>
                  <a:txBody>
                    <a:bodyPr/>
                    <a:lstStyle/>
                    <a:p>
                      <a:r>
                        <a:rPr lang="pt-BR" b="1" dirty="0"/>
                        <a:t>Passos da Tarefa:</a:t>
                      </a:r>
                      <a:endParaRPr lang="pt-BR" dirty="0"/>
                    </a:p>
                    <a:p>
                      <a:r>
                        <a:rPr lang="pt-BR" dirty="0"/>
                        <a:t>Lucas clica no link da oferta e é redirecionado para o site do </a:t>
                      </a:r>
                      <a:r>
                        <a:rPr lang="pt-BR" dirty="0" err="1"/>
                        <a:t>TechEach</a:t>
                      </a:r>
                      <a:r>
                        <a:rPr lang="pt-BR" dirty="0"/>
                        <a:t> no navegador do celular.</a:t>
                      </a:r>
                    </a:p>
                    <a:p>
                      <a:r>
                        <a:rPr lang="pt-BR" dirty="0"/>
                        <a:t>A página da promoção carrega diretamente com o produto em destaque.</a:t>
                      </a:r>
                    </a:p>
                    <a:p>
                      <a:r>
                        <a:rPr lang="pt-BR" dirty="0"/>
                        <a:t>Ele rola rapidamente a página e verifica se o cupom já está aplicado ou se precisa inseri-lo manualmente.</a:t>
                      </a:r>
                    </a:p>
                    <a:p>
                      <a:r>
                        <a:rPr lang="pt-BR" dirty="0"/>
                        <a:t>Vendo o preço com desconto, ele decide comprar imediatamente.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 página do produto, ele toca no botão "Comprar Agora" ou "Adicionar ao Carrinho".</a:t>
                      </a:r>
                    </a:p>
                    <a:p>
                      <a:r>
                        <a:rPr lang="pt-BR" dirty="0"/>
                        <a:t>No carrinho, ele localiza o campo para cupom e digita ou cola o código promocional.</a:t>
                      </a:r>
                    </a:p>
                    <a:p>
                      <a:r>
                        <a:rPr lang="pt-BR" dirty="0"/>
                        <a:t>O sistema aplica o desconto e exibe o novo total.</a:t>
                      </a:r>
                    </a:p>
                    <a:p>
                      <a:r>
                        <a:rPr lang="pt-BR" dirty="0"/>
                        <a:t>Satisfeito com o valor final, ele avança para o checkout.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 checkout, ele seleciona a opção de login com Google para evitar criar uma conta manualmente.</a:t>
                      </a:r>
                    </a:p>
                    <a:p>
                      <a:r>
                        <a:rPr lang="pt-BR" dirty="0"/>
                        <a:t>O sistema preenche automaticamente os dados básicos (nome, e-mail).</a:t>
                      </a:r>
                    </a:p>
                    <a:p>
                      <a:r>
                        <a:rPr lang="pt-BR" dirty="0"/>
                        <a:t>Lucas escolhe o método de pagamento via PIX, escaneia o QR </a:t>
                      </a:r>
                      <a:r>
                        <a:rPr lang="pt-BR" dirty="0" err="1"/>
                        <a:t>Code</a:t>
                      </a:r>
                      <a:r>
                        <a:rPr lang="pt-BR" dirty="0"/>
                        <a:t> com o app do banco ou copia o código.</a:t>
                      </a:r>
                    </a:p>
                    <a:p>
                      <a:r>
                        <a:rPr lang="pt-BR" dirty="0"/>
                        <a:t>Finaliza o pagamento e o sistema exibe a confirmação da compra com o número do pedido.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abre o site do </a:t>
                      </a:r>
                      <a:r>
                        <a:rPr lang="pt-BR" dirty="0" err="1"/>
                        <a:t>TechEach</a:t>
                      </a:r>
                      <a:r>
                        <a:rPr lang="pt-BR" dirty="0"/>
                        <a:t> no celular e faz login com um clique via Google.</a:t>
                      </a:r>
                    </a:p>
                    <a:p>
                      <a:r>
                        <a:rPr lang="pt-BR" dirty="0"/>
                        <a:t>Ele toca no ícone de perfil e seleciona "Meus Pedidos".</a:t>
                      </a:r>
                    </a:p>
                    <a:p>
                      <a:r>
                        <a:rPr lang="pt-BR" dirty="0"/>
                        <a:t>O sistema mostra a lista de pedidos, e o mais recente está no topo.</a:t>
                      </a:r>
                    </a:p>
                    <a:p>
                      <a:r>
                        <a:rPr lang="pt-BR" dirty="0"/>
                        <a:t>Ele vê o status “Pagamento confirmado – aguardando envio” e fecha a tela.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recebe uma notificação por e-mail ou WhatsApp com link para avaliar o produto.</a:t>
                      </a:r>
                    </a:p>
                    <a:p>
                      <a:r>
                        <a:rPr lang="pt-BR" dirty="0"/>
                        <a:t>Ele acessa o pedido no site, clica em “Avaliar Produto” e deixa 5 estrelas com comentário rápido.</a:t>
                      </a:r>
                    </a:p>
                    <a:p>
                      <a:r>
                        <a:rPr lang="pt-BR" dirty="0"/>
                        <a:t>Aproveita o mesmo link da oferta e </a:t>
                      </a:r>
                      <a:r>
                        <a:rPr lang="pt-BR" dirty="0" err="1"/>
                        <a:t>reenviá-lo</a:t>
                      </a:r>
                      <a:r>
                        <a:rPr lang="pt-BR" dirty="0"/>
                        <a:t> para amigos no grupo onde achou a promoção.</a:t>
                      </a:r>
                    </a:p>
                    <a:p>
                      <a:r>
                        <a:rPr lang="pt-BR" dirty="0"/>
                        <a:t>Salva o site </a:t>
                      </a:r>
                      <a:r>
                        <a:rPr lang="pt-BR" dirty="0" err="1"/>
                        <a:t>TechEach</a:t>
                      </a:r>
                      <a:r>
                        <a:rPr lang="pt-BR" dirty="0"/>
                        <a:t> nos favoritos do navegador.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70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913742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1010</TotalTime>
  <Words>991</Words>
  <Application>Microsoft Office PowerPoint</Application>
  <PresentationFormat>Papel A4 (210 x 297 mm)</PresentationFormat>
  <Paragraphs>69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1_Tema do Office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 Filgueiras</dc:creator>
  <cp:lastModifiedBy>Luccas Cruz</cp:lastModifiedBy>
  <cp:revision>28</cp:revision>
  <dcterms:created xsi:type="dcterms:W3CDTF">2019-02-06T21:41:35Z</dcterms:created>
  <dcterms:modified xsi:type="dcterms:W3CDTF">2025-06-22T21:41:00Z</dcterms:modified>
</cp:coreProperties>
</file>