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3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2"/>
  </p:notesMasterIdLst>
  <p:handoutMasterIdLst>
    <p:handoutMasterId r:id="rId43"/>
  </p:handoutMasterIdLst>
  <p:sldIdLst>
    <p:sldId id="257" r:id="rId2"/>
    <p:sldId id="260" r:id="rId3"/>
    <p:sldId id="258" r:id="rId4"/>
    <p:sldId id="259" r:id="rId5"/>
    <p:sldId id="300" r:id="rId6"/>
    <p:sldId id="267" r:id="rId7"/>
    <p:sldId id="275" r:id="rId8"/>
    <p:sldId id="261" r:id="rId9"/>
    <p:sldId id="268" r:id="rId10"/>
    <p:sldId id="270" r:id="rId11"/>
    <p:sldId id="264" r:id="rId12"/>
    <p:sldId id="265" r:id="rId13"/>
    <p:sldId id="319" r:id="rId14"/>
    <p:sldId id="305" r:id="rId15"/>
    <p:sldId id="306" r:id="rId16"/>
    <p:sldId id="307" r:id="rId17"/>
    <p:sldId id="308" r:id="rId18"/>
    <p:sldId id="309" r:id="rId19"/>
    <p:sldId id="310" r:id="rId20"/>
    <p:sldId id="315" r:id="rId21"/>
    <p:sldId id="320" r:id="rId22"/>
    <p:sldId id="311" r:id="rId23"/>
    <p:sldId id="266" r:id="rId24"/>
    <p:sldId id="273" r:id="rId25"/>
    <p:sldId id="299" r:id="rId26"/>
    <p:sldId id="296" r:id="rId27"/>
    <p:sldId id="293" r:id="rId28"/>
    <p:sldId id="274" r:id="rId29"/>
    <p:sldId id="292" r:id="rId30"/>
    <p:sldId id="291" r:id="rId31"/>
    <p:sldId id="290" r:id="rId32"/>
    <p:sldId id="281" r:id="rId33"/>
    <p:sldId id="298" r:id="rId34"/>
    <p:sldId id="295" r:id="rId35"/>
    <p:sldId id="276" r:id="rId36"/>
    <p:sldId id="285" r:id="rId37"/>
    <p:sldId id="304" r:id="rId38"/>
    <p:sldId id="318" r:id="rId39"/>
    <p:sldId id="316" r:id="rId40"/>
    <p:sldId id="317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nthin" initials="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A2"/>
    <a:srgbClr val="4F4F4F"/>
    <a:srgbClr val="131313"/>
    <a:srgbClr val="95CF8B"/>
    <a:srgbClr val="9DC171"/>
    <a:srgbClr val="73C167"/>
    <a:srgbClr val="00DED3"/>
    <a:srgbClr val="E38303"/>
    <a:srgbClr val="FE9000"/>
    <a:srgbClr val="587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1358" autoAdjust="0"/>
  </p:normalViewPr>
  <p:slideViewPr>
    <p:cSldViewPr>
      <p:cViewPr varScale="1">
        <p:scale>
          <a:sx n="95" d="100"/>
          <a:sy n="95" d="100"/>
        </p:scale>
        <p:origin x="23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75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E30CB04-DF87-487D-B2AA-16BE0AA7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672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766284-1B85-4352-8AB8-073B4CE3C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0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13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92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53FB7-0E5B-441C-8608-D3C2B550453D}" type="slidenum">
              <a:rPr lang="en-US"/>
              <a:pPr/>
              <a:t>11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22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E497C-8FAF-43B1-A0A5-7D4E80A33C2C}" type="slidenum">
              <a:rPr lang="en-US"/>
              <a:pPr/>
              <a:t>12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9CB782"/>
              </a:buClr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7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6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8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73953-24A8-4571-845B-DD0903A8659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69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73953-24A8-4571-845B-DD0903A8659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99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73953-24A8-4571-845B-DD0903A8659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41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73953-24A8-4571-845B-DD0903A8659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32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73953-24A8-4571-845B-DD0903A8659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8FC6-AD1A-4891-B052-1F9E7FD3A2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2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0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4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98B05-39A2-480A-A65E-E0D05B29AC3A}" type="slidenum">
              <a:rPr lang="en-US"/>
              <a:pPr/>
              <a:t>23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6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16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2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85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4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B4100-D9CD-4E45-AA90-17D0B6878CC5}" type="slidenum">
              <a:rPr lang="en-US"/>
              <a:pPr/>
              <a:t>28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07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93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8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7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1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E60D1-FC9D-A941-9E63-DEAEFC8B2E8A}" type="slidenum">
              <a:rPr lang="en-US"/>
              <a:pPr/>
              <a:t>32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95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8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911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30C95-862C-C240-94EB-04274686318A}" type="slidenum">
              <a:rPr lang="en-US"/>
              <a:pPr/>
              <a:t>35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37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481C87-D8A4-2D40-8A62-68431D8F05B6}" type="slidenum">
              <a:rPr lang="en-US"/>
              <a:pPr/>
              <a:t>36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8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9D7DC-0E42-3847-8B36-E3E4B1501612}" type="slidenum">
              <a:rPr lang="en-US"/>
              <a:pPr/>
              <a:t>37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73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8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D1A86-A7BC-4F31-B666-12E9E43D5DB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3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ED528-6161-DA4D-911D-D7DD1ACA38F6}" type="slidenum">
              <a:rPr lang="en-US"/>
              <a:pPr/>
              <a:t>7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29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3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66284-1B85-4352-8AB8-073B4CE3CDB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313" y="4744722"/>
            <a:ext cx="8458561" cy="58582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Sub title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0314" y="4040221"/>
            <a:ext cx="8458560" cy="70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600">
                <a:solidFill>
                  <a:srgbClr val="229E8F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t="20279" r="19946"/>
          <a:stretch/>
        </p:blipFill>
        <p:spPr>
          <a:xfrm>
            <a:off x="5495788" y="0"/>
            <a:ext cx="3648211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26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31" y="1483360"/>
            <a:ext cx="8318881" cy="4642803"/>
          </a:xfrm>
        </p:spPr>
        <p:txBody>
          <a:bodyPr>
            <a:normAutofit/>
          </a:bodyPr>
          <a:lstStyle>
            <a:lvl1pPr>
              <a:buClr>
                <a:srgbClr val="229E8F"/>
              </a:buClr>
              <a:defRPr sz="1800">
                <a:solidFill>
                  <a:srgbClr val="595959"/>
                </a:solidFill>
                <a:latin typeface="Tahoma"/>
                <a:cs typeface="Tahoma"/>
              </a:defRPr>
            </a:lvl1pPr>
            <a:lvl2pPr>
              <a:buClr>
                <a:srgbClr val="229E8F"/>
              </a:buClr>
              <a:defRPr sz="1800">
                <a:solidFill>
                  <a:srgbClr val="595959"/>
                </a:solidFill>
                <a:latin typeface="Tahoma"/>
                <a:cs typeface="Tahoma"/>
              </a:defRPr>
            </a:lvl2pPr>
            <a:lvl3pPr>
              <a:buClr>
                <a:srgbClr val="229E8F"/>
              </a:buClr>
              <a:defRPr sz="1800">
                <a:solidFill>
                  <a:srgbClr val="595959"/>
                </a:solidFill>
                <a:latin typeface="Tahoma"/>
                <a:cs typeface="Tahoma"/>
              </a:defRPr>
            </a:lvl3pPr>
            <a:lvl4pPr>
              <a:buClr>
                <a:srgbClr val="229E8F"/>
              </a:buClr>
              <a:defRPr sz="1800">
                <a:solidFill>
                  <a:srgbClr val="595959"/>
                </a:solidFill>
                <a:latin typeface="Tahoma"/>
                <a:cs typeface="Tahoma"/>
              </a:defRPr>
            </a:lvl4pPr>
            <a:lvl5pPr>
              <a:buClr>
                <a:srgbClr val="229E8F"/>
              </a:buClr>
              <a:defRPr sz="1800">
                <a:solidFill>
                  <a:srgbClr val="595959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56516" y="873760"/>
            <a:ext cx="8458562" cy="52832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2200" b="1" i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670840" y="0"/>
            <a:ext cx="473159" cy="6858000"/>
          </a:xfrm>
          <a:prstGeom prst="rect">
            <a:avLst/>
          </a:prstGeom>
          <a:solidFill>
            <a:srgbClr val="00AC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 rot="5400000">
            <a:off x="8475196" y="309055"/>
            <a:ext cx="868680" cy="365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marL="0" algn="ctr" defTabSz="914400" rtl="0" eaLnBrk="1" latinLnBrk="0" hangingPunct="1"/>
            <a:r>
              <a:rPr lang="pt-BR" sz="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Introduction</a:t>
            </a:r>
            <a:endParaRPr lang="pt-BR" sz="800" kern="1200" dirty="0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 rot="5400000">
            <a:off x="8475196" y="1177735"/>
            <a:ext cx="868680" cy="365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marL="0" algn="ctr" defTabSz="914400" rtl="0" eaLnBrk="1" latinLnBrk="0" hangingPunct="1"/>
            <a:r>
              <a:rPr lang="pt-BR" sz="800" kern="1200" dirty="0" smtClean="0">
                <a:solidFill>
                  <a:sysClr val="windowText" lastClr="000000"/>
                </a:solidFill>
                <a:latin typeface="Tahoma" pitchFamily="34" charset="0"/>
                <a:ea typeface="+mn-ea"/>
                <a:cs typeface="Tahoma" pitchFamily="34" charset="0"/>
              </a:rPr>
              <a:t>Principles</a:t>
            </a:r>
            <a:endParaRPr lang="pt-BR" sz="800" kern="1200" dirty="0">
              <a:solidFill>
                <a:sysClr val="windowText" lastClr="000000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 rot="5400000">
            <a:off x="8475196" y="2015935"/>
            <a:ext cx="868680" cy="365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Organizational Boundaries</a:t>
            </a:r>
            <a:endParaRPr lang="pt-BR" sz="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 rot="5400000">
            <a:off x="8475196" y="3692335"/>
            <a:ext cx="868680" cy="365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algn="ctr"/>
            <a:r>
              <a:rPr lang="pt-BR" sz="8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Tracking</a:t>
            </a:r>
            <a:endParaRPr lang="pt-BR" sz="8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pt-BR" sz="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over time</a:t>
            </a:r>
            <a:endParaRPr lang="pt-BR" sz="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 rot="5400000">
            <a:off x="8475196" y="4500055"/>
            <a:ext cx="868680" cy="365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Calculating Emissions</a:t>
            </a:r>
            <a:endParaRPr lang="pt-BR" sz="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 rot="5400000">
            <a:off x="8475196" y="5368735"/>
            <a:ext cx="868680" cy="365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Reporting</a:t>
            </a:r>
            <a:endParaRPr lang="pt-BR" sz="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5400000">
            <a:off x="8475196" y="6206935"/>
            <a:ext cx="868680" cy="365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Review</a:t>
            </a:r>
            <a:endParaRPr lang="pt-BR" sz="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 flipH="1">
            <a:off x="8714583" y="9900"/>
            <a:ext cx="45719" cy="6858000"/>
          </a:xfrm>
          <a:prstGeom prst="rect">
            <a:avLst/>
          </a:prstGeom>
          <a:solidFill>
            <a:srgbClr val="00ACA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 rot="5400000">
            <a:off x="8475196" y="2854135"/>
            <a:ext cx="868680" cy="365760"/>
          </a:xfrm>
          <a:prstGeom prst="roundRect">
            <a:avLst/>
          </a:prstGeom>
          <a:solidFill>
            <a:srgbClr val="00ACA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algn="ctr"/>
            <a:r>
              <a:rPr lang="pt-BR" sz="8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Operational Boundaries</a:t>
            </a:r>
            <a:endParaRPr lang="pt-BR" sz="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9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HG_Logo_Portrait_CMYK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43" y="1188720"/>
            <a:ext cx="3081061" cy="2923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313" y="4724400"/>
            <a:ext cx="8458561" cy="669367"/>
          </a:xfrm>
          <a:noFill/>
          <a:ln>
            <a:noFill/>
          </a:ln>
        </p:spPr>
        <p:txBody>
          <a:bodyPr>
            <a:normAutofit/>
          </a:bodyPr>
          <a:lstStyle>
            <a:lvl1pPr algn="ctr">
              <a:defRPr sz="2800" b="1" i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</a:lstStyle>
          <a:p>
            <a:r>
              <a:rPr lang="en-US" sz="2400" dirty="0" smtClean="0"/>
              <a:t>A Corporate Accounting and Reporting Standard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314" y="5393767"/>
            <a:ext cx="8458560" cy="549833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2400" dirty="0" smtClean="0">
                <a:solidFill>
                  <a:srgbClr val="6A6B6D"/>
                </a:solidFill>
                <a:latin typeface="Tahoma" pitchFamily="34" charset="0"/>
                <a:cs typeface="Tahoma" pitchFamily="34" charset="0"/>
              </a:rPr>
              <a:t>Training Curriculum</a:t>
            </a:r>
          </a:p>
        </p:txBody>
      </p:sp>
      <p:pic>
        <p:nvPicPr>
          <p:cNvPr id="6" name="Picture 5" descr="GHG_Logo_Landscape_CMYK-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3" y="283320"/>
            <a:ext cx="1666240" cy="4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670840" y="0"/>
            <a:ext cx="473159" cy="6858000"/>
          </a:xfrm>
          <a:prstGeom prst="rect">
            <a:avLst/>
          </a:prstGeom>
          <a:solidFill>
            <a:srgbClr val="00AC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 rot="5400000">
            <a:off x="8475196" y="309055"/>
            <a:ext cx="868680" cy="365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marL="0" algn="ctr" defTabSz="914400" rtl="0" eaLnBrk="1" latinLnBrk="0" hangingPunct="1"/>
            <a:r>
              <a:rPr lang="pt-BR" sz="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Introduction</a:t>
            </a:r>
            <a:endParaRPr lang="pt-BR" sz="800" kern="1200" dirty="0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 rot="5400000">
            <a:off x="8475196" y="1177735"/>
            <a:ext cx="868680" cy="365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marL="0" algn="ctr" defTabSz="914400" rtl="0" eaLnBrk="1" latinLnBrk="0" hangingPunct="1"/>
            <a:r>
              <a:rPr lang="pt-BR" sz="800" kern="1200" dirty="0" smtClean="0">
                <a:solidFill>
                  <a:sysClr val="windowText" lastClr="000000"/>
                </a:solidFill>
                <a:latin typeface="Tahoma" pitchFamily="34" charset="0"/>
                <a:ea typeface="+mn-ea"/>
                <a:cs typeface="Tahoma" pitchFamily="34" charset="0"/>
              </a:rPr>
              <a:t>Principles</a:t>
            </a:r>
            <a:endParaRPr lang="pt-BR" sz="800" kern="1200" dirty="0">
              <a:solidFill>
                <a:sysClr val="windowText" lastClr="000000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 rot="5400000">
            <a:off x="8475196" y="2015935"/>
            <a:ext cx="868680" cy="365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Organizational Boundaries</a:t>
            </a:r>
            <a:endParaRPr lang="pt-BR" sz="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 rot="5400000">
            <a:off x="8475196" y="2854135"/>
            <a:ext cx="868680" cy="365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Operational Boundaries</a:t>
            </a:r>
            <a:endParaRPr lang="pt-BR" sz="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 rot="5400000">
            <a:off x="8475196" y="3692335"/>
            <a:ext cx="868680" cy="365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algn="ctr"/>
            <a:r>
              <a:rPr lang="pt-BR" sz="8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Tracking</a:t>
            </a:r>
            <a:endParaRPr lang="pt-BR" sz="8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pt-BR" sz="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over time</a:t>
            </a:r>
            <a:endParaRPr lang="pt-BR" sz="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 rot="5400000">
            <a:off x="8475196" y="4500055"/>
            <a:ext cx="868680" cy="365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Calculating Emissions</a:t>
            </a:r>
            <a:endParaRPr lang="pt-BR" sz="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 rot="5400000">
            <a:off x="8475196" y="5368735"/>
            <a:ext cx="868680" cy="365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Reporting</a:t>
            </a:r>
            <a:endParaRPr lang="pt-BR" sz="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5400000">
            <a:off x="8475196" y="6206935"/>
            <a:ext cx="868680" cy="365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52" rIns="0" bIns="137160"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Review</a:t>
            </a:r>
            <a:endParaRPr lang="pt-BR" sz="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 flipH="1">
            <a:off x="8714583" y="9900"/>
            <a:ext cx="45719" cy="6858000"/>
          </a:xfrm>
          <a:prstGeom prst="rect">
            <a:avLst/>
          </a:prstGeom>
          <a:solidFill>
            <a:srgbClr val="00ACA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228600" y="1447800"/>
            <a:ext cx="8153400" cy="533400"/>
          </a:xfrm>
          <a:prstGeom prst="roundRect">
            <a:avLst/>
          </a:prstGeom>
          <a:solidFill>
            <a:srgbClr val="229E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0" tIns="137160" rIns="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22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2. GHG Accounting and Reporting Principles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228600" y="2133600"/>
            <a:ext cx="8153400" cy="533400"/>
          </a:xfrm>
          <a:prstGeom prst="roundRect">
            <a:avLst/>
          </a:prstGeom>
          <a:solidFill>
            <a:srgbClr val="229E8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0" tIns="137160" rIns="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22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3. Setting Organizational Boundaries</a:t>
            </a:r>
            <a:endParaRPr lang="pt-BR" sz="22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Rounded Rectangle 16"/>
          <p:cNvSpPr/>
          <p:nvPr userDrawn="1"/>
        </p:nvSpPr>
        <p:spPr bwMode="auto">
          <a:xfrm>
            <a:off x="228600" y="2819400"/>
            <a:ext cx="8153400" cy="533400"/>
          </a:xfrm>
          <a:prstGeom prst="roundRect">
            <a:avLst/>
          </a:prstGeom>
          <a:solidFill>
            <a:srgbClr val="229E8F">
              <a:alpha val="8196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0" tIns="137160" rIns="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22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4. Setting Operational Boundaries</a:t>
            </a:r>
            <a:endParaRPr lang="pt-BR" sz="22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228600" y="3505200"/>
            <a:ext cx="8153400" cy="533400"/>
          </a:xfrm>
          <a:prstGeom prst="roundRect">
            <a:avLst/>
          </a:prstGeom>
          <a:solidFill>
            <a:srgbClr val="229E8F">
              <a:alpha val="7411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0" tIns="137160" rIns="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22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5. Tracking Emissions Over Time</a:t>
            </a:r>
          </a:p>
        </p:txBody>
      </p:sp>
      <p:sp>
        <p:nvSpPr>
          <p:cNvPr id="19" name="Rounded Rectangle 18"/>
          <p:cNvSpPr/>
          <p:nvPr userDrawn="1"/>
        </p:nvSpPr>
        <p:spPr bwMode="auto">
          <a:xfrm>
            <a:off x="228600" y="4191000"/>
            <a:ext cx="8153400" cy="533400"/>
          </a:xfrm>
          <a:prstGeom prst="roundRect">
            <a:avLst/>
          </a:prstGeom>
          <a:solidFill>
            <a:srgbClr val="229E8F">
              <a:alpha val="6588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0" tIns="137160" rIns="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22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6. Identifying and Calculating Emissions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228600" y="4876800"/>
            <a:ext cx="8153400" cy="533400"/>
          </a:xfrm>
          <a:prstGeom prst="roundRect">
            <a:avLst/>
          </a:prstGeom>
          <a:solidFill>
            <a:srgbClr val="229E8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0" tIns="137160" rIns="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22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7. Reporting GHG Emissions</a:t>
            </a:r>
            <a:endParaRPr lang="pt-BR" sz="22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228600" y="5562600"/>
            <a:ext cx="8153400" cy="533400"/>
          </a:xfrm>
          <a:prstGeom prst="roundRect">
            <a:avLst/>
          </a:prstGeom>
          <a:solidFill>
            <a:srgbClr val="229E8F">
              <a:alpha val="5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0" tIns="137160" rIns="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22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8. Review</a:t>
            </a:r>
            <a:endParaRPr lang="pt-BR" sz="22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5515968"/>
            <a:ext cx="640080" cy="64008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3400" y="4843816"/>
            <a:ext cx="640080" cy="64008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33400" y="4160520"/>
            <a:ext cx="640080" cy="64008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33400" y="3474720"/>
            <a:ext cx="640080" cy="64008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33400" y="2788920"/>
            <a:ext cx="640080" cy="64008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33401" y="2103120"/>
            <a:ext cx="640080" cy="64008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533401" y="1371600"/>
            <a:ext cx="640080" cy="68580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154169" y="791872"/>
            <a:ext cx="8458562" cy="5283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algn="ctr"/>
            <a:r>
              <a:rPr lang="en-US" sz="2800" dirty="0" smtClean="0"/>
              <a:t>Lesson Modules</a:t>
            </a:r>
            <a:endParaRPr lang="en-US" sz="2400" dirty="0"/>
          </a:p>
        </p:txBody>
      </p:sp>
      <p:pic>
        <p:nvPicPr>
          <p:cNvPr id="32" name="Picture 31" descr="GHG_Logo_Landscape_CMYK-01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3" y="283320"/>
            <a:ext cx="1666240" cy="4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9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17486" y="6263373"/>
            <a:ext cx="8466290" cy="1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32330" y="6320731"/>
            <a:ext cx="3587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rgbClr val="6A6B6D"/>
                </a:solidFill>
                <a:latin typeface="Tahoma"/>
                <a:ea typeface="+mn-ea"/>
                <a:cs typeface="Tahoma"/>
              </a:rPr>
              <a:t>A Corporate Accounting and Reporting Standard</a:t>
            </a:r>
            <a:endParaRPr lang="en-US" sz="1200" b="0" i="1" dirty="0" smtClean="0">
              <a:solidFill>
                <a:srgbClr val="6A6B6D"/>
              </a:solidFill>
              <a:latin typeface="Tahoma"/>
              <a:cs typeface="Tahoma"/>
            </a:endParaRPr>
          </a:p>
        </p:txBody>
      </p:sp>
      <p:pic>
        <p:nvPicPr>
          <p:cNvPr id="7" name="Picture 6" descr="GHG_Logo_Landscape_CMYK-01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3" y="283320"/>
            <a:ext cx="1666240" cy="412952"/>
          </a:xfrm>
          <a:prstGeom prst="rect">
            <a:avLst/>
          </a:prstGeom>
        </p:spPr>
      </p:pic>
      <p:pic>
        <p:nvPicPr>
          <p:cNvPr id="11" name="Picture 10" descr="copyright WRI.jpg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7991" y="6310098"/>
            <a:ext cx="2890681" cy="2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200" b="1" i="0" kern="1200">
          <a:solidFill>
            <a:srgbClr val="595959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229E8F"/>
        </a:buClr>
        <a:buFont typeface="Arial"/>
        <a:buChar char="•"/>
        <a:defRPr sz="1800" b="0" i="0" kern="1200">
          <a:solidFill>
            <a:srgbClr val="595959"/>
          </a:solidFill>
          <a:latin typeface="Tahoma"/>
          <a:ea typeface="+mn-ea"/>
          <a:cs typeface="Tahom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229E8F"/>
        </a:buClr>
        <a:buFont typeface="Arial"/>
        <a:buChar char="–"/>
        <a:defRPr sz="1800" b="0" i="0" kern="1200">
          <a:solidFill>
            <a:srgbClr val="595959"/>
          </a:solidFill>
          <a:latin typeface="Tahoma"/>
          <a:ea typeface="+mn-ea"/>
          <a:cs typeface="Tahom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229E8F"/>
        </a:buClr>
        <a:buFont typeface="Arial"/>
        <a:buChar char="•"/>
        <a:defRPr sz="1800" b="0" i="0" kern="1200">
          <a:solidFill>
            <a:srgbClr val="595959"/>
          </a:solidFill>
          <a:latin typeface="Tahoma"/>
          <a:ea typeface="+mn-ea"/>
          <a:cs typeface="Tahom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229E8F"/>
        </a:buClr>
        <a:buFont typeface="Arial"/>
        <a:buChar char="–"/>
        <a:defRPr sz="1800" b="0" i="0" kern="1200">
          <a:solidFill>
            <a:srgbClr val="595959"/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229E8F"/>
        </a:buClr>
        <a:buFont typeface="Arial"/>
        <a:buChar char="»"/>
        <a:defRPr sz="1800" b="0" i="0" kern="1200">
          <a:solidFill>
            <a:srgbClr val="595959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hyperlink" Target="http://www.ghgprotocol.org/downloads/calcs/Appendix_F_Leased_Assets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Corporate Accounting and Reporting Standard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124200" y="2133600"/>
            <a:ext cx="77530" cy="1550617"/>
            <a:chOff x="2826295" y="1222461"/>
            <a:chExt cx="77530" cy="1550617"/>
          </a:xfrm>
        </p:grpSpPr>
        <p:sp>
          <p:nvSpPr>
            <p:cNvPr id="26" name="Straight Connector 3"/>
            <p:cNvSpPr/>
            <p:nvPr/>
          </p:nvSpPr>
          <p:spPr>
            <a:xfrm rot="18013064">
              <a:off x="2089752" y="1981768"/>
              <a:ext cx="1550617" cy="3200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002"/>
                  </a:moveTo>
                  <a:lnTo>
                    <a:pt x="1550617" y="16002"/>
                  </a:lnTo>
                </a:path>
              </a:pathLst>
            </a:custGeom>
            <a:noFill/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Straight Connector 4"/>
            <p:cNvSpPr/>
            <p:nvPr/>
          </p:nvSpPr>
          <p:spPr>
            <a:xfrm rot="18013064">
              <a:off x="2826295" y="1959005"/>
              <a:ext cx="77530" cy="775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24229" y="3473429"/>
            <a:ext cx="77473" cy="1549479"/>
            <a:chOff x="2826324" y="2562290"/>
            <a:chExt cx="77473" cy="1549479"/>
          </a:xfrm>
        </p:grpSpPr>
        <p:sp>
          <p:nvSpPr>
            <p:cNvPr id="24" name="Straight Connector 5"/>
            <p:cNvSpPr/>
            <p:nvPr/>
          </p:nvSpPr>
          <p:spPr>
            <a:xfrm rot="3585466">
              <a:off x="2090321" y="3321028"/>
              <a:ext cx="1549479" cy="3200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002"/>
                  </a:moveTo>
                  <a:lnTo>
                    <a:pt x="1549479" y="16002"/>
                  </a:lnTo>
                </a:path>
              </a:pathLst>
            </a:custGeom>
            <a:noFill/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Straight Connector 6"/>
            <p:cNvSpPr/>
            <p:nvPr/>
          </p:nvSpPr>
          <p:spPr>
            <a:xfrm rot="3585466">
              <a:off x="2826324" y="3298293"/>
              <a:ext cx="77473" cy="77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19680" y="4572000"/>
            <a:ext cx="1012645" cy="50632"/>
            <a:chOff x="5090160" y="3658363"/>
            <a:chExt cx="1012645" cy="50632"/>
          </a:xfrm>
        </p:grpSpPr>
        <p:sp>
          <p:nvSpPr>
            <p:cNvPr id="32" name="Straight Connector 3"/>
            <p:cNvSpPr/>
            <p:nvPr/>
          </p:nvSpPr>
          <p:spPr>
            <a:xfrm rot="19224798">
              <a:off x="5090160" y="3667677"/>
              <a:ext cx="1012645" cy="3200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002"/>
                  </a:moveTo>
                  <a:lnTo>
                    <a:pt x="1012645" y="16002"/>
                  </a:lnTo>
                </a:path>
              </a:pathLst>
            </a:custGeom>
            <a:noFill/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Straight Connector 4"/>
            <p:cNvSpPr/>
            <p:nvPr/>
          </p:nvSpPr>
          <p:spPr>
            <a:xfrm rot="19224798">
              <a:off x="5571166" y="3658363"/>
              <a:ext cx="50632" cy="50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10200" y="5231511"/>
            <a:ext cx="1031604" cy="51580"/>
            <a:chOff x="5080680" y="4317874"/>
            <a:chExt cx="1031604" cy="51580"/>
          </a:xfrm>
        </p:grpSpPr>
        <p:sp>
          <p:nvSpPr>
            <p:cNvPr id="30" name="Straight Connector 5"/>
            <p:cNvSpPr/>
            <p:nvPr/>
          </p:nvSpPr>
          <p:spPr>
            <a:xfrm rot="2450617">
              <a:off x="5080680" y="4327661"/>
              <a:ext cx="1031604" cy="3200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002"/>
                  </a:moveTo>
                  <a:lnTo>
                    <a:pt x="1031604" y="16002"/>
                  </a:lnTo>
                </a:path>
              </a:pathLst>
            </a:custGeom>
            <a:noFill/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Straight Connector 6"/>
            <p:cNvSpPr/>
            <p:nvPr/>
          </p:nvSpPr>
          <p:spPr>
            <a:xfrm rot="2450617">
              <a:off x="5570692" y="4317874"/>
              <a:ext cx="51580" cy="51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5486400" y="2209800"/>
            <a:ext cx="9144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Classifying Emissions: Scopes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81400" y="1752600"/>
            <a:ext cx="1951015" cy="975507"/>
            <a:chOff x="3255264" y="840057"/>
            <a:chExt cx="1951015" cy="975507"/>
          </a:xfrm>
          <a:solidFill>
            <a:srgbClr val="00ACA2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Rounded Rectangle 4"/>
            <p:cNvSpPr/>
            <p:nvPr/>
          </p:nvSpPr>
          <p:spPr>
            <a:xfrm>
              <a:off x="3255264" y="840057"/>
              <a:ext cx="1951015" cy="975507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283836" y="868629"/>
              <a:ext cx="1893871" cy="918363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ea typeface="+mn-ea"/>
                  <a:cs typeface="Arial" pitchFamily="34" charset="0"/>
                </a:rPr>
                <a:t>Direct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4434693"/>
            <a:ext cx="1951015" cy="975507"/>
            <a:chOff x="3255264" y="3518577"/>
            <a:chExt cx="1951015" cy="975507"/>
          </a:xfrm>
          <a:solidFill>
            <a:srgbClr val="73C167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3255264" y="3518577"/>
              <a:ext cx="1951015" cy="975507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283836" y="3547149"/>
              <a:ext cx="1893871" cy="918363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ea typeface="+mn-ea"/>
                  <a:cs typeface="Arial" pitchFamily="34" charset="0"/>
                </a:rPr>
                <a:t>Indirect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24600" y="1905000"/>
            <a:ext cx="1658207" cy="586133"/>
            <a:chOff x="5986686" y="1015185"/>
            <a:chExt cx="1658207" cy="586133"/>
          </a:xfrm>
          <a:solidFill>
            <a:srgbClr val="00DED3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1" name="Rounded Rectangle 10"/>
            <p:cNvSpPr/>
            <p:nvPr/>
          </p:nvSpPr>
          <p:spPr>
            <a:xfrm>
              <a:off x="5986686" y="1015185"/>
              <a:ext cx="1658207" cy="586133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6003853" y="1032352"/>
              <a:ext cx="1623873" cy="551799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ea typeface="+mn-ea"/>
                  <a:cs typeface="Arial" pitchFamily="34" charset="0"/>
                </a:rPr>
                <a:t>Scope 1</a:t>
              </a:r>
              <a:endParaRPr lang="en-US" sz="3200" kern="1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elvetica Neue Ligh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4600" y="3962400"/>
            <a:ext cx="1700368" cy="591362"/>
            <a:chOff x="5986686" y="3065346"/>
            <a:chExt cx="1700368" cy="591362"/>
          </a:xfrm>
          <a:solidFill>
            <a:srgbClr val="73C167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4" name="Rounded Rectangle 13"/>
            <p:cNvSpPr/>
            <p:nvPr/>
          </p:nvSpPr>
          <p:spPr>
            <a:xfrm>
              <a:off x="5986686" y="3065346"/>
              <a:ext cx="1700368" cy="591362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6004006" y="3082666"/>
              <a:ext cx="1665728" cy="55672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ea typeface="+mn-ea"/>
                  <a:cs typeface="Arial" pitchFamily="34" charset="0"/>
                </a:rPr>
                <a:t>Scope 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600" y="5327701"/>
            <a:ext cx="1704348" cy="539699"/>
            <a:chOff x="5986686" y="4411147"/>
            <a:chExt cx="1704348" cy="539699"/>
          </a:xfrm>
          <a:solidFill>
            <a:srgbClr val="ADDAA6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7" name="Rounded Rectangle 16"/>
            <p:cNvSpPr/>
            <p:nvPr/>
          </p:nvSpPr>
          <p:spPr>
            <a:xfrm>
              <a:off x="5986686" y="4411147"/>
              <a:ext cx="1704348" cy="539699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6002493" y="4426954"/>
              <a:ext cx="1672734" cy="508085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ea typeface="+mn-ea"/>
                  <a:cs typeface="Arial" pitchFamily="34" charset="0"/>
                </a:rPr>
                <a:t>Scope 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2971800"/>
            <a:ext cx="3003092" cy="1514494"/>
            <a:chOff x="-528235" y="1796182"/>
            <a:chExt cx="3003092" cy="1514494"/>
          </a:xfrm>
        </p:grpSpPr>
        <p:sp>
          <p:nvSpPr>
            <p:cNvPr id="20" name="Rounded Rectangle 19"/>
            <p:cNvSpPr/>
            <p:nvPr/>
          </p:nvSpPr>
          <p:spPr>
            <a:xfrm>
              <a:off x="5165" y="2024782"/>
              <a:ext cx="2469692" cy="1285894"/>
            </a:xfrm>
            <a:prstGeom prst="roundRect">
              <a:avLst>
                <a:gd name="adj" fmla="val 10000"/>
              </a:avLst>
            </a:prstGeom>
            <a:noFill/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-528235" y="1796182"/>
              <a:ext cx="2394366" cy="1210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ea typeface="+mn-ea"/>
                  <a:cs typeface="Arial" pitchFamily="34" charset="0"/>
                </a:rPr>
                <a:t>Emissions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318881" cy="4642803"/>
          </a:xfrm>
        </p:spPr>
        <p:txBody>
          <a:bodyPr/>
          <a:lstStyle/>
          <a:p>
            <a:r>
              <a:rPr lang="en-US" dirty="0" smtClean="0"/>
              <a:t>Direct GHG emissions from sources a company owns or controls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600" dirty="0" smtClean="0"/>
              <a:t>Generation of electricity, heat, or steam</a:t>
            </a:r>
          </a:p>
          <a:p>
            <a:pPr lvl="1"/>
            <a:r>
              <a:rPr lang="en-US" sz="1600" dirty="0" smtClean="0"/>
              <a:t>Physical or chemical processing</a:t>
            </a:r>
          </a:p>
          <a:p>
            <a:pPr lvl="1"/>
            <a:r>
              <a:rPr lang="en-US" sz="1600" dirty="0" smtClean="0"/>
              <a:t>Transportation of materials, products, waste, and employees</a:t>
            </a:r>
          </a:p>
          <a:p>
            <a:pPr lvl="1"/>
            <a:r>
              <a:rPr lang="en-US" sz="1600" dirty="0" smtClean="0"/>
              <a:t>Fugitive emissions</a:t>
            </a:r>
            <a:endParaRPr lang="en-US" dirty="0" smtClean="0"/>
          </a:p>
          <a:p>
            <a:r>
              <a:rPr lang="en-US" dirty="0" smtClean="0"/>
              <a:t>Inclusion in GHG inventory: </a:t>
            </a:r>
            <a:r>
              <a:rPr lang="en-US" b="1" dirty="0" smtClean="0"/>
              <a:t>required</a:t>
            </a:r>
            <a:endParaRPr lang="en-US" b="1" dirty="0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Scope 1 Emissions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43600" y="3810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Indirect Emissions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62300" y="3810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ahoma" pitchFamily="34" charset="0"/>
                <a:cs typeface="Tahoma" pitchFamily="34" charset="0"/>
              </a:rPr>
              <a:t>Direct Emissions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753100" y="4687994"/>
            <a:ext cx="1333500" cy="1888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76900" y="4764194"/>
            <a:ext cx="1333500" cy="1888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753100" y="4840394"/>
            <a:ext cx="1257300" cy="1888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000500" y="4687994"/>
            <a:ext cx="1752600" cy="304800"/>
            <a:chOff x="4114800" y="5297778"/>
            <a:chExt cx="1752600" cy="304800"/>
          </a:xfrm>
        </p:grpSpPr>
        <p:cxnSp>
          <p:nvCxnSpPr>
            <p:cNvPr id="37" name="Straight Connector 36"/>
            <p:cNvCxnSpPr/>
            <p:nvPr/>
          </p:nvCxnSpPr>
          <p:spPr>
            <a:xfrm rot="10800000" flipV="1">
              <a:off x="4114800" y="5297778"/>
              <a:ext cx="1600200" cy="30480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 flipV="1">
              <a:off x="4191000" y="5450178"/>
              <a:ext cx="1676400" cy="15240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V="1">
              <a:off x="4191000" y="5373978"/>
              <a:ext cx="1600200" cy="22860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ounded Rectangle 39"/>
          <p:cNvSpPr/>
          <p:nvPr/>
        </p:nvSpPr>
        <p:spPr>
          <a:xfrm>
            <a:off x="3390900" y="5257616"/>
            <a:ext cx="1981200" cy="838384"/>
          </a:xfrm>
          <a:prstGeom prst="roundRect">
            <a:avLst/>
          </a:prstGeom>
          <a:solidFill>
            <a:srgbClr val="00ACA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Your factory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57900" y="5257616"/>
            <a:ext cx="2362200" cy="838384"/>
          </a:xfrm>
          <a:prstGeom prst="roundRect">
            <a:avLst/>
          </a:prstGeom>
          <a:solidFill>
            <a:srgbClr val="73C16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Power plant</a:t>
            </a:r>
          </a:p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(owned by utility company)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42900" y="5257616"/>
            <a:ext cx="2362200" cy="838384"/>
          </a:xfrm>
          <a:prstGeom prst="roundRect">
            <a:avLst/>
          </a:prstGeom>
          <a:solidFill>
            <a:srgbClr val="73C16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Maintenance service</a:t>
            </a:r>
          </a:p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(owned by another company)</a:t>
            </a:r>
          </a:p>
        </p:txBody>
      </p:sp>
      <p:sp>
        <p:nvSpPr>
          <p:cNvPr id="43" name="TextBox 42"/>
          <p:cNvSpPr txBox="1"/>
          <p:nvPr/>
        </p:nvSpPr>
        <p:spPr>
          <a:xfrm rot="820076">
            <a:off x="329295" y="4666674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sz="1400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406155">
            <a:off x="3899131" y="4087916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sz="1400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649336">
            <a:off x="6950859" y="4111884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sz="1400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" y="3810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Indirect Emissions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56030" y="4595167"/>
            <a:ext cx="273270" cy="5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495800"/>
            <a:ext cx="1152525" cy="66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8" descr="factory a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505"/>
          <a:stretch>
            <a:fillRect/>
          </a:stretch>
        </p:blipFill>
        <p:spPr>
          <a:xfrm>
            <a:off x="3886200" y="4267200"/>
            <a:ext cx="990600" cy="966021"/>
          </a:xfrm>
          <a:prstGeom prst="rect">
            <a:avLst/>
          </a:prstGeom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4293042"/>
            <a:ext cx="990600" cy="96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ounded Rectangle 50"/>
          <p:cNvSpPr/>
          <p:nvPr/>
        </p:nvSpPr>
        <p:spPr>
          <a:xfrm>
            <a:off x="3124200" y="3733800"/>
            <a:ext cx="2514600" cy="2514600"/>
          </a:xfrm>
          <a:prstGeom prst="roundRect">
            <a:avLst/>
          </a:prstGeom>
          <a:noFill/>
          <a:ln w="76200">
            <a:solidFill>
              <a:srgbClr val="00AC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657600" y="3581400"/>
            <a:ext cx="1447800" cy="304800"/>
          </a:xfrm>
          <a:prstGeom prst="roundRect">
            <a:avLst/>
          </a:prstGeom>
          <a:solidFill>
            <a:srgbClr val="00ACA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ahoma" pitchFamily="34" charset="0"/>
                <a:cs typeface="Tahoma" pitchFamily="34" charset="0"/>
              </a:rPr>
              <a:t>Scope  1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  <p:bldP spid="31" grpId="1"/>
      <p:bldP spid="32" grpId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Indirect emissions from purchased electricity, steam, heating and cooling</a:t>
            </a:r>
          </a:p>
          <a:p>
            <a:pPr lvl="1"/>
            <a:r>
              <a:rPr lang="en-US" dirty="0" smtClean="0"/>
              <a:t>For office-based businesses Scope 2 usually most significant</a:t>
            </a:r>
          </a:p>
          <a:p>
            <a:pPr lvl="1"/>
            <a:r>
              <a:rPr lang="en-US" dirty="0" smtClean="0"/>
              <a:t>Can be reduced through energy efficiency and conservation</a:t>
            </a:r>
          </a:p>
          <a:p>
            <a:endParaRPr lang="en-US" dirty="0" smtClean="0"/>
          </a:p>
          <a:p>
            <a:r>
              <a:rPr lang="en-US" sz="2400" dirty="0" smtClean="0"/>
              <a:t>Inclusion in GHG inventory: </a:t>
            </a:r>
            <a:r>
              <a:rPr lang="en-US" sz="2400" b="1" dirty="0" smtClean="0"/>
              <a:t>required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 2 Emissions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3810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Indirect Emissions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2300" y="3810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ahoma" pitchFamily="34" charset="0"/>
                <a:cs typeface="Tahoma" pitchFamily="34" charset="0"/>
              </a:rPr>
              <a:t>Direct Emissions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753100" y="4687994"/>
            <a:ext cx="1333500" cy="1888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76900" y="4764194"/>
            <a:ext cx="1333500" cy="1888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53100" y="4840394"/>
            <a:ext cx="1257300" cy="1888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000500" y="4687994"/>
            <a:ext cx="1752600" cy="304800"/>
            <a:chOff x="4114800" y="5297778"/>
            <a:chExt cx="1752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0800000" flipV="1">
              <a:off x="4114800" y="5297778"/>
              <a:ext cx="1600200" cy="30480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4191000" y="5450178"/>
              <a:ext cx="1676400" cy="15240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 flipV="1">
              <a:off x="4191000" y="5373978"/>
              <a:ext cx="1600200" cy="22860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3390900" y="5257616"/>
            <a:ext cx="1981200" cy="838384"/>
          </a:xfrm>
          <a:prstGeom prst="roundRect">
            <a:avLst/>
          </a:prstGeom>
          <a:solidFill>
            <a:srgbClr val="00ACA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Your factory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057900" y="5257616"/>
            <a:ext cx="2362200" cy="838384"/>
          </a:xfrm>
          <a:prstGeom prst="roundRect">
            <a:avLst/>
          </a:prstGeom>
          <a:solidFill>
            <a:srgbClr val="73C16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Power plant</a:t>
            </a:r>
          </a:p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(owned by utility company)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42900" y="5257616"/>
            <a:ext cx="2362200" cy="838384"/>
          </a:xfrm>
          <a:prstGeom prst="roundRect">
            <a:avLst/>
          </a:prstGeom>
          <a:solidFill>
            <a:srgbClr val="73C16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Maintenance service</a:t>
            </a:r>
          </a:p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(owned by another company)</a:t>
            </a:r>
          </a:p>
        </p:txBody>
      </p:sp>
      <p:sp>
        <p:nvSpPr>
          <p:cNvPr id="42" name="TextBox 41"/>
          <p:cNvSpPr txBox="1"/>
          <p:nvPr/>
        </p:nvSpPr>
        <p:spPr>
          <a:xfrm rot="820076">
            <a:off x="329295" y="4666674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sz="1400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406155">
            <a:off x="3899131" y="4087916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sz="1400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649336">
            <a:off x="6950859" y="4111884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sz="1400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2400" y="3810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Indirect Emissions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56030" y="4595167"/>
            <a:ext cx="273270" cy="5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495800"/>
            <a:ext cx="1152525" cy="66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7" descr="factory a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505"/>
          <a:stretch>
            <a:fillRect/>
          </a:stretch>
        </p:blipFill>
        <p:spPr>
          <a:xfrm>
            <a:off x="3886200" y="4267200"/>
            <a:ext cx="990600" cy="966021"/>
          </a:xfrm>
          <a:prstGeom prst="rect">
            <a:avLst/>
          </a:prstGeom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4293042"/>
            <a:ext cx="990600" cy="96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ounded Rectangle 49"/>
          <p:cNvSpPr/>
          <p:nvPr/>
        </p:nvSpPr>
        <p:spPr>
          <a:xfrm>
            <a:off x="5867400" y="3657600"/>
            <a:ext cx="2667000" cy="2514600"/>
          </a:xfrm>
          <a:prstGeom prst="roundRect">
            <a:avLst/>
          </a:prstGeom>
          <a:noFill/>
          <a:ln w="76200">
            <a:solidFill>
              <a:srgbClr val="73C16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6477000" y="3505200"/>
            <a:ext cx="1535545" cy="304800"/>
          </a:xfrm>
          <a:prstGeom prst="roundRect">
            <a:avLst/>
          </a:prstGeom>
          <a:solidFill>
            <a:srgbClr val="73C16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ahoma" pitchFamily="34" charset="0"/>
                <a:cs typeface="Tahoma" pitchFamily="34" charset="0"/>
              </a:rPr>
              <a:t>Scope 2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uiExpand="1" build="p"/>
      <p:bldP spid="30" grpId="0"/>
      <p:bldP spid="31" grpId="0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  <a:p>
            <a:r>
              <a:rPr lang="en-US" sz="2000" dirty="0">
                <a:solidFill>
                  <a:srgbClr val="4F4F4F"/>
                </a:solidFill>
              </a:rPr>
              <a:t>Supplier-specific emission rates</a:t>
            </a:r>
          </a:p>
          <a:p>
            <a:r>
              <a:rPr lang="en-US" sz="2000" dirty="0" smtClean="0">
                <a:solidFill>
                  <a:srgbClr val="4F4F4F"/>
                </a:solidFill>
              </a:rPr>
              <a:t>Energy </a:t>
            </a:r>
            <a:r>
              <a:rPr lang="en-US" sz="2000" dirty="0">
                <a:solidFill>
                  <a:srgbClr val="4F4F4F"/>
                </a:solidFill>
              </a:rPr>
              <a:t>attribute certificates (GOs, RECs)</a:t>
            </a:r>
          </a:p>
          <a:p>
            <a:r>
              <a:rPr lang="en-US" sz="2000" dirty="0" smtClean="0">
                <a:solidFill>
                  <a:srgbClr val="4F4F4F"/>
                </a:solidFill>
              </a:rPr>
              <a:t>Direct </a:t>
            </a:r>
            <a:r>
              <a:rPr lang="en-US" sz="2000" dirty="0">
                <a:solidFill>
                  <a:srgbClr val="4F4F4F"/>
                </a:solidFill>
              </a:rPr>
              <a:t>contracts such as power purchase agreements (PPAs</a:t>
            </a:r>
            <a:r>
              <a:rPr lang="en-US" sz="2000" dirty="0" smtClean="0">
                <a:solidFill>
                  <a:srgbClr val="4F4F4F"/>
                </a:solidFill>
              </a:rPr>
              <a:t>), where </a:t>
            </a:r>
            <a:r>
              <a:rPr lang="en-US" sz="2000" dirty="0">
                <a:solidFill>
                  <a:srgbClr val="4F4F4F"/>
                </a:solidFill>
              </a:rPr>
              <a:t>other instruments or energy attribute certificates do not exist</a:t>
            </a:r>
          </a:p>
          <a:p>
            <a:r>
              <a:rPr lang="en-US" sz="2000" dirty="0" smtClean="0">
                <a:solidFill>
                  <a:srgbClr val="4F4F4F"/>
                </a:solidFill>
              </a:rPr>
              <a:t>Residual </a:t>
            </a:r>
            <a:r>
              <a:rPr lang="en-US" sz="2000" dirty="0">
                <a:solidFill>
                  <a:srgbClr val="4F4F4F"/>
                </a:solidFill>
              </a:rPr>
              <a:t>mix (e.g., the emissions rate left after the three </a:t>
            </a:r>
            <a:r>
              <a:rPr lang="en-US" sz="2000" dirty="0" smtClean="0">
                <a:solidFill>
                  <a:srgbClr val="4F4F4F"/>
                </a:solidFill>
              </a:rPr>
              <a:t>other contractual </a:t>
            </a:r>
            <a:r>
              <a:rPr lang="en-US" sz="2000" dirty="0">
                <a:solidFill>
                  <a:srgbClr val="4F4F4F"/>
                </a:solidFill>
              </a:rPr>
              <a:t>information items are removed from the system)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smtClean="0"/>
              <a:t>differentiated electricity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NEW: required conformance with Scope 2 Guidance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04799" y="1600200"/>
            <a:ext cx="8153401" cy="464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229E8F"/>
              </a:buClr>
              <a:buFont typeface="Arial"/>
              <a:buChar char="•"/>
              <a:defRPr sz="1800" b="0" i="0" kern="1200">
                <a:solidFill>
                  <a:srgbClr val="595959"/>
                </a:solidFill>
                <a:latin typeface="Tahoma"/>
                <a:ea typeface="+mn-ea"/>
                <a:cs typeface="Tahom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229E8F"/>
              </a:buClr>
              <a:buFont typeface="Arial"/>
              <a:buChar char="–"/>
              <a:defRPr sz="1800" b="0" i="0" kern="1200">
                <a:solidFill>
                  <a:srgbClr val="595959"/>
                </a:solidFill>
                <a:latin typeface="Tahoma"/>
                <a:ea typeface="+mn-ea"/>
                <a:cs typeface="Tahom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229E8F"/>
              </a:buClr>
              <a:buFont typeface="Arial"/>
              <a:buChar char="•"/>
              <a:defRPr sz="1800" b="0" i="0" kern="1200">
                <a:solidFill>
                  <a:srgbClr val="595959"/>
                </a:solidFill>
                <a:latin typeface="Tahoma"/>
                <a:ea typeface="+mn-ea"/>
                <a:cs typeface="Tahom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229E8F"/>
              </a:buClr>
              <a:buFont typeface="Arial"/>
              <a:buChar char="–"/>
              <a:defRPr sz="1800" b="0" i="0" kern="1200">
                <a:solidFill>
                  <a:srgbClr val="595959"/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229E8F"/>
              </a:buClr>
              <a:buFont typeface="Arial"/>
              <a:buChar char="»"/>
              <a:defRPr sz="1800" b="0" i="0" kern="1200">
                <a:solidFill>
                  <a:srgbClr val="595959"/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ACA2"/>
                </a:solidFill>
              </a:rPr>
              <a:t>New Guidance prompted by changes in electricity markets worldwide:</a:t>
            </a:r>
          </a:p>
          <a:p>
            <a:r>
              <a:rPr lang="en-US" sz="2000" dirty="0" smtClean="0">
                <a:solidFill>
                  <a:srgbClr val="545456"/>
                </a:solidFill>
              </a:rPr>
              <a:t>Deregulation</a:t>
            </a:r>
          </a:p>
          <a:p>
            <a:r>
              <a:rPr lang="en-US" sz="2000" dirty="0" smtClean="0">
                <a:solidFill>
                  <a:srgbClr val="545456"/>
                </a:solidFill>
              </a:rPr>
              <a:t>Increase in consumer choice</a:t>
            </a:r>
          </a:p>
          <a:p>
            <a:r>
              <a:rPr lang="en-US" sz="2000" dirty="0" smtClean="0">
                <a:solidFill>
                  <a:srgbClr val="545456"/>
                </a:solidFill>
              </a:rPr>
              <a:t>New purchasing options and instruments (e.g. certificates)</a:t>
            </a:r>
          </a:p>
          <a:p>
            <a:r>
              <a:rPr lang="en-US" sz="2000" dirty="0" smtClean="0">
                <a:solidFill>
                  <a:srgbClr val="545456"/>
                </a:solidFill>
              </a:rPr>
              <a:t>More government requirements for sourcing renewable energy</a:t>
            </a:r>
          </a:p>
          <a:p>
            <a:r>
              <a:rPr lang="en-US" sz="2000" dirty="0" smtClean="0">
                <a:solidFill>
                  <a:srgbClr val="545456"/>
                </a:solidFill>
              </a:rPr>
              <a:t>Growth of the renewable electricity markets 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ACA2"/>
                </a:solidFill>
              </a:rPr>
              <a:t>Accounting for purchased electricity should meet 5 GHG Protocol principles: </a:t>
            </a:r>
          </a:p>
          <a:p>
            <a:r>
              <a:rPr lang="en-US" sz="2000" b="1" dirty="0" smtClean="0">
                <a:solidFill>
                  <a:srgbClr val="545456"/>
                </a:solidFill>
              </a:rPr>
              <a:t>	</a:t>
            </a:r>
            <a:r>
              <a:rPr lang="en-US" sz="2000" dirty="0" smtClean="0">
                <a:solidFill>
                  <a:srgbClr val="545456"/>
                </a:solidFill>
              </a:rPr>
              <a:t>Accuracy, Completeness, Consistency, Transparency and Relevance</a:t>
            </a:r>
            <a:endParaRPr lang="en-US" sz="2000" b="1" dirty="0" smtClean="0">
              <a:solidFill>
                <a:srgbClr val="54545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1-15 at 3.30.55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" t="-1" r="1663" b="-10865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Markets with no choice in electricity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1-15 at 3.02.16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4" b="713"/>
          <a:stretch/>
        </p:blipFill>
        <p:spPr>
          <a:xfrm>
            <a:off x="304800" y="685800"/>
            <a:ext cx="8099467" cy="5486400"/>
          </a:xfrm>
        </p:spPr>
      </p:pic>
      <p:sp>
        <p:nvSpPr>
          <p:cNvPr id="5" name="Rectangle 4"/>
          <p:cNvSpPr/>
          <p:nvPr/>
        </p:nvSpPr>
        <p:spPr>
          <a:xfrm>
            <a:off x="1143000" y="762000"/>
            <a:ext cx="73152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3048000"/>
            <a:ext cx="1676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256516" y="873760"/>
            <a:ext cx="8458562" cy="528320"/>
          </a:xfrm>
        </p:spPr>
        <p:txBody>
          <a:bodyPr/>
          <a:lstStyle/>
          <a:p>
            <a:r>
              <a:rPr lang="en-US" dirty="0" smtClean="0"/>
              <a:t>Markets with consumer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1-15 at 3.02.16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4" b="713"/>
          <a:stretch/>
        </p:blipFill>
        <p:spPr>
          <a:xfrm>
            <a:off x="304800" y="685800"/>
            <a:ext cx="8115344" cy="5486400"/>
          </a:xfrm>
        </p:spPr>
      </p:pic>
      <p:sp>
        <p:nvSpPr>
          <p:cNvPr id="6" name="Rectangle 5"/>
          <p:cNvSpPr/>
          <p:nvPr/>
        </p:nvSpPr>
        <p:spPr>
          <a:xfrm>
            <a:off x="4038600" y="762000"/>
            <a:ext cx="4267200" cy="312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256516" y="873760"/>
            <a:ext cx="8458562" cy="528320"/>
          </a:xfrm>
        </p:spPr>
        <p:txBody>
          <a:bodyPr/>
          <a:lstStyle/>
          <a:p>
            <a:r>
              <a:rPr lang="en-US" dirty="0"/>
              <a:t>Markets with consumer choice</a:t>
            </a:r>
          </a:p>
        </p:txBody>
      </p:sp>
    </p:spTree>
    <p:extLst>
      <p:ext uri="{BB962C8B-B14F-4D97-AF65-F5344CB8AC3E}">
        <p14:creationId xmlns:p14="http://schemas.microsoft.com/office/powerpoint/2010/main" val="30673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1-15 at 3.02.16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4" b="713"/>
          <a:stretch/>
        </p:blipFill>
        <p:spPr>
          <a:xfrm>
            <a:off x="304800" y="685800"/>
            <a:ext cx="8115344" cy="5486400"/>
          </a:xfrm>
        </p:spPr>
      </p:pic>
      <p:sp>
        <p:nvSpPr>
          <p:cNvPr id="6" name="Rectangle 5"/>
          <p:cNvSpPr/>
          <p:nvPr/>
        </p:nvSpPr>
        <p:spPr>
          <a:xfrm>
            <a:off x="6324600" y="762000"/>
            <a:ext cx="2362200" cy="312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256516" y="873760"/>
            <a:ext cx="8458562" cy="528320"/>
          </a:xfrm>
        </p:spPr>
        <p:txBody>
          <a:bodyPr/>
          <a:lstStyle/>
          <a:p>
            <a:r>
              <a:rPr lang="en-US" dirty="0"/>
              <a:t>Markets with consumer choice</a:t>
            </a:r>
          </a:p>
        </p:txBody>
      </p:sp>
    </p:spTree>
    <p:extLst>
      <p:ext uri="{BB962C8B-B14F-4D97-AF65-F5344CB8AC3E}">
        <p14:creationId xmlns:p14="http://schemas.microsoft.com/office/powerpoint/2010/main" val="21614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1-15 at 3.02.16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4" b="713"/>
          <a:stretch/>
        </p:blipFill>
        <p:spPr>
          <a:xfrm>
            <a:off x="304800" y="685800"/>
            <a:ext cx="8115344" cy="548640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6516" y="873760"/>
            <a:ext cx="8458562" cy="528320"/>
          </a:xfrm>
        </p:spPr>
        <p:txBody>
          <a:bodyPr/>
          <a:lstStyle/>
          <a:p>
            <a:r>
              <a:rPr lang="en-US" dirty="0"/>
              <a:t>Markets with consumer choice</a:t>
            </a:r>
          </a:p>
        </p:txBody>
      </p:sp>
    </p:spTree>
    <p:extLst>
      <p:ext uri="{BB962C8B-B14F-4D97-AF65-F5344CB8AC3E}">
        <p14:creationId xmlns:p14="http://schemas.microsoft.com/office/powerpoint/2010/main" val="1332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 Modules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2400" y="3276600"/>
            <a:ext cx="1440067" cy="1143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1" name="Rounded Rectangle 20"/>
          <p:cNvSpPr/>
          <p:nvPr/>
        </p:nvSpPr>
        <p:spPr>
          <a:xfrm>
            <a:off x="152400" y="2743200"/>
            <a:ext cx="8305800" cy="685800"/>
          </a:xfrm>
          <a:prstGeom prst="roundRect">
            <a:avLst/>
          </a:prstGeom>
          <a:noFill/>
          <a:ln w="76200">
            <a:solidFill>
              <a:srgbClr val="6A6B6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16199"/>
              </p:ext>
            </p:extLst>
          </p:nvPr>
        </p:nvGraphicFramePr>
        <p:xfrm>
          <a:off x="381000" y="1676400"/>
          <a:ext cx="777240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743200"/>
                <a:gridCol w="2971800"/>
              </a:tblGrid>
              <a:tr h="609600"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Location-based</a:t>
                      </a:r>
                      <a:endParaRPr lang="en-US" sz="2000" b="1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Market-based</a:t>
                      </a:r>
                      <a:endParaRPr lang="en-US" sz="2000" b="1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A2"/>
                    </a:solidFill>
                  </a:tcPr>
                </a:tc>
              </a:tr>
              <a:tr h="186786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What is it?</a:t>
                      </a:r>
                      <a:endParaRPr lang="en-US" sz="2000" b="1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Reflects the average emissions intensity of grids</a:t>
                      </a:r>
                      <a:r>
                        <a:rPr lang="en-US" sz="2000" baseline="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on which energy consumption occurs</a:t>
                      </a:r>
                      <a:endParaRPr lang="en-US" sz="2000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Reflects emissions form electricity that companies have purposefully chosen (via bundled or unbundled certificates)</a:t>
                      </a:r>
                      <a:endParaRPr lang="en-US" sz="2000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29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 which markets does it apply?</a:t>
                      </a:r>
                      <a:endParaRPr lang="en-US" sz="2000" b="1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All electricity</a:t>
                      </a:r>
                      <a:r>
                        <a:rPr lang="en-US" sz="2000" baseline="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grids</a:t>
                      </a:r>
                      <a:endParaRPr lang="en-US" sz="2000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Markets providing consumer choice of differentiated electricity products or supplier-specific data</a:t>
                      </a:r>
                      <a:endParaRPr lang="en-US" sz="2000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256516" y="873760"/>
            <a:ext cx="8458562" cy="528320"/>
          </a:xfrm>
        </p:spPr>
        <p:txBody>
          <a:bodyPr/>
          <a:lstStyle/>
          <a:p>
            <a:r>
              <a:rPr lang="en-US" dirty="0" smtClean="0"/>
              <a:t>The two scope 2 calculation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>
          <a:xfrm>
            <a:off x="256516" y="873760"/>
            <a:ext cx="8458562" cy="528320"/>
          </a:xfrm>
        </p:spPr>
        <p:txBody>
          <a:bodyPr/>
          <a:lstStyle/>
          <a:p>
            <a:r>
              <a:rPr lang="en-US" dirty="0" smtClean="0"/>
              <a:t>Pros and cons of the two Scope 2 calculation 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1000" y="1676400"/>
          <a:ext cx="7772400" cy="4468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3124200"/>
                <a:gridCol w="3352800"/>
              </a:tblGrid>
              <a:tr h="609600"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Pros</a:t>
                      </a:r>
                      <a:endParaRPr lang="en-US" sz="1800" b="1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Cons</a:t>
                      </a:r>
                      <a:endParaRPr lang="en-US" sz="1800" b="1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A2"/>
                    </a:solidFill>
                  </a:tcPr>
                </a:tc>
              </a:tr>
              <a:tr h="1867866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Location-based method</a:t>
                      </a:r>
                      <a:endParaRPr lang="en-US" sz="1800" b="1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Reflects actual generation &amp;</a:t>
                      </a:r>
                      <a:r>
                        <a:rPr lang="en-US" sz="1800" baseline="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distribution</a:t>
                      </a:r>
                      <a:endParaRPr lang="en-US" sz="1800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 incentive to reflect purchases or influence supply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Only means of reducing scope 2 emissions is via consumption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Less relevant for making purchasing decisions</a:t>
                      </a:r>
                      <a:endParaRPr lang="en-US" sz="1800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29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Market-based method</a:t>
                      </a:r>
                      <a:endParaRPr lang="en-US" sz="1800" b="1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Better reflects risks &amp; opportunities associated with supplier portfolios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More</a:t>
                      </a:r>
                      <a:r>
                        <a:rPr lang="en-US" sz="1800" baseline="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relevant for making purchasing decisions</a:t>
                      </a:r>
                      <a:endParaRPr lang="en-US" sz="1800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Voluntary purchasing may not impact market (but see quality criteria)</a:t>
                      </a:r>
                      <a:endParaRPr lang="en-US" sz="1800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3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 companies with operations only in markets that do not provide product or supplier-specific data or other contractual instruments:</a:t>
            </a:r>
            <a:endParaRPr lang="en-US" dirty="0"/>
          </a:p>
          <a:p>
            <a:pPr lvl="1"/>
            <a:r>
              <a:rPr lang="en-US" dirty="0"/>
              <a:t>Only one scope 2 figure </a:t>
            </a:r>
            <a:r>
              <a:rPr lang="en-US" b="1" dirty="0"/>
              <a:t>shall</a:t>
            </a:r>
            <a:r>
              <a:rPr lang="en-US" dirty="0"/>
              <a:t> be </a:t>
            </a:r>
            <a:r>
              <a:rPr lang="en-US" dirty="0" smtClean="0"/>
              <a:t>accounted and reported</a:t>
            </a:r>
            <a:r>
              <a:rPr lang="en-US" dirty="0"/>
              <a:t>, based on the location-based method. </a:t>
            </a:r>
          </a:p>
          <a:p>
            <a:endParaRPr lang="en-US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companies with any operations in markets providing product or supplier-specific data in the form of contractual instruments </a:t>
            </a:r>
            <a:r>
              <a:rPr lang="en-US" i="1" dirty="0" smtClean="0"/>
              <a:t>(Currently </a:t>
            </a:r>
            <a:r>
              <a:rPr lang="en-US" i="1" dirty="0"/>
              <a:t>this includes: EU Economic Area, the US, Australia, most Latin American countries, Japan, India among others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Two scope 2 figures shall be accounted and reported, one for the market-based method and one for the location-based method.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should the different methods be used?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208431" y="1295400"/>
            <a:ext cx="8318881" cy="4642803"/>
          </a:xfrm>
        </p:spPr>
        <p:txBody>
          <a:bodyPr/>
          <a:lstStyle/>
          <a:p>
            <a:r>
              <a:rPr lang="en-US" dirty="0" smtClean="0"/>
              <a:t>All other indirect emissions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600" dirty="0" smtClean="0"/>
              <a:t>Transport in vehicles not owned/controlled by the company</a:t>
            </a:r>
          </a:p>
          <a:p>
            <a:pPr lvl="1"/>
            <a:r>
              <a:rPr lang="en-US" sz="1600" dirty="0" smtClean="0"/>
              <a:t>Energy consumed during customer use of company products</a:t>
            </a:r>
            <a:endParaRPr lang="en-US" dirty="0" smtClean="0"/>
          </a:p>
          <a:p>
            <a:r>
              <a:rPr lang="en-US" dirty="0" smtClean="0"/>
              <a:t>Inclusion in GHG inventory: optional under Corporate Standard</a:t>
            </a:r>
          </a:p>
          <a:p>
            <a:pPr lvl="1"/>
            <a:r>
              <a:rPr lang="en-US" sz="1600" dirty="0" smtClean="0"/>
              <a:t>Although may be required by some programs</a:t>
            </a:r>
          </a:p>
          <a:p>
            <a:pPr lvl="1"/>
            <a:r>
              <a:rPr lang="en-US" sz="1600" dirty="0" smtClean="0"/>
              <a:t>Required by GHG Protocol Scope 3 Standard</a:t>
            </a:r>
            <a:endParaRPr lang="en-US" sz="1600" dirty="0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6516" y="762000"/>
            <a:ext cx="8458562" cy="528320"/>
          </a:xfrm>
        </p:spPr>
        <p:txBody>
          <a:bodyPr/>
          <a:lstStyle/>
          <a:p>
            <a:r>
              <a:rPr lang="en-US" dirty="0" smtClean="0"/>
              <a:t>Scope 3 Emissions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3810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Indirect Emissions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2300" y="3810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ahoma" pitchFamily="34" charset="0"/>
                <a:cs typeface="Tahoma" pitchFamily="34" charset="0"/>
              </a:rPr>
              <a:t>Direct Emissions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753100" y="4687994"/>
            <a:ext cx="1333500" cy="1888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76900" y="4764194"/>
            <a:ext cx="1333500" cy="1888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53100" y="4840394"/>
            <a:ext cx="1257300" cy="1888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000500" y="4687994"/>
            <a:ext cx="1752600" cy="304800"/>
            <a:chOff x="4114800" y="5297778"/>
            <a:chExt cx="1752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0800000" flipV="1">
              <a:off x="4114800" y="5297778"/>
              <a:ext cx="1600200" cy="30480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4191000" y="5450178"/>
              <a:ext cx="1676400" cy="15240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 flipV="1">
              <a:off x="4191000" y="5373978"/>
              <a:ext cx="1600200" cy="22860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3390900" y="5257616"/>
            <a:ext cx="1981200" cy="838384"/>
          </a:xfrm>
          <a:prstGeom prst="roundRect">
            <a:avLst/>
          </a:prstGeom>
          <a:solidFill>
            <a:srgbClr val="00ACA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Your factory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057900" y="5257616"/>
            <a:ext cx="2362200" cy="838384"/>
          </a:xfrm>
          <a:prstGeom prst="roundRect">
            <a:avLst/>
          </a:prstGeom>
          <a:solidFill>
            <a:srgbClr val="73C16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Power plant</a:t>
            </a:r>
          </a:p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(owned by utility company)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42900" y="5257616"/>
            <a:ext cx="2362200" cy="838384"/>
          </a:xfrm>
          <a:prstGeom prst="roundRect">
            <a:avLst/>
          </a:prstGeom>
          <a:solidFill>
            <a:srgbClr val="73C16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Maintenance service</a:t>
            </a:r>
          </a:p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(owned by another company)</a:t>
            </a:r>
          </a:p>
        </p:txBody>
      </p:sp>
      <p:sp>
        <p:nvSpPr>
          <p:cNvPr id="42" name="TextBox 41"/>
          <p:cNvSpPr txBox="1"/>
          <p:nvPr/>
        </p:nvSpPr>
        <p:spPr>
          <a:xfrm rot="820076">
            <a:off x="329295" y="4666674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sz="1400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406155">
            <a:off x="3899131" y="4087916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sz="1400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649336">
            <a:off x="6950859" y="4111884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sz="1400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2400" y="3810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Indirect Emissions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56030" y="4595167"/>
            <a:ext cx="273270" cy="5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495800"/>
            <a:ext cx="1152525" cy="66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7" descr="factory a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505"/>
          <a:stretch>
            <a:fillRect/>
          </a:stretch>
        </p:blipFill>
        <p:spPr>
          <a:xfrm>
            <a:off x="3886200" y="4267200"/>
            <a:ext cx="990600" cy="966021"/>
          </a:xfrm>
          <a:prstGeom prst="rect">
            <a:avLst/>
          </a:prstGeom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4293042"/>
            <a:ext cx="990600" cy="96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ounded Rectangle 49"/>
          <p:cNvSpPr/>
          <p:nvPr/>
        </p:nvSpPr>
        <p:spPr>
          <a:xfrm>
            <a:off x="152400" y="3733800"/>
            <a:ext cx="2667000" cy="2514600"/>
          </a:xfrm>
          <a:prstGeom prst="roundRect">
            <a:avLst/>
          </a:prstGeom>
          <a:noFill/>
          <a:ln w="76200">
            <a:solidFill>
              <a:srgbClr val="8BCA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62000" y="3581400"/>
            <a:ext cx="1535545" cy="304800"/>
          </a:xfrm>
          <a:prstGeom prst="roundRect">
            <a:avLst/>
          </a:prstGeom>
          <a:solidFill>
            <a:srgbClr val="95CF8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ahoma" pitchFamily="34" charset="0"/>
                <a:cs typeface="Tahoma" pitchFamily="34" charset="0"/>
              </a:rPr>
              <a:t>Scope 3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30" grpId="0"/>
      <p:bldP spid="31" grpId="0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50" grpId="0" animBg="1"/>
      <p:bldP spid="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" y="740193"/>
            <a:ext cx="7896225" cy="566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29000" y="228600"/>
            <a:ext cx="5229884" cy="52832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Scopes 1, 2 and 3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8600" y="5867400"/>
            <a:ext cx="8305800" cy="457200"/>
          </a:xfrm>
          <a:prstGeom prst="roundRect">
            <a:avLst/>
          </a:prstGeom>
          <a:solidFill>
            <a:srgbClr val="00ACA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Light"/>
                <a:ea typeface="Arial" charset="0"/>
                <a:cs typeface="Arial" charset="0"/>
              </a:rPr>
              <a:t>Account for and report emissions from each scope separately</a:t>
            </a:r>
            <a:endParaRPr 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Light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719" y="1910397"/>
            <a:ext cx="8318881" cy="46428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Emissions from the combustion of biomass</a:t>
            </a:r>
          </a:p>
          <a:p>
            <a:pPr>
              <a:buNone/>
            </a:pPr>
            <a:r>
              <a:rPr lang="en-US" sz="2000" dirty="0" smtClean="0"/>
              <a:t>	(wood, ethanol, other </a:t>
            </a:r>
            <a:r>
              <a:rPr lang="en-US" sz="2000" dirty="0" err="1" smtClean="0"/>
              <a:t>biofuels</a:t>
            </a:r>
            <a:r>
              <a:rPr lang="en-US" sz="2000" dirty="0" smtClean="0"/>
              <a:t>, etc.)</a:t>
            </a:r>
          </a:p>
          <a:p>
            <a:pPr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emissions:</a:t>
            </a:r>
            <a:endParaRPr lang="en-US" sz="2000" baseline="-25000" dirty="0" smtClean="0"/>
          </a:p>
          <a:p>
            <a:pPr lvl="2"/>
            <a:r>
              <a:rPr lang="en-US" sz="2000" dirty="0" smtClean="0"/>
              <a:t>Report separately from Scopes</a:t>
            </a:r>
          </a:p>
          <a:p>
            <a:pPr lvl="2"/>
            <a:r>
              <a:rPr lang="en-US" sz="2000" dirty="0" smtClean="0"/>
              <a:t>Because 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is sequestered during growing</a:t>
            </a:r>
          </a:p>
          <a:p>
            <a:pPr lvl="2"/>
            <a:endParaRPr lang="en-US" sz="2000" dirty="0" smtClean="0"/>
          </a:p>
          <a:p>
            <a:pPr lvl="1"/>
            <a:r>
              <a:rPr lang="en-US" sz="2000" dirty="0" smtClean="0"/>
              <a:t>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 and CH</a:t>
            </a:r>
            <a:r>
              <a:rPr lang="en-US" sz="2000" baseline="-25000" dirty="0" smtClean="0"/>
              <a:t>4</a:t>
            </a:r>
          </a:p>
          <a:p>
            <a:pPr lvl="2"/>
            <a:r>
              <a:rPr lang="en-US" sz="2000" dirty="0" smtClean="0"/>
              <a:t>Report as normal within Scopes</a:t>
            </a:r>
          </a:p>
          <a:p>
            <a:pPr lvl="2"/>
            <a:r>
              <a:rPr lang="en-US" sz="2000" dirty="0" smtClean="0"/>
              <a:t>Because 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 and CH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not sequestered during growing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Biomass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Determined by ownership or control of emission source</a:t>
            </a:r>
          </a:p>
          <a:p>
            <a:endParaRPr lang="en-US" sz="2400" dirty="0" smtClean="0"/>
          </a:p>
          <a:p>
            <a:r>
              <a:rPr lang="en-US" sz="2400" dirty="0" smtClean="0"/>
              <a:t>NOT determined by type of emission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Determining Scope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553200" y="3429000"/>
            <a:ext cx="1901952" cy="2438400"/>
            <a:chOff x="5986686" y="3065346"/>
            <a:chExt cx="1700368" cy="591362"/>
          </a:xfrm>
          <a:solidFill>
            <a:srgbClr val="73C167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1" name="Rounded Rectangle 10"/>
            <p:cNvSpPr/>
            <p:nvPr/>
          </p:nvSpPr>
          <p:spPr>
            <a:xfrm>
              <a:off x="5986686" y="3065346"/>
              <a:ext cx="1700368" cy="591362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6004006" y="3082666"/>
              <a:ext cx="1665728" cy="55672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spcBef>
                  <a:spcPct val="0"/>
                </a:spcBef>
              </a:pPr>
              <a:endParaRPr lang="en-US" sz="2000" kern="1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elvetica Neue Light"/>
                <a:ea typeface="+mn-ea"/>
                <a:cs typeface="Arial" pitchFamily="34" charset="0"/>
              </a:endParaRPr>
            </a:p>
            <a:p>
              <a:pPr lvl="0" algn="ctr" defTabSz="1066800">
                <a:spcBef>
                  <a:spcPct val="0"/>
                </a:spcBef>
              </a:pPr>
              <a:r>
                <a:rPr lang="en-US" sz="2000" kern="12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ea typeface="+mn-ea"/>
                  <a:cs typeface="Arial" pitchFamily="34" charset="0"/>
                </a:rPr>
                <a:t>counted as</a:t>
              </a:r>
            </a:p>
            <a:p>
              <a:pPr lvl="0" algn="ctr" defTabSz="1066800">
                <a:spcBef>
                  <a:spcPct val="0"/>
                </a:spcBef>
              </a:pPr>
              <a:r>
                <a:rPr lang="en-US" sz="2800" kern="12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ea typeface="+mn-ea"/>
                  <a:cs typeface="Arial" pitchFamily="34" charset="0"/>
                </a:rPr>
                <a:t>Scope 2</a:t>
              </a:r>
            </a:p>
            <a:p>
              <a:pPr lvl="0" algn="ctr" defTabSz="1066800">
                <a:spcBef>
                  <a:spcPct val="0"/>
                </a:spcBef>
              </a:pPr>
              <a:r>
                <a:rPr lang="en-US" sz="20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cs typeface="Arial" pitchFamily="34" charset="0"/>
                </a:rPr>
                <a:t>by an</a:t>
              </a:r>
            </a:p>
            <a:p>
              <a:pPr lvl="0" algn="ctr" defTabSz="1066800">
                <a:spcBef>
                  <a:spcPct val="0"/>
                </a:spcBef>
              </a:pPr>
              <a:r>
                <a:rPr lang="en-US" sz="20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cs typeface="Arial" pitchFamily="34" charset="0"/>
                </a:rPr>
                <a:t>office using</a:t>
              </a:r>
            </a:p>
            <a:p>
              <a:pPr lvl="0" algn="ctr" defTabSz="1066800">
                <a:spcBef>
                  <a:spcPct val="0"/>
                </a:spcBef>
              </a:pPr>
              <a:r>
                <a:rPr lang="en-US" sz="20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cs typeface="Arial" pitchFamily="34" charset="0"/>
                </a:rPr>
                <a:t>the energy</a:t>
              </a:r>
            </a:p>
            <a:p>
              <a:pPr lvl="0" algn="ctr" defTabSz="1066800">
                <a:spcBef>
                  <a:spcPct val="0"/>
                </a:spcBef>
              </a:pPr>
              <a:endParaRPr lang="en-US" sz="2000" kern="1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elvetica Neue Ligh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3429000"/>
            <a:ext cx="1905000" cy="2438400"/>
            <a:chOff x="5986686" y="3065346"/>
            <a:chExt cx="1700368" cy="591362"/>
          </a:xfrm>
          <a:solidFill>
            <a:srgbClr val="00ACA2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4" name="Rounded Rectangle 13"/>
            <p:cNvSpPr/>
            <p:nvPr/>
          </p:nvSpPr>
          <p:spPr>
            <a:xfrm>
              <a:off x="5986686" y="3065346"/>
              <a:ext cx="1700368" cy="591362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6004006" y="3082666"/>
              <a:ext cx="1665728" cy="55672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spcBef>
                  <a:spcPct val="0"/>
                </a:spcBef>
              </a:pPr>
              <a:r>
                <a:rPr lang="en-US" sz="2000" kern="12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ea typeface="+mn-ea"/>
                  <a:cs typeface="Arial" pitchFamily="34" charset="0"/>
                </a:rPr>
                <a:t>counted as</a:t>
              </a:r>
            </a:p>
            <a:p>
              <a:pPr lvl="0" algn="ctr" defTabSz="1066800">
                <a:spcBef>
                  <a:spcPct val="0"/>
                </a:spcBef>
              </a:pPr>
              <a:r>
                <a:rPr lang="en-US" sz="2800" kern="12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ea typeface="+mn-ea"/>
                  <a:cs typeface="Arial" pitchFamily="34" charset="0"/>
                </a:rPr>
                <a:t>Scope 1</a:t>
              </a:r>
            </a:p>
            <a:p>
              <a:pPr lvl="0" algn="ctr" defTabSz="1066800">
                <a:spcBef>
                  <a:spcPct val="0"/>
                </a:spcBef>
              </a:pPr>
              <a:r>
                <a:rPr lang="en-US" sz="20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cs typeface="Arial" pitchFamily="34" charset="0"/>
                </a:rPr>
                <a:t>by the power plant producing the energy</a:t>
              </a:r>
              <a:endParaRPr lang="en-US" sz="2000" kern="1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elvetica Neue Light"/>
                <a:ea typeface="+mn-ea"/>
                <a:cs typeface="Arial" pitchFamily="34" charset="0"/>
              </a:endParaRP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5943600" y="4495800"/>
            <a:ext cx="533400" cy="304800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438400" y="4495800"/>
            <a:ext cx="533400" cy="304800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48000" y="3124200"/>
            <a:ext cx="2819400" cy="3048000"/>
            <a:chOff x="2743200" y="3124200"/>
            <a:chExt cx="2895600" cy="3048000"/>
          </a:xfrm>
        </p:grpSpPr>
        <p:sp>
          <p:nvSpPr>
            <p:cNvPr id="25" name="Rounded Rectangle 24"/>
            <p:cNvSpPr/>
            <p:nvPr/>
          </p:nvSpPr>
          <p:spPr>
            <a:xfrm>
              <a:off x="2743200" y="3124200"/>
              <a:ext cx="2895600" cy="304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" sz="1700" dirty="0" err="1" smtClean="0">
                  <a:ln w="18415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ahoma" pitchFamily="34" charset="0"/>
                  <a:cs typeface="Tahoma" pitchFamily="34" charset="0"/>
                </a:rPr>
                <a:t>The</a:t>
              </a:r>
              <a:r>
                <a:rPr lang="es-ES" sz="1700" dirty="0" smtClean="0">
                  <a:ln w="18415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s-ES" sz="1700" dirty="0" err="1" smtClean="0">
                  <a:ln w="18415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ahoma" pitchFamily="34" charset="0"/>
                  <a:cs typeface="Tahoma" pitchFamily="34" charset="0"/>
                </a:rPr>
                <a:t>same</a:t>
              </a:r>
              <a:r>
                <a:rPr lang="es-ES" sz="1700" dirty="0" smtClean="0">
                  <a:ln w="18415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s-ES" sz="1700" dirty="0" err="1" smtClean="0">
                  <a:ln w="18415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ahoma" pitchFamily="34" charset="0"/>
                  <a:cs typeface="Tahoma" pitchFamily="34" charset="0"/>
                </a:rPr>
                <a:t>emissions</a:t>
              </a:r>
              <a:r>
                <a:rPr lang="es-ES" sz="1700" dirty="0" smtClean="0">
                  <a:ln w="18415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s-ES" sz="1700" dirty="0" err="1" smtClean="0">
                  <a:ln w="18415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ahoma" pitchFamily="34" charset="0"/>
                  <a:cs typeface="Tahoma" pitchFamily="34" charset="0"/>
                </a:rPr>
                <a:t>from</a:t>
              </a:r>
              <a:r>
                <a:rPr lang="es-ES" sz="1700" dirty="0" smtClean="0">
                  <a:ln w="18415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s-ES" sz="1700" dirty="0" err="1" smtClean="0">
                  <a:ln w="18415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ahoma" pitchFamily="34" charset="0"/>
                  <a:cs typeface="Tahoma" pitchFamily="34" charset="0"/>
                </a:rPr>
                <a:t>energy</a:t>
              </a:r>
              <a:r>
                <a:rPr lang="es-ES" sz="1700" dirty="0" smtClean="0">
                  <a:ln w="18415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s-ES" sz="1700" dirty="0" err="1" smtClean="0">
                  <a:ln w="18415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ahoma" pitchFamily="34" charset="0"/>
                  <a:cs typeface="Tahoma" pitchFamily="34" charset="0"/>
                </a:rPr>
                <a:t>generation</a:t>
              </a:r>
              <a:endParaRPr lang="en-US" sz="170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3406663" y="4455822"/>
              <a:ext cx="1568674" cy="1487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3608780" y="4095690"/>
              <a:ext cx="1164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ACA2"/>
                  </a:solidFill>
                  <a:latin typeface="Tahoma" pitchFamily="34" charset="0"/>
                  <a:cs typeface="Tahoma" pitchFamily="34" charset="0"/>
                </a:rPr>
                <a:t>GHGs</a:t>
              </a:r>
              <a:endParaRPr lang="en-US" sz="2000" dirty="0">
                <a:solidFill>
                  <a:srgbClr val="00ACA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Scopes Across the Value Chain</a:t>
            </a:r>
            <a:endParaRPr lang="en-US" sz="320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 b="69524"/>
          <a:stretch>
            <a:fillRect/>
          </a:stretch>
        </p:blipFill>
        <p:spPr bwMode="auto">
          <a:xfrm>
            <a:off x="76200" y="2057400"/>
            <a:ext cx="853999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 t="30476"/>
          <a:stretch>
            <a:fillRect/>
          </a:stretch>
        </p:blipFill>
        <p:spPr bwMode="auto">
          <a:xfrm>
            <a:off x="70603" y="3124200"/>
            <a:ext cx="8539997" cy="24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How will each action affect each scope?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" y="3065045"/>
            <a:ext cx="3429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3400" y="4055645"/>
            <a:ext cx="3429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3400" y="4953000"/>
            <a:ext cx="3429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3400" y="2150645"/>
            <a:ext cx="3429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8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454345"/>
              </p:ext>
            </p:extLst>
          </p:nvPr>
        </p:nvGraphicFramePr>
        <p:xfrm>
          <a:off x="76200" y="1482725"/>
          <a:ext cx="8453440" cy="4326355"/>
        </p:xfrm>
        <a:graphic>
          <a:graphicData uri="http://schemas.openxmlformats.org/drawingml/2006/table">
            <a:tbl>
              <a:tblPr/>
              <a:tblGrid>
                <a:gridCol w="3757084"/>
                <a:gridCol w="1565452"/>
                <a:gridCol w="1565452"/>
                <a:gridCol w="1565452"/>
              </a:tblGrid>
              <a:tr h="6005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Action</a:t>
                      </a:r>
                      <a:endParaRPr kumimoji="0" lang="en-US" sz="2400" b="0" i="0" u="none" strike="noStrike" cap="small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Scope 1</a:t>
                      </a:r>
                      <a:endParaRPr kumimoji="0" lang="en-US" sz="2200" b="0" i="0" u="none" strike="noStrike" cap="small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Scope 2</a:t>
                      </a:r>
                      <a:endParaRPr kumimoji="0" lang="en-US" sz="2200" b="0" i="0" u="none" strike="noStrike" cap="small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Scope 3</a:t>
                      </a:r>
                      <a:endParaRPr kumimoji="0" lang="en-US" sz="2200" b="0" i="0" u="none" strike="noStrike" cap="small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CA2"/>
                    </a:solidFill>
                  </a:tcPr>
                </a:tc>
              </a:tr>
              <a:tr h="931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2800" b="0" i="0" u="none" strike="noStrike" cap="small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2800" b="0" i="0" u="none" strike="noStrike" cap="small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2800" b="0" i="0" u="none" strike="noStrike" cap="small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31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2800" b="0" i="0" u="none" strike="noStrike" cap="small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2800" b="0" i="0" u="none" strike="noStrike" cap="small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2800" b="0" i="0" u="none" strike="noStrike" cap="small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31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small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small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small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31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small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small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BDAB4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small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cs typeface="Helvetica Neue Light"/>
                      </a:endParaRPr>
                    </a:p>
                  </a:txBody>
                  <a:tcPr marL="93927" marR="93927" anchor="ctr" horzOverflow="overflow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6200" y="20574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Install new thermal power plant on-site so you don’t need to buy power from the grid anymore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200" y="30480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DBDAB4"/>
              </a:buClr>
              <a:buSzPct val="7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Purchase new vehicle fleet instead of outsourcing transportation services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200" y="39624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DBDAB4"/>
              </a:buClr>
              <a:buSzPct val="7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Install new on-site solar power generation plant to replace grid electricity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0" y="5029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DBDAB4"/>
              </a:buClr>
              <a:buSzPct val="7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Install energy efficient lighting at company facilities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2209800"/>
            <a:ext cx="990600" cy="76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15200" y="3124200"/>
            <a:ext cx="990600" cy="76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15200" y="4953000"/>
            <a:ext cx="990600" cy="76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962400"/>
            <a:ext cx="990600" cy="76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  <p:bldP spid="53" grpId="0"/>
      <p:bldP spid="24" grpId="0"/>
      <p:bldP spid="26" grpId="0"/>
      <p:bldP spid="27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431" y="1605597"/>
            <a:ext cx="8318881" cy="464280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To account for Scope 3 emissions: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Describe the value chain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Determine which categories are relevant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Identify partners along value chain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Quantify emissions</a:t>
            </a:r>
          </a:p>
          <a:p>
            <a:pPr marL="914400" lvl="1" indent="-457200">
              <a:buNone/>
            </a:pPr>
            <a:endParaRPr lang="en-US" sz="2000" dirty="0" smtClean="0"/>
          </a:p>
          <a:p>
            <a:pPr marL="914400" lvl="1" indent="-457200">
              <a:buNone/>
            </a:pPr>
            <a:endParaRPr lang="en-US" sz="2000" dirty="0" smtClean="0"/>
          </a:p>
          <a:p>
            <a:r>
              <a:rPr lang="en-US" sz="2400" b="1" dirty="0" smtClean="0"/>
              <a:t>Remember</a:t>
            </a:r>
            <a:r>
              <a:rPr lang="en-US" sz="2400" dirty="0" smtClean="0"/>
              <a:t>: Scope depends on who owns/controls emissions source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Consult GHG Protocol </a:t>
            </a:r>
            <a:r>
              <a:rPr lang="en-US" sz="2400" i="1" dirty="0" smtClean="0"/>
              <a:t>Corporate Value Chain (Scope 3) Accounting and Reporting Standard</a:t>
            </a:r>
            <a:endParaRPr lang="en-US" sz="2400" i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 3: Further Guidance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4068" y="381000"/>
            <a:ext cx="2463998" cy="320039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765700"/>
            <a:ext cx="3886200" cy="31365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20313" y="5662580"/>
            <a:ext cx="8458561" cy="585820"/>
          </a:xfrm>
        </p:spPr>
        <p:txBody>
          <a:bodyPr/>
          <a:lstStyle/>
          <a:p>
            <a:r>
              <a:rPr lang="pt-BR" dirty="0" smtClean="0"/>
              <a:t>Lesson 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0314" y="5010500"/>
            <a:ext cx="8458560" cy="7045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Operational Boundaries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431" y="2062797"/>
            <a:ext cx="8318881" cy="46428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Consult Corporate Standard when accounting for emissions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from the sale of own-generated electricity</a:t>
            </a:r>
          </a:p>
          <a:p>
            <a:endParaRPr lang="en-US" sz="2400" dirty="0" smtClean="0"/>
          </a:p>
          <a:p>
            <a:r>
              <a:rPr lang="en-US" sz="2400" dirty="0" smtClean="0"/>
              <a:t>from transmission and distribution of electricity</a:t>
            </a:r>
          </a:p>
          <a:p>
            <a:endParaRPr lang="en-US" sz="2400" dirty="0" smtClean="0"/>
          </a:p>
          <a:p>
            <a:r>
              <a:rPr lang="en-US" sz="2400" dirty="0" smtClean="0"/>
              <a:t>from electricity purchased for resale to end-users and non-end-users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Special Issue: Electricity Emissions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Remember consolidation approaches: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Apply selected consolidation approach to leased assets, outsourced activities or franchises</a:t>
            </a:r>
          </a:p>
          <a:p>
            <a:pPr lvl="1"/>
            <a:r>
              <a:rPr lang="en-US" sz="2000" dirty="0" smtClean="0"/>
              <a:t>If included in organizational boundary, classify as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If not included in boundary, classify as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Leased Assets, Outsourcing and Franchising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0"/>
            <a:ext cx="3657600" cy="1191816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 smtClean="0">
                <a:latin typeface="Helvetica Neue Light"/>
              </a:rPr>
              <a:t>1. Equity Share</a:t>
            </a:r>
          </a:p>
          <a:p>
            <a:pPr marL="342900" indent="-342900"/>
            <a:r>
              <a:rPr lang="en-US" sz="1600" dirty="0" smtClean="0">
                <a:latin typeface="Helvetica Neue Light"/>
              </a:rPr>
              <a:t>2. Control</a:t>
            </a:r>
            <a:endParaRPr lang="en-US" sz="1600" dirty="0">
              <a:latin typeface="Helvetica Neue Light"/>
            </a:endParaRPr>
          </a:p>
          <a:p>
            <a:pPr marL="342900" indent="-342900"/>
            <a:r>
              <a:rPr lang="en-US" sz="1600" dirty="0" smtClean="0">
                <a:latin typeface="Helvetica Neue Light"/>
              </a:rPr>
              <a:t>	</a:t>
            </a:r>
            <a:r>
              <a:rPr lang="en-US" sz="1400" dirty="0" smtClean="0">
                <a:latin typeface="Helvetica Neue Light"/>
              </a:rPr>
              <a:t>a) Financial </a:t>
            </a:r>
            <a:r>
              <a:rPr lang="en-US" sz="1400" dirty="0">
                <a:latin typeface="Helvetica Neue Light"/>
              </a:rPr>
              <a:t>C</a:t>
            </a:r>
            <a:r>
              <a:rPr lang="en-US" sz="1400" dirty="0" smtClean="0">
                <a:latin typeface="Helvetica Neue Light"/>
              </a:rPr>
              <a:t>ontrol</a:t>
            </a:r>
          </a:p>
          <a:p>
            <a:pPr marL="342900" indent="-342900"/>
            <a:r>
              <a:rPr lang="en-US" sz="1400" dirty="0">
                <a:latin typeface="Helvetica Neue Light"/>
              </a:rPr>
              <a:t>	</a:t>
            </a:r>
            <a:r>
              <a:rPr lang="en-US" sz="1400" dirty="0" smtClean="0">
                <a:latin typeface="Helvetica Neue Light"/>
              </a:rPr>
              <a:t>b) Operational Control</a:t>
            </a:r>
            <a:endParaRPr lang="en-US" sz="1400" dirty="0">
              <a:latin typeface="Helvetica Neue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90800" y="4577229"/>
            <a:ext cx="1143000" cy="375771"/>
            <a:chOff x="5986686" y="1015185"/>
            <a:chExt cx="1658207" cy="586133"/>
          </a:xfrm>
          <a:solidFill>
            <a:srgbClr val="00ACA2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" name="Rounded Rectangle 5"/>
            <p:cNvSpPr/>
            <p:nvPr/>
          </p:nvSpPr>
          <p:spPr>
            <a:xfrm>
              <a:off x="5986686" y="1015185"/>
              <a:ext cx="1658207" cy="586133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6003853" y="1032354"/>
              <a:ext cx="1623874" cy="551799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spcBef>
                  <a:spcPct val="0"/>
                </a:spcBef>
              </a:pPr>
              <a:r>
                <a:rPr lang="en-US" sz="2000" kern="12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ea typeface="+mn-ea"/>
                  <a:cs typeface="Arial" pitchFamily="34" charset="0"/>
                </a:rPr>
                <a:t>Scope 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3000" y="4572000"/>
            <a:ext cx="1143000" cy="374904"/>
            <a:chOff x="5986686" y="3065346"/>
            <a:chExt cx="1700368" cy="591362"/>
          </a:xfrm>
          <a:solidFill>
            <a:srgbClr val="73C167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9" name="Rounded Rectangle 8"/>
            <p:cNvSpPr/>
            <p:nvPr/>
          </p:nvSpPr>
          <p:spPr>
            <a:xfrm>
              <a:off x="5986686" y="3065346"/>
              <a:ext cx="1700368" cy="591362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004006" y="3082666"/>
              <a:ext cx="1665728" cy="55672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</a:pPr>
              <a:r>
                <a:rPr lang="en-US" sz="2000" kern="12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ea typeface="+mn-ea"/>
                  <a:cs typeface="Arial" pitchFamily="34" charset="0"/>
                </a:rPr>
                <a:t>Scope 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33800" y="5715000"/>
            <a:ext cx="1143000" cy="374904"/>
            <a:chOff x="5986686" y="3065346"/>
            <a:chExt cx="1700368" cy="591362"/>
          </a:xfrm>
          <a:solidFill>
            <a:srgbClr val="95CF8B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5986686" y="3065346"/>
              <a:ext cx="1700368" cy="591362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6004006" y="3082666"/>
              <a:ext cx="1665728" cy="55672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</a:pPr>
              <a:r>
                <a:rPr lang="en-US" sz="2000" kern="12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elvetica Neue Light"/>
                  <a:ea typeface="+mn-ea"/>
                  <a:cs typeface="Arial" pitchFamily="34" charset="0"/>
                </a:rPr>
                <a:t>Scope 3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14800" y="4572000"/>
            <a:ext cx="4572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Light"/>
              </a:rPr>
              <a:t>or</a:t>
            </a:r>
            <a:endParaRPr lang="en-US" dirty="0">
              <a:latin typeface="Helvetica Neu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291719" y="2062797"/>
            <a:ext cx="8318881" cy="46428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Finance </a:t>
            </a:r>
            <a:r>
              <a:rPr lang="en-US" sz="2400" dirty="0"/>
              <a:t>or capital lease: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Enables lessee to operate an asset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Lessee assumes all </a:t>
            </a:r>
            <a:r>
              <a:rPr lang="en-US" sz="2000" dirty="0"/>
              <a:t>risks and rewards of owning </a:t>
            </a:r>
            <a:r>
              <a:rPr lang="en-US" sz="2000" dirty="0" smtClean="0"/>
              <a:t>asset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Asset </a:t>
            </a:r>
            <a:r>
              <a:rPr lang="en-US" sz="2000" dirty="0"/>
              <a:t>considered wholly owned </a:t>
            </a:r>
            <a:r>
              <a:rPr lang="en-US" sz="2000" dirty="0" smtClean="0"/>
              <a:t>by lessee in </a:t>
            </a:r>
            <a:r>
              <a:rPr lang="en-US" sz="2000" dirty="0"/>
              <a:t>financial accounting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Operating lease: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Enables </a:t>
            </a:r>
            <a:r>
              <a:rPr lang="en-US" sz="2000" dirty="0" smtClean="0"/>
              <a:t>lessee </a:t>
            </a:r>
            <a:r>
              <a:rPr lang="en-US" sz="2000" dirty="0"/>
              <a:t>to operate an asset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Lessee assumes NO risks </a:t>
            </a:r>
            <a:r>
              <a:rPr lang="en-US" sz="2000" dirty="0"/>
              <a:t>or </a:t>
            </a:r>
            <a:r>
              <a:rPr lang="en-US" sz="2000" dirty="0" smtClean="0"/>
              <a:t>rewards </a:t>
            </a:r>
            <a:r>
              <a:rPr lang="en-US" sz="2000" dirty="0"/>
              <a:t>of owning </a:t>
            </a:r>
            <a:r>
              <a:rPr lang="en-US" sz="2000" dirty="0" smtClean="0"/>
              <a:t>asset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Any lease that is not </a:t>
            </a:r>
            <a:r>
              <a:rPr lang="en-US" sz="2000" dirty="0" smtClean="0"/>
              <a:t>capital </a:t>
            </a:r>
            <a:r>
              <a:rPr lang="en-US" sz="2000" dirty="0"/>
              <a:t>or </a:t>
            </a:r>
            <a:r>
              <a:rPr lang="en-US" sz="2000" dirty="0" smtClean="0"/>
              <a:t>finance is </a:t>
            </a:r>
            <a:r>
              <a:rPr lang="en-US" sz="2000" dirty="0"/>
              <a:t>an operating lease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Leased Assets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6516" y="762000"/>
            <a:ext cx="8458562" cy="528320"/>
          </a:xfrm>
        </p:spPr>
        <p:txBody>
          <a:bodyPr>
            <a:noAutofit/>
          </a:bodyPr>
          <a:lstStyle/>
          <a:p>
            <a:r>
              <a:rPr lang="en-US" sz="3200" dirty="0" smtClean="0"/>
              <a:t>Emissions from Leased Assets</a:t>
            </a:r>
            <a:endParaRPr lang="en-US" sz="3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32602"/>
              </p:ext>
            </p:extLst>
          </p:nvPr>
        </p:nvGraphicFramePr>
        <p:xfrm>
          <a:off x="360406" y="1410950"/>
          <a:ext cx="8077199" cy="2551450"/>
        </p:xfrm>
        <a:graphic>
          <a:graphicData uri="http://schemas.openxmlformats.org/drawingml/2006/table">
            <a:tbl>
              <a:tblPr/>
              <a:tblGrid>
                <a:gridCol w="2133600"/>
                <a:gridCol w="2914650"/>
                <a:gridCol w="336228"/>
                <a:gridCol w="2692721"/>
              </a:tblGrid>
              <a:tr h="38099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LESSEE’S</a:t>
                      </a:r>
                      <a:r>
                        <a:rPr lang="en-US" sz="1800" b="0" i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 / TENANT’S PERSPECTIVE</a:t>
                      </a:r>
                      <a:endParaRPr lang="en-US" sz="1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238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1200" dirty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A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Capital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 lease</a:t>
                      </a:r>
                      <a:endParaRPr lang="en-US" sz="1200" dirty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Operating lease</a:t>
                      </a:r>
                      <a:endParaRPr lang="en-US" sz="1200" dirty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A2"/>
                    </a:solidFill>
                  </a:tcPr>
                </a:tc>
              </a:tr>
              <a:tr h="881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Operational Control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 Approach</a:t>
                      </a:r>
                      <a:endParaRPr lang="en-US" sz="1200" dirty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A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Lessee has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control/ownership (S1 or 2)</a:t>
                      </a:r>
                      <a:endPara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8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Financial Control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 or Equity Share Approach</a:t>
                      </a:r>
                      <a:endParaRPr lang="en-US" sz="1200" dirty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Lessee has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control/ownership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 (S1 or 2)</a:t>
                      </a:r>
                      <a:endPara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Lessee does NOT have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control/ownership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S3</a:t>
                      </a:r>
                      <a:endPara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Helvetica Neue Light"/>
                        <a:ea typeface="Times New Roman"/>
                        <a:cs typeface="Times New Roman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587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87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7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7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48356"/>
              </p:ext>
            </p:extLst>
          </p:nvPr>
        </p:nvGraphicFramePr>
        <p:xfrm>
          <a:off x="360406" y="4061849"/>
          <a:ext cx="8077202" cy="2643751"/>
        </p:xfrm>
        <a:graphic>
          <a:graphicData uri="http://schemas.openxmlformats.org/drawingml/2006/table">
            <a:tbl>
              <a:tblPr/>
              <a:tblGrid>
                <a:gridCol w="2133601"/>
                <a:gridCol w="2895600"/>
                <a:gridCol w="207979"/>
                <a:gridCol w="2840022"/>
              </a:tblGrid>
              <a:tr h="41706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LESSOR’S /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 LANDLORD’S PERSPECTIVE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83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1200" dirty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16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Capital lease</a:t>
                      </a:r>
                      <a:endParaRPr lang="en-US" sz="1200" dirty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16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Operating lease</a:t>
                      </a:r>
                      <a:endParaRPr lang="en-US" sz="1200" dirty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167"/>
                    </a:solidFill>
                  </a:tcPr>
                </a:tc>
              </a:tr>
              <a:tr h="860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Operational Control Approach</a:t>
                      </a:r>
                      <a:endParaRPr lang="en-US" sz="1200" dirty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16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Lessor does NOT have control/ownership</a:t>
                      </a: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41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Financial Control or Equity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Share Approach</a:t>
                      </a:r>
                      <a:endParaRPr lang="en-US" sz="1200" dirty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1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Lessor does NOT have control/ownership</a:t>
                      </a: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Lessor has control/ownership</a:t>
                      </a:r>
                      <a:endParaRPr lang="en-US" sz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C1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Helvetica Neue Light"/>
                        <a:ea typeface="Times New Roman"/>
                        <a:cs typeface="Times New Roman"/>
                      </a:endParaRPr>
                    </a:p>
                  </a:txBody>
                  <a:tcPr marL="36830" marR="36830" marT="0" marB="0" anchor="ctr">
                    <a:lnL w="38100" cap="flat" cmpd="sng" algn="ctr">
                      <a:solidFill>
                        <a:srgbClr val="FE9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E9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E9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E9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 smtClean="0"/>
              <a:t>Classifying Emissions from Leased Assets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33400" y="3706368"/>
            <a:ext cx="2057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3715512"/>
            <a:ext cx="2209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3715512"/>
            <a:ext cx="2209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4626864"/>
            <a:ext cx="152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0200" y="4657344"/>
            <a:ext cx="1524000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4636008"/>
            <a:ext cx="1828800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4800" y="2188464"/>
            <a:ext cx="8077200" cy="303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457200" y="3401568"/>
            <a:ext cx="2057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90800" y="3410712"/>
            <a:ext cx="2209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24400" y="3410712"/>
            <a:ext cx="2209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4400" y="4322064"/>
            <a:ext cx="152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4000" y="4352544"/>
            <a:ext cx="1524000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43200" y="4331208"/>
            <a:ext cx="1828800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Occurs when different companies claim ownership of same emissions or reductions</a:t>
            </a:r>
          </a:p>
          <a:p>
            <a:endParaRPr lang="en-US" sz="2400" dirty="0" smtClean="0"/>
          </a:p>
          <a:p>
            <a:r>
              <a:rPr lang="en-US" sz="2400" dirty="0" smtClean="0"/>
              <a:t>Scopes allow companies to account for emissions along value chain while preventing double-counting </a:t>
            </a:r>
          </a:p>
          <a:p>
            <a:endParaRPr lang="en-US" sz="2400" dirty="0" smtClean="0"/>
          </a:p>
          <a:p>
            <a:r>
              <a:rPr lang="en-US" sz="2400" dirty="0" smtClean="0"/>
              <a:t>The same emissions will never be reported twice under the same scope (except Scope 3)</a:t>
            </a:r>
            <a:endParaRPr lang="en-US" sz="2400" dirty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Double Counting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208431" y="1681797"/>
            <a:ext cx="8318881" cy="4642803"/>
          </a:xfrm>
        </p:spPr>
        <p:txBody>
          <a:bodyPr/>
          <a:lstStyle/>
          <a:p>
            <a:r>
              <a:rPr lang="en-US" dirty="0" smtClean="0"/>
              <a:t>Operational boundaries determine which emissions are included and how they are classified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Apply selected consolidation approach to leased assets, outsourced activities or franchises</a:t>
            </a:r>
          </a:p>
          <a:p>
            <a:endParaRPr lang="en-US" dirty="0" smtClean="0"/>
          </a:p>
          <a:p>
            <a:r>
              <a:rPr lang="en-US" dirty="0" smtClean="0"/>
              <a:t>Scopes prevent emissions from being double-counted</a:t>
            </a: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7200" y="2469197"/>
            <a:ext cx="8001000" cy="1767840"/>
            <a:chOff x="457200" y="2133600"/>
            <a:chExt cx="8001000" cy="1767840"/>
          </a:xfrm>
        </p:grpSpPr>
        <p:graphicFrame>
          <p:nvGraphicFramePr>
            <p:cNvPr id="17" name="Group 4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38874235"/>
                </p:ext>
              </p:extLst>
            </p:nvPr>
          </p:nvGraphicFramePr>
          <p:xfrm>
            <a:off x="457200" y="2133600"/>
            <a:ext cx="8001000" cy="1767840"/>
          </p:xfrm>
          <a:graphic>
            <a:graphicData uri="http://schemas.openxmlformats.org/drawingml/2006/table">
              <a:tbl>
                <a:tblPr/>
                <a:tblGrid>
                  <a:gridCol w="2590800"/>
                  <a:gridCol w="2895600"/>
                  <a:gridCol w="2514600"/>
                </a:tblGrid>
                <a:tr h="35788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DBDAB4"/>
                          </a:buClr>
                          <a:buSzPct val="70000"/>
                          <a:buFont typeface="Wingdings" charset="2"/>
                          <a:buNone/>
                          <a:tabLst/>
                        </a:pPr>
                        <a:r>
                          <a:rPr kumimoji="0" lang="en-US" sz="2000" b="0" i="0" u="none" strike="noStrike" cap="small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Helvetica Neue Light"/>
                            <a:cs typeface="Helvetica Neue Light"/>
                          </a:rPr>
                          <a:t>Scope</a:t>
                        </a:r>
                        <a:endParaRPr kumimoji="0" lang="en-US" sz="2000" b="0" i="0" u="none" strike="noStrike" cap="small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/>
                          <a:cs typeface="Helvetica Neue Light"/>
                        </a:endParaRPr>
                      </a:p>
                    </a:txBody>
                    <a:tcPr marL="89747" marR="89747" anchor="ctr" horzOverflow="overflow">
                      <a:lnL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ACA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DBDAB4"/>
                          </a:buClr>
                          <a:buSzPct val="70000"/>
                          <a:buFont typeface="Wingdings" charset="2"/>
                          <a:buNone/>
                          <a:tabLst/>
                        </a:pPr>
                        <a:r>
                          <a:rPr kumimoji="0" lang="en-US" sz="2000" b="0" i="0" u="none" strike="noStrike" cap="small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Helvetica Neue Light"/>
                            <a:cs typeface="Helvetica Neue Light"/>
                          </a:rPr>
                          <a:t>Type of Emissions</a:t>
                        </a:r>
                        <a:endParaRPr kumimoji="0" lang="en-US" sz="2000" b="0" i="0" u="none" strike="noStrike" cap="small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/>
                          <a:cs typeface="Helvetica Neue Light"/>
                        </a:endParaRPr>
                      </a:p>
                    </a:txBody>
                    <a:tcPr marL="89747" marR="89747" anchor="ctr" horzOverflow="overflow">
                      <a:lnL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ACA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DBDAB4"/>
                          </a:buClr>
                          <a:buSzPct val="70000"/>
                          <a:buFont typeface="Wingdings" charset="2"/>
                          <a:buNone/>
                          <a:tabLst/>
                        </a:pPr>
                        <a:r>
                          <a:rPr kumimoji="0" lang="en-US" sz="2000" b="0" i="0" u="none" strike="noStrike" cap="small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Helvetica Neue Light"/>
                            <a:cs typeface="Helvetica Neue Light"/>
                          </a:rPr>
                          <a:t>Reporting</a:t>
                        </a:r>
                        <a:endParaRPr kumimoji="0" lang="en-US" sz="2000" b="0" i="0" u="none" strike="noStrike" cap="small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/>
                          <a:cs typeface="Helvetica Neue Light"/>
                        </a:endParaRPr>
                      </a:p>
                    </a:txBody>
                    <a:tcPr marL="89747" marR="89747" anchor="ctr" horzOverflow="overflow">
                      <a:lnL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ACA2"/>
                      </a:solidFill>
                    </a:tcPr>
                  </a:tc>
                </a:tr>
                <a:tr h="41294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DBDAB4"/>
                          </a:buClr>
                          <a:buSzPct val="70000"/>
                          <a:buFont typeface="Wingdings" charset="2"/>
                          <a:buNone/>
                          <a:tabLst/>
                        </a:pPr>
                        <a:endParaRPr lang="en-US" sz="2400" b="0" i="0" kern="1200" dirty="0">
                          <a:solidFill>
                            <a:sysClr val="windowText" lastClr="000000"/>
                          </a:solidFill>
                          <a:latin typeface="Helvetica Neue Light"/>
                          <a:ea typeface="Arial" charset="0"/>
                          <a:cs typeface="Arial" charset="0"/>
                        </a:endParaRPr>
                      </a:p>
                    </a:txBody>
                    <a:tcPr marL="89747" marR="89747" anchor="ctr" horzOverflow="overflow">
                      <a:lnL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DBDAB4"/>
                          </a:buClr>
                          <a:buSzPct val="70000"/>
                          <a:buFont typeface="Wingdings" charset="2"/>
                          <a:buNone/>
                          <a:tabLst/>
                        </a:pPr>
                        <a:r>
                          <a:rPr lang="en-US" sz="2000" b="0" i="0" kern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Helvetica Neue Light"/>
                            <a:ea typeface="Arial" charset="0"/>
                            <a:cs typeface="Arial" charset="0"/>
                          </a:rPr>
                          <a:t>direct</a:t>
                        </a:r>
                        <a:endParaRPr lang="en-US" sz="20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Neue Light"/>
                          <a:ea typeface="Arial" charset="0"/>
                          <a:cs typeface="Arial" charset="0"/>
                        </a:endParaRPr>
                      </a:p>
                    </a:txBody>
                    <a:tcPr marL="89747" marR="89747" anchor="ctr" horzOverflow="overflow">
                      <a:lnL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DBDAB4"/>
                          </a:buClr>
                          <a:buSzPct val="70000"/>
                          <a:buFont typeface="Wingdings" charset="2"/>
                          <a:buNone/>
                          <a:tabLst/>
                        </a:pPr>
                        <a:r>
                          <a:rPr lang="en-US" sz="2000" b="0" i="0" kern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Helvetica Neue Light"/>
                            <a:ea typeface="Arial" charset="0"/>
                            <a:cs typeface="Arial" charset="0"/>
                          </a:rPr>
                          <a:t>mandatory</a:t>
                        </a:r>
                        <a:endParaRPr lang="en-US" sz="20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Neue Light"/>
                          <a:ea typeface="Arial" charset="0"/>
                          <a:cs typeface="Arial" charset="0"/>
                        </a:endParaRPr>
                      </a:p>
                    </a:txBody>
                    <a:tcPr marL="89747" marR="89747" anchor="ctr" horzOverflow="overflow">
                      <a:lnL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</a:tr>
                <a:tr h="41294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DBDAB4"/>
                          </a:buClr>
                          <a:buSzPct val="70000"/>
                          <a:buFont typeface="Wingdings" charset="2"/>
                          <a:buNone/>
                          <a:tabLst/>
                        </a:pPr>
                        <a:endParaRPr lang="en-US" sz="2400" b="0" i="0" kern="1200" dirty="0">
                          <a:solidFill>
                            <a:sysClr val="windowText" lastClr="000000"/>
                          </a:solidFill>
                          <a:latin typeface="Helvetica Neue Light"/>
                          <a:ea typeface="Arial" charset="0"/>
                          <a:cs typeface="Arial" charset="0"/>
                        </a:endParaRPr>
                      </a:p>
                    </a:txBody>
                    <a:tcPr marL="89747" marR="89747" anchor="ctr" horzOverflow="overflow">
                      <a:lnL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DBDAB4"/>
                          </a:buClr>
                          <a:buSzPct val="70000"/>
                          <a:buFont typeface="Wingdings" charset="2"/>
                          <a:buNone/>
                          <a:tabLst/>
                        </a:pPr>
                        <a:r>
                          <a:rPr lang="en-US" sz="2000" b="0" i="0" kern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Helvetica Neue Light"/>
                            <a:ea typeface="Arial" charset="0"/>
                            <a:cs typeface="Arial" charset="0"/>
                          </a:rPr>
                          <a:t>purchase</a:t>
                        </a:r>
                        <a:r>
                          <a:rPr lang="en-US" sz="2000" b="0" i="0" kern="1200" baseline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Helvetica Neue Light"/>
                            <a:ea typeface="Arial" charset="0"/>
                            <a:cs typeface="Arial" charset="0"/>
                          </a:rPr>
                          <a:t> energy</a:t>
                        </a:r>
                        <a:endParaRPr lang="en-US" sz="20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Neue Light"/>
                          <a:ea typeface="Arial" charset="0"/>
                          <a:cs typeface="Arial" charset="0"/>
                        </a:endParaRPr>
                      </a:p>
                    </a:txBody>
                    <a:tcPr marL="89747" marR="89747" anchor="ctr" horzOverflow="overflow">
                      <a:lnL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DBDAB4"/>
                          </a:buClr>
                          <a:buSzPct val="70000"/>
                          <a:buFont typeface="Wingdings" charset="2"/>
                          <a:buNone/>
                          <a:tabLst/>
                        </a:pPr>
                        <a:r>
                          <a:rPr lang="en-US" sz="2000" b="0" i="0" kern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Helvetica Neue Light"/>
                            <a:ea typeface="Arial" charset="0"/>
                            <a:cs typeface="Arial" charset="0"/>
                          </a:rPr>
                          <a:t>mandatory</a:t>
                        </a:r>
                        <a:endParaRPr lang="en-US" sz="20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Neue Light"/>
                          <a:ea typeface="Arial" charset="0"/>
                          <a:cs typeface="Arial" charset="0"/>
                        </a:endParaRPr>
                      </a:p>
                    </a:txBody>
                    <a:tcPr marL="89747" marR="89747" anchor="ctr" horzOverflow="overflow">
                      <a:lnL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</a:tr>
                <a:tr h="41294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DBDAB4"/>
                          </a:buClr>
                          <a:buSzPct val="70000"/>
                          <a:buFont typeface="Wingdings" charset="2"/>
                          <a:buNone/>
                          <a:tabLst/>
                        </a:pPr>
                        <a:endParaRPr lang="en-US" sz="2400" b="0" i="0" kern="1200" dirty="0">
                          <a:solidFill>
                            <a:sysClr val="windowText" lastClr="000000"/>
                          </a:solidFill>
                          <a:latin typeface="Helvetica Neue Light"/>
                          <a:ea typeface="Arial" charset="0"/>
                          <a:cs typeface="Arial" charset="0"/>
                        </a:endParaRPr>
                      </a:p>
                    </a:txBody>
                    <a:tcPr marL="89747" marR="89747" anchor="ctr" horzOverflow="overflow">
                      <a:lnL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DBDAB4"/>
                          </a:buClr>
                          <a:buSzPct val="70000"/>
                          <a:buFont typeface="Wingdings" charset="2"/>
                          <a:buNone/>
                          <a:tabLst/>
                        </a:pPr>
                        <a:r>
                          <a:rPr lang="en-US" sz="2000" b="0" i="0" kern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Helvetica Neue Light"/>
                            <a:ea typeface="Arial" charset="0"/>
                            <a:cs typeface="Arial" charset="0"/>
                          </a:rPr>
                          <a:t>all other indirect</a:t>
                        </a:r>
                        <a:endParaRPr lang="en-US" sz="20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Neue Light"/>
                          <a:ea typeface="Arial" charset="0"/>
                          <a:cs typeface="Arial" charset="0"/>
                        </a:endParaRPr>
                      </a:p>
                    </a:txBody>
                    <a:tcPr marL="89747" marR="89747" anchor="ctr" horzOverflow="overflow">
                      <a:lnL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DBDAB4"/>
                          </a:buClr>
                          <a:buSzPct val="70000"/>
                          <a:buFont typeface="Wingdings" charset="2"/>
                          <a:buNone/>
                          <a:tabLst/>
                        </a:pPr>
                        <a:r>
                          <a:rPr lang="en-US" sz="2000" b="0" i="0" kern="120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Helvetica Neue Light"/>
                            <a:ea typeface="Arial" charset="0"/>
                            <a:cs typeface="Arial" charset="0"/>
                          </a:rPr>
                          <a:t>optional</a:t>
                        </a:r>
                        <a:endParaRPr lang="en-US" sz="2000" b="0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 Neue Light"/>
                          <a:ea typeface="Arial" charset="0"/>
                          <a:cs typeface="Arial" charset="0"/>
                        </a:endParaRPr>
                      </a:p>
                    </a:txBody>
                    <a:tcPr marL="89747" marR="89747" anchor="ctr" horzOverflow="overflow">
                      <a:lnL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rgbClr val="00ACA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18" name="Group 5"/>
            <p:cNvGrpSpPr/>
            <p:nvPr/>
          </p:nvGrpSpPr>
          <p:grpSpPr>
            <a:xfrm>
              <a:off x="1219200" y="2603130"/>
              <a:ext cx="1143000" cy="292470"/>
              <a:chOff x="5986686" y="1015185"/>
              <a:chExt cx="1658207" cy="586133"/>
            </a:xfrm>
            <a:solidFill>
              <a:srgbClr val="F5B433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5" name="Rounded Rectangle 6"/>
              <p:cNvSpPr/>
              <p:nvPr/>
            </p:nvSpPr>
            <p:spPr>
              <a:xfrm>
                <a:off x="5986686" y="1015185"/>
                <a:ext cx="1658207" cy="586133"/>
              </a:xfrm>
              <a:prstGeom prst="roundRect">
                <a:avLst>
                  <a:gd name="adj" fmla="val 10000"/>
                </a:avLst>
              </a:prstGeom>
              <a:solidFill>
                <a:srgbClr val="00ACA2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6003853" y="1032352"/>
                <a:ext cx="1623874" cy="551799"/>
              </a:xfrm>
              <a:prstGeom prst="rect">
                <a:avLst/>
              </a:prstGeom>
              <a:solidFill>
                <a:srgbClr val="00ACA2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1066800">
                  <a:spcBef>
                    <a:spcPct val="0"/>
                  </a:spcBef>
                </a:pPr>
                <a:r>
                  <a:rPr lang="en-US" dirty="0" smtClean="0">
                    <a:ln w="18415" cmpd="sng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Tahoma" pitchFamily="34" charset="0"/>
                    <a:cs typeface="Tahoma" pitchFamily="34" charset="0"/>
                  </a:rPr>
                  <a:t>Scope </a:t>
                </a:r>
                <a:r>
                  <a:rPr lang="en-US" kern="1200" dirty="0" smtClean="0">
                    <a:ln w="18415" cmpd="sng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9" name="Group 8"/>
            <p:cNvGrpSpPr/>
            <p:nvPr/>
          </p:nvGrpSpPr>
          <p:grpSpPr>
            <a:xfrm>
              <a:off x="1219200" y="3048000"/>
              <a:ext cx="1143000" cy="320040"/>
              <a:chOff x="5986686" y="3065346"/>
              <a:chExt cx="1700368" cy="633602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3" name="Rounded Rectangle 22"/>
              <p:cNvSpPr/>
              <p:nvPr/>
            </p:nvSpPr>
            <p:spPr>
              <a:xfrm>
                <a:off x="5986686" y="3065346"/>
                <a:ext cx="1700368" cy="591362"/>
              </a:xfrm>
              <a:prstGeom prst="roundRect">
                <a:avLst>
                  <a:gd name="adj" fmla="val 10000"/>
                </a:avLst>
              </a:prstGeom>
              <a:solidFill>
                <a:srgbClr val="73C167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4" name="Rounded Rectangle 4"/>
              <p:cNvSpPr/>
              <p:nvPr/>
            </p:nvSpPr>
            <p:spPr>
              <a:xfrm>
                <a:off x="6004007" y="3082667"/>
                <a:ext cx="1665728" cy="616281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dirty="0" smtClean="0">
                    <a:ln w="18415" cmpd="sng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Tahoma" pitchFamily="34" charset="0"/>
                    <a:cs typeface="Tahoma" pitchFamily="34" charset="0"/>
                  </a:rPr>
                  <a:t>Scope </a:t>
                </a:r>
                <a:r>
                  <a:rPr lang="en-US" kern="1200" dirty="0" smtClean="0">
                    <a:ln w="18415" cmpd="sng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grpSp>
          <p:nvGrpSpPr>
            <p:cNvPr id="20" name="Group 11"/>
            <p:cNvGrpSpPr/>
            <p:nvPr/>
          </p:nvGrpSpPr>
          <p:grpSpPr>
            <a:xfrm>
              <a:off x="1219200" y="3505200"/>
              <a:ext cx="1143000" cy="298704"/>
              <a:chOff x="5986686" y="3185542"/>
              <a:chExt cx="1700368" cy="471166"/>
            </a:xfrm>
            <a:solidFill>
              <a:srgbClr val="9DC17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1" name="Rounded Rectangle 20"/>
              <p:cNvSpPr/>
              <p:nvPr/>
            </p:nvSpPr>
            <p:spPr>
              <a:xfrm>
                <a:off x="5986686" y="3185542"/>
                <a:ext cx="1700368" cy="471166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2" name="Rounded Rectangle 4"/>
              <p:cNvSpPr/>
              <p:nvPr/>
            </p:nvSpPr>
            <p:spPr>
              <a:xfrm>
                <a:off x="6004007" y="3185542"/>
                <a:ext cx="1665728" cy="453845"/>
              </a:xfrm>
              <a:prstGeom prst="rect">
                <a:avLst/>
              </a:prstGeom>
              <a:solidFill>
                <a:srgbClr val="95CF8B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dirty="0" smtClean="0">
                    <a:ln w="18415" cmpd="sng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Tahoma" pitchFamily="34" charset="0"/>
                    <a:cs typeface="Tahoma" pitchFamily="34" charset="0"/>
                  </a:rPr>
                  <a:t>Scope </a:t>
                </a:r>
                <a:r>
                  <a:rPr lang="en-US" kern="1200" dirty="0" smtClean="0">
                    <a:ln w="18415" cmpd="sng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Further Reading</a:t>
            </a:r>
          </a:p>
        </p:txBody>
      </p:sp>
      <p:pic>
        <p:nvPicPr>
          <p:cNvPr id="7" name="Picture 4" descr="Corporate Standard cover (Large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2428195" cy="3276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124200" y="1371600"/>
            <a:ext cx="5486400" cy="47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indent="-341313"/>
            <a:r>
              <a:rPr lang="en-US" i="1" spc="-150" dirty="0">
                <a:solidFill>
                  <a:srgbClr val="58700A"/>
                </a:solidFill>
                <a:latin typeface="Helvetica Neue Light"/>
              </a:rPr>
              <a:t>The Greenhouse Gas Protocol: A Corporate Accounting &amp; Reporting </a:t>
            </a:r>
            <a:r>
              <a:rPr lang="en-US" i="1" spc="-150" dirty="0" smtClean="0">
                <a:solidFill>
                  <a:srgbClr val="58700A"/>
                </a:solidFill>
                <a:latin typeface="Helvetica Neue Light"/>
              </a:rPr>
              <a:t>Standard</a:t>
            </a:r>
          </a:p>
          <a:p>
            <a:pPr lvl="1" indent="-341313">
              <a:buFont typeface="Arial" pitchFamily="34" charset="0"/>
              <a:buChar char="•"/>
            </a:pPr>
            <a:r>
              <a:rPr lang="en-US" sz="1400" dirty="0" smtClean="0">
                <a:latin typeface="Helvetica Neue Light"/>
              </a:rPr>
              <a:t>Chapter </a:t>
            </a:r>
            <a:r>
              <a:rPr lang="en-US" sz="1400" dirty="0">
                <a:latin typeface="Helvetica Neue Light"/>
              </a:rPr>
              <a:t>4: Setting Operational </a:t>
            </a:r>
            <a:r>
              <a:rPr lang="en-US" sz="1400" dirty="0" smtClean="0">
                <a:latin typeface="Helvetica Neue Light"/>
              </a:rPr>
              <a:t>Boundaries;  </a:t>
            </a:r>
          </a:p>
          <a:p>
            <a:pPr lvl="1" indent="-341313">
              <a:buFont typeface="Arial" pitchFamily="34" charset="0"/>
              <a:buChar char="•"/>
            </a:pPr>
            <a:r>
              <a:rPr lang="en-US" sz="1400" dirty="0" smtClean="0">
                <a:latin typeface="Helvetica Neue Light"/>
              </a:rPr>
              <a:t>Appendix F: Categorizing GHG Emissions Associated with Leased Assets  </a:t>
            </a:r>
            <a:r>
              <a:rPr lang="en-US" sz="1050" dirty="0" smtClean="0">
                <a:latin typeface="Helvetica Neue Light"/>
              </a:rPr>
              <a:t>(</a:t>
            </a:r>
            <a:r>
              <a:rPr lang="en-US" sz="1050" dirty="0" smtClean="0">
                <a:latin typeface="Helvetica Neue Light"/>
                <a:hlinkClick r:id="rId4"/>
              </a:rPr>
              <a:t>http://www.ghgprotocol.org/downloads/calcs/Appendix_F_Leased_Assets.pdf</a:t>
            </a:r>
            <a:r>
              <a:rPr lang="en-US" sz="1050" dirty="0" smtClean="0">
                <a:latin typeface="Helvetica Neue Light"/>
              </a:rPr>
              <a:t>) </a:t>
            </a:r>
          </a:p>
          <a:p>
            <a:pPr lvl="1" indent="-341313">
              <a:buFont typeface="Arial" pitchFamily="34" charset="0"/>
              <a:buChar char="•"/>
            </a:pPr>
            <a:r>
              <a:rPr lang="en-US" sz="1400" dirty="0" smtClean="0">
                <a:latin typeface="Helvetica Neue Light"/>
              </a:rPr>
              <a:t>Appendix A: Accounting for Indirect Emissions from Purchased Electricity</a:t>
            </a:r>
          </a:p>
          <a:p>
            <a:pPr lvl="1" indent="-341313">
              <a:buFont typeface="Arial" pitchFamily="34" charset="0"/>
              <a:buChar char="•"/>
            </a:pPr>
            <a:r>
              <a:rPr lang="en-US" sz="1400" dirty="0" smtClean="0">
                <a:latin typeface="Helvetica Neue Light"/>
              </a:rPr>
              <a:t>Appendix D: Industry Sectors and Scopes</a:t>
            </a:r>
            <a:endParaRPr lang="en-US" sz="1400" dirty="0">
              <a:latin typeface="Helvetica Neue Light"/>
            </a:endParaRPr>
          </a:p>
          <a:p>
            <a:pPr marL="457200" lvl="2" indent="-341313"/>
            <a:endParaRPr lang="en-US" i="1" spc="-150" dirty="0" smtClean="0">
              <a:solidFill>
                <a:srgbClr val="58700A"/>
              </a:solidFill>
              <a:latin typeface="Helvetica Neue Light"/>
            </a:endParaRPr>
          </a:p>
          <a:p>
            <a:pPr marL="457200" lvl="2" indent="-341313"/>
            <a:r>
              <a:rPr lang="en-US" i="1" spc="-150" dirty="0" smtClean="0">
                <a:solidFill>
                  <a:srgbClr val="58700A"/>
                </a:solidFill>
                <a:latin typeface="Helvetica Neue Light"/>
              </a:rPr>
              <a:t>The Greenhouse Gas Protocol: Scope 2 Guidance</a:t>
            </a:r>
            <a:endParaRPr lang="en-US" i="1" spc="-150" dirty="0">
              <a:solidFill>
                <a:srgbClr val="58700A"/>
              </a:solidFill>
              <a:latin typeface="Helvetica Neue Light"/>
            </a:endParaRPr>
          </a:p>
          <a:p>
            <a:pPr marL="457200" lvl="2" indent="-341313"/>
            <a:endParaRPr lang="en-US" dirty="0" smtClean="0"/>
          </a:p>
          <a:p>
            <a:pPr lvl="1" indent="-341313"/>
            <a:r>
              <a:rPr lang="en-US" i="1" spc="-150" dirty="0" smtClean="0">
                <a:solidFill>
                  <a:srgbClr val="58700A"/>
                </a:solidFill>
                <a:latin typeface="Helvetica Neue Light"/>
              </a:rPr>
              <a:t>Hot Climate, Cool Commerce: A Service Sector Guide to Greenhouse Gas Management</a:t>
            </a:r>
          </a:p>
          <a:p>
            <a:pPr lvl="1" indent="-341313"/>
            <a:r>
              <a:rPr lang="en-US" sz="1400" dirty="0" smtClean="0">
                <a:latin typeface="Helvetica Neue Light"/>
              </a:rPr>
              <a:t>Part I, Step 2: </a:t>
            </a:r>
            <a:r>
              <a:rPr lang="en-US" sz="1400" dirty="0">
                <a:latin typeface="Helvetica Neue Light"/>
              </a:rPr>
              <a:t>Establishing </a:t>
            </a:r>
            <a:r>
              <a:rPr lang="en-US" sz="1400" dirty="0" smtClean="0">
                <a:latin typeface="Helvetica Neue Light"/>
              </a:rPr>
              <a:t>Boundaries</a:t>
            </a:r>
            <a:endParaRPr lang="en-US" sz="1400" dirty="0">
              <a:latin typeface="Helvetica Neue Light"/>
            </a:endParaRPr>
          </a:p>
          <a:p>
            <a:pPr lvl="1" indent="-341313"/>
            <a:endParaRPr lang="en-US" i="1" dirty="0"/>
          </a:p>
          <a:p>
            <a:pPr lvl="1" indent="-341313"/>
            <a:r>
              <a:rPr lang="en-US" i="1" spc="-150" dirty="0">
                <a:solidFill>
                  <a:srgbClr val="58700A"/>
                </a:solidFill>
                <a:latin typeface="Helvetica Neue Light"/>
              </a:rPr>
              <a:t>ISO </a:t>
            </a:r>
            <a:r>
              <a:rPr lang="en-US" i="1" spc="-150" dirty="0" smtClean="0">
                <a:solidFill>
                  <a:srgbClr val="58700A"/>
                </a:solidFill>
                <a:latin typeface="Helvetica Neue Light"/>
              </a:rPr>
              <a:t>14064-1</a:t>
            </a:r>
          </a:p>
          <a:p>
            <a:pPr lvl="1" indent="-341313"/>
            <a:r>
              <a:rPr lang="en-US" sz="1400" dirty="0" smtClean="0">
                <a:latin typeface="Helvetica Neue Light"/>
              </a:rPr>
              <a:t>Section </a:t>
            </a:r>
            <a:r>
              <a:rPr lang="en-US" sz="1400" dirty="0">
                <a:latin typeface="Helvetica Neue Light"/>
              </a:rPr>
              <a:t>4.2: Operational </a:t>
            </a:r>
            <a:r>
              <a:rPr lang="en-US" sz="1400" dirty="0" smtClean="0">
                <a:latin typeface="Helvetica Neue Light"/>
              </a:rPr>
              <a:t>Boundaries</a:t>
            </a:r>
            <a:endParaRPr lang="en-US" sz="1400" dirty="0">
              <a:latin typeface="Helvetica Neue Light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07" y="3137936"/>
            <a:ext cx="2293736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4F4F4F"/>
                </a:solidFill>
              </a:rPr>
              <a:t>The market-based Scope 2 approach is applicable to a wide range of contractual instruments, not just those specifically linked with green </a:t>
            </a:r>
            <a:r>
              <a:rPr lang="en-US" sz="2000" dirty="0">
                <a:solidFill>
                  <a:srgbClr val="4F4F4F"/>
                </a:solidFill>
              </a:rPr>
              <a:t>power or even renewable energy. They include:</a:t>
            </a:r>
          </a:p>
          <a:p>
            <a:r>
              <a:rPr lang="en-US" sz="2000" dirty="0" smtClean="0">
                <a:solidFill>
                  <a:srgbClr val="4F4F4F"/>
                </a:solidFill>
              </a:rPr>
              <a:t>Energy </a:t>
            </a:r>
            <a:r>
              <a:rPr lang="en-US" sz="2000" dirty="0">
                <a:solidFill>
                  <a:srgbClr val="4F4F4F"/>
                </a:solidFill>
              </a:rPr>
              <a:t>attribute certificates (GOs, RECs)</a:t>
            </a:r>
          </a:p>
          <a:p>
            <a:r>
              <a:rPr lang="en-US" sz="2000" dirty="0" smtClean="0">
                <a:solidFill>
                  <a:srgbClr val="4F4F4F"/>
                </a:solidFill>
              </a:rPr>
              <a:t>Direct </a:t>
            </a:r>
            <a:r>
              <a:rPr lang="en-US" sz="2000" dirty="0">
                <a:solidFill>
                  <a:srgbClr val="4F4F4F"/>
                </a:solidFill>
              </a:rPr>
              <a:t>contracts such as power purchase agreements (PPAs</a:t>
            </a:r>
            <a:r>
              <a:rPr lang="en-US" sz="2000" dirty="0" smtClean="0">
                <a:solidFill>
                  <a:srgbClr val="4F4F4F"/>
                </a:solidFill>
              </a:rPr>
              <a:t>), where </a:t>
            </a:r>
            <a:r>
              <a:rPr lang="en-US" sz="2000" dirty="0">
                <a:solidFill>
                  <a:srgbClr val="4F4F4F"/>
                </a:solidFill>
              </a:rPr>
              <a:t>other instruments or energy attribute certificates do not exist</a:t>
            </a:r>
          </a:p>
          <a:p>
            <a:r>
              <a:rPr lang="en-US" sz="2000" dirty="0" smtClean="0">
                <a:solidFill>
                  <a:srgbClr val="4F4F4F"/>
                </a:solidFill>
              </a:rPr>
              <a:t>Supplier-specific </a:t>
            </a:r>
            <a:r>
              <a:rPr lang="en-US" sz="2000" dirty="0">
                <a:solidFill>
                  <a:srgbClr val="4F4F4F"/>
                </a:solidFill>
              </a:rPr>
              <a:t>emission rates</a:t>
            </a:r>
          </a:p>
          <a:p>
            <a:r>
              <a:rPr lang="en-US" sz="2000" dirty="0" smtClean="0">
                <a:solidFill>
                  <a:srgbClr val="4F4F4F"/>
                </a:solidFill>
              </a:rPr>
              <a:t>Residual </a:t>
            </a:r>
            <a:r>
              <a:rPr lang="en-US" sz="2000" dirty="0">
                <a:solidFill>
                  <a:srgbClr val="4F4F4F"/>
                </a:solidFill>
              </a:rPr>
              <a:t>mix (e.g., the emissions rate left after the </a:t>
            </a:r>
            <a:r>
              <a:rPr lang="en-US" sz="2000">
                <a:solidFill>
                  <a:srgbClr val="4F4F4F"/>
                </a:solidFill>
              </a:rPr>
              <a:t>three </a:t>
            </a:r>
            <a:r>
              <a:rPr lang="en-US" sz="2000" smtClean="0">
                <a:solidFill>
                  <a:srgbClr val="4F4F4F"/>
                </a:solidFill>
              </a:rPr>
              <a:t>other contractual </a:t>
            </a:r>
            <a:r>
              <a:rPr lang="en-US" sz="2000" dirty="0">
                <a:solidFill>
                  <a:srgbClr val="4F4F4F"/>
                </a:solidFill>
              </a:rPr>
              <a:t>information items are removed from the system)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contractual instruments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719" y="1529397"/>
            <a:ext cx="8318881" cy="464280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In this lesson, you will learn:</a:t>
            </a:r>
          </a:p>
          <a:p>
            <a:pPr lvl="1"/>
            <a:endParaRPr lang="en-US" dirty="0" smtClean="0"/>
          </a:p>
          <a:p>
            <a:r>
              <a:rPr lang="en-US" sz="2100" dirty="0" smtClean="0"/>
              <a:t>Which sources of emissions to include in an inventory</a:t>
            </a:r>
          </a:p>
          <a:p>
            <a:endParaRPr lang="en-US" sz="2100" dirty="0" smtClean="0"/>
          </a:p>
          <a:p>
            <a:r>
              <a:rPr lang="en-US" sz="2100" dirty="0" smtClean="0"/>
              <a:t>The difference between direct and indirect emissions</a:t>
            </a:r>
          </a:p>
          <a:p>
            <a:endParaRPr lang="en-US" sz="2100" dirty="0" smtClean="0"/>
          </a:p>
          <a:p>
            <a:r>
              <a:rPr lang="en-US" sz="2100" dirty="0" smtClean="0"/>
              <a:t>How to classify emissions under Scopes 1, 2, and 3</a:t>
            </a:r>
          </a:p>
          <a:p>
            <a:endParaRPr lang="en-US" sz="2100" dirty="0" smtClean="0"/>
          </a:p>
          <a:p>
            <a:r>
              <a:rPr lang="en-US" sz="2100" dirty="0" smtClean="0"/>
              <a:t>How to prevent double-counting emissions</a:t>
            </a:r>
          </a:p>
          <a:p>
            <a:endParaRPr lang="en-US" sz="2100" dirty="0" smtClean="0"/>
          </a:p>
          <a:p>
            <a:r>
              <a:rPr lang="en-US" sz="2100" dirty="0" smtClean="0"/>
              <a:t>How to classify emissions from leased assets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>
          <a:xfrm>
            <a:off x="256516" y="873760"/>
            <a:ext cx="8458562" cy="528320"/>
          </a:xfrm>
        </p:spPr>
        <p:txBody>
          <a:bodyPr/>
          <a:lstStyle/>
          <a:p>
            <a:r>
              <a:rPr lang="en-US" dirty="0" smtClean="0"/>
              <a:t>Pros and cons of the two Scope 2 calculation 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92849"/>
              </p:ext>
            </p:extLst>
          </p:nvPr>
        </p:nvGraphicFramePr>
        <p:xfrm>
          <a:off x="381000" y="1676400"/>
          <a:ext cx="7772400" cy="4468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3124200"/>
                <a:gridCol w="3352800"/>
              </a:tblGrid>
              <a:tr h="609600"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Pros</a:t>
                      </a:r>
                      <a:endParaRPr lang="en-US" sz="1800" b="1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Cons</a:t>
                      </a:r>
                      <a:endParaRPr lang="en-US" sz="1800" b="1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A2"/>
                    </a:solidFill>
                  </a:tcPr>
                </a:tc>
              </a:tr>
              <a:tr h="1867866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Location-based method</a:t>
                      </a:r>
                      <a:endParaRPr lang="en-US" sz="1800" b="1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Reflects actual generation &amp;</a:t>
                      </a:r>
                      <a:r>
                        <a:rPr lang="en-US" sz="1800" baseline="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distribution</a:t>
                      </a:r>
                      <a:endParaRPr lang="en-US" sz="1800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 incentive to reflect purchases or influence supply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Only means of reducing scope 2 emissions is via consumption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Less relevant for making purchasing decisions</a:t>
                      </a:r>
                      <a:endParaRPr lang="en-US" sz="1800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29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Market-based method</a:t>
                      </a:r>
                      <a:endParaRPr lang="en-US" sz="1800" b="1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Better reflects risks &amp; opportunities associated with supplier portfolios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More</a:t>
                      </a:r>
                      <a:r>
                        <a:rPr lang="en-US" sz="1800" baseline="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relevant for making purchasing decisions</a:t>
                      </a:r>
                      <a:endParaRPr lang="en-US" sz="1800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4F4F4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Voluntary purchasing may not impact market (but see quality criteria)</a:t>
                      </a:r>
                      <a:endParaRPr lang="en-US" sz="1800" dirty="0">
                        <a:solidFill>
                          <a:srgbClr val="4F4F4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AC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7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Boundaries: Imaginary lines encompassing the emissions to include in a company’s GHG inventory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u="sng" dirty="0" smtClean="0"/>
              <a:t>Organizational boundaries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Determine which company operations to include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u="sng" dirty="0" smtClean="0"/>
              <a:t>Operational boundaries</a:t>
            </a:r>
          </a:p>
          <a:p>
            <a:pPr lvl="2"/>
            <a:r>
              <a:rPr lang="en-US" dirty="0" smtClean="0"/>
              <a:t>Determine which emissions sources to include</a:t>
            </a:r>
          </a:p>
          <a:p>
            <a:pPr lvl="2"/>
            <a:r>
              <a:rPr lang="en-US" dirty="0" smtClean="0"/>
              <a:t>Determine how to categorize emissions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“Boundaries” in a GHG inventory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4419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443424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419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38400" y="4114800"/>
            <a:ext cx="5867400" cy="1828800"/>
          </a:xfrm>
          <a:prstGeom prst="roundRect">
            <a:avLst/>
          </a:prstGeom>
          <a:noFill/>
          <a:ln w="76200">
            <a:solidFill>
              <a:srgbClr val="00AC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2000" y="41910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Scope 3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9200" y="41910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Scope 1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10400" y="421880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Scope 2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9400" y="4431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19400" y="421880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Scope 1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3340" y="4953000"/>
            <a:ext cx="957660" cy="93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724400"/>
            <a:ext cx="698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5372631"/>
            <a:ext cx="946514" cy="49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4953000"/>
            <a:ext cx="990600" cy="104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6516" y="1071880"/>
            <a:ext cx="8458562" cy="528320"/>
          </a:xfrm>
        </p:spPr>
        <p:txBody>
          <a:bodyPr>
            <a:noAutofit/>
          </a:bodyPr>
          <a:lstStyle/>
          <a:p>
            <a:r>
              <a:rPr lang="en-US" sz="3200" dirty="0" smtClean="0"/>
              <a:t>Organizational and Operational Boundaries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543800" y="2286000"/>
            <a:ext cx="762000" cy="1325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43800" y="3627120"/>
            <a:ext cx="76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3800" y="3581400"/>
            <a:ext cx="2286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contrast="10000"/>
          </a:blip>
          <a:srcRect r="1207"/>
          <a:stretch>
            <a:fillRect/>
          </a:stretch>
        </p:blipFill>
        <p:spPr bwMode="auto">
          <a:xfrm>
            <a:off x="533400" y="2133600"/>
            <a:ext cx="792480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543800" y="2362200"/>
            <a:ext cx="76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3627120"/>
            <a:ext cx="76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6200" y="3733800"/>
            <a:ext cx="2286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208431" y="2062797"/>
            <a:ext cx="8318881" cy="46428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determine which sources of emissions to include</a:t>
            </a:r>
          </a:p>
          <a:p>
            <a:endParaRPr lang="en-US" sz="2400" dirty="0" smtClean="0"/>
          </a:p>
          <a:p>
            <a:r>
              <a:rPr lang="en-US" sz="2400" dirty="0" smtClean="0"/>
              <a:t>To classify sources to avoid double-counting</a:t>
            </a:r>
          </a:p>
          <a:p>
            <a:endParaRPr lang="en-US" sz="2400" dirty="0" smtClean="0"/>
          </a:p>
          <a:p>
            <a:r>
              <a:rPr lang="en-US" sz="2400" dirty="0" smtClean="0"/>
              <a:t>To provide more useful information to stakeholders</a:t>
            </a:r>
          </a:p>
          <a:p>
            <a:endParaRPr lang="en-US" sz="2400" dirty="0" smtClean="0"/>
          </a:p>
          <a:p>
            <a:r>
              <a:rPr lang="en-US" sz="2400" dirty="0" smtClean="0"/>
              <a:t>To help manage GHG risks and opportunities along the value chain</a:t>
            </a:r>
          </a:p>
          <a:p>
            <a:endParaRPr lang="en-US" sz="2400" dirty="0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6516" y="995680"/>
            <a:ext cx="8458562" cy="528320"/>
          </a:xfrm>
        </p:spPr>
        <p:txBody>
          <a:bodyPr/>
          <a:lstStyle/>
          <a:p>
            <a:r>
              <a:rPr lang="en-US" dirty="0" smtClean="0"/>
              <a:t>Why are Operational Boundaries Important?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431" y="1981200"/>
            <a:ext cx="8318881" cy="4642803"/>
          </a:xfrm>
        </p:spPr>
        <p:txBody>
          <a:bodyPr/>
          <a:lstStyle/>
          <a:p>
            <a:endParaRPr lang="en-US" sz="2800" dirty="0" smtClean="0">
              <a:cs typeface="Arial" charset="0"/>
            </a:endParaRPr>
          </a:p>
          <a:p>
            <a:r>
              <a:rPr lang="en-US" sz="2800" dirty="0" smtClean="0">
                <a:cs typeface="Arial" charset="0"/>
              </a:rPr>
              <a:t>Identify emissions associated with operations</a:t>
            </a:r>
          </a:p>
          <a:p>
            <a:endParaRPr lang="en-US" sz="2800" dirty="0" smtClean="0">
              <a:cs typeface="Arial" charset="0"/>
            </a:endParaRPr>
          </a:p>
          <a:p>
            <a:r>
              <a:rPr lang="en-US" sz="2800" dirty="0" smtClean="0">
                <a:cs typeface="Arial" charset="0"/>
              </a:rPr>
              <a:t>Classify emissions as direct or indirect</a:t>
            </a:r>
          </a:p>
          <a:p>
            <a:endParaRPr lang="en-US" sz="2800" dirty="0" smtClean="0">
              <a:cs typeface="Arial" charset="0"/>
            </a:endParaRPr>
          </a:p>
          <a:p>
            <a:r>
              <a:rPr lang="en-US" sz="2800" dirty="0" smtClean="0">
                <a:cs typeface="Arial" charset="0"/>
              </a:rPr>
              <a:t>Categorize the “scope” of emissions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Operational Boundaries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943600" y="3810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Indirect Emissions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2300" y="3810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ahoma" pitchFamily="34" charset="0"/>
                <a:cs typeface="Tahoma" pitchFamily="34" charset="0"/>
              </a:rPr>
              <a:t>Direct Emissions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 smtClean="0"/>
              <a:t>Direct:</a:t>
            </a:r>
            <a:r>
              <a:rPr lang="en-US" sz="2000" dirty="0" smtClean="0"/>
              <a:t> emissions from sources owned or controlled by the reporting company</a:t>
            </a:r>
          </a:p>
          <a:p>
            <a:pPr>
              <a:buNone/>
            </a:pPr>
            <a:endParaRPr lang="en-US" sz="2000" u="sng" dirty="0" smtClean="0"/>
          </a:p>
          <a:p>
            <a:r>
              <a:rPr lang="en-US" sz="2000" u="sng" dirty="0" smtClean="0"/>
              <a:t>Indirect</a:t>
            </a:r>
            <a:r>
              <a:rPr lang="en-US" sz="2000" dirty="0" smtClean="0"/>
              <a:t>: emissions that are a consequence of the activities of the reporting company but occur at sources owned or controlled by another company</a:t>
            </a:r>
            <a:endParaRPr lang="en-US" sz="2000" u="sn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Direct and Indirect Emissions</a:t>
            </a:r>
            <a:endParaRPr lang="en-US" sz="4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753100" y="4687994"/>
            <a:ext cx="1333500" cy="1888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76900" y="4764194"/>
            <a:ext cx="1333500" cy="1888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53100" y="4840394"/>
            <a:ext cx="1257300" cy="1888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000500" y="4687994"/>
            <a:ext cx="1752600" cy="304800"/>
            <a:chOff x="4114800" y="5297778"/>
            <a:chExt cx="1752600" cy="304800"/>
          </a:xfrm>
        </p:grpSpPr>
        <p:cxnSp>
          <p:nvCxnSpPr>
            <p:cNvPr id="34" name="Straight Connector 33"/>
            <p:cNvCxnSpPr/>
            <p:nvPr/>
          </p:nvCxnSpPr>
          <p:spPr>
            <a:xfrm rot="10800000" flipV="1">
              <a:off x="4114800" y="5297778"/>
              <a:ext cx="1600200" cy="30480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 flipV="1">
              <a:off x="4191000" y="5450178"/>
              <a:ext cx="1676400" cy="15240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4191000" y="5373978"/>
              <a:ext cx="1600200" cy="22860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3390900" y="5257616"/>
            <a:ext cx="1981200" cy="838384"/>
          </a:xfrm>
          <a:prstGeom prst="roundRect">
            <a:avLst/>
          </a:prstGeom>
          <a:solidFill>
            <a:srgbClr val="00ACA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Your factory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057900" y="5257616"/>
            <a:ext cx="2362200" cy="838384"/>
          </a:xfrm>
          <a:prstGeom prst="roundRect">
            <a:avLst/>
          </a:prstGeom>
          <a:solidFill>
            <a:srgbClr val="73C16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Power plant</a:t>
            </a:r>
          </a:p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(owned by utility company)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42900" y="5257616"/>
            <a:ext cx="2362200" cy="838384"/>
          </a:xfrm>
          <a:prstGeom prst="roundRect">
            <a:avLst/>
          </a:prstGeom>
          <a:solidFill>
            <a:srgbClr val="73C16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Maintenance service</a:t>
            </a:r>
          </a:p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(owned by another company)</a:t>
            </a:r>
          </a:p>
        </p:txBody>
      </p:sp>
      <p:sp>
        <p:nvSpPr>
          <p:cNvPr id="46" name="TextBox 45"/>
          <p:cNvSpPr txBox="1"/>
          <p:nvPr/>
        </p:nvSpPr>
        <p:spPr>
          <a:xfrm rot="820076">
            <a:off x="329295" y="4666674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sz="1400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406155">
            <a:off x="3899131" y="4087916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sz="1400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649336">
            <a:off x="6950859" y="4111884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CA2"/>
                </a:solidFill>
                <a:latin typeface="Tahoma" pitchFamily="34" charset="0"/>
                <a:cs typeface="Tahoma" pitchFamily="34" charset="0"/>
              </a:rPr>
              <a:t>GHGs</a:t>
            </a:r>
            <a:endParaRPr lang="en-US" sz="1400" dirty="0">
              <a:solidFill>
                <a:srgbClr val="00ACA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2400" y="3810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Indirect Emissions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56030" y="4595167"/>
            <a:ext cx="273270" cy="5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495800"/>
            <a:ext cx="1152525" cy="66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53" descr="factory a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505"/>
          <a:stretch>
            <a:fillRect/>
          </a:stretch>
        </p:blipFill>
        <p:spPr>
          <a:xfrm>
            <a:off x="3886200" y="4267200"/>
            <a:ext cx="990600" cy="966021"/>
          </a:xfrm>
          <a:prstGeom prst="rect">
            <a:avLst/>
          </a:prstGeom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4293042"/>
            <a:ext cx="990600" cy="96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9" grpId="0"/>
      <p:bldP spid="38" grpId="0" animBg="1"/>
      <p:bldP spid="40" grpId="0" animBg="1"/>
      <p:bldP spid="41" grpId="0" animBg="1"/>
      <p:bldP spid="46" grpId="0"/>
      <p:bldP spid="47" grpId="0"/>
      <p:bldP spid="48" grpId="0"/>
      <p:bldP spid="50" grpId="0"/>
    </p:bld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380"/>
      </a:hlink>
      <a:folHlink>
        <a:srgbClr val="0093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F9699F1D82E8489539652D1D3605E0" ma:contentTypeVersion="14" ma:contentTypeDescription="Create a new document." ma:contentTypeScope="" ma:versionID="7f9de84e41ab407733e1146335bf5678">
  <xsd:schema xmlns:xsd="http://www.w3.org/2001/XMLSchema" xmlns:xs="http://www.w3.org/2001/XMLSchema" xmlns:p="http://schemas.microsoft.com/office/2006/metadata/properties" xmlns:ns1="http://schemas.microsoft.com/sharepoint/v3" xmlns:ns2="0f2b0006-c2ac-4c37-974f-93953e9e2787" xmlns:ns3="f1a64cc1-e1f5-4dc9-b425-36e48be156d1" targetNamespace="http://schemas.microsoft.com/office/2006/metadata/properties" ma:root="true" ma:fieldsID="fd0de4771770fc8b85fe80b92f9339eb" ns1:_="" ns2:_="" ns3:_="">
    <xsd:import namespace="http://schemas.microsoft.com/sharepoint/v3"/>
    <xsd:import namespace="0f2b0006-c2ac-4c37-974f-93953e9e2787"/>
    <xsd:import namespace="f1a64cc1-e1f5-4dc9-b425-36e48be156d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2b0006-c2ac-4c37-974f-93953e9e27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64cc1-e1f5-4dc9-b425-36e48be156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4B2D145-7641-4CD7-B0BC-6A906780983A}"/>
</file>

<file path=customXml/itemProps2.xml><?xml version="1.0" encoding="utf-8"?>
<ds:datastoreItem xmlns:ds="http://schemas.openxmlformats.org/officeDocument/2006/customXml" ds:itemID="{AE5E9380-D57E-4A77-9691-07C26EC2C758}"/>
</file>

<file path=customXml/itemProps3.xml><?xml version="1.0" encoding="utf-8"?>
<ds:datastoreItem xmlns:ds="http://schemas.openxmlformats.org/officeDocument/2006/customXml" ds:itemID="{6EC4D9BC-B72C-4760-945D-7827A7B4136D}"/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1650</Words>
  <Application>Microsoft Office PowerPoint</Application>
  <PresentationFormat>On-screen Show (4:3)</PresentationFormat>
  <Paragraphs>388</Paragraphs>
  <Slides>40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Helvetica Neue Light</vt:lpstr>
      <vt:lpstr>Tahoma</vt:lpstr>
      <vt:lpstr>Times New Roman</vt:lpstr>
      <vt:lpstr>Wingdings</vt:lpstr>
      <vt:lpstr>1_Office Theme</vt:lpstr>
      <vt:lpstr>A Corporate Accounting and Reporting Standard</vt:lpstr>
      <vt:lpstr>Lesson  Modules</vt:lpstr>
      <vt:lpstr>Operational Boundaries</vt:lpstr>
      <vt:lpstr>Learning Objectives</vt:lpstr>
      <vt:lpstr>“Boundaries” in a GHG inventory</vt:lpstr>
      <vt:lpstr>Organizational and Operational Boundaries</vt:lpstr>
      <vt:lpstr>Why are Operational Boundaries Important?</vt:lpstr>
      <vt:lpstr>Setting Operational Boundaries</vt:lpstr>
      <vt:lpstr>Direct and Indirect Emissions</vt:lpstr>
      <vt:lpstr>Classifying Emissions: Scopes</vt:lpstr>
      <vt:lpstr>Scope 1 Emissions</vt:lpstr>
      <vt:lpstr>Scope 2 Emissions</vt:lpstr>
      <vt:lpstr>Types of differentiated electricity products</vt:lpstr>
      <vt:lpstr>NEW: required conformance with Scope 2 Guidance</vt:lpstr>
      <vt:lpstr>Markets with no choice in electricity supply</vt:lpstr>
      <vt:lpstr>Markets with consumer choice</vt:lpstr>
      <vt:lpstr>Markets with consumer choice</vt:lpstr>
      <vt:lpstr>Markets with consumer choice</vt:lpstr>
      <vt:lpstr>Markets with consumer choice</vt:lpstr>
      <vt:lpstr>The two scope 2 calculation methods</vt:lpstr>
      <vt:lpstr>Pros and cons of the two Scope 2 calculation methods</vt:lpstr>
      <vt:lpstr>When should the different methods be used?</vt:lpstr>
      <vt:lpstr>Scope 3 Emissions</vt:lpstr>
      <vt:lpstr>Scopes 1, 2 and 3</vt:lpstr>
      <vt:lpstr>Biomass</vt:lpstr>
      <vt:lpstr>Determining Scope</vt:lpstr>
      <vt:lpstr>Scopes Across the Value Chain</vt:lpstr>
      <vt:lpstr>How will each action affect each scope?</vt:lpstr>
      <vt:lpstr>Scope 3: Further Guidance</vt:lpstr>
      <vt:lpstr>Special Issue: Electricity Emissions</vt:lpstr>
      <vt:lpstr>Leased Assets, Outsourcing and Franchising</vt:lpstr>
      <vt:lpstr>Types of Leased Assets</vt:lpstr>
      <vt:lpstr>Emissions from Leased Assets</vt:lpstr>
      <vt:lpstr>Classifying Emissions from Leased Assets</vt:lpstr>
      <vt:lpstr>Double Counting</vt:lpstr>
      <vt:lpstr>Summary</vt:lpstr>
      <vt:lpstr>Further Reading</vt:lpstr>
      <vt:lpstr>Additional slides</vt:lpstr>
      <vt:lpstr>Types of contractual instruments</vt:lpstr>
      <vt:lpstr>Pros and cons of the two Scope 2 calculation methods</vt:lpstr>
    </vt:vector>
  </TitlesOfParts>
  <Company>WORLD RESOURCES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bulldog</dc:creator>
  <cp:lastModifiedBy>Stephen Russell</cp:lastModifiedBy>
  <cp:revision>171</cp:revision>
  <dcterms:created xsi:type="dcterms:W3CDTF">2009-11-10T22:35:43Z</dcterms:created>
  <dcterms:modified xsi:type="dcterms:W3CDTF">2015-10-14T16:55:47Z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0x010100D1F9699F1D82E8489539652D1D3605E0</vt:lpwstr>
  </property>
  <property fmtid="{D5CDD505-2E9C-101B-9397-08002B2CF9AE}" pid="3" name="Order">
    <vt:r8>33600</vt:r8>
  </property>
  <property fmtid="{D5CDD505-2E9C-101B-9397-08002B2CF9AE}" pid="4" name="_CopySource">
    <vt:lpwstr>https://onewri-my.sharepoint.com/personal/yelena_akopian_wri_org/Documents/For Kai/Corporate Standard/Day 1/04_Operational Boundaries_final.pptx</vt:lpwstr>
  </property>
  <property fmtid="{D5CDD505-2E9C-101B-9397-08002B2CF9AE}" pid="5" name="_SourceUrl">
    <vt:lpwstr/>
  </property>
  <property fmtid="{D5CDD505-2E9C-101B-9397-08002B2CF9AE}" pid="6" name="_SharedFileIndex">
    <vt:lpwstr/>
  </property>
</Properties>
</file>