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0" r:id="rId9"/>
    <p:sldId id="259" r:id="rId10"/>
    <p:sldId id="261" r:id="rId11"/>
    <p:sldId id="269" r:id="rId12"/>
    <p:sldId id="262" r:id="rId13"/>
    <p:sldId id="275" r:id="rId14"/>
    <p:sldId id="263" r:id="rId15"/>
    <p:sldId id="270" r:id="rId16"/>
    <p:sldId id="271" r:id="rId17"/>
    <p:sldId id="273" r:id="rId18"/>
    <p:sldId id="274" r:id="rId19"/>
    <p:sldId id="272" r:id="rId20"/>
    <p:sldId id="276" r:id="rId21"/>
    <p:sldId id="27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C37-637A-49AE-B613-6B0650F0594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22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C37-637A-49AE-B613-6B0650F0594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5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C37-637A-49AE-B613-6B0650F0594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45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C37-637A-49AE-B613-6B0650F0594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54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C37-637A-49AE-B613-6B0650F0594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79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C37-637A-49AE-B613-6B0650F0594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65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C37-637A-49AE-B613-6B0650F0594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23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C37-637A-49AE-B613-6B0650F0594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3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C37-637A-49AE-B613-6B0650F0594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55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C37-637A-49AE-B613-6B0650F0594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78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C37-637A-49AE-B613-6B0650F0594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93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FC37-637A-49AE-B613-6B0650F0594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4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Concepts C++20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7440" y="5848849"/>
            <a:ext cx="9144000" cy="1655762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Сизых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8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что если</a:t>
            </a:r>
            <a:endParaRPr lang="ru-RU" dirty="0"/>
          </a:p>
        </p:txBody>
      </p:sp>
      <p:pic>
        <p:nvPicPr>
          <p:cNvPr id="7170" name="Picture 2" descr="https://sun9-51.userapi.com/impg/uDNfyy1aGpPQCuKNqqK-G5BkChriCMISzS-nog/Q2kkoOS4riQ.jpg?size=766x567&amp;quality=96&amp;sign=d4d55f02cc78c4f4a2575e3b0ba99e62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7" y="1431199"/>
            <a:ext cx="729615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647667" y="5420794"/>
            <a:ext cx="375848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вместо аккумулятора </a:t>
            </a:r>
            <a:r>
              <a:rPr lang="ru-RU" sz="2600" dirty="0" smtClean="0"/>
              <a:t>передать </a:t>
            </a:r>
            <a:r>
              <a:rPr lang="en-US" sz="2600" dirty="0"/>
              <a:t>const </a:t>
            </a:r>
            <a:r>
              <a:rPr lang="en-US" sz="2600" dirty="0"/>
              <a:t>char</a:t>
            </a:r>
            <a:r>
              <a:rPr lang="en-US" sz="2600" dirty="0"/>
              <a:t>* </a:t>
            </a:r>
            <a:r>
              <a:rPr lang="ru-RU" sz="2600" dirty="0"/>
              <a:t>или </a:t>
            </a:r>
            <a:r>
              <a:rPr lang="en-US" sz="2600" dirty="0"/>
              <a:t>string?</a:t>
            </a:r>
            <a:endParaRPr lang="ru-RU" sz="2600" dirty="0"/>
          </a:p>
          <a:p>
            <a:endParaRPr lang="ru-RU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55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что если</a:t>
            </a:r>
            <a:endParaRPr lang="ru-RU" dirty="0"/>
          </a:p>
        </p:txBody>
      </p:sp>
      <p:pic>
        <p:nvPicPr>
          <p:cNvPr id="7170" name="Picture 2" descr="https://sun9-51.userapi.com/impg/uDNfyy1aGpPQCuKNqqK-G5BkChriCMISzS-nog/Q2kkoOS4riQ.jpg?size=766x567&amp;quality=96&amp;sign=d4d55f02cc78c4f4a2575e3b0ba99e62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7" y="1431199"/>
            <a:ext cx="729615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sun9-84.userapi.com/impg/DE6snG4B8mhuiZT3pri0O-IUVJUcK7KMCY0YHg/aSrE1ojwNT4.jpg?size=1280x808&amp;quality=96&amp;sign=af754a0514ff5811f352f309a0d4b2d8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702179"/>
            <a:ext cx="9582150" cy="604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8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концепта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452253" y="1713765"/>
            <a:ext cx="24730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 smtClean="0"/>
              <a:t>Используя предикат</a:t>
            </a:r>
            <a:endParaRPr lang="ru-RU" sz="3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452253" y="4063551"/>
            <a:ext cx="24730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 smtClean="0"/>
              <a:t>Используя </a:t>
            </a:r>
            <a:r>
              <a:rPr lang="en-US" sz="3000" dirty="0" smtClean="0"/>
              <a:t>requires-</a:t>
            </a:r>
            <a:r>
              <a:rPr lang="ru-RU" sz="3000" dirty="0" smtClean="0"/>
              <a:t>выражение</a:t>
            </a:r>
            <a:endParaRPr lang="ru-RU" sz="3000" dirty="0"/>
          </a:p>
        </p:txBody>
      </p:sp>
      <p:pic>
        <p:nvPicPr>
          <p:cNvPr id="9224" name="Picture 8" descr="https://sun9-58.userapi.com/impg/ZTlxmO4J9BVVOhEZOk62X8LuJ_tbwFpHqYw_Wg/T9-XRqe5nuM.jpg?size=1124x597&amp;quality=96&amp;sign=1e77fcdab9037bb5e8edee2be37d7552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85776"/>
            <a:ext cx="8953500" cy="47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0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концепта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638301" y="2264079"/>
            <a:ext cx="98869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 smtClean="0"/>
              <a:t>Используя комбинацию существующих концептов и </a:t>
            </a:r>
            <a:r>
              <a:rPr lang="en-US" sz="3000" dirty="0" smtClean="0"/>
              <a:t>requires-</a:t>
            </a:r>
            <a:r>
              <a:rPr lang="ru-RU" sz="3000" dirty="0" smtClean="0"/>
              <a:t>выражение</a:t>
            </a:r>
            <a:endParaRPr lang="ru-RU" sz="3000" dirty="0"/>
          </a:p>
        </p:txBody>
      </p:sp>
      <p:pic>
        <p:nvPicPr>
          <p:cNvPr id="15362" name="Picture 2" descr="https://sun9-4.userapi.com/impg/weOrlaeKbnFBGxIbQ10DehB4Kcc0CtsGqp1Fpw/KF5PXrmFb1Y.jpg?size=477x120&amp;quality=96&amp;sign=e7530948ed9947ecf43b0561ffa074e4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61" y="3505768"/>
            <a:ext cx="9259488" cy="232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7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собственного концепта</a:t>
            </a:r>
            <a:endParaRPr lang="ru-RU" dirty="0"/>
          </a:p>
        </p:txBody>
      </p:sp>
      <p:pic>
        <p:nvPicPr>
          <p:cNvPr id="10242" name="Picture 2" descr="https://sun9-45.userapi.com/impg/Js0VGw47fu3W-XscsKYRFZjga1zXjctQxMzeDw/x7O8BmJA1DM.jpg?size=377x245&amp;quality=96&amp;sign=f7b85aa5dcfe81941454bc1aed54874e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043112"/>
            <a:ext cx="6265796" cy="40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sun9-22.userapi.com/impg/L00b9cetp8od3kXfmW_U8wqeoQvtSsl6zp7HUA/Kqxo1OLiP-4.jpg?size=360x206&amp;quality=96&amp;sign=7e51f963263cad1dede120c44fb468de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4" y="2309812"/>
            <a:ext cx="5384863" cy="308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3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собственного концепта</a:t>
            </a:r>
            <a:endParaRPr lang="ru-RU" dirty="0"/>
          </a:p>
        </p:txBody>
      </p:sp>
      <p:pic>
        <p:nvPicPr>
          <p:cNvPr id="11266" name="Picture 2" descr="https://sun9-28.userapi.com/impg/DkRITEosD1IiLMa8XWhlmAhWUHjKMHyV4Rqx_Q/Q4xiuXs9i9Q.jpg?size=569x181&amp;quality=96&amp;sign=5b0e1d5bb2383111cb033fa02e8c220a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043112"/>
            <a:ext cx="10135782" cy="322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0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на основе концептов</a:t>
            </a:r>
            <a:endParaRPr lang="ru-RU" dirty="0"/>
          </a:p>
        </p:txBody>
      </p:sp>
      <p:pic>
        <p:nvPicPr>
          <p:cNvPr id="12290" name="Picture 2" descr="https://sun9-18.userapi.com/impg/__8yrdFxsRWImqIn93T_s7xgE53iK8gz1NRuhA/3zTdwcHBuUI.jpg?size=499x378&amp;quality=96&amp;sign=f50f6d1c642edb051a3264a5a0e35d35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690688"/>
            <a:ext cx="6821397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1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на основе концептов</a:t>
            </a:r>
            <a:endParaRPr lang="ru-RU" dirty="0"/>
          </a:p>
        </p:txBody>
      </p:sp>
      <p:pic>
        <p:nvPicPr>
          <p:cNvPr id="12290" name="Picture 2" descr="https://sun9-18.userapi.com/impg/__8yrdFxsRWImqIn93T_s7xgE53iK8gz1NRuhA/3zTdwcHBuUI.jpg?size=499x378&amp;quality=96&amp;sign=f50f6d1c642edb051a3264a5a0e35d35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77044"/>
            <a:ext cx="5333999" cy="404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s://sun9-88.userapi.com/impg/m0HsywxTgl95kVctUJ9MD1pXnIjlwR8BTgzkUQ/fy7jgHDlJow.jpg?size=482x223&amp;quality=96&amp;sign=f2782685a11ef3a984af771f32f21d6a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91144"/>
            <a:ext cx="6858000" cy="388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39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s://sun9-20.userapi.com/impg/OqHrtPWg5ZZ2BmgeMr9b7S_jT1vFzDg5-l0OIw/0l2mG_XT7kg.jpg?size=353x156&amp;quality=96&amp;sign=73d6eb6aefeca79f801616065a5ef228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6184"/>
            <a:ext cx="7410771" cy="327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на основе концептов</a:t>
            </a:r>
            <a:endParaRPr lang="ru-RU" dirty="0"/>
          </a:p>
        </p:txBody>
      </p:sp>
      <p:pic>
        <p:nvPicPr>
          <p:cNvPr id="13314" name="Picture 2" descr="https://sun9-88.userapi.com/impg/m0HsywxTgl95kVctUJ9MD1pXnIjlwR8BTgzkUQ/fy7jgHDlJow.jpg?size=482x223&amp;quality=96&amp;sign=f2782685a11ef3a984af771f32f21d6a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53965"/>
            <a:ext cx="6858000" cy="388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3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на основе концептов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7550" cy="487997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Концепт с наиболее строгими предикатами, которые уточняют, ужесточают требования к типу, называется более строгим концептом по отношению к </a:t>
            </a:r>
            <a:r>
              <a:rPr lang="ru-RU" dirty="0" smtClean="0"/>
              <a:t>другим.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Концепт </a:t>
            </a:r>
            <a:r>
              <a:rPr lang="en-US" i="1" dirty="0" smtClean="0">
                <a:solidFill>
                  <a:srgbClr val="0070C0"/>
                </a:solidFill>
              </a:rPr>
              <a:t>std::random_access_iterator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более строг</a:t>
            </a:r>
            <a:r>
              <a:rPr lang="en-US" dirty="0" smtClean="0"/>
              <a:t>, </a:t>
            </a:r>
            <a:r>
              <a:rPr lang="ru-RU" dirty="0" smtClean="0"/>
              <a:t>чем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forward_iterator</a:t>
            </a:r>
            <a:endParaRPr lang="ru-RU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ru-RU" dirty="0" smtClean="0"/>
          </a:p>
          <a:p>
            <a:r>
              <a:rPr lang="ru-RU" dirty="0" smtClean="0"/>
              <a:t>Все </a:t>
            </a:r>
            <a:r>
              <a:rPr lang="ru-RU" dirty="0"/>
              <a:t>происходит на этапе компиляции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не подходит ни одна из альтернатив перегрузки, компилятор сообщает об этом.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Если подходит одна, то она выбирается.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Еслт подходит две или больше то выбирается самая строгая альтернатива, если среди них нельзя выбрать самую строгую, то возникает неоднозначность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36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825624"/>
            <a:ext cx="11068050" cy="4708526"/>
          </a:xfrm>
        </p:spPr>
        <p:txBody>
          <a:bodyPr>
            <a:normAutofit/>
          </a:bodyPr>
          <a:lstStyle/>
          <a:p>
            <a:r>
              <a:rPr lang="ru-RU" dirty="0"/>
              <a:t>Обобщённое программирование - программирование, ориентированное на написание и использование общих алгоритмов. (алгоритм может принимать широкое разнообразие типов, лишь бы они удовлетворяли требованиям алгоритма к его </a:t>
            </a:r>
            <a:r>
              <a:rPr lang="ru-RU" dirty="0" smtClean="0"/>
              <a:t>аргументам)</a:t>
            </a:r>
            <a:endParaRPr lang="ru-RU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800" dirty="0"/>
              <a:t>Шаблоны (с++11) -</a:t>
            </a:r>
            <a:r>
              <a:rPr lang="en-US" sz="2800" dirty="0"/>
              <a:t>&gt;</a:t>
            </a:r>
            <a:r>
              <a:rPr lang="ru-RU" sz="2800" dirty="0"/>
              <a:t> </a:t>
            </a:r>
            <a:r>
              <a:rPr lang="ru-RU" sz="2800" dirty="0" smtClean="0"/>
              <a:t>база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800" dirty="0" smtClean="0"/>
              <a:t>Концепты </a:t>
            </a:r>
            <a:r>
              <a:rPr lang="ru-RU" sz="2800" dirty="0" smtClean="0"/>
              <a:t>(с++20) </a:t>
            </a:r>
            <a:r>
              <a:rPr lang="en-US" sz="2800" dirty="0" smtClean="0"/>
              <a:t>-&gt; </a:t>
            </a:r>
            <a:r>
              <a:rPr lang="ru-RU" sz="2800" dirty="0" smtClean="0"/>
              <a:t>дополнение к шаблонам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ru-RU" sz="28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ru-RU" sz="2800" dirty="0" smtClean="0"/>
          </a:p>
          <a:p>
            <a:r>
              <a:rPr lang="ru-RU" sz="3200" dirty="0" smtClean="0"/>
              <a:t>Шаблоны позволяют обобщить алгоритмы и сделать код более универсальным</a:t>
            </a:r>
          </a:p>
          <a:p>
            <a:pPr marL="457200" lvl="1" indent="0">
              <a:buNone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81251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Концепт - предикат времени компиляции, указывающий, каким образом можно использовать один или несколько типов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Благодаря концепту, компилятор может сразу по интерфейсу функции определить, подходит ли тип. В противном случае, ошибка будет обнаружена слишком поздно: на этапе инстанцирования шаблона, либо </a:t>
            </a:r>
            <a:r>
              <a:rPr lang="en-US" dirty="0" smtClean="0"/>
              <a:t>UB.</a:t>
            </a:r>
          </a:p>
          <a:p>
            <a:r>
              <a:rPr lang="ru-RU" dirty="0" smtClean="0"/>
              <a:t>Концепт делает написание обобщенного кода более эффективным.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7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i.pinimg.com/736x/b4/8f/d1/b48fd17cd0aadc99281d216d087d7c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49" y="361950"/>
            <a:ext cx="5143501" cy="621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91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891" y="0"/>
            <a:ext cx="10515600" cy="1325563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1026" name="Picture 2" descr="https://sun9-54.userapi.com/impg/ERzdJZz3khJwDkdjA2r2YexSROYrYK8q30qy8w/Q1Dg_w9zDMc.jpg?size=388x420&amp;quality=96&amp;sign=c245504bc4d4ec6b3063dab3694f2f2c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91" y="1555432"/>
            <a:ext cx="4596872" cy="497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4.userapi.com/impg/sWTya3yQ0wSfxqSI6K5PmXIT8nDn9pI4K37UUg/pIySl9Lcw6E.jpg?size=719x500&amp;quality=96&amp;sign=ebffb6c2f449d010281af647bcf8ab23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625" y="1555432"/>
            <a:ext cx="7155484" cy="497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5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" y="8785"/>
            <a:ext cx="10515600" cy="1325563"/>
          </a:xfrm>
        </p:spPr>
        <p:txBody>
          <a:bodyPr/>
          <a:lstStyle/>
          <a:p>
            <a:r>
              <a:rPr lang="ru-RU" dirty="0" smtClean="0"/>
              <a:t>А что если</a:t>
            </a:r>
            <a:endParaRPr lang="ru-RU" dirty="0"/>
          </a:p>
        </p:txBody>
      </p:sp>
      <p:pic>
        <p:nvPicPr>
          <p:cNvPr id="3074" name="Picture 2" descr="https://sun9-31.userapi.com/impg/Zmr3OsSqJr7gO4kquIb9nSXxSQIPhHsv64ob6g/H58tBiYTdXc.jpg?size=832x610&amp;quality=96&amp;sign=4727d89f1345d1f837f3bb6b7b99034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1334348"/>
            <a:ext cx="7310846" cy="536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652464" y="5001694"/>
            <a:ext cx="375848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вместо аккумулятора </a:t>
            </a:r>
            <a:r>
              <a:rPr lang="ru-RU" sz="2600" dirty="0" smtClean="0"/>
              <a:t>передать </a:t>
            </a:r>
            <a:r>
              <a:rPr lang="en-US" sz="2600" dirty="0"/>
              <a:t>const </a:t>
            </a:r>
            <a:r>
              <a:rPr lang="en-US" sz="2600" dirty="0"/>
              <a:t>char</a:t>
            </a:r>
            <a:r>
              <a:rPr lang="en-US" sz="2600" dirty="0"/>
              <a:t>* </a:t>
            </a:r>
            <a:r>
              <a:rPr lang="ru-RU" sz="2600" dirty="0"/>
              <a:t>или </a:t>
            </a:r>
            <a:r>
              <a:rPr lang="en-US" sz="2600" dirty="0"/>
              <a:t>string?</a:t>
            </a:r>
            <a:endParaRPr lang="ru-RU" sz="2600" dirty="0"/>
          </a:p>
          <a:p>
            <a:endParaRPr lang="ru-RU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4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" y="8785"/>
            <a:ext cx="10515600" cy="1325563"/>
          </a:xfrm>
        </p:spPr>
        <p:txBody>
          <a:bodyPr/>
          <a:lstStyle/>
          <a:p>
            <a:r>
              <a:rPr lang="ru-RU" dirty="0" smtClean="0"/>
              <a:t>А что если</a:t>
            </a:r>
            <a:endParaRPr lang="ru-RU" dirty="0"/>
          </a:p>
        </p:txBody>
      </p:sp>
      <p:pic>
        <p:nvPicPr>
          <p:cNvPr id="3074" name="Picture 2" descr="https://sun9-31.userapi.com/impg/Zmr3OsSqJr7gO4kquIb9nSXxSQIPhHsv64ob6g/H58tBiYTdXc.jpg?size=832x610&amp;quality=96&amp;sign=4727d89f1345d1f837f3bb6b7b99034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1334348"/>
            <a:ext cx="7310846" cy="536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sun9-41.userapi.com/impg/D7SoptIH8mRKwWmpTVZpwaeQO53kJxKQkG--9w/90R-PWGSARM.jpg?size=389x116&amp;quality=96&amp;sign=70349bd2f24b143746c1c56b9daca38a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372" y="2779440"/>
            <a:ext cx="5923640" cy="176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652464" y="5001694"/>
            <a:ext cx="375848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вместо аккумулятора </a:t>
            </a:r>
            <a:r>
              <a:rPr lang="ru-RU" sz="2600" dirty="0" smtClean="0"/>
              <a:t>передать </a:t>
            </a:r>
            <a:r>
              <a:rPr lang="en-US" sz="2600" dirty="0"/>
              <a:t>const </a:t>
            </a:r>
            <a:r>
              <a:rPr lang="en-US" sz="2600" dirty="0"/>
              <a:t>char</a:t>
            </a:r>
            <a:r>
              <a:rPr lang="en-US" sz="2600" dirty="0"/>
              <a:t>* </a:t>
            </a:r>
            <a:r>
              <a:rPr lang="ru-RU" sz="2600" dirty="0"/>
              <a:t>или </a:t>
            </a:r>
            <a:r>
              <a:rPr lang="en-US" sz="2600" dirty="0"/>
              <a:t>string?</a:t>
            </a:r>
            <a:endParaRPr lang="ru-RU" sz="2600" dirty="0"/>
          </a:p>
          <a:p>
            <a:endParaRPr lang="ru-RU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52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" y="8785"/>
            <a:ext cx="10515600" cy="1325563"/>
          </a:xfrm>
        </p:spPr>
        <p:txBody>
          <a:bodyPr/>
          <a:lstStyle/>
          <a:p>
            <a:r>
              <a:rPr lang="ru-RU" dirty="0" smtClean="0"/>
              <a:t>А что если</a:t>
            </a:r>
            <a:endParaRPr lang="ru-RU" dirty="0"/>
          </a:p>
        </p:txBody>
      </p:sp>
      <p:pic>
        <p:nvPicPr>
          <p:cNvPr id="4098" name="Picture 2" descr="https://sun9-77.userapi.com/impg/lzHih9f5TozgBG06UX7fuvrQiwhjXjYJ4SJMfQ/iAaVJJdGLDM.jpg?size=823x596&amp;quality=96&amp;sign=4300beb5f41270cdc19884362300a8ff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42" y="1081906"/>
            <a:ext cx="7839075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81114" y="5066036"/>
            <a:ext cx="37584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вместо аккумулятора </a:t>
            </a:r>
            <a:r>
              <a:rPr lang="ru-RU" sz="2600" dirty="0" smtClean="0"/>
              <a:t>передать </a:t>
            </a:r>
            <a:r>
              <a:rPr lang="en-US" sz="2600" dirty="0" smtClean="0"/>
              <a:t>vector&lt;int&gt;?</a:t>
            </a:r>
            <a:endParaRPr lang="ru-RU" sz="2600" dirty="0"/>
          </a:p>
          <a:p>
            <a:endParaRPr lang="ru-RU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62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" y="8785"/>
            <a:ext cx="10515600" cy="1325563"/>
          </a:xfrm>
        </p:spPr>
        <p:txBody>
          <a:bodyPr/>
          <a:lstStyle/>
          <a:p>
            <a:r>
              <a:rPr lang="ru-RU" dirty="0" smtClean="0"/>
              <a:t>А что если</a:t>
            </a:r>
            <a:endParaRPr lang="ru-RU" dirty="0"/>
          </a:p>
        </p:txBody>
      </p:sp>
      <p:pic>
        <p:nvPicPr>
          <p:cNvPr id="6146" name="Picture 2" descr="https://sun9-56.userapi.com/impg/WhGhU5UAeRPm8kiJHt_edAzUdruSUB7mKlNUUg/7QbpHlAOuMo.jpg?size=850x958&amp;quality=96&amp;sign=363314142ba74930f6ac7d9cd2b8f8b7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46" y="143692"/>
            <a:ext cx="5758053" cy="648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Большинтсво аргументов шаблона должно удовлетворять определённым требованиям для правильной компиляции шаблона и правильного функционирования сгенерированного кода. </a:t>
            </a:r>
            <a:r>
              <a:rPr lang="ru-RU" dirty="0" smtClean="0"/>
              <a:t>Таким образом, большинство шаблонов должны быть ограниченными.</a:t>
            </a:r>
            <a:endParaRPr lang="en-US" dirty="0" smtClean="0"/>
          </a:p>
          <a:p>
            <a:r>
              <a:rPr lang="ru-RU" dirty="0"/>
              <a:t>Концепт - требование к аргументам шаблона.</a:t>
            </a:r>
            <a:endParaRPr lang="ru-RU" dirty="0" smtClean="0"/>
          </a:p>
          <a:p>
            <a:r>
              <a:rPr lang="ru-RU" dirty="0" smtClean="0"/>
              <a:t>Ключевое слово – </a:t>
            </a:r>
            <a:r>
              <a:rPr lang="en-US" dirty="0" smtClean="0">
                <a:solidFill>
                  <a:srgbClr val="00B0F0"/>
                </a:solidFill>
              </a:rPr>
              <a:t>requires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252" y="0"/>
            <a:ext cx="10515600" cy="1325563"/>
          </a:xfrm>
        </p:spPr>
        <p:txBody>
          <a:bodyPr/>
          <a:lstStyle/>
          <a:p>
            <a:r>
              <a:rPr lang="ru-RU" dirty="0" smtClean="0"/>
              <a:t>Концепт</a:t>
            </a:r>
            <a:endParaRPr lang="ru-RU" dirty="0"/>
          </a:p>
        </p:txBody>
      </p:sp>
      <p:pic>
        <p:nvPicPr>
          <p:cNvPr id="2052" name="Picture 4" descr="https://sun9-67.userapi.com/impg/mt9lLculB_ddzqFnnmhP-1i558i6VEMtBLOuqQ/yEPFTEMX9fY.jpg?size=653x598&amp;quality=96&amp;sign=593a58121f598e53ea3c62f642a588d2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1060903"/>
            <a:ext cx="6385560" cy="584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304</Words>
  <Application>Microsoft Office PowerPoint</Application>
  <PresentationFormat>Широкоэкранный</PresentationFormat>
  <Paragraphs>46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Тема Office</vt:lpstr>
      <vt:lpstr>Concepts C++20</vt:lpstr>
      <vt:lpstr>Введение</vt:lpstr>
      <vt:lpstr>Пример</vt:lpstr>
      <vt:lpstr>А что если</vt:lpstr>
      <vt:lpstr>А что если</vt:lpstr>
      <vt:lpstr>А что если</vt:lpstr>
      <vt:lpstr>А что если</vt:lpstr>
      <vt:lpstr>Концепт</vt:lpstr>
      <vt:lpstr>Концепт</vt:lpstr>
      <vt:lpstr>А что если</vt:lpstr>
      <vt:lpstr>А что если</vt:lpstr>
      <vt:lpstr>Определение концепта</vt:lpstr>
      <vt:lpstr>Определение концепта</vt:lpstr>
      <vt:lpstr>Использование собственного концепта</vt:lpstr>
      <vt:lpstr>Использование собственного концепта</vt:lpstr>
      <vt:lpstr>Перегрузка на основе концептов</vt:lpstr>
      <vt:lpstr>Перегрузка на основе концептов</vt:lpstr>
      <vt:lpstr>Перегрузка на основе концептов</vt:lpstr>
      <vt:lpstr>Перегрузка на основе концептов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C++20</dc:title>
  <dc:creator>RR</dc:creator>
  <cp:lastModifiedBy>RR</cp:lastModifiedBy>
  <cp:revision>23</cp:revision>
  <dcterms:created xsi:type="dcterms:W3CDTF">2022-10-08T15:06:10Z</dcterms:created>
  <dcterms:modified xsi:type="dcterms:W3CDTF">2022-10-17T09:24:33Z</dcterms:modified>
</cp:coreProperties>
</file>