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hyperlink" Target="../../Users/golub/PycharmProjects/pythonProject/Opencv.py" TargetMode="External"/><Relationship Id="rId1" Type="http://schemas.openxmlformats.org/officeDocument/2006/relationships/hyperlink" Target="../../Users/golub/PycharmProjects/pythonProject/readingimgs.py"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Users/golub/PycharmProjects/pythonProject/Opencv.py" TargetMode="External"/><Relationship Id="rId1" Type="http://schemas.openxmlformats.org/officeDocument/2006/relationships/hyperlink" Target="../../Users/golub/PycharmProjects/pythonProject/readingimgs.py"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A0303-5D56-4814-B9C9-614BA7CA17E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275DA2C-C51C-42AE-9EA7-A6F4A92F5430}">
      <dgm:prSet/>
      <dgm:spPr/>
      <dgm:t>
        <a:bodyPr/>
        <a:lstStyle/>
        <a:p>
          <a:r>
            <a:rPr lang="fr-FR"/>
            <a:t>Mainly 4 libraries : </a:t>
          </a:r>
          <a:endParaRPr lang="en-US"/>
        </a:p>
      </dgm:t>
    </dgm:pt>
    <dgm:pt modelId="{83354BFE-2EA9-4D8B-B90B-CC2143669D02}" type="parTrans" cxnId="{0EB1FDC5-2FAA-4DBD-8DD0-EE2C07E16878}">
      <dgm:prSet/>
      <dgm:spPr/>
      <dgm:t>
        <a:bodyPr/>
        <a:lstStyle/>
        <a:p>
          <a:endParaRPr lang="en-US"/>
        </a:p>
      </dgm:t>
    </dgm:pt>
    <dgm:pt modelId="{540A792E-CF0C-4593-9C2E-F93959CE713B}" type="sibTrans" cxnId="{0EB1FDC5-2FAA-4DBD-8DD0-EE2C07E16878}">
      <dgm:prSet/>
      <dgm:spPr/>
      <dgm:t>
        <a:bodyPr/>
        <a:lstStyle/>
        <a:p>
          <a:endParaRPr lang="en-US"/>
        </a:p>
      </dgm:t>
    </dgm:pt>
    <dgm:pt modelId="{1FD7F044-8141-4172-A3F8-B5C9A9AB0C05}">
      <dgm:prSet/>
      <dgm:spPr/>
      <dgm:t>
        <a:bodyPr/>
        <a:lstStyle/>
        <a:p>
          <a:r>
            <a:rPr lang="en-US" dirty="0">
              <a:hlinkClick xmlns:r="http://schemas.openxmlformats.org/officeDocument/2006/relationships" r:id="rId1" action="ppaction://hlinkfile"/>
            </a:rPr>
            <a:t>Pillow PIL</a:t>
          </a:r>
          <a:endParaRPr lang="en-US" dirty="0"/>
        </a:p>
      </dgm:t>
    </dgm:pt>
    <dgm:pt modelId="{036E1B0B-278B-4824-BD10-68B4BB2E06EF}" type="parTrans" cxnId="{4863B159-34E9-4985-95FD-13F695A38A48}">
      <dgm:prSet/>
      <dgm:spPr/>
      <dgm:t>
        <a:bodyPr/>
        <a:lstStyle/>
        <a:p>
          <a:endParaRPr lang="en-US"/>
        </a:p>
      </dgm:t>
    </dgm:pt>
    <dgm:pt modelId="{B6A51E49-DB10-4744-B9C1-062E07DC2D47}" type="sibTrans" cxnId="{4863B159-34E9-4985-95FD-13F695A38A48}">
      <dgm:prSet/>
      <dgm:spPr/>
      <dgm:t>
        <a:bodyPr/>
        <a:lstStyle/>
        <a:p>
          <a:endParaRPr lang="en-US"/>
        </a:p>
      </dgm:t>
    </dgm:pt>
    <dgm:pt modelId="{7FD27CCE-3992-40A4-99CE-35C192302E32}">
      <dgm:prSet/>
      <dgm:spPr/>
      <dgm:t>
        <a:bodyPr/>
        <a:lstStyle/>
        <a:p>
          <a:r>
            <a:rPr lang="en-US"/>
            <a:t>Mat plot lib </a:t>
          </a:r>
        </a:p>
      </dgm:t>
    </dgm:pt>
    <dgm:pt modelId="{9DD3163A-48AA-43EA-A949-7357F118344E}" type="parTrans" cxnId="{F969DCDB-D659-46F4-B72A-92E929E2A8E0}">
      <dgm:prSet/>
      <dgm:spPr/>
      <dgm:t>
        <a:bodyPr/>
        <a:lstStyle/>
        <a:p>
          <a:endParaRPr lang="en-US"/>
        </a:p>
      </dgm:t>
    </dgm:pt>
    <dgm:pt modelId="{264CC8CE-7DD5-4F3B-917F-FBAC6F71E45B}" type="sibTrans" cxnId="{F969DCDB-D659-46F4-B72A-92E929E2A8E0}">
      <dgm:prSet/>
      <dgm:spPr/>
      <dgm:t>
        <a:bodyPr/>
        <a:lstStyle/>
        <a:p>
          <a:endParaRPr lang="en-US"/>
        </a:p>
      </dgm:t>
    </dgm:pt>
    <dgm:pt modelId="{3DACDE9B-F16C-4195-9B60-5D6D53A5E7B2}">
      <dgm:prSet/>
      <dgm:spPr/>
      <dgm:t>
        <a:bodyPr/>
        <a:lstStyle/>
        <a:p>
          <a:r>
            <a:rPr lang="en-US" dirty="0"/>
            <a:t>Scikit image</a:t>
          </a:r>
        </a:p>
      </dgm:t>
    </dgm:pt>
    <dgm:pt modelId="{6B05E0F0-556D-401B-9F77-7CD8B18AEE31}" type="parTrans" cxnId="{69A2CE8A-B695-46F1-AFA1-CB4A326E139D}">
      <dgm:prSet/>
      <dgm:spPr/>
      <dgm:t>
        <a:bodyPr/>
        <a:lstStyle/>
        <a:p>
          <a:endParaRPr lang="en-US"/>
        </a:p>
      </dgm:t>
    </dgm:pt>
    <dgm:pt modelId="{411311D2-7BFC-456A-A886-EE47EFCBC689}" type="sibTrans" cxnId="{69A2CE8A-B695-46F1-AFA1-CB4A326E139D}">
      <dgm:prSet/>
      <dgm:spPr/>
      <dgm:t>
        <a:bodyPr/>
        <a:lstStyle/>
        <a:p>
          <a:endParaRPr lang="en-US"/>
        </a:p>
      </dgm:t>
    </dgm:pt>
    <dgm:pt modelId="{6267A32B-8F31-46A8-A265-9BEEDCD3D310}">
      <dgm:prSet/>
      <dgm:spPr/>
      <dgm:t>
        <a:bodyPr/>
        <a:lstStyle/>
        <a:p>
          <a:r>
            <a:rPr lang="en-US" dirty="0">
              <a:hlinkClick xmlns:r="http://schemas.openxmlformats.org/officeDocument/2006/relationships" r:id="rId2" action="ppaction://hlinkfile"/>
            </a:rPr>
            <a:t>OpenCV</a:t>
          </a:r>
          <a:r>
            <a:rPr lang="en-US" dirty="0"/>
            <a:t> </a:t>
          </a:r>
        </a:p>
      </dgm:t>
    </dgm:pt>
    <dgm:pt modelId="{80F6495E-5C85-43AE-A85D-1B16241C3003}" type="parTrans" cxnId="{5FB7CF93-EBF6-4535-82F1-40819071846B}">
      <dgm:prSet/>
      <dgm:spPr/>
      <dgm:t>
        <a:bodyPr/>
        <a:lstStyle/>
        <a:p>
          <a:endParaRPr lang="en-US"/>
        </a:p>
      </dgm:t>
    </dgm:pt>
    <dgm:pt modelId="{32329FB4-E13C-4E28-B0ED-B07D4F508FC0}" type="sibTrans" cxnId="{5FB7CF93-EBF6-4535-82F1-40819071846B}">
      <dgm:prSet/>
      <dgm:spPr/>
      <dgm:t>
        <a:bodyPr/>
        <a:lstStyle/>
        <a:p>
          <a:endParaRPr lang="en-US"/>
        </a:p>
      </dgm:t>
    </dgm:pt>
    <dgm:pt modelId="{22AF9931-689D-4F60-933A-FBB10DA5BBC7}" type="pres">
      <dgm:prSet presAssocID="{8B3A0303-5D56-4814-B9C9-614BA7CA17EE}" presName="vert0" presStyleCnt="0">
        <dgm:presLayoutVars>
          <dgm:dir/>
          <dgm:animOne val="branch"/>
          <dgm:animLvl val="lvl"/>
        </dgm:presLayoutVars>
      </dgm:prSet>
      <dgm:spPr/>
    </dgm:pt>
    <dgm:pt modelId="{1D86795A-8933-47BD-8D4F-DA8BC827DD82}" type="pres">
      <dgm:prSet presAssocID="{2275DA2C-C51C-42AE-9EA7-A6F4A92F5430}" presName="thickLine" presStyleLbl="alignNode1" presStyleIdx="0" presStyleCnt="5"/>
      <dgm:spPr/>
    </dgm:pt>
    <dgm:pt modelId="{9F0C6E83-A602-46C5-8895-3D5ADAFB06FA}" type="pres">
      <dgm:prSet presAssocID="{2275DA2C-C51C-42AE-9EA7-A6F4A92F5430}" presName="horz1" presStyleCnt="0"/>
      <dgm:spPr/>
    </dgm:pt>
    <dgm:pt modelId="{D8648469-0F4F-4626-B697-888D006648D2}" type="pres">
      <dgm:prSet presAssocID="{2275DA2C-C51C-42AE-9EA7-A6F4A92F5430}" presName="tx1" presStyleLbl="revTx" presStyleIdx="0" presStyleCnt="5"/>
      <dgm:spPr/>
    </dgm:pt>
    <dgm:pt modelId="{72F2AD37-902C-4E07-B24C-5689276B147B}" type="pres">
      <dgm:prSet presAssocID="{2275DA2C-C51C-42AE-9EA7-A6F4A92F5430}" presName="vert1" presStyleCnt="0"/>
      <dgm:spPr/>
    </dgm:pt>
    <dgm:pt modelId="{19440B09-B8D0-4581-952B-35E4BE2119F6}" type="pres">
      <dgm:prSet presAssocID="{1FD7F044-8141-4172-A3F8-B5C9A9AB0C05}" presName="thickLine" presStyleLbl="alignNode1" presStyleIdx="1" presStyleCnt="5"/>
      <dgm:spPr/>
    </dgm:pt>
    <dgm:pt modelId="{705ECCA4-3543-4FAC-B3BA-D258582B78B9}" type="pres">
      <dgm:prSet presAssocID="{1FD7F044-8141-4172-A3F8-B5C9A9AB0C05}" presName="horz1" presStyleCnt="0"/>
      <dgm:spPr/>
    </dgm:pt>
    <dgm:pt modelId="{D41DC154-A699-4CFD-892E-3862BA4B017D}" type="pres">
      <dgm:prSet presAssocID="{1FD7F044-8141-4172-A3F8-B5C9A9AB0C05}" presName="tx1" presStyleLbl="revTx" presStyleIdx="1" presStyleCnt="5"/>
      <dgm:spPr/>
    </dgm:pt>
    <dgm:pt modelId="{C8897694-8AD2-4702-B840-7BCB940282DC}" type="pres">
      <dgm:prSet presAssocID="{1FD7F044-8141-4172-A3F8-B5C9A9AB0C05}" presName="vert1" presStyleCnt="0"/>
      <dgm:spPr/>
    </dgm:pt>
    <dgm:pt modelId="{B1C2110E-5443-47AD-AD98-82A91E270444}" type="pres">
      <dgm:prSet presAssocID="{7FD27CCE-3992-40A4-99CE-35C192302E32}" presName="thickLine" presStyleLbl="alignNode1" presStyleIdx="2" presStyleCnt="5"/>
      <dgm:spPr/>
    </dgm:pt>
    <dgm:pt modelId="{E961839F-DA7F-41B2-87A9-B940FB3320AE}" type="pres">
      <dgm:prSet presAssocID="{7FD27CCE-3992-40A4-99CE-35C192302E32}" presName="horz1" presStyleCnt="0"/>
      <dgm:spPr/>
    </dgm:pt>
    <dgm:pt modelId="{9ED12C12-7587-4AB8-AD92-C0ACE72FFE8F}" type="pres">
      <dgm:prSet presAssocID="{7FD27CCE-3992-40A4-99CE-35C192302E32}" presName="tx1" presStyleLbl="revTx" presStyleIdx="2" presStyleCnt="5"/>
      <dgm:spPr/>
    </dgm:pt>
    <dgm:pt modelId="{ACDA4A1B-4423-438A-8253-97B00A2524A0}" type="pres">
      <dgm:prSet presAssocID="{7FD27CCE-3992-40A4-99CE-35C192302E32}" presName="vert1" presStyleCnt="0"/>
      <dgm:spPr/>
    </dgm:pt>
    <dgm:pt modelId="{B22E6B36-7D24-4D84-A50E-70D74710117B}" type="pres">
      <dgm:prSet presAssocID="{3DACDE9B-F16C-4195-9B60-5D6D53A5E7B2}" presName="thickLine" presStyleLbl="alignNode1" presStyleIdx="3" presStyleCnt="5"/>
      <dgm:spPr/>
    </dgm:pt>
    <dgm:pt modelId="{DA182F26-6AC7-4E15-8AE3-85F22344818E}" type="pres">
      <dgm:prSet presAssocID="{3DACDE9B-F16C-4195-9B60-5D6D53A5E7B2}" presName="horz1" presStyleCnt="0"/>
      <dgm:spPr/>
    </dgm:pt>
    <dgm:pt modelId="{5773725E-2CA5-4BB7-B6E7-8A232DF7610B}" type="pres">
      <dgm:prSet presAssocID="{3DACDE9B-F16C-4195-9B60-5D6D53A5E7B2}" presName="tx1" presStyleLbl="revTx" presStyleIdx="3" presStyleCnt="5"/>
      <dgm:spPr/>
    </dgm:pt>
    <dgm:pt modelId="{C2E0574F-D66E-4D7A-9C35-21610D8E9F3E}" type="pres">
      <dgm:prSet presAssocID="{3DACDE9B-F16C-4195-9B60-5D6D53A5E7B2}" presName="vert1" presStyleCnt="0"/>
      <dgm:spPr/>
    </dgm:pt>
    <dgm:pt modelId="{D137EA4D-1399-4989-9A88-B45A72EFD294}" type="pres">
      <dgm:prSet presAssocID="{6267A32B-8F31-46A8-A265-9BEEDCD3D310}" presName="thickLine" presStyleLbl="alignNode1" presStyleIdx="4" presStyleCnt="5"/>
      <dgm:spPr/>
    </dgm:pt>
    <dgm:pt modelId="{23EA0529-DF05-459C-9BFB-290CC4D3ECB4}" type="pres">
      <dgm:prSet presAssocID="{6267A32B-8F31-46A8-A265-9BEEDCD3D310}" presName="horz1" presStyleCnt="0"/>
      <dgm:spPr/>
    </dgm:pt>
    <dgm:pt modelId="{D55A91F8-4DCF-444D-AD41-7E6476D64992}" type="pres">
      <dgm:prSet presAssocID="{6267A32B-8F31-46A8-A265-9BEEDCD3D310}" presName="tx1" presStyleLbl="revTx" presStyleIdx="4" presStyleCnt="5"/>
      <dgm:spPr/>
    </dgm:pt>
    <dgm:pt modelId="{467AC0EE-E164-43B1-94B1-BED4E7809E7F}" type="pres">
      <dgm:prSet presAssocID="{6267A32B-8F31-46A8-A265-9BEEDCD3D310}" presName="vert1" presStyleCnt="0"/>
      <dgm:spPr/>
    </dgm:pt>
  </dgm:ptLst>
  <dgm:cxnLst>
    <dgm:cxn modelId="{D801EC04-D17F-4ADD-A79E-3A36E0743D9C}" type="presOf" srcId="{7FD27CCE-3992-40A4-99CE-35C192302E32}" destId="{9ED12C12-7587-4AB8-AD92-C0ACE72FFE8F}" srcOrd="0" destOrd="0" presId="urn:microsoft.com/office/officeart/2008/layout/LinedList"/>
    <dgm:cxn modelId="{A6701C0A-A1E1-401D-94EF-308D9FD35032}" type="presOf" srcId="{3DACDE9B-F16C-4195-9B60-5D6D53A5E7B2}" destId="{5773725E-2CA5-4BB7-B6E7-8A232DF7610B}" srcOrd="0" destOrd="0" presId="urn:microsoft.com/office/officeart/2008/layout/LinedList"/>
    <dgm:cxn modelId="{9C549F73-A4F5-4F0E-8E12-F7746ED01C6B}" type="presOf" srcId="{8B3A0303-5D56-4814-B9C9-614BA7CA17EE}" destId="{22AF9931-689D-4F60-933A-FBB10DA5BBC7}" srcOrd="0" destOrd="0" presId="urn:microsoft.com/office/officeart/2008/layout/LinedList"/>
    <dgm:cxn modelId="{4863B159-34E9-4985-95FD-13F695A38A48}" srcId="{8B3A0303-5D56-4814-B9C9-614BA7CA17EE}" destId="{1FD7F044-8141-4172-A3F8-B5C9A9AB0C05}" srcOrd="1" destOrd="0" parTransId="{036E1B0B-278B-4824-BD10-68B4BB2E06EF}" sibTransId="{B6A51E49-DB10-4744-B9C1-062E07DC2D47}"/>
    <dgm:cxn modelId="{8E0CAF8A-70F4-4B58-8E4F-C7F7B3B6F18E}" type="presOf" srcId="{2275DA2C-C51C-42AE-9EA7-A6F4A92F5430}" destId="{D8648469-0F4F-4626-B697-888D006648D2}" srcOrd="0" destOrd="0" presId="urn:microsoft.com/office/officeart/2008/layout/LinedList"/>
    <dgm:cxn modelId="{69A2CE8A-B695-46F1-AFA1-CB4A326E139D}" srcId="{8B3A0303-5D56-4814-B9C9-614BA7CA17EE}" destId="{3DACDE9B-F16C-4195-9B60-5D6D53A5E7B2}" srcOrd="3" destOrd="0" parTransId="{6B05E0F0-556D-401B-9F77-7CD8B18AEE31}" sibTransId="{411311D2-7BFC-456A-A886-EE47EFCBC689}"/>
    <dgm:cxn modelId="{5FB7CF93-EBF6-4535-82F1-40819071846B}" srcId="{8B3A0303-5D56-4814-B9C9-614BA7CA17EE}" destId="{6267A32B-8F31-46A8-A265-9BEEDCD3D310}" srcOrd="4" destOrd="0" parTransId="{80F6495E-5C85-43AE-A85D-1B16241C3003}" sibTransId="{32329FB4-E13C-4E28-B0ED-B07D4F508FC0}"/>
    <dgm:cxn modelId="{9025139B-475F-4FEB-978E-31C74E93EAE1}" type="presOf" srcId="{1FD7F044-8141-4172-A3F8-B5C9A9AB0C05}" destId="{D41DC154-A699-4CFD-892E-3862BA4B017D}" srcOrd="0" destOrd="0" presId="urn:microsoft.com/office/officeart/2008/layout/LinedList"/>
    <dgm:cxn modelId="{0EB1FDC5-2FAA-4DBD-8DD0-EE2C07E16878}" srcId="{8B3A0303-5D56-4814-B9C9-614BA7CA17EE}" destId="{2275DA2C-C51C-42AE-9EA7-A6F4A92F5430}" srcOrd="0" destOrd="0" parTransId="{83354BFE-2EA9-4D8B-B90B-CC2143669D02}" sibTransId="{540A792E-CF0C-4593-9C2E-F93959CE713B}"/>
    <dgm:cxn modelId="{F969DCDB-D659-46F4-B72A-92E929E2A8E0}" srcId="{8B3A0303-5D56-4814-B9C9-614BA7CA17EE}" destId="{7FD27CCE-3992-40A4-99CE-35C192302E32}" srcOrd="2" destOrd="0" parTransId="{9DD3163A-48AA-43EA-A949-7357F118344E}" sibTransId="{264CC8CE-7DD5-4F3B-917F-FBAC6F71E45B}"/>
    <dgm:cxn modelId="{B85B94F3-5DB7-43C9-B40C-E22D3BF48308}" type="presOf" srcId="{6267A32B-8F31-46A8-A265-9BEEDCD3D310}" destId="{D55A91F8-4DCF-444D-AD41-7E6476D64992}" srcOrd="0" destOrd="0" presId="urn:microsoft.com/office/officeart/2008/layout/LinedList"/>
    <dgm:cxn modelId="{A8031FA5-82FC-42DC-97E0-385F05D1062C}" type="presParOf" srcId="{22AF9931-689D-4F60-933A-FBB10DA5BBC7}" destId="{1D86795A-8933-47BD-8D4F-DA8BC827DD82}" srcOrd="0" destOrd="0" presId="urn:microsoft.com/office/officeart/2008/layout/LinedList"/>
    <dgm:cxn modelId="{26B1AD77-0317-421D-8667-3C9350FC78B0}" type="presParOf" srcId="{22AF9931-689D-4F60-933A-FBB10DA5BBC7}" destId="{9F0C6E83-A602-46C5-8895-3D5ADAFB06FA}" srcOrd="1" destOrd="0" presId="urn:microsoft.com/office/officeart/2008/layout/LinedList"/>
    <dgm:cxn modelId="{828F2F6E-54AB-410F-923B-551EA0483725}" type="presParOf" srcId="{9F0C6E83-A602-46C5-8895-3D5ADAFB06FA}" destId="{D8648469-0F4F-4626-B697-888D006648D2}" srcOrd="0" destOrd="0" presId="urn:microsoft.com/office/officeart/2008/layout/LinedList"/>
    <dgm:cxn modelId="{7BF3E859-A9FC-4F13-A045-6C2138CEE585}" type="presParOf" srcId="{9F0C6E83-A602-46C5-8895-3D5ADAFB06FA}" destId="{72F2AD37-902C-4E07-B24C-5689276B147B}" srcOrd="1" destOrd="0" presId="urn:microsoft.com/office/officeart/2008/layout/LinedList"/>
    <dgm:cxn modelId="{F9E6B27F-7C86-4310-8EFA-2BCC3F68C48B}" type="presParOf" srcId="{22AF9931-689D-4F60-933A-FBB10DA5BBC7}" destId="{19440B09-B8D0-4581-952B-35E4BE2119F6}" srcOrd="2" destOrd="0" presId="urn:microsoft.com/office/officeart/2008/layout/LinedList"/>
    <dgm:cxn modelId="{EEAC232F-F59C-4FA9-9EE2-DE2F4186008F}" type="presParOf" srcId="{22AF9931-689D-4F60-933A-FBB10DA5BBC7}" destId="{705ECCA4-3543-4FAC-B3BA-D258582B78B9}" srcOrd="3" destOrd="0" presId="urn:microsoft.com/office/officeart/2008/layout/LinedList"/>
    <dgm:cxn modelId="{174AC52D-9EEE-4E03-8BA9-0E492B483057}" type="presParOf" srcId="{705ECCA4-3543-4FAC-B3BA-D258582B78B9}" destId="{D41DC154-A699-4CFD-892E-3862BA4B017D}" srcOrd="0" destOrd="0" presId="urn:microsoft.com/office/officeart/2008/layout/LinedList"/>
    <dgm:cxn modelId="{84D005E1-AA3D-454A-9031-E9F263474DD2}" type="presParOf" srcId="{705ECCA4-3543-4FAC-B3BA-D258582B78B9}" destId="{C8897694-8AD2-4702-B840-7BCB940282DC}" srcOrd="1" destOrd="0" presId="urn:microsoft.com/office/officeart/2008/layout/LinedList"/>
    <dgm:cxn modelId="{7EA6E4AC-7812-4069-AD70-4B48DDFE6867}" type="presParOf" srcId="{22AF9931-689D-4F60-933A-FBB10DA5BBC7}" destId="{B1C2110E-5443-47AD-AD98-82A91E270444}" srcOrd="4" destOrd="0" presId="urn:microsoft.com/office/officeart/2008/layout/LinedList"/>
    <dgm:cxn modelId="{F1B06DCA-2C07-4F0F-87B2-8EF902C71345}" type="presParOf" srcId="{22AF9931-689D-4F60-933A-FBB10DA5BBC7}" destId="{E961839F-DA7F-41B2-87A9-B940FB3320AE}" srcOrd="5" destOrd="0" presId="urn:microsoft.com/office/officeart/2008/layout/LinedList"/>
    <dgm:cxn modelId="{947E44F7-4DB6-4F07-8619-F3089A457B7A}" type="presParOf" srcId="{E961839F-DA7F-41B2-87A9-B940FB3320AE}" destId="{9ED12C12-7587-4AB8-AD92-C0ACE72FFE8F}" srcOrd="0" destOrd="0" presId="urn:microsoft.com/office/officeart/2008/layout/LinedList"/>
    <dgm:cxn modelId="{99D75EB5-B1A5-4E16-9DB4-03E0A75A79CE}" type="presParOf" srcId="{E961839F-DA7F-41B2-87A9-B940FB3320AE}" destId="{ACDA4A1B-4423-438A-8253-97B00A2524A0}" srcOrd="1" destOrd="0" presId="urn:microsoft.com/office/officeart/2008/layout/LinedList"/>
    <dgm:cxn modelId="{23A0B071-747B-45E2-BDB3-E8E2C884DFB5}" type="presParOf" srcId="{22AF9931-689D-4F60-933A-FBB10DA5BBC7}" destId="{B22E6B36-7D24-4D84-A50E-70D74710117B}" srcOrd="6" destOrd="0" presId="urn:microsoft.com/office/officeart/2008/layout/LinedList"/>
    <dgm:cxn modelId="{B966CCBA-9825-42B4-826E-28612EC38EEC}" type="presParOf" srcId="{22AF9931-689D-4F60-933A-FBB10DA5BBC7}" destId="{DA182F26-6AC7-4E15-8AE3-85F22344818E}" srcOrd="7" destOrd="0" presId="urn:microsoft.com/office/officeart/2008/layout/LinedList"/>
    <dgm:cxn modelId="{D7B86ADC-AE32-4867-9C46-7C77A8B05B18}" type="presParOf" srcId="{DA182F26-6AC7-4E15-8AE3-85F22344818E}" destId="{5773725E-2CA5-4BB7-B6E7-8A232DF7610B}" srcOrd="0" destOrd="0" presId="urn:microsoft.com/office/officeart/2008/layout/LinedList"/>
    <dgm:cxn modelId="{9D8A3F34-65F0-45A8-A044-45B4B941B710}" type="presParOf" srcId="{DA182F26-6AC7-4E15-8AE3-85F22344818E}" destId="{C2E0574F-D66E-4D7A-9C35-21610D8E9F3E}" srcOrd="1" destOrd="0" presId="urn:microsoft.com/office/officeart/2008/layout/LinedList"/>
    <dgm:cxn modelId="{05FF6D1E-EA95-4261-A011-435B085BA904}" type="presParOf" srcId="{22AF9931-689D-4F60-933A-FBB10DA5BBC7}" destId="{D137EA4D-1399-4989-9A88-B45A72EFD294}" srcOrd="8" destOrd="0" presId="urn:microsoft.com/office/officeart/2008/layout/LinedList"/>
    <dgm:cxn modelId="{B38011C8-75B1-4C19-B1DD-ED0793771487}" type="presParOf" srcId="{22AF9931-689D-4F60-933A-FBB10DA5BBC7}" destId="{23EA0529-DF05-459C-9BFB-290CC4D3ECB4}" srcOrd="9" destOrd="0" presId="urn:microsoft.com/office/officeart/2008/layout/LinedList"/>
    <dgm:cxn modelId="{13F175C8-E172-4148-827E-D5657EB95A5A}" type="presParOf" srcId="{23EA0529-DF05-459C-9BFB-290CC4D3ECB4}" destId="{D55A91F8-4DCF-444D-AD41-7E6476D64992}" srcOrd="0" destOrd="0" presId="urn:microsoft.com/office/officeart/2008/layout/LinedList"/>
    <dgm:cxn modelId="{893AFE29-0D40-422A-93B4-EC35E5C31B43}" type="presParOf" srcId="{23EA0529-DF05-459C-9BFB-290CC4D3ECB4}" destId="{467AC0EE-E164-43B1-94B1-BED4E7809E7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6795A-8933-47BD-8D4F-DA8BC827DD82}">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648469-0F4F-4626-B697-888D006648D2}">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fr-FR" sz="5100" kern="1200"/>
            <a:t>Mainly 4 libraries : </a:t>
          </a:r>
          <a:endParaRPr lang="en-US" sz="5100" kern="1200"/>
        </a:p>
      </dsp:txBody>
      <dsp:txXfrm>
        <a:off x="0" y="675"/>
        <a:ext cx="6900512" cy="1106957"/>
      </dsp:txXfrm>
    </dsp:sp>
    <dsp:sp modelId="{19440B09-B8D0-4581-952B-35E4BE2119F6}">
      <dsp:nvSpPr>
        <dsp:cNvPr id="0" name=""/>
        <dsp:cNvSpPr/>
      </dsp:nvSpPr>
      <dsp:spPr>
        <a:xfrm>
          <a:off x="0" y="1107633"/>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DC154-A699-4CFD-892E-3862BA4B017D}">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hlinkClick xmlns:r="http://schemas.openxmlformats.org/officeDocument/2006/relationships" r:id="rId1" action="ppaction://hlinkfile"/>
            </a:rPr>
            <a:t>Pillow PIL</a:t>
          </a:r>
          <a:endParaRPr lang="en-US" sz="5100" kern="1200" dirty="0"/>
        </a:p>
      </dsp:txBody>
      <dsp:txXfrm>
        <a:off x="0" y="1107633"/>
        <a:ext cx="6900512" cy="1106957"/>
      </dsp:txXfrm>
    </dsp:sp>
    <dsp:sp modelId="{B1C2110E-5443-47AD-AD98-82A91E270444}">
      <dsp:nvSpPr>
        <dsp:cNvPr id="0" name=""/>
        <dsp:cNvSpPr/>
      </dsp:nvSpPr>
      <dsp:spPr>
        <a:xfrm>
          <a:off x="0" y="221459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D12C12-7587-4AB8-AD92-C0ACE72FFE8F}">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Mat plot lib </a:t>
          </a:r>
        </a:p>
      </dsp:txBody>
      <dsp:txXfrm>
        <a:off x="0" y="2214591"/>
        <a:ext cx="6900512" cy="1106957"/>
      </dsp:txXfrm>
    </dsp:sp>
    <dsp:sp modelId="{B22E6B36-7D24-4D84-A50E-70D74710117B}">
      <dsp:nvSpPr>
        <dsp:cNvPr id="0" name=""/>
        <dsp:cNvSpPr/>
      </dsp:nvSpPr>
      <dsp:spPr>
        <a:xfrm>
          <a:off x="0" y="3321549"/>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3725E-2CA5-4BB7-B6E7-8A232DF7610B}">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t>Scikit image</a:t>
          </a:r>
        </a:p>
      </dsp:txBody>
      <dsp:txXfrm>
        <a:off x="0" y="3321549"/>
        <a:ext cx="6900512" cy="1106957"/>
      </dsp:txXfrm>
    </dsp:sp>
    <dsp:sp modelId="{D137EA4D-1399-4989-9A88-B45A72EFD294}">
      <dsp:nvSpPr>
        <dsp:cNvPr id="0" name=""/>
        <dsp:cNvSpPr/>
      </dsp:nvSpPr>
      <dsp:spPr>
        <a:xfrm>
          <a:off x="0" y="4428507"/>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A91F8-4DCF-444D-AD41-7E6476D64992}">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hlinkClick xmlns:r="http://schemas.openxmlformats.org/officeDocument/2006/relationships" r:id="rId2" action="ppaction://hlinkfile"/>
            </a:rPr>
            <a:t>OpenCV</a:t>
          </a:r>
          <a:r>
            <a:rPr lang="en-US" sz="5100" kern="1200" dirty="0"/>
            <a:t> </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3C5AF-E350-A3D1-61A7-89FF3DA776F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5EB1104-9620-B1A7-F572-30CF9306F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5C44112-D65E-D209-2DD7-FB6965D562B7}"/>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2239107C-CF31-BAFC-E735-587EF1CAA4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5FA13D-AC1E-60E1-1ED3-ECFF04852E56}"/>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58707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FC964F-9E73-563D-FB97-DEF027C8FDB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77B8671-EFDC-1A3B-8057-86B5358EB48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53EE33-00D5-B21C-4425-8CD45C5C4422}"/>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323CBEA1-696C-B75E-7F7F-4BFE18574F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E93545-D0DC-33B8-301A-FB0729FAC90F}"/>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53226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AA2EFAD-2BBA-11A3-EA32-ED56785F681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6355CEE-7C03-420C-B20C-053225B9AB6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7EE3E6-8091-7591-62F1-ED615618E016}"/>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A90BD007-9AE5-22A7-07BC-F798A16692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9D6031-58FB-C779-D25E-26FA5ECD01FE}"/>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375566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963583-263C-FB5E-4B50-9FCFF3EE4C2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77229A8-9EC1-D199-851D-EEC65CFED27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C1252B-477A-0F97-3BC5-6790134F7E1B}"/>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1C383CA8-00EF-E9BE-F954-2080D08DF6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B584CC-CA34-B58C-B3AC-784483435CBE}"/>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264909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E7BE9-F078-F3EB-2A24-F5BF60E5642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21F648E-E998-7F83-D629-8AAE193B6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17D7549-1059-62B0-257A-100BDEA8E77D}"/>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0A20F979-AE02-AEE1-3FDD-C293D77DEC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EECE06-42E8-D49A-B9E6-BFE9586F47D2}"/>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264040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B3ED3E-04A6-D760-11DD-4F69FBB8AA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867DB3-61F4-7D36-37E5-DC6EB1455E3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29106C4-D8C8-80EC-931B-3F86CDC0FC5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804F8F6-1390-1D78-F7DD-997173FB17B9}"/>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6" name="Espace réservé du pied de page 5">
            <a:extLst>
              <a:ext uri="{FF2B5EF4-FFF2-40B4-BE49-F238E27FC236}">
                <a16:creationId xmlns:a16="http://schemas.microsoft.com/office/drawing/2014/main" id="{A654CAE0-1B51-505A-6EEB-A0951C595BC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0EF0C2-4109-B466-AF92-D5A09BA0A873}"/>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36396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91AA09-08CF-3B5D-01BE-30152717708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1683A47-0D0B-2E55-9F8F-2608A385C5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EBE8632-4F13-652C-F7D2-2504FD428B6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05D9BF8-9CEB-BCA2-53E2-23C818FC5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1AA4E4F-1706-8E06-8F73-FB5DAAB87EF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CBB1069-A050-9287-97CB-D2B32B10D6CE}"/>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8" name="Espace réservé du pied de page 7">
            <a:extLst>
              <a:ext uri="{FF2B5EF4-FFF2-40B4-BE49-F238E27FC236}">
                <a16:creationId xmlns:a16="http://schemas.microsoft.com/office/drawing/2014/main" id="{B29159DD-EB6E-8F0E-AF91-6325CD93DBF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070103A-7843-1F23-DA2E-4E2484279D7D}"/>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411827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D0B87-FAFC-D01C-05C1-1D310DED670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331FD4B-FC95-4086-41FA-66F86A9446DB}"/>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4" name="Espace réservé du pied de page 3">
            <a:extLst>
              <a:ext uri="{FF2B5EF4-FFF2-40B4-BE49-F238E27FC236}">
                <a16:creationId xmlns:a16="http://schemas.microsoft.com/office/drawing/2014/main" id="{D8096958-3B39-034E-9F36-A8109BE72B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B68B004-CE0F-A07B-33E1-AEDF2C7711DB}"/>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268719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04D1D90-1BFE-35A8-FE16-D195493A797E}"/>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3" name="Espace réservé du pied de page 2">
            <a:extLst>
              <a:ext uri="{FF2B5EF4-FFF2-40B4-BE49-F238E27FC236}">
                <a16:creationId xmlns:a16="http://schemas.microsoft.com/office/drawing/2014/main" id="{04A09356-9419-B983-7BDD-9D27EB3E007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C223E8B-8C57-743D-169C-1D6BCD535F02}"/>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143127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9D3F10-D43D-635C-657E-F80A0E9637F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BDF12F2-A1AA-4DC8-FB3C-2D57102DE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979ACFB-EB3D-4939-5F3B-31A226557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8F4EF3-EB1B-651D-7C13-C81388C6A4D2}"/>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6" name="Espace réservé du pied de page 5">
            <a:extLst>
              <a:ext uri="{FF2B5EF4-FFF2-40B4-BE49-F238E27FC236}">
                <a16:creationId xmlns:a16="http://schemas.microsoft.com/office/drawing/2014/main" id="{5B035D12-885C-EBEA-0978-304F9015AB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CA58227-45A8-4325-A562-8B070939993F}"/>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156057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4FE63-0385-AF7A-4720-A5B08796B2F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0A0416E-B68F-42FA-98B6-EEDB9A8B2D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8012A40-1B48-E920-8034-DABACB9D7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E5AEF69-36A6-78B1-AFE8-9229C6790987}"/>
              </a:ext>
            </a:extLst>
          </p:cNvPr>
          <p:cNvSpPr>
            <a:spLocks noGrp="1"/>
          </p:cNvSpPr>
          <p:nvPr>
            <p:ph type="dt" sz="half" idx="10"/>
          </p:nvPr>
        </p:nvSpPr>
        <p:spPr/>
        <p:txBody>
          <a:bodyPr/>
          <a:lstStyle/>
          <a:p>
            <a:fld id="{3499CDD7-84DB-455D-B019-43BCDCE2D5F8}" type="datetimeFigureOut">
              <a:rPr lang="fr-FR" smtClean="0"/>
              <a:t>03/10/2022</a:t>
            </a:fld>
            <a:endParaRPr lang="fr-FR"/>
          </a:p>
        </p:txBody>
      </p:sp>
      <p:sp>
        <p:nvSpPr>
          <p:cNvPr id="6" name="Espace réservé du pied de page 5">
            <a:extLst>
              <a:ext uri="{FF2B5EF4-FFF2-40B4-BE49-F238E27FC236}">
                <a16:creationId xmlns:a16="http://schemas.microsoft.com/office/drawing/2014/main" id="{7D31167F-7144-F2BE-A1EF-463BA9A32A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0101098-5668-FCBE-9C2F-C7F2A2BFE99E}"/>
              </a:ext>
            </a:extLst>
          </p:cNvPr>
          <p:cNvSpPr>
            <a:spLocks noGrp="1"/>
          </p:cNvSpPr>
          <p:nvPr>
            <p:ph type="sldNum" sz="quarter" idx="12"/>
          </p:nvPr>
        </p:nvSpPr>
        <p:spPr/>
        <p:txBody>
          <a:bodyPr/>
          <a:lstStyle/>
          <a:p>
            <a:fld id="{62847332-3EBC-412D-8245-8A48A9CB841A}" type="slidenum">
              <a:rPr lang="fr-FR" smtClean="0"/>
              <a:t>‹N°›</a:t>
            </a:fld>
            <a:endParaRPr lang="fr-FR"/>
          </a:p>
        </p:txBody>
      </p:sp>
    </p:spTree>
    <p:extLst>
      <p:ext uri="{BB962C8B-B14F-4D97-AF65-F5344CB8AC3E}">
        <p14:creationId xmlns:p14="http://schemas.microsoft.com/office/powerpoint/2010/main" val="120812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99CD63-A06D-DE26-8D38-A425C1639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53DC4D5-C570-90C5-5C95-E6A051B86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9E86F0-56CD-8B30-ED45-148395DC42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9CDD7-84DB-455D-B019-43BCDCE2D5F8}"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4CD25140-4FC6-8C51-2116-227D155FE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C8F8381-5737-9A83-0B54-671073150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47332-3EBC-412D-8245-8A48A9CB841A}" type="slidenum">
              <a:rPr lang="fr-FR" smtClean="0"/>
              <a:t>‹N°›</a:t>
            </a:fld>
            <a:endParaRPr lang="fr-FR"/>
          </a:p>
        </p:txBody>
      </p:sp>
    </p:spTree>
    <p:extLst>
      <p:ext uri="{BB962C8B-B14F-4D97-AF65-F5344CB8AC3E}">
        <p14:creationId xmlns:p14="http://schemas.microsoft.com/office/powerpoint/2010/main" val="175349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Users/golub/PycharmProjects/pythonProject/Filters.py"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atplotlib.org/stable/tutorials/colors/colormaps.html" TargetMode="External"/><Relationship Id="rId2" Type="http://schemas.openxmlformats.org/officeDocument/2006/relationships/hyperlink" Target="https://docs.scipy.org/doc/scipy/reference/ndimage.html?highlight=filter"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Users/golub/PycharmProjects/digital_image.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Users/golub/PycharmProjects/processing_digital_image.py"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Users/golub/PycharmProjects/pythonProject/severalimgs.py"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1.jpg"/><Relationship Id="rId7" Type="http://schemas.openxmlformats.org/officeDocument/2006/relationships/hyperlink" Target="../../Users/golub/PycharmProjects/pythonProject/Rotationimg.py" TargetMode="External"/><Relationship Id="rId2" Type="http://schemas.openxmlformats.org/officeDocument/2006/relationships/hyperlink" Target="../../Users/golub/PycharmProjects/pythonProject/Cropimg.py" TargetMode="Externa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hyperlink" Target="../../Users/golub/PycharmProjects/pythonProject/Pillowprocessing.p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Users/golub/PycharmProjects/pythonProject/Scipy.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herbe, très coloré&#10;&#10;Description générée automatiquement">
            <a:extLst>
              <a:ext uri="{FF2B5EF4-FFF2-40B4-BE49-F238E27FC236}">
                <a16:creationId xmlns:a16="http://schemas.microsoft.com/office/drawing/2014/main" id="{7014E935-94D1-BEE7-AE18-269776AFCEC0}"/>
              </a:ext>
            </a:extLst>
          </p:cNvPr>
          <p:cNvPicPr>
            <a:picLocks noChangeAspect="1"/>
          </p:cNvPicPr>
          <p:nvPr/>
        </p:nvPicPr>
        <p:blipFill rotWithShape="1">
          <a:blip r:embed="rId2">
            <a:extLst>
              <a:ext uri="{28A0092B-C50C-407E-A947-70E740481C1C}">
                <a14:useLocalDpi xmlns:a14="http://schemas.microsoft.com/office/drawing/2010/main" val="0"/>
              </a:ext>
            </a:extLst>
          </a:blip>
          <a:srcRect t="8896" b="8078"/>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4B9DB4A-A3EE-6D6F-9AC7-2BE12F531B4F}"/>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rPr>
              <a:t>Track Module 1: Basics of Image Processing and ML in Python</a:t>
            </a:r>
            <a:endParaRPr lang="fr-FR" sz="5200" dirty="0">
              <a:solidFill>
                <a:srgbClr val="FFFFFF"/>
              </a:solidFill>
            </a:endParaRPr>
          </a:p>
        </p:txBody>
      </p:sp>
      <p:sp>
        <p:nvSpPr>
          <p:cNvPr id="3" name="Sous-titre 2">
            <a:extLst>
              <a:ext uri="{FF2B5EF4-FFF2-40B4-BE49-F238E27FC236}">
                <a16:creationId xmlns:a16="http://schemas.microsoft.com/office/drawing/2014/main" id="{FED03927-FBA8-D899-413C-D97E37E003F6}"/>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fr-FR" dirty="0">
                <a:solidFill>
                  <a:srgbClr val="FFFFFF"/>
                </a:solidFill>
              </a:rPr>
              <a:t>Ekaterina Golubeva </a:t>
            </a:r>
          </a:p>
          <a:p>
            <a:r>
              <a:rPr lang="fr-FR" dirty="0">
                <a:solidFill>
                  <a:srgbClr val="FFFFFF"/>
                </a:solidFill>
              </a:rPr>
              <a:t>03.10.2022</a:t>
            </a:r>
          </a:p>
          <a:p>
            <a:endParaRPr lang="fr-FR" dirty="0">
              <a:solidFill>
                <a:srgbClr val="FFFFFF"/>
              </a:solidFill>
            </a:endParaRPr>
          </a:p>
        </p:txBody>
      </p:sp>
    </p:spTree>
    <p:extLst>
      <p:ext uri="{BB962C8B-B14F-4D97-AF65-F5344CB8AC3E}">
        <p14:creationId xmlns:p14="http://schemas.microsoft.com/office/powerpoint/2010/main" val="151543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EEBF2E7-A9A4-1A3F-D122-BA61844A4E26}"/>
              </a:ext>
            </a:extLst>
          </p:cNvPr>
          <p:cNvSpPr>
            <a:spLocks noGrp="1"/>
          </p:cNvSpPr>
          <p:nvPr>
            <p:ph type="title"/>
          </p:nvPr>
        </p:nvSpPr>
        <p:spPr>
          <a:xfrm>
            <a:off x="630936" y="457200"/>
            <a:ext cx="4343400" cy="1929384"/>
          </a:xfrm>
        </p:spPr>
        <p:txBody>
          <a:bodyPr anchor="ctr">
            <a:normAutofit/>
          </a:bodyPr>
          <a:lstStyle/>
          <a:p>
            <a:r>
              <a:rPr lang="en-US" sz="4800" kern="150">
                <a:effectLst/>
                <a:ea typeface="Times New Roman" panose="02020603050405020304" pitchFamily="18" charset="0"/>
                <a:cs typeface="Tahoma" panose="020B0604030504040204" pitchFamily="34" charset="0"/>
              </a:rPr>
              <a:t>Filters</a:t>
            </a:r>
            <a:br>
              <a:rPr lang="fr-FR" sz="4800" kern="150">
                <a:effectLst/>
                <a:latin typeface="Times New Roman" panose="02020603050405020304" pitchFamily="18" charset="0"/>
                <a:ea typeface="Andale Sans UI"/>
                <a:cs typeface="Tahoma" panose="020B0604030504040204" pitchFamily="34" charset="0"/>
              </a:rPr>
            </a:br>
            <a:endParaRPr lang="fr-FR" sz="4800"/>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90B7F64-9BC3-4149-3C2F-05C5184B8D39}"/>
              </a:ext>
            </a:extLst>
          </p:cNvPr>
          <p:cNvSpPr>
            <a:spLocks noGrp="1"/>
          </p:cNvSpPr>
          <p:nvPr>
            <p:ph idx="1"/>
          </p:nvPr>
        </p:nvSpPr>
        <p:spPr>
          <a:xfrm>
            <a:off x="5541263" y="457200"/>
            <a:ext cx="6007608" cy="1929384"/>
          </a:xfrm>
        </p:spPr>
        <p:txBody>
          <a:bodyPr anchor="ctr">
            <a:normAutofit/>
          </a:bodyPr>
          <a:lstStyle/>
          <a:p>
            <a:r>
              <a:rPr lang="en-US" sz="2200" kern="150" dirty="0">
                <a:effectLst/>
                <a:latin typeface="Calibri" panose="020F0502020204030204" pitchFamily="34" charset="0"/>
                <a:ea typeface="Times New Roman" panose="02020603050405020304" pitchFamily="18" charset="0"/>
                <a:cs typeface="Tahoma" panose="020B0604030504040204" pitchFamily="34" charset="0"/>
              </a:rPr>
              <a:t>Gaussian</a:t>
            </a:r>
            <a:endParaRPr lang="en-US" sz="2200" kern="150" dirty="0">
              <a:latin typeface="Calibri" panose="020F0502020204030204" pitchFamily="34" charset="0"/>
              <a:ea typeface="Times New Roman" panose="02020603050405020304" pitchFamily="18" charset="0"/>
              <a:cs typeface="Tahoma" panose="020B0604030504040204" pitchFamily="34" charset="0"/>
            </a:endParaRPr>
          </a:p>
          <a:p>
            <a:r>
              <a:rPr lang="en-US" sz="2200" kern="150" dirty="0">
                <a:latin typeface="Calibri" panose="020F0502020204030204" pitchFamily="34" charset="0"/>
                <a:ea typeface="Times New Roman" panose="02020603050405020304" pitchFamily="18" charset="0"/>
                <a:cs typeface="Tahoma" panose="020B0604030504040204" pitchFamily="34" charset="0"/>
              </a:rPr>
              <a:t>U</a:t>
            </a:r>
            <a:r>
              <a:rPr lang="en-US" sz="2200" kern="150" dirty="0">
                <a:effectLst/>
                <a:latin typeface="Calibri" panose="020F0502020204030204" pitchFamily="34" charset="0"/>
                <a:ea typeface="Times New Roman" panose="02020603050405020304" pitchFamily="18" charset="0"/>
                <a:cs typeface="Tahoma" panose="020B0604030504040204" pitchFamily="34" charset="0"/>
              </a:rPr>
              <a:t>niform</a:t>
            </a:r>
          </a:p>
          <a:p>
            <a:r>
              <a:rPr lang="en-US" sz="2200" kern="150" dirty="0">
                <a:latin typeface="Calibri" panose="020F0502020204030204" pitchFamily="34" charset="0"/>
                <a:ea typeface="Times New Roman" panose="02020603050405020304" pitchFamily="18" charset="0"/>
                <a:cs typeface="Tahoma" panose="020B0604030504040204" pitchFamily="34" charset="0"/>
              </a:rPr>
              <a:t>M</a:t>
            </a:r>
            <a:r>
              <a:rPr lang="en-US" sz="2200" kern="150" dirty="0">
                <a:effectLst/>
                <a:latin typeface="Calibri" panose="020F0502020204030204" pitchFamily="34" charset="0"/>
                <a:ea typeface="Times New Roman" panose="02020603050405020304" pitchFamily="18" charset="0"/>
                <a:cs typeface="Tahoma" panose="020B0604030504040204" pitchFamily="34" charset="0"/>
              </a:rPr>
              <a:t>edian</a:t>
            </a:r>
          </a:p>
          <a:p>
            <a:r>
              <a:rPr lang="en-US" sz="2200" kern="150" dirty="0">
                <a:latin typeface="Calibri" panose="020F0502020204030204" pitchFamily="34" charset="0"/>
                <a:ea typeface="Times New Roman" panose="02020603050405020304" pitchFamily="18" charset="0"/>
                <a:cs typeface="Tahoma" panose="020B0604030504040204" pitchFamily="34" charset="0"/>
              </a:rPr>
              <a:t>S</a:t>
            </a:r>
            <a:r>
              <a:rPr lang="en-US" sz="2200" kern="150" dirty="0">
                <a:effectLst/>
                <a:latin typeface="Calibri" panose="020F0502020204030204" pitchFamily="34" charset="0"/>
                <a:ea typeface="Times New Roman" panose="02020603050405020304" pitchFamily="18" charset="0"/>
                <a:cs typeface="Tahoma" panose="020B0604030504040204" pitchFamily="34" charset="0"/>
              </a:rPr>
              <a:t>obel</a:t>
            </a:r>
            <a:endParaRPr lang="fr-FR" sz="2200" dirty="0"/>
          </a:p>
        </p:txBody>
      </p:sp>
      <p:pic>
        <p:nvPicPr>
          <p:cNvPr id="13" name="Image 12">
            <a:extLst>
              <a:ext uri="{FF2B5EF4-FFF2-40B4-BE49-F238E27FC236}">
                <a16:creationId xmlns:a16="http://schemas.microsoft.com/office/drawing/2014/main" id="{320DFD94-CC9A-BCD5-C2C3-958164E2E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849" y="2521338"/>
            <a:ext cx="4905248" cy="3678936"/>
          </a:xfrm>
          <a:prstGeom prst="rect">
            <a:avLst/>
          </a:prstGeom>
        </p:spPr>
      </p:pic>
      <p:pic>
        <p:nvPicPr>
          <p:cNvPr id="11" name="Image 10">
            <a:hlinkClick r:id="rId3" action="ppaction://hlinkfile"/>
            <a:extLst>
              <a:ext uri="{FF2B5EF4-FFF2-40B4-BE49-F238E27FC236}">
                <a16:creationId xmlns:a16="http://schemas.microsoft.com/office/drawing/2014/main" id="{83500C6C-E9F2-88B6-64B3-7879BB8875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056" y="2521338"/>
            <a:ext cx="4905248" cy="3678936"/>
          </a:xfrm>
          <a:prstGeom prst="rect">
            <a:avLst/>
          </a:prstGeom>
        </p:spPr>
      </p:pic>
    </p:spTree>
    <p:extLst>
      <p:ext uri="{BB962C8B-B14F-4D97-AF65-F5344CB8AC3E}">
        <p14:creationId xmlns:p14="http://schemas.microsoft.com/office/powerpoint/2010/main" val="219128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A1B3A-CA9F-1D05-DA79-91558429A65E}"/>
              </a:ext>
            </a:extLst>
          </p:cNvPr>
          <p:cNvSpPr>
            <a:spLocks noGrp="1"/>
          </p:cNvSpPr>
          <p:nvPr>
            <p:ph type="title"/>
          </p:nvPr>
        </p:nvSpPr>
        <p:spPr/>
        <p:txBody>
          <a:bodyPr/>
          <a:lstStyle/>
          <a:p>
            <a:r>
              <a:rPr lang="fr-FR" dirty="0"/>
              <a:t>List of </a:t>
            </a:r>
            <a:r>
              <a:rPr lang="fr-FR" dirty="0" err="1"/>
              <a:t>commands</a:t>
            </a:r>
            <a:r>
              <a:rPr lang="fr-FR" dirty="0"/>
              <a:t> </a:t>
            </a:r>
            <a:r>
              <a:rPr lang="fr-FR" dirty="0" err="1"/>
              <a:t>used</a:t>
            </a:r>
            <a:endParaRPr lang="fr-FR" dirty="0"/>
          </a:p>
        </p:txBody>
      </p:sp>
      <p:sp>
        <p:nvSpPr>
          <p:cNvPr id="5" name="Rectangle 1">
            <a:extLst>
              <a:ext uri="{FF2B5EF4-FFF2-40B4-BE49-F238E27FC236}">
                <a16:creationId xmlns:a16="http://schemas.microsoft.com/office/drawing/2014/main" id="{197276D6-165E-F108-BDEF-ED642AA1086A}"/>
              </a:ext>
            </a:extLst>
          </p:cNvPr>
          <p:cNvSpPr>
            <a:spLocks noChangeArrowheads="1"/>
          </p:cNvSpPr>
          <p:nvPr/>
        </p:nvSpPr>
        <p:spPr bwMode="auto">
          <a:xfrm>
            <a:off x="-5450996" y="-108965"/>
            <a:ext cx="21990362" cy="62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aphicFrame>
        <p:nvGraphicFramePr>
          <p:cNvPr id="8" name="Espace réservé du contenu 7">
            <a:extLst>
              <a:ext uri="{FF2B5EF4-FFF2-40B4-BE49-F238E27FC236}">
                <a16:creationId xmlns:a16="http://schemas.microsoft.com/office/drawing/2014/main" id="{E3E39FD0-F8E4-1795-CEA0-5FFD35180525}"/>
              </a:ext>
            </a:extLst>
          </p:cNvPr>
          <p:cNvGraphicFramePr>
            <a:graphicFrameLocks noGrp="1"/>
          </p:cNvGraphicFramePr>
          <p:nvPr>
            <p:ph idx="1"/>
            <p:extLst>
              <p:ext uri="{D42A27DB-BD31-4B8C-83A1-F6EECF244321}">
                <p14:modId xmlns:p14="http://schemas.microsoft.com/office/powerpoint/2010/main" val="3201126063"/>
              </p:ext>
            </p:extLst>
          </p:nvPr>
        </p:nvGraphicFramePr>
        <p:xfrm>
          <a:off x="86773" y="1958332"/>
          <a:ext cx="6113145" cy="4389120"/>
        </p:xfrm>
        <a:graphic>
          <a:graphicData uri="http://schemas.openxmlformats.org/drawingml/2006/table">
            <a:tbl>
              <a:tblPr firstRow="1" firstCol="1" bandRow="1">
                <a:tableStyleId>{5C22544A-7EE6-4342-B048-85BDC9FD1C3A}</a:tableStyleId>
              </a:tblPr>
              <a:tblGrid>
                <a:gridCol w="1977390">
                  <a:extLst>
                    <a:ext uri="{9D8B030D-6E8A-4147-A177-3AD203B41FA5}">
                      <a16:colId xmlns:a16="http://schemas.microsoft.com/office/drawing/2014/main" val="3728610404"/>
                    </a:ext>
                  </a:extLst>
                </a:gridCol>
                <a:gridCol w="2743000">
                  <a:extLst>
                    <a:ext uri="{9D8B030D-6E8A-4147-A177-3AD203B41FA5}">
                      <a16:colId xmlns:a16="http://schemas.microsoft.com/office/drawing/2014/main" val="2594138641"/>
                    </a:ext>
                  </a:extLst>
                </a:gridCol>
                <a:gridCol w="1392755">
                  <a:extLst>
                    <a:ext uri="{9D8B030D-6E8A-4147-A177-3AD203B41FA5}">
                      <a16:colId xmlns:a16="http://schemas.microsoft.com/office/drawing/2014/main" val="1158785167"/>
                    </a:ext>
                  </a:extLst>
                </a:gridCol>
              </a:tblGrid>
              <a:tr h="0">
                <a:tc>
                  <a:txBody>
                    <a:bodyPr/>
                    <a:lstStyle/>
                    <a:p>
                      <a:r>
                        <a:rPr lang="de-DE" sz="1200" kern="150">
                          <a:effectLst/>
                        </a:rPr>
                        <a:t>Command </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de-DE" sz="1200" kern="150">
                          <a:effectLst/>
                        </a:rPr>
                        <a:t>Description</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de-DE" sz="1200" kern="150">
                          <a:effectLst/>
                        </a:rPr>
                        <a:t>Library/Package</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2273688483"/>
                  </a:ext>
                </a:extLst>
              </a:tr>
              <a:tr h="0">
                <a:tc>
                  <a:txBody>
                    <a:bodyPr/>
                    <a:lstStyle/>
                    <a:p>
                      <a:r>
                        <a:rPr lang="de-DE" sz="1200" kern="150">
                          <a:effectLst/>
                        </a:rPr>
                        <a:t>import cv2</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de-DE" sz="1200" kern="150">
                          <a:effectLst/>
                        </a:rPr>
                        <a:t>Import OpenCV </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de-DE" sz="1200" kern="150">
                          <a:effectLst/>
                        </a:rPr>
                        <a:t>OpenCV</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3231045695"/>
                  </a:ext>
                </a:extLst>
              </a:tr>
              <a:tr h="0">
                <a:tc>
                  <a:txBody>
                    <a:bodyPr/>
                    <a:lstStyle/>
                    <a:p>
                      <a:r>
                        <a:rPr lang="de-DE" sz="1200" kern="150">
                          <a:effectLst/>
                        </a:rPr>
                        <a:t>cv2.imread</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de-DE" sz="1200" kern="150">
                          <a:effectLst/>
                        </a:rPr>
                        <a:t>Read an image </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de-DE" sz="1200" kern="150">
                          <a:effectLst/>
                        </a:rPr>
                        <a:t>OpenCV</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3735435549"/>
                  </a:ext>
                </a:extLst>
              </a:tr>
              <a:tr h="0">
                <a:tc>
                  <a:txBody>
                    <a:bodyPr/>
                    <a:lstStyle/>
                    <a:p>
                      <a:r>
                        <a:rPr lang="de-DE" sz="1200" kern="150">
                          <a:effectLst/>
                        </a:rPr>
                        <a:t>sobel(img)</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Performs sobel based edge detection</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de-DE" sz="1200" kern="150">
                          <a:effectLst/>
                        </a:rPr>
                        <a:t>OpenCV</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4276277183"/>
                  </a:ext>
                </a:extLst>
              </a:tr>
              <a:tr h="0">
                <a:tc>
                  <a:txBody>
                    <a:bodyPr/>
                    <a:lstStyle/>
                    <a:p>
                      <a:r>
                        <a:rPr lang="en-US" sz="1200" kern="150">
                          <a:effectLst/>
                        </a:rPr>
                        <a:t>cv2.imshow("name",img)</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Shows the image with a chosen name </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de-DE" sz="1200" kern="150">
                          <a:effectLst/>
                        </a:rPr>
                        <a:t>OpenCV</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620220272"/>
                  </a:ext>
                </a:extLst>
              </a:tr>
              <a:tr h="34098">
                <a:tc>
                  <a:txBody>
                    <a:bodyPr/>
                    <a:lstStyle/>
                    <a:p>
                      <a:r>
                        <a:rPr lang="en-US" sz="1200" kern="150">
                          <a:effectLst/>
                        </a:rPr>
                        <a:t>print(img.shape)</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Prints the shape ie dimensions of the image</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OpenCV</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4195999644"/>
                  </a:ext>
                </a:extLst>
              </a:tr>
              <a:tr h="0">
                <a:tc>
                  <a:txBody>
                    <a:bodyPr/>
                    <a:lstStyle/>
                    <a:p>
                      <a:r>
                        <a:rPr lang="en-US" sz="1200" kern="150">
                          <a:effectLst/>
                        </a:rPr>
                        <a:t>cv2.WaitKey(0)</a:t>
                      </a:r>
                      <a:endParaRPr lang="fr-FR" sz="1200" kern="150">
                        <a:effectLst/>
                      </a:endParaRPr>
                    </a:p>
                    <a:p>
                      <a:r>
                        <a:rPr lang="en-US" sz="1200" kern="150">
                          <a:effectLst/>
                        </a:rPr>
                        <a:t>cv2.destroyAllWindows()</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dirty="0">
                          <a:effectLst/>
                        </a:rPr>
                        <a:t>Closes windows </a:t>
                      </a:r>
                      <a:endParaRPr lang="fr-FR" sz="1200" kern="150" dirty="0">
                        <a:effectLst/>
                      </a:endParaRPr>
                    </a:p>
                    <a:p>
                      <a:r>
                        <a:rPr lang="en-US" sz="1200" kern="150" dirty="0">
                          <a:effectLst/>
                        </a:rPr>
                        <a:t>0 -manually </a:t>
                      </a:r>
                      <a:endParaRPr lang="fr-FR" sz="1200" kern="150" dirty="0">
                        <a:effectLst/>
                      </a:endParaRPr>
                    </a:p>
                    <a:p>
                      <a:r>
                        <a:rPr lang="en-US" sz="1200" kern="150" dirty="0">
                          <a:effectLst/>
                        </a:rPr>
                        <a:t>N – after N milliseconds </a:t>
                      </a:r>
                      <a:endParaRPr lang="fr-FR" sz="1200" kern="150" dirty="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OpenCV</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1525424964"/>
                  </a:ext>
                </a:extLst>
              </a:tr>
              <a:tr h="0">
                <a:tc>
                  <a:txBody>
                    <a:bodyPr/>
                    <a:lstStyle/>
                    <a:p>
                      <a:r>
                        <a:rPr lang="en-US" sz="1200" kern="150">
                          <a:effectLst/>
                        </a:rPr>
                        <a:t>plt.imshow(cv2.cvtColor(img,cv2.COLOR_BGR2RGB))</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Changes the color space </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OpenCV</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1768317937"/>
                  </a:ext>
                </a:extLst>
              </a:tr>
              <a:tr h="0">
                <a:tc>
                  <a:txBody>
                    <a:bodyPr/>
                    <a:lstStyle/>
                    <a:p>
                      <a:r>
                        <a:rPr lang="en-US" sz="1200" kern="150">
                          <a:effectLst/>
                        </a:rPr>
                        <a:t>io.imread(img path, as_gray = True/False)</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Reads the file</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Skimage, io</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4204616537"/>
                  </a:ext>
                </a:extLst>
              </a:tr>
              <a:tr h="0">
                <a:tc>
                  <a:txBody>
                    <a:bodyPr/>
                    <a:lstStyle/>
                    <a:p>
                      <a:r>
                        <a:rPr lang="en-US" sz="1200" kern="150">
                          <a:effectLst/>
                        </a:rPr>
                        <a:t>img_as_ubyte()</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Changes the type of image to ubyte</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Skimage</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497647185"/>
                  </a:ext>
                </a:extLst>
              </a:tr>
              <a:tr h="0">
                <a:tc>
                  <a:txBody>
                    <a:bodyPr/>
                    <a:lstStyle/>
                    <a:p>
                      <a:r>
                        <a:rPr lang="en-US" sz="1200" kern="150">
                          <a:effectLst/>
                        </a:rPr>
                        <a:t>plt.show()/plt.imshow(img, cmap= "Greys")</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Plots the figure above</a:t>
                      </a:r>
                      <a:endParaRPr lang="fr-FR" sz="1200" kern="150">
                        <a:effectLst/>
                      </a:endParaRPr>
                    </a:p>
                    <a:p>
                      <a:r>
                        <a:rPr lang="en-US" sz="1200" kern="150">
                          <a:effectLst/>
                        </a:rPr>
                        <a:t>Cmap is a colormap</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matplotlib.pyplot </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1293266503"/>
                  </a:ext>
                </a:extLst>
              </a:tr>
              <a:tr h="0">
                <a:tc>
                  <a:txBody>
                    <a:bodyPr/>
                    <a:lstStyle/>
                    <a:p>
                      <a:r>
                        <a:rPr lang="en-US" sz="1200" kern="150">
                          <a:effectLst/>
                        </a:rPr>
                        <a:t>plt.subplot(2,1,1)</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Create a subplot in a big panel of multiple plots</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Matplotlib, pyplot</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3965024398"/>
                  </a:ext>
                </a:extLst>
              </a:tr>
              <a:tr h="0">
                <a:tc>
                  <a:txBody>
                    <a:bodyPr/>
                    <a:lstStyle/>
                    <a:p>
                      <a:r>
                        <a:rPr lang="en-US" sz="1200" kern="150">
                          <a:effectLst/>
                        </a:rPr>
                        <a:t>mpimg.imread()</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 </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matplotlib.image</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1273078771"/>
                  </a:ext>
                </a:extLst>
              </a:tr>
              <a:tr h="0">
                <a:tc>
                  <a:txBody>
                    <a:bodyPr/>
                    <a:lstStyle/>
                    <a:p>
                      <a:r>
                        <a:rPr lang="en-US" sz="1200" kern="150">
                          <a:effectLst/>
                        </a:rPr>
                        <a:t>img_as_float()</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Changes the type of image to float</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Skimage, img_as_float</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3756286227"/>
                  </a:ext>
                </a:extLst>
              </a:tr>
              <a:tr h="0">
                <a:tc>
                  <a:txBody>
                    <a:bodyPr/>
                    <a:lstStyle/>
                    <a:p>
                      <a:r>
                        <a:rPr lang="it-IT" sz="1200" kern="150">
                          <a:effectLst/>
                        </a:rPr>
                        <a:t>np.random.random([n,m])</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a:effectLst/>
                        </a:rPr>
                        <a:t>Creates random image with dimensions nxm</a:t>
                      </a:r>
                      <a:endParaRPr lang="fr-FR" sz="1200" kern="150">
                        <a:effectLst/>
                        <a:latin typeface="Times New Roman" panose="02020603050405020304" pitchFamily="18" charset="0"/>
                        <a:ea typeface="Andale Sans UI"/>
                        <a:cs typeface="Tahoma" panose="020B0604030504040204" pitchFamily="34" charset="0"/>
                      </a:endParaRPr>
                    </a:p>
                  </a:txBody>
                  <a:tcPr marL="68580" marR="68580" marT="0" marB="0"/>
                </a:tc>
                <a:tc>
                  <a:txBody>
                    <a:bodyPr/>
                    <a:lstStyle/>
                    <a:p>
                      <a:r>
                        <a:rPr lang="en-US" sz="1200" kern="150" dirty="0" err="1">
                          <a:effectLst/>
                        </a:rPr>
                        <a:t>numpy</a:t>
                      </a:r>
                      <a:endParaRPr lang="fr-FR" sz="1200" kern="150" dirty="0">
                        <a:effectLst/>
                        <a:latin typeface="Times New Roman" panose="02020603050405020304" pitchFamily="18" charset="0"/>
                        <a:ea typeface="Andale Sans UI"/>
                        <a:cs typeface="Tahoma" panose="020B0604030504040204" pitchFamily="34" charset="0"/>
                      </a:endParaRPr>
                    </a:p>
                  </a:txBody>
                  <a:tcPr marL="68580" marR="68580" marT="0" marB="0"/>
                </a:tc>
                <a:extLst>
                  <a:ext uri="{0D108BD9-81ED-4DB2-BD59-A6C34878D82A}">
                    <a16:rowId xmlns:a16="http://schemas.microsoft.com/office/drawing/2014/main" val="3967478212"/>
                  </a:ext>
                </a:extLst>
              </a:tr>
            </a:tbl>
          </a:graphicData>
        </a:graphic>
      </p:graphicFrame>
      <p:graphicFrame>
        <p:nvGraphicFramePr>
          <p:cNvPr id="9" name="Tableau 8">
            <a:extLst>
              <a:ext uri="{FF2B5EF4-FFF2-40B4-BE49-F238E27FC236}">
                <a16:creationId xmlns:a16="http://schemas.microsoft.com/office/drawing/2014/main" id="{F92A740A-8309-0B60-813E-06E6ABBD0515}"/>
              </a:ext>
            </a:extLst>
          </p:cNvPr>
          <p:cNvGraphicFramePr>
            <a:graphicFrameLocks noGrp="1"/>
          </p:cNvGraphicFramePr>
          <p:nvPr>
            <p:extLst>
              <p:ext uri="{D42A27DB-BD31-4B8C-83A1-F6EECF244321}">
                <p14:modId xmlns:p14="http://schemas.microsoft.com/office/powerpoint/2010/main" val="1080528774"/>
              </p:ext>
            </p:extLst>
          </p:nvPr>
        </p:nvGraphicFramePr>
        <p:xfrm>
          <a:off x="6385114" y="1958332"/>
          <a:ext cx="5594329" cy="4358640"/>
        </p:xfrm>
        <a:graphic>
          <a:graphicData uri="http://schemas.openxmlformats.org/drawingml/2006/table">
            <a:tbl>
              <a:tblPr firstRow="1" firstCol="1" bandRow="1">
                <a:tableStyleId>{5C22544A-7EE6-4342-B048-85BDC9FD1C3A}</a:tableStyleId>
              </a:tblPr>
              <a:tblGrid>
                <a:gridCol w="1809571">
                  <a:extLst>
                    <a:ext uri="{9D8B030D-6E8A-4147-A177-3AD203B41FA5}">
                      <a16:colId xmlns:a16="http://schemas.microsoft.com/office/drawing/2014/main" val="3253753652"/>
                    </a:ext>
                  </a:extLst>
                </a:gridCol>
                <a:gridCol w="2594067">
                  <a:extLst>
                    <a:ext uri="{9D8B030D-6E8A-4147-A177-3AD203B41FA5}">
                      <a16:colId xmlns:a16="http://schemas.microsoft.com/office/drawing/2014/main" val="2688990768"/>
                    </a:ext>
                  </a:extLst>
                </a:gridCol>
                <a:gridCol w="1190691">
                  <a:extLst>
                    <a:ext uri="{9D8B030D-6E8A-4147-A177-3AD203B41FA5}">
                      <a16:colId xmlns:a16="http://schemas.microsoft.com/office/drawing/2014/main" val="2790405995"/>
                    </a:ext>
                  </a:extLst>
                </a:gridCol>
              </a:tblGrid>
              <a:tr h="167359">
                <a:tc>
                  <a:txBody>
                    <a:bodyPr/>
                    <a:lstStyle/>
                    <a:p>
                      <a:r>
                        <a:rPr lang="it-IT" sz="1100" kern="150">
                          <a:effectLst/>
                        </a:rPr>
                        <a:t>np.flipud(img)</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Flips upside down</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numpy</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1852367888"/>
                  </a:ext>
                </a:extLst>
              </a:tr>
              <a:tr h="167359">
                <a:tc>
                  <a:txBody>
                    <a:bodyPr/>
                    <a:lstStyle/>
                    <a:p>
                      <a:r>
                        <a:rPr lang="it-IT" sz="1100" kern="150">
                          <a:effectLst/>
                        </a:rPr>
                        <a:t>Np.fliplr(img)</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Flips from left to right</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numpy</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1690373143"/>
                  </a:ext>
                </a:extLst>
              </a:tr>
              <a:tr h="334718">
                <a:tc>
                  <a:txBody>
                    <a:bodyPr/>
                    <a:lstStyle/>
                    <a:p>
                      <a:r>
                        <a:rPr lang="en-US" sz="1100" kern="150">
                          <a:effectLst/>
                        </a:rPr>
                        <a:t>Image.open()</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Reads the image </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Pillow </a:t>
                      </a:r>
                      <a:endParaRPr lang="fr-FR" sz="1100" kern="150">
                        <a:effectLst/>
                      </a:endParaRPr>
                    </a:p>
                    <a:p>
                      <a:r>
                        <a:rPr lang="en-US" sz="1100" kern="150">
                          <a:effectLst/>
                        </a:rPr>
                        <a:t> </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350659895"/>
                  </a:ext>
                </a:extLst>
              </a:tr>
              <a:tr h="167359">
                <a:tc>
                  <a:txBody>
                    <a:bodyPr/>
                    <a:lstStyle/>
                    <a:p>
                      <a:r>
                        <a:rPr lang="en-US" sz="1100" kern="150">
                          <a:effectLst/>
                        </a:rPr>
                        <a:t>np.asarray()</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Saves the image in np arra type (not jpg)</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Pillow </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1935468852"/>
                  </a:ext>
                </a:extLst>
              </a:tr>
              <a:tr h="166966">
                <a:tc>
                  <a:txBody>
                    <a:bodyPr/>
                    <a:lstStyle/>
                    <a:p>
                      <a:r>
                        <a:rPr lang="en-US" sz="1100" kern="150">
                          <a:effectLst/>
                        </a:rPr>
                        <a:t>glob.glob(path)</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Reads all the files in the folder path</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glob</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1266937336"/>
                  </a:ext>
                </a:extLst>
              </a:tr>
              <a:tr h="334718">
                <a:tc>
                  <a:txBody>
                    <a:bodyPr/>
                    <a:lstStyle/>
                    <a:p>
                      <a:r>
                        <a:rPr lang="en-US" sz="1100" kern="150">
                          <a:effectLst/>
                        </a:rPr>
                        <a:t>img.resize((n,m))</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Resizes image (without preserving aspect ratio)</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dirty="0">
                          <a:effectLst/>
                        </a:rPr>
                        <a:t>Pillow</a:t>
                      </a:r>
                      <a:endParaRPr lang="fr-FR" sz="1100" kern="150" dirty="0">
                        <a:effectLst/>
                      </a:endParaRPr>
                    </a:p>
                    <a:p>
                      <a:r>
                        <a:rPr lang="en-US" sz="1100" kern="150" dirty="0">
                          <a:effectLst/>
                        </a:rPr>
                        <a:t> </a:t>
                      </a:r>
                      <a:endParaRPr lang="fr-FR" sz="1100" kern="150" dirty="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3631330242"/>
                  </a:ext>
                </a:extLst>
              </a:tr>
              <a:tr h="334718">
                <a:tc>
                  <a:txBody>
                    <a:bodyPr/>
                    <a:lstStyle/>
                    <a:p>
                      <a:r>
                        <a:rPr lang="en-US" sz="1100" kern="150">
                          <a:effectLst/>
                        </a:rPr>
                        <a:t>img.thumbnail((n,m))</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Resizes the image preserving the aspect ratio</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dirty="0">
                          <a:effectLst/>
                        </a:rPr>
                        <a:t>Pillow</a:t>
                      </a:r>
                      <a:endParaRPr lang="fr-FR" sz="1100" kern="150" dirty="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768237584"/>
                  </a:ext>
                </a:extLst>
              </a:tr>
              <a:tr h="167359">
                <a:tc>
                  <a:txBody>
                    <a:bodyPr/>
                    <a:lstStyle/>
                    <a:p>
                      <a:r>
                        <a:rPr lang="en-US" sz="1100" kern="150">
                          <a:effectLst/>
                        </a:rPr>
                        <a:t>img.save()</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Save the image at the indicated path</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Pillow</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2274138384"/>
                  </a:ext>
                </a:extLst>
              </a:tr>
              <a:tr h="167359">
                <a:tc>
                  <a:txBody>
                    <a:bodyPr/>
                    <a:lstStyle/>
                    <a:p>
                      <a:r>
                        <a:rPr lang="en-US" sz="1100" kern="150">
                          <a:effectLst/>
                        </a:rPr>
                        <a:t>img.crop()</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Crops image, indicate coordinates </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Pillow</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4256170506"/>
                  </a:ext>
                </a:extLst>
              </a:tr>
              <a:tr h="334718">
                <a:tc>
                  <a:txBody>
                    <a:bodyPr/>
                    <a:lstStyle/>
                    <a:p>
                      <a:r>
                        <a:rPr lang="en-US" sz="1100" kern="150">
                          <a:effectLst/>
                        </a:rPr>
                        <a:t>img.rotate(degrees, expand = True)</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Rotates the image by degrees and fits the image so the edges are preserved</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Pillow</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4123385717"/>
                  </a:ext>
                </a:extLst>
              </a:tr>
              <a:tr h="167359">
                <a:tc>
                  <a:txBody>
                    <a:bodyPr/>
                    <a:lstStyle/>
                    <a:p>
                      <a:r>
                        <a:rPr lang="en-US" sz="1100" kern="150">
                          <a:effectLst/>
                        </a:rPr>
                        <a:t>imgh.convert("L")</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convert to grey level</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Pillow</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4044692530"/>
                  </a:ext>
                </a:extLst>
              </a:tr>
              <a:tr h="334718">
                <a:tc>
                  <a:txBody>
                    <a:bodyPr/>
                    <a:lstStyle/>
                    <a:p>
                      <a:r>
                        <a:rPr lang="en-US" sz="1100" kern="150">
                          <a:effectLst/>
                        </a:rPr>
                        <a:t>img.transpose(Image.Transpose.FLIP_LEFT_RIGHT)</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Flips the image from left to right</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Pillow</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561914500"/>
                  </a:ext>
                </a:extLst>
              </a:tr>
              <a:tr h="334718">
                <a:tc>
                  <a:txBody>
                    <a:bodyPr/>
                    <a:lstStyle/>
                    <a:p>
                      <a:r>
                        <a:rPr lang="en-US" sz="1100" kern="150">
                          <a:effectLst/>
                        </a:rPr>
                        <a:t>imgh.transpose(Image.Transpose.FLIP_TOP_BOTTOM)</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Flips the image from top to bottom</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Pillow</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1451007809"/>
                  </a:ext>
                </a:extLst>
              </a:tr>
              <a:tr h="334718">
                <a:tc>
                  <a:txBody>
                    <a:bodyPr/>
                    <a:lstStyle/>
                    <a:p>
                      <a:r>
                        <a:rPr lang="en-US" sz="1100" kern="150">
                          <a:effectLst/>
                        </a:rPr>
                        <a:t>ndimage.uniform_filter(img, size =n)</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Uniform filter</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Scipy/skimage</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3137066979"/>
                  </a:ext>
                </a:extLst>
              </a:tr>
              <a:tr h="334718">
                <a:tc>
                  <a:txBody>
                    <a:bodyPr/>
                    <a:lstStyle/>
                    <a:p>
                      <a:r>
                        <a:rPr lang="de-CH" sz="1100" kern="150">
                          <a:effectLst/>
                        </a:rPr>
                        <a:t>ndimage.gaussian_filter(img, sigma =n)</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Gaussian filter</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Scipy/skimage</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4229578381"/>
                  </a:ext>
                </a:extLst>
              </a:tr>
              <a:tr h="334718">
                <a:tc>
                  <a:txBody>
                    <a:bodyPr/>
                    <a:lstStyle/>
                    <a:p>
                      <a:r>
                        <a:rPr lang="en-US" sz="1100" kern="150">
                          <a:effectLst/>
                        </a:rPr>
                        <a:t>ndimage.median_filter(img, size =n)</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Median filter</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a:effectLst/>
                        </a:rPr>
                        <a:t>Scipy/skimage</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889027326"/>
                  </a:ext>
                </a:extLst>
              </a:tr>
              <a:tr h="167359">
                <a:tc>
                  <a:txBody>
                    <a:bodyPr/>
                    <a:lstStyle/>
                    <a:p>
                      <a:r>
                        <a:rPr lang="en-US" sz="1100" kern="150">
                          <a:effectLst/>
                        </a:rPr>
                        <a:t>ndimage.sobel(img, axis =0)</a:t>
                      </a:r>
                      <a:endParaRPr lang="fr-FR" sz="1100" kern="15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dirty="0">
                          <a:effectLst/>
                        </a:rPr>
                        <a:t>Sobel filter</a:t>
                      </a:r>
                      <a:endParaRPr lang="fr-FR" sz="1100" kern="150" dirty="0">
                        <a:effectLst/>
                        <a:latin typeface="Times New Roman" panose="02020603050405020304" pitchFamily="18" charset="0"/>
                        <a:ea typeface="Andale Sans UI"/>
                        <a:cs typeface="Tahoma" panose="020B0604030504040204" pitchFamily="34" charset="0"/>
                      </a:endParaRPr>
                    </a:p>
                  </a:txBody>
                  <a:tcPr marL="62760" marR="62760" marT="0" marB="0"/>
                </a:tc>
                <a:tc>
                  <a:txBody>
                    <a:bodyPr/>
                    <a:lstStyle/>
                    <a:p>
                      <a:r>
                        <a:rPr lang="en-US" sz="1100" kern="150" dirty="0" err="1">
                          <a:effectLst/>
                        </a:rPr>
                        <a:t>Scipy</a:t>
                      </a:r>
                      <a:r>
                        <a:rPr lang="en-US" sz="1100" kern="150" dirty="0">
                          <a:effectLst/>
                        </a:rPr>
                        <a:t>/</a:t>
                      </a:r>
                      <a:r>
                        <a:rPr lang="en-US" sz="1100" kern="150" dirty="0" err="1">
                          <a:effectLst/>
                        </a:rPr>
                        <a:t>skimage</a:t>
                      </a:r>
                      <a:endParaRPr lang="fr-FR" sz="1100" kern="150" dirty="0">
                        <a:effectLst/>
                        <a:latin typeface="Times New Roman" panose="02020603050405020304" pitchFamily="18" charset="0"/>
                        <a:ea typeface="Andale Sans UI"/>
                        <a:cs typeface="Tahoma" panose="020B0604030504040204" pitchFamily="34" charset="0"/>
                      </a:endParaRPr>
                    </a:p>
                  </a:txBody>
                  <a:tcPr marL="62760" marR="62760" marT="0" marB="0"/>
                </a:tc>
                <a:extLst>
                  <a:ext uri="{0D108BD9-81ED-4DB2-BD59-A6C34878D82A}">
                    <a16:rowId xmlns:a16="http://schemas.microsoft.com/office/drawing/2014/main" val="1474358042"/>
                  </a:ext>
                </a:extLst>
              </a:tr>
            </a:tbl>
          </a:graphicData>
        </a:graphic>
      </p:graphicFrame>
    </p:spTree>
    <p:extLst>
      <p:ext uri="{BB962C8B-B14F-4D97-AF65-F5344CB8AC3E}">
        <p14:creationId xmlns:p14="http://schemas.microsoft.com/office/powerpoint/2010/main" val="927442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4A3907DE-3C94-3698-E730-F0EC7838BDCE}"/>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mj-lt"/>
                <a:ea typeface="+mj-ea"/>
                <a:cs typeface="+mj-cs"/>
              </a:rPr>
              <a:t>Further documentation</a:t>
            </a:r>
          </a:p>
        </p:txBody>
      </p:sp>
      <p:sp>
        <p:nvSpPr>
          <p:cNvPr id="3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4">
            <a:extLst>
              <a:ext uri="{FF2B5EF4-FFF2-40B4-BE49-F238E27FC236}">
                <a16:creationId xmlns:a16="http://schemas.microsoft.com/office/drawing/2014/main" id="{4D7D3F84-1B86-EB44-6552-3206B7DF2CF8}"/>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1800" kern="150" dirty="0">
                <a:effectLst/>
                <a:latin typeface="Calibri" panose="020F0502020204030204" pitchFamily="34" charset="0"/>
                <a:ea typeface="Times New Roman" panose="02020603050405020304" pitchFamily="18" charset="0"/>
                <a:cs typeface="Tahoma" panose="020B0604030504040204" pitchFamily="34" charset="0"/>
              </a:rPr>
              <a:t> </a:t>
            </a:r>
            <a:endParaRPr lang="fr-FR" sz="1800" kern="150" dirty="0">
              <a:effectLst/>
              <a:latin typeface="Times New Roman" panose="02020603050405020304" pitchFamily="18" charset="0"/>
              <a:ea typeface="Andale Sans UI"/>
              <a:cs typeface="Tahoma" panose="020B0604030504040204" pitchFamily="34" charset="0"/>
            </a:endParaRPr>
          </a:p>
          <a:p>
            <a:r>
              <a:rPr lang="en-US" sz="1800" kern="150" dirty="0">
                <a:effectLst/>
                <a:latin typeface="Calibri" panose="020F0502020204030204" pitchFamily="34" charset="0"/>
                <a:ea typeface="Times New Roman" panose="02020603050405020304" pitchFamily="18" charset="0"/>
                <a:cs typeface="Tahoma" panose="020B0604030504040204" pitchFamily="34" charset="0"/>
              </a:rPr>
              <a:t>Filters in </a:t>
            </a:r>
            <a:r>
              <a:rPr lang="en-US" sz="1800" kern="150" dirty="0" err="1">
                <a:effectLst/>
                <a:latin typeface="Calibri" panose="020F0502020204030204" pitchFamily="34" charset="0"/>
                <a:ea typeface="Times New Roman" panose="02020603050405020304" pitchFamily="18" charset="0"/>
                <a:cs typeface="Tahoma" panose="020B0604030504040204" pitchFamily="34" charset="0"/>
              </a:rPr>
              <a:t>Scipy</a:t>
            </a:r>
            <a:r>
              <a:rPr lang="en-US" sz="1800" kern="150" dirty="0">
                <a:effectLst/>
                <a:latin typeface="Calibri" panose="020F0502020204030204" pitchFamily="34" charset="0"/>
                <a:ea typeface="Times New Roman" panose="02020603050405020304" pitchFamily="18" charset="0"/>
                <a:cs typeface="Tahoma" panose="020B0604030504040204" pitchFamily="34" charset="0"/>
              </a:rPr>
              <a:t> </a:t>
            </a:r>
            <a:r>
              <a:rPr lang="en-US" sz="1800" u="sng" kern="150" dirty="0">
                <a:solidFill>
                  <a:srgbClr val="0000FF"/>
                </a:solidFill>
                <a:effectLst/>
                <a:uFill>
                  <a:solidFill>
                    <a:srgbClr val="000000"/>
                  </a:solidFill>
                </a:uFill>
                <a:latin typeface="Calibri" panose="020F0502020204030204" pitchFamily="34" charset="0"/>
                <a:ea typeface="Times New Roman" panose="02020603050405020304" pitchFamily="18" charset="0"/>
                <a:cs typeface="Tahoma" panose="020B0604030504040204" pitchFamily="34" charset="0"/>
                <a:hlinkClick r:id="rId2"/>
              </a:rPr>
              <a:t>https://docs.scipy.org/doc/scipy/reference/ndimage.html?highlight=filter#</a:t>
            </a:r>
            <a:r>
              <a:rPr lang="en-US" sz="1800" kern="150" dirty="0">
                <a:effectLst/>
                <a:latin typeface="Calibri" panose="020F0502020204030204" pitchFamily="34" charset="0"/>
                <a:ea typeface="Times New Roman" panose="02020603050405020304" pitchFamily="18" charset="0"/>
                <a:cs typeface="Tahoma" panose="020B0604030504040204" pitchFamily="34" charset="0"/>
              </a:rPr>
              <a:t> </a:t>
            </a:r>
            <a:endParaRPr lang="fr-FR" sz="1800" kern="150" dirty="0">
              <a:effectLst/>
              <a:latin typeface="Times New Roman" panose="02020603050405020304" pitchFamily="18" charset="0"/>
              <a:ea typeface="Andale Sans UI"/>
              <a:cs typeface="Tahoma" panose="020B0604030504040204" pitchFamily="34" charset="0"/>
            </a:endParaRPr>
          </a:p>
          <a:p>
            <a:endParaRPr lang="en-US" sz="1800" kern="150" dirty="0">
              <a:effectLst/>
              <a:latin typeface="Calibri" panose="020F0502020204030204" pitchFamily="34" charset="0"/>
              <a:ea typeface="Times New Roman" panose="02020603050405020304" pitchFamily="18" charset="0"/>
              <a:cs typeface="Tahoma" panose="020B0604030504040204" pitchFamily="34" charset="0"/>
            </a:endParaRPr>
          </a:p>
          <a:p>
            <a:r>
              <a:rPr lang="en-US" sz="1800" kern="150" dirty="0">
                <a:latin typeface="Calibri" panose="020F0502020204030204" pitchFamily="34" charset="0"/>
                <a:ea typeface="Times New Roman" panose="02020603050405020304" pitchFamily="18" charset="0"/>
                <a:cs typeface="Tahoma" panose="020B0604030504040204" pitchFamily="34" charset="0"/>
              </a:rPr>
              <a:t>Colormaps in Matplotlib</a:t>
            </a:r>
          </a:p>
          <a:p>
            <a:pPr marL="0" indent="0">
              <a:buNone/>
            </a:pPr>
            <a:r>
              <a:rPr lang="en-US" sz="1800" kern="150" dirty="0">
                <a:effectLst/>
                <a:latin typeface="Calibri" panose="020F0502020204030204" pitchFamily="34" charset="0"/>
                <a:ea typeface="Times New Roman" panose="02020603050405020304" pitchFamily="18" charset="0"/>
                <a:cs typeface="Tahoma" panose="020B0604030504040204" pitchFamily="34" charset="0"/>
                <a:hlinkClick r:id="rId3"/>
              </a:rPr>
              <a:t>https://matplotlib.org/stable/tutorials/colors/colormaps.html</a:t>
            </a:r>
            <a:r>
              <a:rPr lang="en-US" sz="1800" kern="150" dirty="0">
                <a:effectLst/>
                <a:latin typeface="Calibri" panose="020F0502020204030204" pitchFamily="34" charset="0"/>
                <a:ea typeface="Times New Roman" panose="02020603050405020304" pitchFamily="18" charset="0"/>
                <a:cs typeface="Tahoma" panose="020B0604030504040204" pitchFamily="34" charset="0"/>
              </a:rPr>
              <a:t> </a:t>
            </a:r>
            <a:endParaRPr lang="fr-FR" sz="1800" kern="150" dirty="0">
              <a:effectLst/>
              <a:latin typeface="Times New Roman" panose="02020603050405020304" pitchFamily="18" charset="0"/>
              <a:ea typeface="Andale Sans UI"/>
              <a:cs typeface="Tahoma" panose="020B0604030504040204" pitchFamily="34" charset="0"/>
            </a:endParaRPr>
          </a:p>
        </p:txBody>
      </p:sp>
      <p:pic>
        <p:nvPicPr>
          <p:cNvPr id="5" name="Espace réservé du contenu 4" descr="Une image contenant très coloré&#10;&#10;Description générée automatiquement">
            <a:extLst>
              <a:ext uri="{FF2B5EF4-FFF2-40B4-BE49-F238E27FC236}">
                <a16:creationId xmlns:a16="http://schemas.microsoft.com/office/drawing/2014/main" id="{61015BEF-793D-4BD0-884E-916EE27F36CA}"/>
              </a:ext>
            </a:extLst>
          </p:cNvPr>
          <p:cNvPicPr>
            <a:picLocks noChangeAspect="1"/>
          </p:cNvPicPr>
          <p:nvPr/>
        </p:nvPicPr>
        <p:blipFill rotWithShape="1">
          <a:blip r:embed="rId4">
            <a:extLst>
              <a:ext uri="{28A0092B-C50C-407E-A947-70E740481C1C}">
                <a14:useLocalDpi xmlns:a14="http://schemas.microsoft.com/office/drawing/2010/main" val="0"/>
              </a:ext>
            </a:extLst>
          </a:blip>
          <a:srcRect l="12719" r="1857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9567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4E45D8F-F51B-F195-2F93-02CB3DA498F5}"/>
              </a:ext>
            </a:extLst>
          </p:cNvPr>
          <p:cNvSpPr>
            <a:spLocks noGrp="1"/>
          </p:cNvSpPr>
          <p:nvPr>
            <p:ph type="title"/>
          </p:nvPr>
        </p:nvSpPr>
        <p:spPr>
          <a:xfrm>
            <a:off x="640080" y="325369"/>
            <a:ext cx="4368602" cy="1956841"/>
          </a:xfrm>
        </p:spPr>
        <p:txBody>
          <a:bodyPr anchor="b">
            <a:normAutofit/>
          </a:bodyPr>
          <a:lstStyle/>
          <a:p>
            <a:r>
              <a:rPr lang="fr-FR" sz="5400" b="1"/>
              <a:t>Goals for next time </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7F2FC1C-DC2B-F028-F421-0427F29CBC6C}"/>
              </a:ext>
            </a:extLst>
          </p:cNvPr>
          <p:cNvSpPr>
            <a:spLocks noGrp="1"/>
          </p:cNvSpPr>
          <p:nvPr>
            <p:ph idx="1"/>
          </p:nvPr>
        </p:nvSpPr>
        <p:spPr>
          <a:xfrm>
            <a:off x="640080" y="2872899"/>
            <a:ext cx="4670097" cy="3320668"/>
          </a:xfrm>
        </p:spPr>
        <p:txBody>
          <a:bodyPr>
            <a:normAutofit fontScale="77500" lnSpcReduction="20000"/>
          </a:bodyPr>
          <a:lstStyle/>
          <a:p>
            <a:r>
              <a:rPr lang="en-GB" sz="2200" dirty="0">
                <a:effectLst/>
                <a:latin typeface="+mj-lt"/>
                <a:ea typeface="Times New Roman" panose="02020603050405020304" pitchFamily="18" charset="0"/>
              </a:rPr>
              <a:t>More specifically, what is the entropy filter? Apply to an example image.</a:t>
            </a:r>
          </a:p>
          <a:p>
            <a:r>
              <a:rPr lang="en-GB" sz="2200" dirty="0">
                <a:effectLst/>
                <a:latin typeface="+mj-lt"/>
                <a:ea typeface="Times New Roman" panose="02020603050405020304" pitchFamily="18" charset="0"/>
              </a:rPr>
              <a:t>What is thresholding? Try for an example image. </a:t>
            </a:r>
            <a:endParaRPr lang="fr-FR" sz="2200" dirty="0">
              <a:effectLst/>
              <a:latin typeface="+mj-lt"/>
              <a:ea typeface="Times New Roman" panose="02020603050405020304" pitchFamily="18" charset="0"/>
            </a:endParaRPr>
          </a:p>
          <a:p>
            <a:pPr>
              <a:spcBef>
                <a:spcPts val="500"/>
              </a:spcBef>
              <a:spcAft>
                <a:spcPts val="500"/>
              </a:spcAft>
            </a:pPr>
            <a:r>
              <a:rPr lang="en-GB" sz="2200" dirty="0">
                <a:effectLst/>
                <a:latin typeface="+mj-lt"/>
                <a:ea typeface="Times New Roman" panose="02020603050405020304" pitchFamily="18" charset="0"/>
              </a:rPr>
              <a:t>Study Gaussian, uniform, median, </a:t>
            </a:r>
            <a:r>
              <a:rPr lang="en-GB" sz="2200" dirty="0" err="1">
                <a:effectLst/>
                <a:latin typeface="+mj-lt"/>
                <a:ea typeface="Times New Roman" panose="02020603050405020304" pitchFamily="18" charset="0"/>
              </a:rPr>
              <a:t>sobel</a:t>
            </a:r>
            <a:r>
              <a:rPr lang="en-GB" sz="2200" dirty="0">
                <a:effectLst/>
                <a:latin typeface="+mj-lt"/>
                <a:ea typeface="Times New Roman" panose="02020603050405020304" pitchFamily="18" charset="0"/>
              </a:rPr>
              <a:t> filters </a:t>
            </a:r>
            <a:endParaRPr lang="fr-FR" sz="2200" dirty="0">
              <a:effectLst/>
              <a:latin typeface="+mj-lt"/>
              <a:ea typeface="Times New Roman" panose="02020603050405020304" pitchFamily="18" charset="0"/>
            </a:endParaRPr>
          </a:p>
          <a:p>
            <a:pPr>
              <a:spcBef>
                <a:spcPts val="500"/>
              </a:spcBef>
              <a:spcAft>
                <a:spcPts val="500"/>
              </a:spcAft>
            </a:pPr>
            <a:r>
              <a:rPr lang="en-GB" sz="2200" dirty="0">
                <a:effectLst/>
                <a:latin typeface="+mj-lt"/>
                <a:ea typeface="Times New Roman" panose="02020603050405020304" pitchFamily="18" charset="0"/>
              </a:rPr>
              <a:t>Edge and shape detection in Python </a:t>
            </a:r>
            <a:endParaRPr lang="fr-FR" sz="2200" dirty="0">
              <a:effectLst/>
              <a:latin typeface="+mj-lt"/>
              <a:ea typeface="Times New Roman" panose="02020603050405020304" pitchFamily="18" charset="0"/>
            </a:endParaRPr>
          </a:p>
          <a:p>
            <a:pPr>
              <a:spcBef>
                <a:spcPts val="500"/>
              </a:spcBef>
              <a:spcAft>
                <a:spcPts val="500"/>
              </a:spcAft>
            </a:pPr>
            <a:r>
              <a:rPr lang="en-GB" sz="2200" dirty="0">
                <a:effectLst/>
                <a:latin typeface="+mj-lt"/>
                <a:ea typeface="Times New Roman" panose="02020603050405020304" pitchFamily="18" charset="0"/>
              </a:rPr>
              <a:t>Optional videos: </a:t>
            </a:r>
            <a:endParaRPr lang="fr-FR" sz="2200" dirty="0">
              <a:effectLst/>
              <a:latin typeface="+mj-lt"/>
              <a:ea typeface="Times New Roman" panose="02020603050405020304" pitchFamily="18" charset="0"/>
            </a:endParaRPr>
          </a:p>
          <a:p>
            <a:pPr marL="0" indent="0">
              <a:spcBef>
                <a:spcPts val="500"/>
              </a:spcBef>
              <a:spcAft>
                <a:spcPts val="500"/>
              </a:spcAft>
              <a:buNone/>
            </a:pPr>
            <a:r>
              <a:rPr lang="en-GB" sz="2200" dirty="0">
                <a:effectLst/>
                <a:latin typeface="+mj-lt"/>
                <a:ea typeface="Times New Roman" panose="02020603050405020304" pitchFamily="18" charset="0"/>
              </a:rPr>
              <a:t>02: What is programming ?</a:t>
            </a:r>
            <a:endParaRPr lang="fr-FR" sz="2200" dirty="0">
              <a:effectLst/>
              <a:latin typeface="+mj-lt"/>
              <a:ea typeface="Times New Roman" panose="02020603050405020304" pitchFamily="18" charset="0"/>
            </a:endParaRPr>
          </a:p>
          <a:p>
            <a:pPr marL="0" indent="0">
              <a:spcBef>
                <a:spcPts val="500"/>
              </a:spcBef>
              <a:spcAft>
                <a:spcPts val="500"/>
              </a:spcAft>
              <a:buNone/>
            </a:pPr>
            <a:r>
              <a:rPr lang="en-GB" sz="2200" dirty="0">
                <a:effectLst/>
                <a:latin typeface="+mj-lt"/>
                <a:ea typeface="Times New Roman" panose="02020603050405020304" pitchFamily="18" charset="0"/>
              </a:rPr>
              <a:t>03: What is command prompt? </a:t>
            </a:r>
            <a:endParaRPr lang="fr-FR" sz="2200" dirty="0">
              <a:effectLst/>
              <a:latin typeface="+mj-lt"/>
              <a:ea typeface="Times New Roman" panose="02020603050405020304" pitchFamily="18" charset="0"/>
            </a:endParaRPr>
          </a:p>
          <a:p>
            <a:pPr marL="0" indent="0">
              <a:spcBef>
                <a:spcPts val="500"/>
              </a:spcBef>
              <a:spcAft>
                <a:spcPts val="500"/>
              </a:spcAft>
              <a:buNone/>
            </a:pPr>
            <a:r>
              <a:rPr lang="en-GB" sz="2200" dirty="0">
                <a:effectLst/>
                <a:latin typeface="+mj-lt"/>
                <a:ea typeface="Times New Roman" panose="02020603050405020304" pitchFamily="18" charset="0"/>
              </a:rPr>
              <a:t>20- Introduction to image processing using scikit-image in Python </a:t>
            </a:r>
            <a:endParaRPr lang="fr-FR" sz="2200" dirty="0">
              <a:effectLst/>
              <a:latin typeface="+mj-lt"/>
              <a:ea typeface="Times New Roman" panose="02020603050405020304" pitchFamily="18" charset="0"/>
            </a:endParaRPr>
          </a:p>
          <a:p>
            <a:endParaRPr lang="fr-FR" sz="1200" dirty="0"/>
          </a:p>
        </p:txBody>
      </p:sp>
      <p:pic>
        <p:nvPicPr>
          <p:cNvPr id="5" name="Picture 4" descr="Computer script on a screen">
            <a:extLst>
              <a:ext uri="{FF2B5EF4-FFF2-40B4-BE49-F238E27FC236}">
                <a16:creationId xmlns:a16="http://schemas.microsoft.com/office/drawing/2014/main" id="{B463233C-C0D5-F50C-D47D-70BF9AC20BFB}"/>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5270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D0E450-AEAD-9C0F-363E-4D7201577338}"/>
              </a:ext>
            </a:extLst>
          </p:cNvPr>
          <p:cNvSpPr>
            <a:spLocks noGrp="1"/>
          </p:cNvSpPr>
          <p:nvPr>
            <p:ph type="title"/>
          </p:nvPr>
        </p:nvSpPr>
        <p:spPr>
          <a:xfrm>
            <a:off x="640080" y="329184"/>
            <a:ext cx="6894576" cy="1783080"/>
          </a:xfrm>
        </p:spPr>
        <p:txBody>
          <a:bodyPr anchor="b">
            <a:normAutofit/>
          </a:bodyPr>
          <a:lstStyle/>
          <a:p>
            <a:r>
              <a:rPr lang="fr-FR" sz="5400" b="1"/>
              <a:t>Block 1-2</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E69D4E9-D1E0-8000-87A6-40C81AB90193}"/>
              </a:ext>
            </a:extLst>
          </p:cNvPr>
          <p:cNvSpPr>
            <a:spLocks noGrp="1"/>
          </p:cNvSpPr>
          <p:nvPr>
            <p:ph idx="1"/>
          </p:nvPr>
        </p:nvSpPr>
        <p:spPr>
          <a:xfrm>
            <a:off x="640080" y="2706624"/>
            <a:ext cx="6894576" cy="3483864"/>
          </a:xfrm>
        </p:spPr>
        <p:txBody>
          <a:bodyPr>
            <a:normAutofit/>
          </a:bodyPr>
          <a:lstStyle/>
          <a:p>
            <a:pPr marL="0" indent="0">
              <a:spcBef>
                <a:spcPts val="500"/>
              </a:spcBef>
              <a:spcAft>
                <a:spcPts val="500"/>
              </a:spcAft>
              <a:buNone/>
            </a:pPr>
            <a:r>
              <a:rPr lang="en-GB" sz="2200">
                <a:effectLst/>
                <a:latin typeface="Calibri" panose="020F0502020204030204" pitchFamily="34" charset="0"/>
                <a:ea typeface="Times New Roman" panose="02020603050405020304" pitchFamily="18" charset="0"/>
              </a:rPr>
              <a:t>Videos Block 1:</a:t>
            </a:r>
            <a:endParaRPr lang="fr-FR" sz="2200">
              <a:effectLst/>
              <a:latin typeface="Times New Roman" panose="02020603050405020304" pitchFamily="18" charset="0"/>
              <a:ea typeface="Times New Roman" panose="02020603050405020304" pitchFamily="18" charset="0"/>
            </a:endParaRPr>
          </a:p>
          <a:p>
            <a:pPr>
              <a:spcBef>
                <a:spcPts val="500"/>
              </a:spcBef>
              <a:spcAft>
                <a:spcPts val="500"/>
              </a:spcAft>
            </a:pPr>
            <a:r>
              <a:rPr lang="en-GB" sz="2200" b="1">
                <a:effectLst/>
                <a:latin typeface="Calibri" panose="020F0502020204030204" pitchFamily="34" charset="0"/>
                <a:ea typeface="Times New Roman" panose="02020603050405020304" pitchFamily="18" charset="0"/>
              </a:rPr>
              <a:t>04. What is a digital image? </a:t>
            </a:r>
            <a:endParaRPr lang="fr-FR" sz="2200">
              <a:effectLst/>
              <a:latin typeface="Times New Roman" panose="02020603050405020304" pitchFamily="18" charset="0"/>
              <a:ea typeface="Times New Roman" panose="02020603050405020304" pitchFamily="18" charset="0"/>
            </a:endParaRPr>
          </a:p>
          <a:p>
            <a:pPr>
              <a:spcBef>
                <a:spcPts val="500"/>
              </a:spcBef>
              <a:spcAft>
                <a:spcPts val="500"/>
              </a:spcAft>
            </a:pPr>
            <a:r>
              <a:rPr lang="en-GB" sz="2200" b="1">
                <a:effectLst/>
                <a:latin typeface="Calibri" panose="020F0502020204030204" pitchFamily="34" charset="0"/>
                <a:ea typeface="Times New Roman" panose="02020603050405020304" pitchFamily="18" charset="0"/>
              </a:rPr>
              <a:t>16 - Understanding digital images for Python processing </a:t>
            </a:r>
            <a:endParaRPr lang="fr-FR" sz="2200">
              <a:effectLst/>
              <a:latin typeface="Times New Roman" panose="02020603050405020304" pitchFamily="18" charset="0"/>
              <a:ea typeface="Times New Roman" panose="02020603050405020304" pitchFamily="18" charset="0"/>
            </a:endParaRPr>
          </a:p>
          <a:p>
            <a:pPr>
              <a:spcBef>
                <a:spcPts val="500"/>
              </a:spcBef>
              <a:spcAft>
                <a:spcPts val="500"/>
              </a:spcAft>
            </a:pPr>
            <a:r>
              <a:rPr lang="en-GB" sz="2200" b="1">
                <a:effectLst/>
                <a:latin typeface="Calibri" panose="020F0502020204030204" pitchFamily="34" charset="0"/>
                <a:ea typeface="Times New Roman" panose="02020603050405020304" pitchFamily="18" charset="0"/>
              </a:rPr>
              <a:t>17- Reading images in Python </a:t>
            </a:r>
          </a:p>
          <a:p>
            <a:pPr marL="0" indent="0">
              <a:spcBef>
                <a:spcPts val="500"/>
              </a:spcBef>
              <a:spcAft>
                <a:spcPts val="500"/>
              </a:spcAft>
              <a:buNone/>
            </a:pPr>
            <a:r>
              <a:rPr lang="en-GB" sz="2200">
                <a:effectLst/>
                <a:latin typeface="Calibri" panose="020F0502020204030204" pitchFamily="34" charset="0"/>
                <a:ea typeface="Times New Roman" panose="02020603050405020304" pitchFamily="18" charset="0"/>
              </a:rPr>
              <a:t>Videos Block 2:</a:t>
            </a:r>
            <a:endParaRPr lang="fr-FR" sz="2200">
              <a:effectLst/>
              <a:latin typeface="Times New Roman" panose="02020603050405020304" pitchFamily="18" charset="0"/>
              <a:ea typeface="Times New Roman" panose="02020603050405020304" pitchFamily="18" charset="0"/>
            </a:endParaRPr>
          </a:p>
          <a:p>
            <a:pPr>
              <a:spcBef>
                <a:spcPts val="500"/>
              </a:spcBef>
              <a:spcAft>
                <a:spcPts val="500"/>
              </a:spcAft>
            </a:pPr>
            <a:r>
              <a:rPr lang="en-GB" sz="2200" b="1">
                <a:effectLst/>
                <a:latin typeface="Calibri" panose="020F0502020204030204" pitchFamily="34" charset="0"/>
                <a:ea typeface="Times New Roman" panose="02020603050405020304" pitchFamily="18" charset="0"/>
              </a:rPr>
              <a:t>18- Image processing using pillow in Python </a:t>
            </a:r>
            <a:endParaRPr lang="fr-FR" sz="2200">
              <a:effectLst/>
              <a:latin typeface="Times New Roman" panose="02020603050405020304" pitchFamily="18" charset="0"/>
              <a:ea typeface="Times New Roman" panose="02020603050405020304" pitchFamily="18" charset="0"/>
            </a:endParaRPr>
          </a:p>
          <a:p>
            <a:pPr>
              <a:spcBef>
                <a:spcPts val="500"/>
              </a:spcBef>
              <a:spcAft>
                <a:spcPts val="500"/>
              </a:spcAft>
            </a:pPr>
            <a:r>
              <a:rPr lang="en-GB" sz="2200" b="1">
                <a:effectLst/>
                <a:latin typeface="Calibri" panose="020F0502020204030204" pitchFamily="34" charset="0"/>
                <a:ea typeface="Times New Roman" panose="02020603050405020304" pitchFamily="18" charset="0"/>
              </a:rPr>
              <a:t>19- Image processing using scipy in Python</a:t>
            </a:r>
            <a:endParaRPr lang="fr-FR" sz="2200">
              <a:effectLst/>
              <a:latin typeface="Times New Roman" panose="02020603050405020304" pitchFamily="18" charset="0"/>
              <a:ea typeface="Times New Roman" panose="02020603050405020304" pitchFamily="18" charset="0"/>
            </a:endParaRPr>
          </a:p>
          <a:p>
            <a:pPr>
              <a:spcBef>
                <a:spcPts val="500"/>
              </a:spcBef>
              <a:spcAft>
                <a:spcPts val="500"/>
              </a:spcAft>
            </a:pPr>
            <a:endParaRPr lang="fr-FR" sz="2200">
              <a:effectLst/>
              <a:latin typeface="Times New Roman" panose="02020603050405020304" pitchFamily="18" charset="0"/>
              <a:ea typeface="Times New Roman" panose="02020603050405020304" pitchFamily="18" charset="0"/>
            </a:endParaRPr>
          </a:p>
          <a:p>
            <a:endParaRPr lang="fr-FR" sz="2200"/>
          </a:p>
        </p:txBody>
      </p:sp>
      <p:pic>
        <p:nvPicPr>
          <p:cNvPr id="5" name="Image 4" descr="Une image contenant bulle, intérieur, très coloré&#10;&#10;Description générée automatiquement">
            <a:extLst>
              <a:ext uri="{FF2B5EF4-FFF2-40B4-BE49-F238E27FC236}">
                <a16:creationId xmlns:a16="http://schemas.microsoft.com/office/drawing/2014/main" id="{C901FFA1-3104-A079-F40F-9A04018317E2}"/>
              </a:ext>
            </a:extLst>
          </p:cNvPr>
          <p:cNvPicPr>
            <a:picLocks noChangeAspect="1"/>
          </p:cNvPicPr>
          <p:nvPr/>
        </p:nvPicPr>
        <p:blipFill rotWithShape="1">
          <a:blip r:embed="rId2">
            <a:extLst>
              <a:ext uri="{28A0092B-C50C-407E-A947-70E740481C1C}">
                <a14:useLocalDpi xmlns:a14="http://schemas.microsoft.com/office/drawing/2010/main" val="0"/>
              </a:ext>
            </a:extLst>
          </a:blip>
          <a:srcRect t="4538" r="-2" b="37074"/>
          <a:stretch/>
        </p:blipFill>
        <p:spPr>
          <a:xfrm>
            <a:off x="7863840" y="829777"/>
            <a:ext cx="4014216" cy="2428781"/>
          </a:xfrm>
          <a:prstGeom prst="rect">
            <a:avLst/>
          </a:prstGeom>
        </p:spPr>
      </p:pic>
      <p:pic>
        <p:nvPicPr>
          <p:cNvPr id="7" name="Image 6" descr="Une image contenant très coloré&#10;&#10;Description générée automatiquement">
            <a:extLst>
              <a:ext uri="{FF2B5EF4-FFF2-40B4-BE49-F238E27FC236}">
                <a16:creationId xmlns:a16="http://schemas.microsoft.com/office/drawing/2014/main" id="{57B4147A-8586-FD1B-7209-BBA43062F8F2}"/>
              </a:ext>
            </a:extLst>
          </p:cNvPr>
          <p:cNvPicPr>
            <a:picLocks noChangeAspect="1"/>
          </p:cNvPicPr>
          <p:nvPr/>
        </p:nvPicPr>
        <p:blipFill rotWithShape="1">
          <a:blip r:embed="rId3">
            <a:extLst>
              <a:ext uri="{28A0092B-C50C-407E-A947-70E740481C1C}">
                <a14:useLocalDpi xmlns:a14="http://schemas.microsoft.com/office/drawing/2010/main" val="0"/>
              </a:ext>
            </a:extLst>
          </a:blip>
          <a:srcRect t="11754" r="-2" b="-2"/>
          <a:stretch/>
        </p:blipFill>
        <p:spPr>
          <a:xfrm>
            <a:off x="7860134" y="3826684"/>
            <a:ext cx="4017922" cy="2428781"/>
          </a:xfrm>
          <a:prstGeom prst="rect">
            <a:avLst/>
          </a:prstGeom>
        </p:spPr>
      </p:pic>
    </p:spTree>
    <p:extLst>
      <p:ext uri="{BB962C8B-B14F-4D97-AF65-F5344CB8AC3E}">
        <p14:creationId xmlns:p14="http://schemas.microsoft.com/office/powerpoint/2010/main" val="120241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91E3CD0-1B57-7DBE-D19D-F99D3FFFDFBD}"/>
              </a:ext>
            </a:extLst>
          </p:cNvPr>
          <p:cNvSpPr>
            <a:spLocks noGrp="1"/>
          </p:cNvSpPr>
          <p:nvPr>
            <p:ph type="title"/>
          </p:nvPr>
        </p:nvSpPr>
        <p:spPr>
          <a:xfrm>
            <a:off x="640080" y="329184"/>
            <a:ext cx="6894576" cy="1783080"/>
          </a:xfrm>
        </p:spPr>
        <p:txBody>
          <a:bodyPr anchor="b">
            <a:normAutofit/>
          </a:bodyPr>
          <a:lstStyle/>
          <a:p>
            <a:r>
              <a:rPr lang="en-US" sz="3800" b="1" kern="150" dirty="0">
                <a:effectLst/>
                <a:ea typeface="Andale Sans UI"/>
                <a:cs typeface="Tahoma" panose="020B0604030504040204" pitchFamily="34" charset="0"/>
              </a:rPr>
              <a:t>Why do we need to learn programming?</a:t>
            </a:r>
            <a:br>
              <a:rPr lang="fr-FR" sz="3800" kern="150" dirty="0">
                <a:effectLst/>
                <a:ea typeface="Andale Sans UI"/>
                <a:cs typeface="Tahoma" panose="020B0604030504040204" pitchFamily="34" charset="0"/>
              </a:rPr>
            </a:br>
            <a:endParaRPr lang="fr-FR" sz="3800" dirty="0"/>
          </a:p>
        </p:txBody>
      </p:sp>
      <p:sp>
        <p:nvSpPr>
          <p:cNvPr id="104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5EF9171-834B-9B9C-702A-5FE9DEF88637}"/>
              </a:ext>
            </a:extLst>
          </p:cNvPr>
          <p:cNvSpPr>
            <a:spLocks noGrp="1"/>
          </p:cNvSpPr>
          <p:nvPr>
            <p:ph idx="1"/>
          </p:nvPr>
        </p:nvSpPr>
        <p:spPr>
          <a:xfrm>
            <a:off x="640080" y="2706624"/>
            <a:ext cx="6894576" cy="3483864"/>
          </a:xfrm>
        </p:spPr>
        <p:txBody>
          <a:bodyPr>
            <a:normAutofit/>
          </a:bodyPr>
          <a:lstStyle/>
          <a:p>
            <a:pPr marL="0" indent="0" algn="just">
              <a:buNone/>
            </a:pPr>
            <a:r>
              <a:rPr lang="en-US" sz="2200" kern="150" dirty="0">
                <a:effectLst/>
                <a:latin typeface="Calibri" panose="020F0502020204030204" pitchFamily="34" charset="0"/>
                <a:ea typeface="Andale Sans UI"/>
                <a:cs typeface="Tahoma" panose="020B0604030504040204" pitchFamily="34" charset="0"/>
              </a:rPr>
              <a:t>Programming is important for life sciences because data is everywhere and under different forms (images, data, text). Programming helps extract information from this data. Software like ImageJ can help us to do the image processing.  However, in order to treat big number of images or treat them many times, it’s much easier to create a code that does it and automate the task for us in stead of doing it manually. </a:t>
            </a:r>
            <a:endParaRPr lang="fr-FR" sz="2200" dirty="0"/>
          </a:p>
        </p:txBody>
      </p:sp>
      <p:pic>
        <p:nvPicPr>
          <p:cNvPr id="4" name="Picture 2" descr="How to download image J - YouTube">
            <a:extLst>
              <a:ext uri="{FF2B5EF4-FFF2-40B4-BE49-F238E27FC236}">
                <a16:creationId xmlns:a16="http://schemas.microsoft.com/office/drawing/2014/main" id="{7C9EBE18-4D9D-26C8-1310-2FB23F7237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 r="-2" b="19108"/>
          <a:stretch/>
        </p:blipFill>
        <p:spPr bwMode="auto">
          <a:xfrm>
            <a:off x="7863840" y="830895"/>
            <a:ext cx="4014216" cy="24265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Code in Python using PyCharm | i2tutorials">
            <a:extLst>
              <a:ext uri="{FF2B5EF4-FFF2-40B4-BE49-F238E27FC236}">
                <a16:creationId xmlns:a16="http://schemas.microsoft.com/office/drawing/2014/main" id="{E07FC573-4F3A-0056-4426-02AC8B0185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06" r="4263" b="-3"/>
          <a:stretch/>
        </p:blipFill>
        <p:spPr bwMode="auto">
          <a:xfrm>
            <a:off x="8063375" y="4079193"/>
            <a:ext cx="3596858"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32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08041DC-CFCD-D8DE-E22E-7C086F49E639}"/>
              </a:ext>
            </a:extLst>
          </p:cNvPr>
          <p:cNvSpPr>
            <a:spLocks noGrp="1"/>
          </p:cNvSpPr>
          <p:nvPr>
            <p:ph type="title"/>
          </p:nvPr>
        </p:nvSpPr>
        <p:spPr>
          <a:xfrm>
            <a:off x="630936" y="639520"/>
            <a:ext cx="3429000" cy="1719072"/>
          </a:xfrm>
        </p:spPr>
        <p:txBody>
          <a:bodyPr anchor="b">
            <a:normAutofit/>
          </a:bodyPr>
          <a:lstStyle/>
          <a:p>
            <a:r>
              <a:rPr lang="en-US" sz="4200" b="1"/>
              <a:t>What is a digital image ? </a:t>
            </a:r>
            <a:endParaRPr lang="fr-FR" sz="4200" b="1"/>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09A2D68-C896-50CD-DC93-84A4EF77C5D7}"/>
              </a:ext>
            </a:extLst>
          </p:cNvPr>
          <p:cNvSpPr>
            <a:spLocks noGrp="1"/>
          </p:cNvSpPr>
          <p:nvPr>
            <p:ph idx="1"/>
          </p:nvPr>
        </p:nvSpPr>
        <p:spPr>
          <a:xfrm>
            <a:off x="630936" y="2807208"/>
            <a:ext cx="3429000" cy="3410712"/>
          </a:xfrm>
        </p:spPr>
        <p:txBody>
          <a:bodyPr anchor="t">
            <a:normAutofit/>
          </a:bodyPr>
          <a:lstStyle/>
          <a:p>
            <a:pPr marL="0" indent="0">
              <a:buNone/>
            </a:pPr>
            <a:r>
              <a:rPr lang="en-US" sz="2200" kern="150">
                <a:effectLst/>
                <a:latin typeface="Calibri" panose="020F0502020204030204" pitchFamily="34" charset="0"/>
                <a:ea typeface="Andale Sans UI"/>
                <a:cs typeface="Tahoma" panose="020B0604030504040204" pitchFamily="34" charset="0"/>
              </a:rPr>
              <a:t>It’s a collection of numbers in a matrix form. A digital image and each number means and intensity</a:t>
            </a:r>
            <a:r>
              <a:rPr lang="fr-FR" sz="2200" kern="150">
                <a:latin typeface="Times New Roman" panose="02020603050405020304" pitchFamily="18" charset="0"/>
                <a:ea typeface="Andale Sans UI"/>
                <a:cs typeface="Tahoma" panose="020B0604030504040204" pitchFamily="34" charset="0"/>
              </a:rPr>
              <a:t> </a:t>
            </a:r>
            <a:r>
              <a:rPr lang="en-US" sz="2200" kern="150">
                <a:effectLst/>
                <a:latin typeface="Calibri" panose="020F0502020204030204" pitchFamily="34" charset="0"/>
                <a:ea typeface="Andale Sans UI"/>
                <a:cs typeface="Tahoma" panose="020B0604030504040204" pitchFamily="34" charset="0"/>
              </a:rPr>
              <a:t>the intensity of that specific pixel. </a:t>
            </a:r>
            <a:endParaRPr lang="fr-FR" sz="2200" kern="150">
              <a:effectLst/>
              <a:latin typeface="Times New Roman" panose="02020603050405020304" pitchFamily="18" charset="0"/>
              <a:ea typeface="Andale Sans UI"/>
              <a:cs typeface="Tahoma" panose="020B0604030504040204" pitchFamily="34" charset="0"/>
            </a:endParaRPr>
          </a:p>
          <a:p>
            <a:endParaRPr lang="fr-FR" sz="2200"/>
          </a:p>
        </p:txBody>
      </p:sp>
      <p:pic>
        <p:nvPicPr>
          <p:cNvPr id="4" name="Image 3" descr="Une image contenant texte&#10;&#10;Description générée automatiquement">
            <a:hlinkClick r:id="rId2" action="ppaction://hlinkfile"/>
            <a:extLst>
              <a:ext uri="{FF2B5EF4-FFF2-40B4-BE49-F238E27FC236}">
                <a16:creationId xmlns:a16="http://schemas.microsoft.com/office/drawing/2014/main" id="{17A5E608-DD30-AE71-D218-EED4854CDFC1}"/>
              </a:ext>
            </a:extLst>
          </p:cNvPr>
          <p:cNvPicPr/>
          <p:nvPr/>
        </p:nvPicPr>
        <p:blipFill>
          <a:blip r:embed="rId3"/>
          <a:stretch>
            <a:fillRect/>
          </a:stretch>
        </p:blipFill>
        <p:spPr>
          <a:xfrm>
            <a:off x="4657344" y="960921"/>
            <a:ext cx="6903720" cy="4936157"/>
          </a:xfrm>
          <a:prstGeom prst="rect">
            <a:avLst/>
          </a:prstGeom>
          <a:noFill/>
        </p:spPr>
      </p:pic>
    </p:spTree>
    <p:extLst>
      <p:ext uri="{BB962C8B-B14F-4D97-AF65-F5344CB8AC3E}">
        <p14:creationId xmlns:p14="http://schemas.microsoft.com/office/powerpoint/2010/main" val="134256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6099ED2-3CD8-A96B-E77B-CB48288980DB}"/>
              </a:ext>
            </a:extLst>
          </p:cNvPr>
          <p:cNvSpPr>
            <a:spLocks noGrp="1"/>
          </p:cNvSpPr>
          <p:nvPr>
            <p:ph type="title"/>
          </p:nvPr>
        </p:nvSpPr>
        <p:spPr>
          <a:xfrm>
            <a:off x="640080" y="329184"/>
            <a:ext cx="6894576" cy="1783080"/>
          </a:xfrm>
        </p:spPr>
        <p:txBody>
          <a:bodyPr anchor="b">
            <a:normAutofit/>
          </a:bodyPr>
          <a:lstStyle/>
          <a:p>
            <a:r>
              <a:rPr lang="fr-FR" sz="4200" b="1">
                <a:latin typeface="+mn-lt"/>
              </a:rPr>
              <a:t>Understanding digital images for Python processing </a:t>
            </a:r>
          </a:p>
        </p:txBody>
      </p:sp>
      <p:sp>
        <p:nvSpPr>
          <p:cNvPr id="205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ow to Convert an RGB Image to Grayscale">
            <a:extLst>
              <a:ext uri="{FF2B5EF4-FFF2-40B4-BE49-F238E27FC236}">
                <a16:creationId xmlns:a16="http://schemas.microsoft.com/office/drawing/2014/main" id="{A833B15D-8FE5-EA2E-0999-A64D4399A5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84506" y="329183"/>
            <a:ext cx="3572883" cy="3429969"/>
          </a:xfrm>
          <a:prstGeom prst="rect">
            <a:avLst/>
          </a:prstGeom>
          <a:noFill/>
          <a:extLst>
            <a:ext uri="{909E8E84-426E-40DD-AFC4-6F175D3DCCD1}">
              <a14:hiddenFill xmlns:a14="http://schemas.microsoft.com/office/drawing/2010/main">
                <a:solidFill>
                  <a:srgbClr val="FFFFFF"/>
                </a:solidFill>
              </a14:hiddenFill>
            </a:ext>
          </a:extLst>
        </p:spPr>
      </p:pic>
      <p:pic>
        <p:nvPicPr>
          <p:cNvPr id="9" name="Espace réservé du contenu 8">
            <a:hlinkClick r:id="rId3" action="ppaction://hlinkfile"/>
            <a:extLst>
              <a:ext uri="{FF2B5EF4-FFF2-40B4-BE49-F238E27FC236}">
                <a16:creationId xmlns:a16="http://schemas.microsoft.com/office/drawing/2014/main" id="{BCEE5638-B1A7-8987-D8A4-C218B1DC7836}"/>
              </a:ext>
            </a:extLst>
          </p:cNvPr>
          <p:cNvPicPr>
            <a:picLocks noGrp="1" noChangeAspect="1"/>
          </p:cNvPicPr>
          <p:nvPr>
            <p:ph idx="1"/>
          </p:nvPr>
        </p:nvPicPr>
        <p:blipFill>
          <a:blip r:embed="rId4"/>
          <a:stretch>
            <a:fillRect/>
          </a:stretch>
        </p:blipFill>
        <p:spPr>
          <a:xfrm>
            <a:off x="842412" y="2706688"/>
            <a:ext cx="6489214" cy="3484562"/>
          </a:xfrm>
          <a:prstGeom prst="rect">
            <a:avLst/>
          </a:prstGeom>
        </p:spPr>
      </p:pic>
    </p:spTree>
    <p:extLst>
      <p:ext uri="{BB962C8B-B14F-4D97-AF65-F5344CB8AC3E}">
        <p14:creationId xmlns:p14="http://schemas.microsoft.com/office/powerpoint/2010/main" val="107245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B1C4EE3-90DE-0796-14B3-530161FC619F}"/>
              </a:ext>
            </a:extLst>
          </p:cNvPr>
          <p:cNvSpPr>
            <a:spLocks noGrp="1"/>
          </p:cNvSpPr>
          <p:nvPr>
            <p:ph type="title"/>
          </p:nvPr>
        </p:nvSpPr>
        <p:spPr>
          <a:xfrm>
            <a:off x="635000" y="640823"/>
            <a:ext cx="3418659" cy="5583148"/>
          </a:xfrm>
        </p:spPr>
        <p:txBody>
          <a:bodyPr anchor="ctr">
            <a:normAutofit/>
          </a:bodyPr>
          <a:lstStyle/>
          <a:p>
            <a:r>
              <a:rPr lang="fr-FR" sz="5400" b="1" dirty="0"/>
              <a:t>Reading images in Python </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1535BAB0-EFBB-2A43-A4FA-0DFBB2D0491A}"/>
              </a:ext>
            </a:extLst>
          </p:cNvPr>
          <p:cNvGraphicFramePr>
            <a:graphicFrameLocks noGrp="1"/>
          </p:cNvGraphicFramePr>
          <p:nvPr>
            <p:ph idx="1"/>
            <p:extLst>
              <p:ext uri="{D42A27DB-BD31-4B8C-83A1-F6EECF244321}">
                <p14:modId xmlns:p14="http://schemas.microsoft.com/office/powerpoint/2010/main" val="50968163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094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18093-95ED-8414-6443-29815055F12A}"/>
              </a:ext>
            </a:extLst>
          </p:cNvPr>
          <p:cNvSpPr>
            <a:spLocks noGrp="1"/>
          </p:cNvSpPr>
          <p:nvPr>
            <p:ph type="title"/>
          </p:nvPr>
        </p:nvSpPr>
        <p:spPr/>
        <p:txBody>
          <a:bodyPr/>
          <a:lstStyle/>
          <a:p>
            <a:r>
              <a:rPr lang="fr-FR" dirty="0"/>
              <a:t>Automate </a:t>
            </a:r>
            <a:r>
              <a:rPr lang="fr-FR" dirty="0" err="1"/>
              <a:t>reading</a:t>
            </a:r>
            <a:r>
              <a:rPr lang="fr-FR" dirty="0"/>
              <a:t> of multiple images</a:t>
            </a:r>
          </a:p>
        </p:txBody>
      </p:sp>
      <p:pic>
        <p:nvPicPr>
          <p:cNvPr id="5" name="Espace réservé du contenu 4">
            <a:hlinkClick r:id="rId2" action="ppaction://hlinkfile"/>
            <a:extLst>
              <a:ext uri="{FF2B5EF4-FFF2-40B4-BE49-F238E27FC236}">
                <a16:creationId xmlns:a16="http://schemas.microsoft.com/office/drawing/2014/main" id="{F48D99BD-E01E-4770-15E8-A9136108328B}"/>
              </a:ext>
            </a:extLst>
          </p:cNvPr>
          <p:cNvPicPr>
            <a:picLocks noGrp="1" noChangeAspect="1"/>
          </p:cNvPicPr>
          <p:nvPr>
            <p:ph idx="1"/>
          </p:nvPr>
        </p:nvPicPr>
        <p:blipFill>
          <a:blip r:embed="rId3"/>
          <a:stretch>
            <a:fillRect/>
          </a:stretch>
        </p:blipFill>
        <p:spPr>
          <a:xfrm>
            <a:off x="6291304" y="1840832"/>
            <a:ext cx="5464834" cy="4201194"/>
          </a:xfrm>
        </p:spPr>
      </p:pic>
      <p:pic>
        <p:nvPicPr>
          <p:cNvPr id="7" name="Image 6">
            <a:extLst>
              <a:ext uri="{FF2B5EF4-FFF2-40B4-BE49-F238E27FC236}">
                <a16:creationId xmlns:a16="http://schemas.microsoft.com/office/drawing/2014/main" id="{3FA3FC03-CEFB-D1F3-5EF2-893689017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1652897"/>
            <a:ext cx="5852172" cy="4389129"/>
          </a:xfrm>
          <a:prstGeom prst="rect">
            <a:avLst/>
          </a:prstGeom>
        </p:spPr>
      </p:pic>
    </p:spTree>
    <p:extLst>
      <p:ext uri="{BB962C8B-B14F-4D97-AF65-F5344CB8AC3E}">
        <p14:creationId xmlns:p14="http://schemas.microsoft.com/office/powerpoint/2010/main" val="60113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1EE285D5-8110-4AE6-AF36-F83E457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84B6156-31ED-3246-6623-6D897FFCA56E}"/>
              </a:ext>
            </a:extLst>
          </p:cNvPr>
          <p:cNvSpPr>
            <a:spLocks noGrp="1"/>
          </p:cNvSpPr>
          <p:nvPr>
            <p:ph type="title"/>
          </p:nvPr>
        </p:nvSpPr>
        <p:spPr>
          <a:xfrm>
            <a:off x="629328" y="464408"/>
            <a:ext cx="4399872" cy="1642533"/>
          </a:xfrm>
        </p:spPr>
        <p:txBody>
          <a:bodyPr vert="horz" lIns="91440" tIns="45720" rIns="91440" bIns="45720" rtlCol="0" anchor="b">
            <a:normAutofit/>
          </a:bodyPr>
          <a:lstStyle/>
          <a:p>
            <a:r>
              <a:rPr lang="en-US" sz="3400" b="1" kern="1200" dirty="0">
                <a:effectLst/>
                <a:latin typeface="+mj-lt"/>
                <a:ea typeface="+mj-ea"/>
                <a:cs typeface="+mj-cs"/>
              </a:rPr>
              <a:t>Image processing using pillow in Python</a:t>
            </a:r>
            <a:br>
              <a:rPr lang="en-US" sz="3400" kern="1200" dirty="0">
                <a:effectLst/>
                <a:latin typeface="+mj-lt"/>
                <a:ea typeface="+mj-ea"/>
                <a:cs typeface="+mj-cs"/>
              </a:rPr>
            </a:br>
            <a:endParaRPr lang="en-US" sz="3400" kern="1200" dirty="0">
              <a:latin typeface="+mj-lt"/>
              <a:ea typeface="+mj-ea"/>
              <a:cs typeface="+mj-cs"/>
            </a:endParaRPr>
          </a:p>
        </p:txBody>
      </p:sp>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328" y="2457800"/>
            <a:ext cx="3877056" cy="18288"/>
          </a:xfrm>
          <a:custGeom>
            <a:avLst/>
            <a:gdLst>
              <a:gd name="connsiteX0" fmla="*/ 0 w 3877056"/>
              <a:gd name="connsiteY0" fmla="*/ 0 h 18288"/>
              <a:gd name="connsiteX1" fmla="*/ 723717 w 3877056"/>
              <a:gd name="connsiteY1" fmla="*/ 0 h 18288"/>
              <a:gd name="connsiteX2" fmla="*/ 1447434 w 3877056"/>
              <a:gd name="connsiteY2" fmla="*/ 0 h 18288"/>
              <a:gd name="connsiteX3" fmla="*/ 1977299 w 3877056"/>
              <a:gd name="connsiteY3" fmla="*/ 0 h 18288"/>
              <a:gd name="connsiteX4" fmla="*/ 2623475 w 3877056"/>
              <a:gd name="connsiteY4" fmla="*/ 0 h 18288"/>
              <a:gd name="connsiteX5" fmla="*/ 3192109 w 3877056"/>
              <a:gd name="connsiteY5" fmla="*/ 0 h 18288"/>
              <a:gd name="connsiteX6" fmla="*/ 3877056 w 3877056"/>
              <a:gd name="connsiteY6" fmla="*/ 0 h 18288"/>
              <a:gd name="connsiteX7" fmla="*/ 3877056 w 3877056"/>
              <a:gd name="connsiteY7" fmla="*/ 18288 h 18288"/>
              <a:gd name="connsiteX8" fmla="*/ 3230880 w 3877056"/>
              <a:gd name="connsiteY8" fmla="*/ 18288 h 18288"/>
              <a:gd name="connsiteX9" fmla="*/ 2662245 w 3877056"/>
              <a:gd name="connsiteY9" fmla="*/ 18288 h 18288"/>
              <a:gd name="connsiteX10" fmla="*/ 2016069 w 3877056"/>
              <a:gd name="connsiteY10" fmla="*/ 18288 h 18288"/>
              <a:gd name="connsiteX11" fmla="*/ 1408664 w 3877056"/>
              <a:gd name="connsiteY11" fmla="*/ 18288 h 18288"/>
              <a:gd name="connsiteX12" fmla="*/ 840029 w 3877056"/>
              <a:gd name="connsiteY12" fmla="*/ 18288 h 18288"/>
              <a:gd name="connsiteX13" fmla="*/ 0 w 3877056"/>
              <a:gd name="connsiteY13" fmla="*/ 18288 h 18288"/>
              <a:gd name="connsiteX14" fmla="*/ 0 w 3877056"/>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18288" fill="none" extrusionOk="0">
                <a:moveTo>
                  <a:pt x="0" y="0"/>
                </a:moveTo>
                <a:cubicBezTo>
                  <a:pt x="155902" y="14477"/>
                  <a:pt x="567164" y="18992"/>
                  <a:pt x="723717" y="0"/>
                </a:cubicBezTo>
                <a:cubicBezTo>
                  <a:pt x="880270" y="-18992"/>
                  <a:pt x="1230427" y="-33316"/>
                  <a:pt x="1447434" y="0"/>
                </a:cubicBezTo>
                <a:cubicBezTo>
                  <a:pt x="1664441" y="33316"/>
                  <a:pt x="1866557" y="5702"/>
                  <a:pt x="1977299" y="0"/>
                </a:cubicBezTo>
                <a:cubicBezTo>
                  <a:pt x="2088041" y="-5702"/>
                  <a:pt x="2302485" y="24099"/>
                  <a:pt x="2623475" y="0"/>
                </a:cubicBezTo>
                <a:cubicBezTo>
                  <a:pt x="2944465" y="-24099"/>
                  <a:pt x="2993399" y="-19795"/>
                  <a:pt x="3192109" y="0"/>
                </a:cubicBezTo>
                <a:cubicBezTo>
                  <a:pt x="3390819" y="19795"/>
                  <a:pt x="3581349" y="-26551"/>
                  <a:pt x="3877056" y="0"/>
                </a:cubicBezTo>
                <a:cubicBezTo>
                  <a:pt x="3877095" y="7328"/>
                  <a:pt x="3877675" y="9982"/>
                  <a:pt x="3877056" y="18288"/>
                </a:cubicBezTo>
                <a:cubicBezTo>
                  <a:pt x="3576596" y="42394"/>
                  <a:pt x="3502355" y="16962"/>
                  <a:pt x="3230880" y="18288"/>
                </a:cubicBezTo>
                <a:cubicBezTo>
                  <a:pt x="2959405" y="19614"/>
                  <a:pt x="2924948" y="18543"/>
                  <a:pt x="2662245" y="18288"/>
                </a:cubicBezTo>
                <a:cubicBezTo>
                  <a:pt x="2399543" y="18033"/>
                  <a:pt x="2231855" y="26028"/>
                  <a:pt x="2016069" y="18288"/>
                </a:cubicBezTo>
                <a:cubicBezTo>
                  <a:pt x="1800283" y="10548"/>
                  <a:pt x="1665927" y="755"/>
                  <a:pt x="1408664" y="18288"/>
                </a:cubicBezTo>
                <a:cubicBezTo>
                  <a:pt x="1151402" y="35821"/>
                  <a:pt x="1016899" y="28407"/>
                  <a:pt x="840029" y="18288"/>
                </a:cubicBezTo>
                <a:cubicBezTo>
                  <a:pt x="663160" y="8169"/>
                  <a:pt x="304031" y="-14425"/>
                  <a:pt x="0" y="18288"/>
                </a:cubicBezTo>
                <a:cubicBezTo>
                  <a:pt x="-593" y="9736"/>
                  <a:pt x="244" y="6610"/>
                  <a:pt x="0" y="0"/>
                </a:cubicBezTo>
                <a:close/>
              </a:path>
              <a:path w="3877056" h="18288" stroke="0" extrusionOk="0">
                <a:moveTo>
                  <a:pt x="0" y="0"/>
                </a:moveTo>
                <a:cubicBezTo>
                  <a:pt x="205869" y="28368"/>
                  <a:pt x="460328" y="6409"/>
                  <a:pt x="646176" y="0"/>
                </a:cubicBezTo>
                <a:cubicBezTo>
                  <a:pt x="832024" y="-6409"/>
                  <a:pt x="1043494" y="26447"/>
                  <a:pt x="1331123" y="0"/>
                </a:cubicBezTo>
                <a:cubicBezTo>
                  <a:pt x="1618752" y="-26447"/>
                  <a:pt x="1675797" y="-26969"/>
                  <a:pt x="1938528" y="0"/>
                </a:cubicBezTo>
                <a:cubicBezTo>
                  <a:pt x="2201259" y="26969"/>
                  <a:pt x="2439942" y="23453"/>
                  <a:pt x="2662245" y="0"/>
                </a:cubicBezTo>
                <a:cubicBezTo>
                  <a:pt x="2884548" y="-23453"/>
                  <a:pt x="3094562" y="-7899"/>
                  <a:pt x="3308421" y="0"/>
                </a:cubicBezTo>
                <a:cubicBezTo>
                  <a:pt x="3522280" y="7899"/>
                  <a:pt x="3615459" y="3066"/>
                  <a:pt x="3877056" y="0"/>
                </a:cubicBezTo>
                <a:cubicBezTo>
                  <a:pt x="3877383" y="8595"/>
                  <a:pt x="3876984" y="13110"/>
                  <a:pt x="3877056" y="18288"/>
                </a:cubicBezTo>
                <a:cubicBezTo>
                  <a:pt x="3624575" y="4903"/>
                  <a:pt x="3478089" y="20597"/>
                  <a:pt x="3230880" y="18288"/>
                </a:cubicBezTo>
                <a:cubicBezTo>
                  <a:pt x="2983671" y="15979"/>
                  <a:pt x="2743376" y="19903"/>
                  <a:pt x="2507163" y="18288"/>
                </a:cubicBezTo>
                <a:cubicBezTo>
                  <a:pt x="2270950" y="16673"/>
                  <a:pt x="1992617" y="19013"/>
                  <a:pt x="1822216" y="18288"/>
                </a:cubicBezTo>
                <a:cubicBezTo>
                  <a:pt x="1651815" y="17563"/>
                  <a:pt x="1370782" y="42338"/>
                  <a:pt x="1253581" y="18288"/>
                </a:cubicBezTo>
                <a:cubicBezTo>
                  <a:pt x="1136380" y="-5762"/>
                  <a:pt x="854528" y="8046"/>
                  <a:pt x="723717" y="18288"/>
                </a:cubicBezTo>
                <a:cubicBezTo>
                  <a:pt x="592906" y="28530"/>
                  <a:pt x="166343" y="24405"/>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19">
            <a:extLst>
              <a:ext uri="{FF2B5EF4-FFF2-40B4-BE49-F238E27FC236}">
                <a16:creationId xmlns:a16="http://schemas.microsoft.com/office/drawing/2014/main" id="{6823F846-EC29-B389-F961-76DC0B30589A}"/>
              </a:ext>
            </a:extLst>
          </p:cNvPr>
          <p:cNvSpPr>
            <a:spLocks noGrp="1"/>
          </p:cNvSpPr>
          <p:nvPr>
            <p:ph idx="1"/>
          </p:nvPr>
        </p:nvSpPr>
        <p:spPr>
          <a:xfrm>
            <a:off x="629489" y="2741264"/>
            <a:ext cx="4404039" cy="3386399"/>
          </a:xfrm>
        </p:spPr>
        <p:txBody>
          <a:bodyPr>
            <a:normAutofit/>
          </a:bodyPr>
          <a:lstStyle/>
          <a:p>
            <a:r>
              <a:rPr lang="en-US" sz="2200" dirty="0"/>
              <a:t>Cropping </a:t>
            </a:r>
          </a:p>
          <a:p>
            <a:r>
              <a:rPr lang="en-US" sz="2200" dirty="0"/>
              <a:t>Transposing L-R,T-B</a:t>
            </a:r>
          </a:p>
          <a:p>
            <a:r>
              <a:rPr lang="en-US" sz="2200" dirty="0"/>
              <a:t>Rotating </a:t>
            </a:r>
          </a:p>
          <a:p>
            <a:r>
              <a:rPr lang="en-US" sz="2200" dirty="0"/>
              <a:t>Basic geometric transformations </a:t>
            </a:r>
          </a:p>
          <a:p>
            <a:endParaRPr lang="en-US" sz="2200" dirty="0"/>
          </a:p>
        </p:txBody>
      </p:sp>
      <p:pic>
        <p:nvPicPr>
          <p:cNvPr id="7" name="Espace réservé du contenu 6" descr="Une image contenant herbe, très coloré&#10;&#10;Description générée automatiquement">
            <a:hlinkClick r:id="rId2" action="ppaction://hlinkfile"/>
            <a:extLst>
              <a:ext uri="{FF2B5EF4-FFF2-40B4-BE49-F238E27FC236}">
                <a16:creationId xmlns:a16="http://schemas.microsoft.com/office/drawing/2014/main" id="{E388EA3F-E376-0BD5-3204-99776A008487}"/>
              </a:ext>
            </a:extLst>
          </p:cNvPr>
          <p:cNvPicPr>
            <a:picLocks noChangeAspect="1"/>
          </p:cNvPicPr>
          <p:nvPr/>
        </p:nvPicPr>
        <p:blipFill rotWithShape="1">
          <a:blip r:embed="rId3">
            <a:extLst>
              <a:ext uri="{28A0092B-C50C-407E-A947-70E740481C1C}">
                <a14:useLocalDpi xmlns:a14="http://schemas.microsoft.com/office/drawing/2010/main" val="0"/>
              </a:ext>
            </a:extLst>
          </a:blip>
          <a:srcRect l="9230" r="18027" b="-5"/>
          <a:stretch/>
        </p:blipFill>
        <p:spPr>
          <a:xfrm>
            <a:off x="5380497" y="453323"/>
            <a:ext cx="2800021" cy="2607952"/>
          </a:xfrm>
          <a:custGeom>
            <a:avLst/>
            <a:gdLst/>
            <a:ahLst/>
            <a:cxnLst/>
            <a:rect l="l" t="t" r="r" b="b"/>
            <a:pathLst>
              <a:path w="2800021" h="2607952">
                <a:moveTo>
                  <a:pt x="1896921" y="1283"/>
                </a:moveTo>
                <a:cubicBezTo>
                  <a:pt x="1964079" y="3763"/>
                  <a:pt x="2031133" y="9836"/>
                  <a:pt x="2097856" y="19493"/>
                </a:cubicBezTo>
                <a:cubicBezTo>
                  <a:pt x="2197875" y="35580"/>
                  <a:pt x="2298741" y="25628"/>
                  <a:pt x="2399244" y="18812"/>
                </a:cubicBezTo>
                <a:cubicBezTo>
                  <a:pt x="2520913" y="10497"/>
                  <a:pt x="2642460" y="5999"/>
                  <a:pt x="2764369" y="19631"/>
                </a:cubicBezTo>
                <a:lnTo>
                  <a:pt x="2781331" y="20066"/>
                </a:lnTo>
                <a:lnTo>
                  <a:pt x="2771027" y="223244"/>
                </a:lnTo>
                <a:cubicBezTo>
                  <a:pt x="2770027" y="306498"/>
                  <a:pt x="2772785" y="389724"/>
                  <a:pt x="2780906" y="472842"/>
                </a:cubicBezTo>
                <a:cubicBezTo>
                  <a:pt x="2793852" y="625932"/>
                  <a:pt x="2795719" y="779623"/>
                  <a:pt x="2786483" y="932933"/>
                </a:cubicBezTo>
                <a:cubicBezTo>
                  <a:pt x="2780058" y="1071462"/>
                  <a:pt x="2764299" y="1209772"/>
                  <a:pt x="2777754" y="1348629"/>
                </a:cubicBezTo>
                <a:cubicBezTo>
                  <a:pt x="2782361" y="1396405"/>
                  <a:pt x="2793512" y="1443308"/>
                  <a:pt x="2796058" y="1491412"/>
                </a:cubicBezTo>
                <a:cubicBezTo>
                  <a:pt x="2808180" y="1716767"/>
                  <a:pt x="2789997" y="1941359"/>
                  <a:pt x="2775088" y="2165950"/>
                </a:cubicBezTo>
                <a:cubicBezTo>
                  <a:pt x="2769633" y="2247759"/>
                  <a:pt x="2762966" y="2329567"/>
                  <a:pt x="2777876" y="2411376"/>
                </a:cubicBezTo>
                <a:cubicBezTo>
                  <a:pt x="2783785" y="2445894"/>
                  <a:pt x="2787349" y="2480670"/>
                  <a:pt x="2788562" y="2515512"/>
                </a:cubicBezTo>
                <a:lnTo>
                  <a:pt x="2785862" y="2598193"/>
                </a:lnTo>
                <a:lnTo>
                  <a:pt x="2765823" y="2598670"/>
                </a:lnTo>
                <a:cubicBezTo>
                  <a:pt x="2658539" y="2600165"/>
                  <a:pt x="2550823" y="2613972"/>
                  <a:pt x="2444081" y="2598670"/>
                </a:cubicBezTo>
                <a:cubicBezTo>
                  <a:pt x="2255735" y="2573645"/>
                  <a:pt x="2065408" y="2570205"/>
                  <a:pt x="1876379" y="2588429"/>
                </a:cubicBezTo>
                <a:cubicBezTo>
                  <a:pt x="1663187" y="2606148"/>
                  <a:pt x="1449075" y="2607414"/>
                  <a:pt x="1235711" y="2592226"/>
                </a:cubicBezTo>
                <a:cubicBezTo>
                  <a:pt x="1077655" y="2581411"/>
                  <a:pt x="919274" y="2573358"/>
                  <a:pt x="760677" y="2583023"/>
                </a:cubicBezTo>
                <a:cubicBezTo>
                  <a:pt x="699945" y="2586819"/>
                  <a:pt x="640728" y="2603387"/>
                  <a:pt x="580211" y="2605228"/>
                </a:cubicBezTo>
                <a:cubicBezTo>
                  <a:pt x="409739" y="2610520"/>
                  <a:pt x="239309" y="2608104"/>
                  <a:pt x="68912" y="2597979"/>
                </a:cubicBezTo>
                <a:lnTo>
                  <a:pt x="9851" y="2595036"/>
                </a:lnTo>
                <a:lnTo>
                  <a:pt x="14918" y="2533474"/>
                </a:lnTo>
                <a:cubicBezTo>
                  <a:pt x="24226" y="2470964"/>
                  <a:pt x="33057" y="2409078"/>
                  <a:pt x="21123" y="2345943"/>
                </a:cubicBezTo>
                <a:cubicBezTo>
                  <a:pt x="15873" y="2318439"/>
                  <a:pt x="11935" y="2290684"/>
                  <a:pt x="9189" y="2262929"/>
                </a:cubicBezTo>
                <a:cubicBezTo>
                  <a:pt x="3723" y="2192068"/>
                  <a:pt x="5681" y="2120806"/>
                  <a:pt x="15036" y="2050394"/>
                </a:cubicBezTo>
                <a:cubicBezTo>
                  <a:pt x="23988" y="1968631"/>
                  <a:pt x="9428" y="1886367"/>
                  <a:pt x="21362" y="1804853"/>
                </a:cubicBezTo>
                <a:cubicBezTo>
                  <a:pt x="29835" y="1739206"/>
                  <a:pt x="30157" y="1672681"/>
                  <a:pt x="22317" y="1606945"/>
                </a:cubicBezTo>
                <a:cubicBezTo>
                  <a:pt x="8211" y="1482675"/>
                  <a:pt x="9093" y="1357041"/>
                  <a:pt x="24942" y="1233009"/>
                </a:cubicBezTo>
                <a:cubicBezTo>
                  <a:pt x="34728" y="1160621"/>
                  <a:pt x="40337" y="1086110"/>
                  <a:pt x="22794" y="1015097"/>
                </a:cubicBezTo>
                <a:cubicBezTo>
                  <a:pt x="-18498" y="848195"/>
                  <a:pt x="5610" y="681043"/>
                  <a:pt x="22794" y="515015"/>
                </a:cubicBezTo>
                <a:cubicBezTo>
                  <a:pt x="33236" y="425851"/>
                  <a:pt x="33475" y="335698"/>
                  <a:pt x="23510" y="246472"/>
                </a:cubicBezTo>
                <a:cubicBezTo>
                  <a:pt x="14667" y="180579"/>
                  <a:pt x="9392" y="114270"/>
                  <a:pt x="7698" y="47862"/>
                </a:cubicBezTo>
                <a:lnTo>
                  <a:pt x="8577" y="16981"/>
                </a:lnTo>
                <a:lnTo>
                  <a:pt x="105876" y="19483"/>
                </a:lnTo>
                <a:cubicBezTo>
                  <a:pt x="269744" y="18941"/>
                  <a:pt x="433357" y="6953"/>
                  <a:pt x="596356" y="8998"/>
                </a:cubicBezTo>
                <a:cubicBezTo>
                  <a:pt x="687063" y="10088"/>
                  <a:pt x="777528" y="30535"/>
                  <a:pt x="868476" y="26719"/>
                </a:cubicBezTo>
                <a:cubicBezTo>
                  <a:pt x="1144104" y="15541"/>
                  <a:pt x="1419853" y="19221"/>
                  <a:pt x="1695360" y="4635"/>
                </a:cubicBezTo>
                <a:cubicBezTo>
                  <a:pt x="1762501" y="-82"/>
                  <a:pt x="1829763" y="-1196"/>
                  <a:pt x="1896921" y="1283"/>
                </a:cubicBezTo>
                <a:close/>
              </a:path>
            </a:pathLst>
          </a:custGeom>
        </p:spPr>
      </p:pic>
      <p:pic>
        <p:nvPicPr>
          <p:cNvPr id="9" name="Image 8">
            <a:hlinkClick r:id="rId4" action="ppaction://hlinkfile"/>
            <a:extLst>
              <a:ext uri="{FF2B5EF4-FFF2-40B4-BE49-F238E27FC236}">
                <a16:creationId xmlns:a16="http://schemas.microsoft.com/office/drawing/2014/main" id="{A3026D22-FA32-9C7B-F4A8-8DFB3EA6E5D6}"/>
              </a:ext>
            </a:extLst>
          </p:cNvPr>
          <p:cNvPicPr>
            <a:picLocks noChangeAspect="1"/>
          </p:cNvPicPr>
          <p:nvPr/>
        </p:nvPicPr>
        <p:blipFill rotWithShape="1">
          <a:blip r:embed="rId5">
            <a:extLst>
              <a:ext uri="{28A0092B-C50C-407E-A947-70E740481C1C}">
                <a14:useLocalDpi xmlns:a14="http://schemas.microsoft.com/office/drawing/2010/main" val="0"/>
              </a:ext>
            </a:extLst>
          </a:blip>
          <a:srcRect l="4432" r="2772" b="6"/>
          <a:stretch/>
        </p:blipFill>
        <p:spPr>
          <a:xfrm>
            <a:off x="5371395" y="3215684"/>
            <a:ext cx="2809123" cy="3034623"/>
          </a:xfrm>
          <a:custGeom>
            <a:avLst/>
            <a:gdLst/>
            <a:ahLst/>
            <a:cxnLst/>
            <a:rect l="l" t="t" r="r" b="b"/>
            <a:pathLst>
              <a:path w="2809123" h="3034623">
                <a:moveTo>
                  <a:pt x="909359" y="1412"/>
                </a:moveTo>
                <a:cubicBezTo>
                  <a:pt x="958144" y="-855"/>
                  <a:pt x="1007041" y="-392"/>
                  <a:pt x="1055844" y="2812"/>
                </a:cubicBezTo>
                <a:cubicBezTo>
                  <a:pt x="1188892" y="11671"/>
                  <a:pt x="1321724" y="23752"/>
                  <a:pt x="1455098" y="27433"/>
                </a:cubicBezTo>
                <a:cubicBezTo>
                  <a:pt x="1585007" y="30886"/>
                  <a:pt x="1714916" y="19724"/>
                  <a:pt x="1844174" y="11211"/>
                </a:cubicBezTo>
                <a:cubicBezTo>
                  <a:pt x="2032760" y="-1215"/>
                  <a:pt x="2221452" y="7644"/>
                  <a:pt x="2410145" y="15353"/>
                </a:cubicBezTo>
                <a:cubicBezTo>
                  <a:pt x="2481555" y="18287"/>
                  <a:pt x="2552964" y="17014"/>
                  <a:pt x="2624374" y="15060"/>
                </a:cubicBezTo>
                <a:lnTo>
                  <a:pt x="2784992" y="11774"/>
                </a:lnTo>
                <a:lnTo>
                  <a:pt x="2785432" y="38761"/>
                </a:lnTo>
                <a:cubicBezTo>
                  <a:pt x="2800584" y="206742"/>
                  <a:pt x="2808948" y="374831"/>
                  <a:pt x="2808827" y="543247"/>
                </a:cubicBezTo>
                <a:cubicBezTo>
                  <a:pt x="2810305" y="612173"/>
                  <a:pt x="2806257" y="681111"/>
                  <a:pt x="2796705" y="749514"/>
                </a:cubicBezTo>
                <a:cubicBezTo>
                  <a:pt x="2780583" y="847684"/>
                  <a:pt x="2768461" y="946836"/>
                  <a:pt x="2778522" y="1046533"/>
                </a:cubicBezTo>
                <a:cubicBezTo>
                  <a:pt x="2785553" y="1115252"/>
                  <a:pt x="2789675" y="1183862"/>
                  <a:pt x="2789432" y="1252908"/>
                </a:cubicBezTo>
                <a:cubicBezTo>
                  <a:pt x="2789432" y="1411618"/>
                  <a:pt x="2787978" y="1570434"/>
                  <a:pt x="2791008" y="1729144"/>
                </a:cubicBezTo>
                <a:cubicBezTo>
                  <a:pt x="2793675" y="1870399"/>
                  <a:pt x="2799493" y="2011110"/>
                  <a:pt x="2784826" y="2152475"/>
                </a:cubicBezTo>
                <a:cubicBezTo>
                  <a:pt x="2763249" y="2361141"/>
                  <a:pt x="2770159" y="2570898"/>
                  <a:pt x="2772704" y="2780218"/>
                </a:cubicBezTo>
                <a:lnTo>
                  <a:pt x="2785201" y="3024103"/>
                </a:lnTo>
                <a:lnTo>
                  <a:pt x="2729575" y="3019707"/>
                </a:lnTo>
                <a:cubicBezTo>
                  <a:pt x="2664468" y="3010397"/>
                  <a:pt x="2600011" y="3001566"/>
                  <a:pt x="2534253" y="3013501"/>
                </a:cubicBezTo>
                <a:cubicBezTo>
                  <a:pt x="2505606" y="3018752"/>
                  <a:pt x="2476698" y="3022690"/>
                  <a:pt x="2447790" y="3025435"/>
                </a:cubicBezTo>
                <a:cubicBezTo>
                  <a:pt x="2373985" y="3030901"/>
                  <a:pt x="2299762" y="3028945"/>
                  <a:pt x="2226426" y="3019587"/>
                </a:cubicBezTo>
                <a:cubicBezTo>
                  <a:pt x="2141266" y="3010636"/>
                  <a:pt x="2055584" y="3025196"/>
                  <a:pt x="1970684" y="3013262"/>
                </a:cubicBezTo>
                <a:cubicBezTo>
                  <a:pt x="1902309" y="3004788"/>
                  <a:pt x="1833021" y="3004466"/>
                  <a:pt x="1764554" y="3012307"/>
                </a:cubicBezTo>
                <a:cubicBezTo>
                  <a:pt x="1635120" y="3026413"/>
                  <a:pt x="1504268" y="3025530"/>
                  <a:pt x="1375082" y="3009682"/>
                </a:cubicBezTo>
                <a:cubicBezTo>
                  <a:pt x="1299687" y="2999895"/>
                  <a:pt x="1222081" y="2994286"/>
                  <a:pt x="1148118" y="3011830"/>
                </a:cubicBezTo>
                <a:cubicBezTo>
                  <a:pt x="974281" y="3053123"/>
                  <a:pt x="800184" y="3029015"/>
                  <a:pt x="627259" y="3011830"/>
                </a:cubicBezTo>
                <a:cubicBezTo>
                  <a:pt x="534391" y="3001387"/>
                  <a:pt x="440493" y="3001148"/>
                  <a:pt x="347559" y="3011113"/>
                </a:cubicBezTo>
                <a:cubicBezTo>
                  <a:pt x="278929" y="3019957"/>
                  <a:pt x="209866" y="3025232"/>
                  <a:pt x="140699" y="3026927"/>
                </a:cubicBezTo>
                <a:lnTo>
                  <a:pt x="44501" y="3024299"/>
                </a:lnTo>
                <a:lnTo>
                  <a:pt x="26973" y="2893528"/>
                </a:lnTo>
                <a:cubicBezTo>
                  <a:pt x="-4174" y="2764506"/>
                  <a:pt x="-10619" y="2635110"/>
                  <a:pt x="19693" y="2504963"/>
                </a:cubicBezTo>
                <a:cubicBezTo>
                  <a:pt x="48311" y="2384006"/>
                  <a:pt x="46914" y="2257385"/>
                  <a:pt x="15637" y="2137152"/>
                </a:cubicBezTo>
                <a:cubicBezTo>
                  <a:pt x="8714" y="2106022"/>
                  <a:pt x="4478" y="2074304"/>
                  <a:pt x="2986" y="2042386"/>
                </a:cubicBezTo>
                <a:cubicBezTo>
                  <a:pt x="-6442" y="1925867"/>
                  <a:pt x="9430" y="1810973"/>
                  <a:pt x="22676" y="1695829"/>
                </a:cubicBezTo>
                <a:cubicBezTo>
                  <a:pt x="31508" y="1622442"/>
                  <a:pt x="44993" y="1548304"/>
                  <a:pt x="22676" y="1475668"/>
                </a:cubicBezTo>
                <a:cubicBezTo>
                  <a:pt x="7389" y="1425047"/>
                  <a:pt x="3989" y="1371313"/>
                  <a:pt x="12773" y="1319017"/>
                </a:cubicBezTo>
                <a:cubicBezTo>
                  <a:pt x="27582" y="1226202"/>
                  <a:pt x="30672" y="1131749"/>
                  <a:pt x="21961" y="1038096"/>
                </a:cubicBezTo>
                <a:cubicBezTo>
                  <a:pt x="16209" y="976348"/>
                  <a:pt x="17092" y="914112"/>
                  <a:pt x="24587" y="852564"/>
                </a:cubicBezTo>
                <a:cubicBezTo>
                  <a:pt x="34491" y="769801"/>
                  <a:pt x="49886" y="685536"/>
                  <a:pt x="31150" y="602524"/>
                </a:cubicBezTo>
                <a:cubicBezTo>
                  <a:pt x="1315" y="470626"/>
                  <a:pt x="7282" y="338854"/>
                  <a:pt x="19217" y="205958"/>
                </a:cubicBezTo>
                <a:cubicBezTo>
                  <a:pt x="23692" y="156512"/>
                  <a:pt x="28406" y="106785"/>
                  <a:pt x="29763" y="56918"/>
                </a:cubicBezTo>
                <a:lnTo>
                  <a:pt x="29335" y="22484"/>
                </a:lnTo>
                <a:lnTo>
                  <a:pt x="182423" y="11326"/>
                </a:lnTo>
                <a:cubicBezTo>
                  <a:pt x="307134" y="-180"/>
                  <a:pt x="431415" y="11326"/>
                  <a:pt x="556126" y="18689"/>
                </a:cubicBezTo>
                <a:cubicBezTo>
                  <a:pt x="625195" y="22602"/>
                  <a:pt x="694588" y="27319"/>
                  <a:pt x="763549" y="16388"/>
                </a:cubicBezTo>
                <a:cubicBezTo>
                  <a:pt x="811902" y="8674"/>
                  <a:pt x="860574" y="3678"/>
                  <a:pt x="909359" y="1412"/>
                </a:cubicBezTo>
                <a:close/>
              </a:path>
            </a:pathLst>
          </a:custGeom>
        </p:spPr>
      </p:pic>
      <p:pic>
        <p:nvPicPr>
          <p:cNvPr id="13" name="Image 12" descr="Une image contenant herbe, très coloré&#10;&#10;Description générée automatiquement">
            <a:extLst>
              <a:ext uri="{FF2B5EF4-FFF2-40B4-BE49-F238E27FC236}">
                <a16:creationId xmlns:a16="http://schemas.microsoft.com/office/drawing/2014/main" id="{6F038EC9-C516-FF8F-B71E-1E1CB137CDE1}"/>
              </a:ext>
            </a:extLst>
          </p:cNvPr>
          <p:cNvPicPr>
            <a:picLocks noChangeAspect="1"/>
          </p:cNvPicPr>
          <p:nvPr/>
        </p:nvPicPr>
        <p:blipFill rotWithShape="1">
          <a:blip r:embed="rId6">
            <a:extLst>
              <a:ext uri="{28A0092B-C50C-407E-A947-70E740481C1C}">
                <a14:useLocalDpi xmlns:a14="http://schemas.microsoft.com/office/drawing/2010/main" val="0"/>
              </a:ext>
            </a:extLst>
          </a:blip>
          <a:srcRect l="10930" r="23259" b="-1"/>
          <a:stretch/>
        </p:blipFill>
        <p:spPr>
          <a:xfrm>
            <a:off x="8344949" y="388009"/>
            <a:ext cx="3451906" cy="3553662"/>
          </a:xfrm>
          <a:custGeom>
            <a:avLst/>
            <a:gdLst/>
            <a:ahLst/>
            <a:cxnLst/>
            <a:rect l="l" t="t" r="r" b="b"/>
            <a:pathLst>
              <a:path w="3451906" h="3553662">
                <a:moveTo>
                  <a:pt x="723689" y="906"/>
                </a:moveTo>
                <a:cubicBezTo>
                  <a:pt x="772066" y="2729"/>
                  <a:pt x="820443" y="7023"/>
                  <a:pt x="868820" y="11181"/>
                </a:cubicBezTo>
                <a:cubicBezTo>
                  <a:pt x="1039107" y="26039"/>
                  <a:pt x="1209273" y="19359"/>
                  <a:pt x="1379198" y="8454"/>
                </a:cubicBezTo>
                <a:cubicBezTo>
                  <a:pt x="1496186" y="1474"/>
                  <a:pt x="1613486" y="5305"/>
                  <a:pt x="1729930" y="19904"/>
                </a:cubicBezTo>
                <a:lnTo>
                  <a:pt x="1770732" y="22354"/>
                </a:lnTo>
                <a:lnTo>
                  <a:pt x="1793470" y="25525"/>
                </a:lnTo>
                <a:lnTo>
                  <a:pt x="1895014" y="29765"/>
                </a:lnTo>
                <a:lnTo>
                  <a:pt x="1895984" y="30265"/>
                </a:lnTo>
                <a:lnTo>
                  <a:pt x="1908078" y="30265"/>
                </a:lnTo>
                <a:lnTo>
                  <a:pt x="1909048" y="29667"/>
                </a:lnTo>
                <a:lnTo>
                  <a:pt x="2008240" y="25525"/>
                </a:lnTo>
                <a:lnTo>
                  <a:pt x="2081672" y="15283"/>
                </a:lnTo>
                <a:lnTo>
                  <a:pt x="2184918" y="9562"/>
                </a:lnTo>
                <a:cubicBezTo>
                  <a:pt x="2268544" y="8356"/>
                  <a:pt x="2352209" y="10573"/>
                  <a:pt x="2435750" y="16224"/>
                </a:cubicBezTo>
                <a:cubicBezTo>
                  <a:pt x="2589588" y="24540"/>
                  <a:pt x="2743185" y="15952"/>
                  <a:pt x="2896904" y="5864"/>
                </a:cubicBezTo>
                <a:cubicBezTo>
                  <a:pt x="2988276" y="-133"/>
                  <a:pt x="3079618" y="1639"/>
                  <a:pt x="3170959" y="5268"/>
                </a:cubicBezTo>
                <a:lnTo>
                  <a:pt x="3437940" y="15543"/>
                </a:lnTo>
                <a:lnTo>
                  <a:pt x="3440062" y="77084"/>
                </a:lnTo>
                <a:cubicBezTo>
                  <a:pt x="3439759" y="207598"/>
                  <a:pt x="3426999" y="337557"/>
                  <a:pt x="3419542" y="467764"/>
                </a:cubicBezTo>
                <a:cubicBezTo>
                  <a:pt x="3416314" y="527314"/>
                  <a:pt x="3411472" y="587156"/>
                  <a:pt x="3410666" y="646723"/>
                </a:cubicBezTo>
                <a:cubicBezTo>
                  <a:pt x="3409858" y="706293"/>
                  <a:pt x="3413086" y="765586"/>
                  <a:pt x="3425999" y="824040"/>
                </a:cubicBezTo>
                <a:cubicBezTo>
                  <a:pt x="3458153" y="973974"/>
                  <a:pt x="3447305" y="1120693"/>
                  <a:pt x="3425999" y="1269168"/>
                </a:cubicBezTo>
                <a:cubicBezTo>
                  <a:pt x="3415281" y="1344279"/>
                  <a:pt x="3402111" y="1421878"/>
                  <a:pt x="3425353" y="1494944"/>
                </a:cubicBezTo>
                <a:cubicBezTo>
                  <a:pt x="3464867" y="1616236"/>
                  <a:pt x="3452342" y="1736506"/>
                  <a:pt x="3438266" y="1858381"/>
                </a:cubicBezTo>
                <a:cubicBezTo>
                  <a:pt x="3429228" y="1937294"/>
                  <a:pt x="3419930" y="2017084"/>
                  <a:pt x="3430518" y="2095996"/>
                </a:cubicBezTo>
                <a:cubicBezTo>
                  <a:pt x="3446660" y="2216411"/>
                  <a:pt x="3439170" y="2335949"/>
                  <a:pt x="3431293" y="2456072"/>
                </a:cubicBezTo>
                <a:cubicBezTo>
                  <a:pt x="3426129" y="2537469"/>
                  <a:pt x="3413086" y="2619889"/>
                  <a:pt x="3430002" y="2700556"/>
                </a:cubicBezTo>
                <a:cubicBezTo>
                  <a:pt x="3441812" y="2765790"/>
                  <a:pt x="3444254" y="2832749"/>
                  <a:pt x="3437233" y="2898861"/>
                </a:cubicBezTo>
                <a:cubicBezTo>
                  <a:pt x="3429485" y="3003493"/>
                  <a:pt x="3415798" y="3108125"/>
                  <a:pt x="3435297" y="3213050"/>
                </a:cubicBezTo>
                <a:cubicBezTo>
                  <a:pt x="3445497" y="3268582"/>
                  <a:pt x="3441754" y="3324843"/>
                  <a:pt x="3438137" y="3380812"/>
                </a:cubicBezTo>
                <a:lnTo>
                  <a:pt x="3429447" y="3533975"/>
                </a:lnTo>
                <a:lnTo>
                  <a:pt x="3428457" y="3533971"/>
                </a:lnTo>
                <a:cubicBezTo>
                  <a:pt x="3362736" y="3534214"/>
                  <a:pt x="3297429" y="3530092"/>
                  <a:pt x="3232020" y="3523062"/>
                </a:cubicBezTo>
                <a:cubicBezTo>
                  <a:pt x="3137124" y="3513000"/>
                  <a:pt x="3042746" y="3525122"/>
                  <a:pt x="2949304" y="3541245"/>
                </a:cubicBezTo>
                <a:cubicBezTo>
                  <a:pt x="2884196" y="3550796"/>
                  <a:pt x="2818577" y="3554844"/>
                  <a:pt x="2752970" y="3553366"/>
                </a:cubicBezTo>
                <a:cubicBezTo>
                  <a:pt x="2592664" y="3553487"/>
                  <a:pt x="2432670" y="3545124"/>
                  <a:pt x="2272778" y="3529971"/>
                </a:cubicBezTo>
                <a:cubicBezTo>
                  <a:pt x="2213920" y="3526298"/>
                  <a:pt x="2154916" y="3527959"/>
                  <a:pt x="2096275" y="3534941"/>
                </a:cubicBezTo>
                <a:cubicBezTo>
                  <a:pt x="2030066" y="3541923"/>
                  <a:pt x="1963369" y="3539486"/>
                  <a:pt x="1897658" y="3527668"/>
                </a:cubicBezTo>
                <a:cubicBezTo>
                  <a:pt x="1858723" y="3520213"/>
                  <a:pt x="1819789" y="3518153"/>
                  <a:pt x="1780854" y="3518637"/>
                </a:cubicBezTo>
                <a:cubicBezTo>
                  <a:pt x="1741920" y="3519123"/>
                  <a:pt x="1702985" y="3522153"/>
                  <a:pt x="1664051" y="3524880"/>
                </a:cubicBezTo>
                <a:cubicBezTo>
                  <a:pt x="1450275" y="3539790"/>
                  <a:pt x="1236498" y="3557973"/>
                  <a:pt x="1021996" y="3545850"/>
                </a:cubicBezTo>
                <a:cubicBezTo>
                  <a:pt x="976208" y="3543304"/>
                  <a:pt x="931564" y="3532154"/>
                  <a:pt x="886089" y="3527546"/>
                </a:cubicBezTo>
                <a:cubicBezTo>
                  <a:pt x="753918" y="3514091"/>
                  <a:pt x="622269" y="3529851"/>
                  <a:pt x="490410" y="3536275"/>
                </a:cubicBezTo>
                <a:cubicBezTo>
                  <a:pt x="344484" y="3545511"/>
                  <a:pt x="198194" y="3543645"/>
                  <a:pt x="52476" y="3530699"/>
                </a:cubicBezTo>
                <a:lnTo>
                  <a:pt x="16096" y="3528137"/>
                </a:lnTo>
                <a:lnTo>
                  <a:pt x="13820" y="3457111"/>
                </a:lnTo>
                <a:cubicBezTo>
                  <a:pt x="6425" y="3369848"/>
                  <a:pt x="-1454" y="3282586"/>
                  <a:pt x="8728" y="3195323"/>
                </a:cubicBezTo>
                <a:cubicBezTo>
                  <a:pt x="18037" y="3120746"/>
                  <a:pt x="19541" y="3045559"/>
                  <a:pt x="13214" y="2970732"/>
                </a:cubicBezTo>
                <a:cubicBezTo>
                  <a:pt x="6911" y="2888880"/>
                  <a:pt x="6911" y="2806721"/>
                  <a:pt x="13214" y="2724870"/>
                </a:cubicBezTo>
                <a:cubicBezTo>
                  <a:pt x="18062" y="2646442"/>
                  <a:pt x="26184" y="2567797"/>
                  <a:pt x="17457" y="2489589"/>
                </a:cubicBezTo>
                <a:cubicBezTo>
                  <a:pt x="5335" y="2379639"/>
                  <a:pt x="9335" y="2270015"/>
                  <a:pt x="16729" y="2160282"/>
                </a:cubicBezTo>
                <a:cubicBezTo>
                  <a:pt x="22790" y="2069639"/>
                  <a:pt x="31640" y="1978667"/>
                  <a:pt x="17335" y="1888460"/>
                </a:cubicBezTo>
                <a:cubicBezTo>
                  <a:pt x="159" y="1768104"/>
                  <a:pt x="-4267" y="1646557"/>
                  <a:pt x="4122" y="1525448"/>
                </a:cubicBezTo>
                <a:cubicBezTo>
                  <a:pt x="17093" y="1276969"/>
                  <a:pt x="13820" y="1028271"/>
                  <a:pt x="23760" y="779682"/>
                </a:cubicBezTo>
                <a:cubicBezTo>
                  <a:pt x="27153" y="697655"/>
                  <a:pt x="8971" y="616065"/>
                  <a:pt x="8002" y="534256"/>
                </a:cubicBezTo>
                <a:cubicBezTo>
                  <a:pt x="6790" y="436250"/>
                  <a:pt x="11124" y="337998"/>
                  <a:pt x="14291" y="239596"/>
                </a:cubicBezTo>
                <a:lnTo>
                  <a:pt x="13744" y="13183"/>
                </a:lnTo>
                <a:lnTo>
                  <a:pt x="56934" y="10499"/>
                </a:lnTo>
                <a:cubicBezTo>
                  <a:pt x="147688" y="3411"/>
                  <a:pt x="238784" y="3411"/>
                  <a:pt x="329538" y="10499"/>
                </a:cubicBezTo>
                <a:cubicBezTo>
                  <a:pt x="412505" y="17614"/>
                  <a:pt x="495870" y="15924"/>
                  <a:pt x="578558" y="5455"/>
                </a:cubicBezTo>
                <a:cubicBezTo>
                  <a:pt x="626936" y="-270"/>
                  <a:pt x="675313" y="-917"/>
                  <a:pt x="723689" y="906"/>
                </a:cubicBezTo>
                <a:close/>
              </a:path>
            </a:pathLst>
          </a:custGeom>
        </p:spPr>
      </p:pic>
      <p:pic>
        <p:nvPicPr>
          <p:cNvPr id="11" name="Image 10" descr="Une image contenant très coloré&#10;&#10;Description générée automatiquement">
            <a:hlinkClick r:id="rId7" action="ppaction://hlinkfile"/>
            <a:extLst>
              <a:ext uri="{FF2B5EF4-FFF2-40B4-BE49-F238E27FC236}">
                <a16:creationId xmlns:a16="http://schemas.microsoft.com/office/drawing/2014/main" id="{2386A97C-5DA2-1AE0-F082-57A9ABE65B52}"/>
              </a:ext>
            </a:extLst>
          </p:cNvPr>
          <p:cNvPicPr>
            <a:picLocks noChangeAspect="1"/>
          </p:cNvPicPr>
          <p:nvPr/>
        </p:nvPicPr>
        <p:blipFill rotWithShape="1">
          <a:blip r:embed="rId8">
            <a:extLst>
              <a:ext uri="{28A0092B-C50C-407E-A947-70E740481C1C}">
                <a14:useLocalDpi xmlns:a14="http://schemas.microsoft.com/office/drawing/2010/main" val="0"/>
              </a:ext>
            </a:extLst>
          </a:blip>
          <a:srcRect t="6674" r="-2" b="3766"/>
          <a:stretch/>
        </p:blipFill>
        <p:spPr>
          <a:xfrm>
            <a:off x="8350554" y="4236742"/>
            <a:ext cx="3434858" cy="2084130"/>
          </a:xfrm>
          <a:custGeom>
            <a:avLst/>
            <a:gdLst/>
            <a:ahLst/>
            <a:cxnLst/>
            <a:rect l="l" t="t" r="r" b="b"/>
            <a:pathLst>
              <a:path w="3434858" h="2084130">
                <a:moveTo>
                  <a:pt x="1225971" y="1141"/>
                </a:moveTo>
                <a:cubicBezTo>
                  <a:pt x="1283624" y="3345"/>
                  <a:pt x="1341187" y="8746"/>
                  <a:pt x="1398467" y="17334"/>
                </a:cubicBezTo>
                <a:cubicBezTo>
                  <a:pt x="1484331" y="31639"/>
                  <a:pt x="1570921" y="22789"/>
                  <a:pt x="1657200" y="16728"/>
                </a:cubicBezTo>
                <a:cubicBezTo>
                  <a:pt x="1761649" y="9334"/>
                  <a:pt x="1865993" y="5334"/>
                  <a:pt x="1970648" y="17456"/>
                </a:cubicBezTo>
                <a:cubicBezTo>
                  <a:pt x="2045091" y="26183"/>
                  <a:pt x="2119948" y="18061"/>
                  <a:pt x="2194600" y="13213"/>
                </a:cubicBezTo>
                <a:cubicBezTo>
                  <a:pt x="2272509" y="6910"/>
                  <a:pt x="2350711" y="6910"/>
                  <a:pt x="2428622" y="13213"/>
                </a:cubicBezTo>
                <a:cubicBezTo>
                  <a:pt x="2499846" y="19540"/>
                  <a:pt x="2571412" y="18037"/>
                  <a:pt x="2642398" y="8727"/>
                </a:cubicBezTo>
                <a:cubicBezTo>
                  <a:pt x="2725458" y="-1455"/>
                  <a:pt x="2808518" y="6424"/>
                  <a:pt x="2891579" y="13819"/>
                </a:cubicBezTo>
                <a:cubicBezTo>
                  <a:pt x="3037765" y="27031"/>
                  <a:pt x="3183847" y="21092"/>
                  <a:pt x="3329721" y="11394"/>
                </a:cubicBezTo>
                <a:lnTo>
                  <a:pt x="3422995" y="10092"/>
                </a:lnTo>
                <a:lnTo>
                  <a:pt x="3423106" y="30386"/>
                </a:lnTo>
                <a:cubicBezTo>
                  <a:pt x="3435867" y="237971"/>
                  <a:pt x="3438238" y="446198"/>
                  <a:pt x="3430208" y="654090"/>
                </a:cubicBezTo>
                <a:cubicBezTo>
                  <a:pt x="3423106" y="827990"/>
                  <a:pt x="3429304" y="1002474"/>
                  <a:pt x="3417295" y="1176228"/>
                </a:cubicBezTo>
                <a:cubicBezTo>
                  <a:pt x="3411355" y="1261425"/>
                  <a:pt x="3404770" y="1348083"/>
                  <a:pt x="3419490" y="1431526"/>
                </a:cubicBezTo>
                <a:cubicBezTo>
                  <a:pt x="3444413" y="1572253"/>
                  <a:pt x="3430724" y="1710643"/>
                  <a:pt x="3415229" y="1849910"/>
                </a:cubicBezTo>
                <a:cubicBezTo>
                  <a:pt x="3410101" y="1894678"/>
                  <a:pt x="3408864" y="1939801"/>
                  <a:pt x="3411481" y="1984635"/>
                </a:cubicBezTo>
                <a:lnTo>
                  <a:pt x="3420281" y="2045052"/>
                </a:lnTo>
                <a:lnTo>
                  <a:pt x="3334389" y="2032837"/>
                </a:lnTo>
                <a:cubicBezTo>
                  <a:pt x="3297879" y="2029644"/>
                  <a:pt x="3261227" y="2028419"/>
                  <a:pt x="3224622" y="2029160"/>
                </a:cubicBezTo>
                <a:cubicBezTo>
                  <a:pt x="3151412" y="2030641"/>
                  <a:pt x="3078391" y="2039983"/>
                  <a:pt x="3007079" y="2057157"/>
                </a:cubicBezTo>
                <a:cubicBezTo>
                  <a:pt x="2872697" y="2088306"/>
                  <a:pt x="2737925" y="2094750"/>
                  <a:pt x="2602371" y="2064436"/>
                </a:cubicBezTo>
                <a:cubicBezTo>
                  <a:pt x="2476389" y="2035818"/>
                  <a:pt x="2344507" y="2037215"/>
                  <a:pt x="2219280" y="2068494"/>
                </a:cubicBezTo>
                <a:cubicBezTo>
                  <a:pt x="2186857" y="2075416"/>
                  <a:pt x="2153821" y="2079653"/>
                  <a:pt x="2120577" y="2081145"/>
                </a:cubicBezTo>
                <a:cubicBezTo>
                  <a:pt x="1999217" y="2090573"/>
                  <a:pt x="1879549" y="2074701"/>
                  <a:pt x="1759622" y="2061453"/>
                </a:cubicBezTo>
                <a:cubicBezTo>
                  <a:pt x="1683186" y="2052622"/>
                  <a:pt x="1605969" y="2039136"/>
                  <a:pt x="1530313" y="2061453"/>
                </a:cubicBezTo>
                <a:cubicBezTo>
                  <a:pt x="1477590" y="2076742"/>
                  <a:pt x="1421623" y="2080142"/>
                  <a:pt x="1367155" y="2071358"/>
                </a:cubicBezTo>
                <a:cubicBezTo>
                  <a:pt x="1270484" y="2056548"/>
                  <a:pt x="1172107" y="2053457"/>
                  <a:pt x="1074563" y="2062169"/>
                </a:cubicBezTo>
                <a:cubicBezTo>
                  <a:pt x="1010251" y="2067921"/>
                  <a:pt x="945429" y="2067038"/>
                  <a:pt x="881325" y="2059543"/>
                </a:cubicBezTo>
                <a:cubicBezTo>
                  <a:pt x="795121" y="2049639"/>
                  <a:pt x="707357" y="2034243"/>
                  <a:pt x="620895" y="2052980"/>
                </a:cubicBezTo>
                <a:cubicBezTo>
                  <a:pt x="483518" y="2082816"/>
                  <a:pt x="346272" y="2076848"/>
                  <a:pt x="207854" y="2064914"/>
                </a:cubicBezTo>
                <a:cubicBezTo>
                  <a:pt x="156354" y="2060439"/>
                  <a:pt x="104562" y="2055725"/>
                  <a:pt x="52622" y="2054367"/>
                </a:cubicBezTo>
                <a:lnTo>
                  <a:pt x="12047" y="2054851"/>
                </a:lnTo>
                <a:lnTo>
                  <a:pt x="2957" y="1815310"/>
                </a:lnTo>
                <a:cubicBezTo>
                  <a:pt x="-270" y="1732929"/>
                  <a:pt x="-1846" y="1650548"/>
                  <a:pt x="3487" y="1568139"/>
                </a:cubicBezTo>
                <a:cubicBezTo>
                  <a:pt x="12457" y="1429500"/>
                  <a:pt x="20094" y="1290971"/>
                  <a:pt x="12700" y="1152224"/>
                </a:cubicBezTo>
                <a:cubicBezTo>
                  <a:pt x="7675" y="1076879"/>
                  <a:pt x="5703" y="1001421"/>
                  <a:pt x="6775" y="925999"/>
                </a:cubicBezTo>
                <a:lnTo>
                  <a:pt x="11863" y="832882"/>
                </a:lnTo>
                <a:lnTo>
                  <a:pt x="20970" y="766654"/>
                </a:lnTo>
                <a:lnTo>
                  <a:pt x="24654" y="677192"/>
                </a:lnTo>
                <a:lnTo>
                  <a:pt x="25185" y="676317"/>
                </a:lnTo>
                <a:lnTo>
                  <a:pt x="25185" y="665409"/>
                </a:lnTo>
                <a:lnTo>
                  <a:pt x="24741" y="664535"/>
                </a:lnTo>
                <a:lnTo>
                  <a:pt x="20970" y="572951"/>
                </a:lnTo>
                <a:lnTo>
                  <a:pt x="18150" y="552445"/>
                </a:lnTo>
                <a:lnTo>
                  <a:pt x="15972" y="515645"/>
                </a:lnTo>
                <a:cubicBezTo>
                  <a:pt x="2990" y="410624"/>
                  <a:pt x="-416" y="304831"/>
                  <a:pt x="5790" y="199319"/>
                </a:cubicBezTo>
                <a:lnTo>
                  <a:pt x="13901" y="9025"/>
                </a:lnTo>
                <a:lnTo>
                  <a:pt x="109477" y="8001"/>
                </a:lnTo>
                <a:cubicBezTo>
                  <a:pt x="187346" y="8970"/>
                  <a:pt x="265007" y="27152"/>
                  <a:pt x="343084" y="23759"/>
                </a:cubicBezTo>
                <a:cubicBezTo>
                  <a:pt x="579702" y="13819"/>
                  <a:pt x="816423" y="17092"/>
                  <a:pt x="1052937" y="4121"/>
                </a:cubicBezTo>
                <a:cubicBezTo>
                  <a:pt x="1110576" y="-73"/>
                  <a:pt x="1168318" y="-1064"/>
                  <a:pt x="1225971" y="1141"/>
                </a:cubicBezTo>
                <a:close/>
              </a:path>
            </a:pathLst>
          </a:custGeom>
        </p:spPr>
      </p:pic>
    </p:spTree>
    <p:extLst>
      <p:ext uri="{BB962C8B-B14F-4D97-AF65-F5344CB8AC3E}">
        <p14:creationId xmlns:p14="http://schemas.microsoft.com/office/powerpoint/2010/main" val="408185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BE9E31A-BA0D-3E28-8EE4-7CE3810D7BFC}"/>
              </a:ext>
            </a:extLst>
          </p:cNvPr>
          <p:cNvSpPr>
            <a:spLocks noGrp="1"/>
          </p:cNvSpPr>
          <p:nvPr>
            <p:ph type="title"/>
          </p:nvPr>
        </p:nvSpPr>
        <p:spPr>
          <a:xfrm>
            <a:off x="640080" y="325369"/>
            <a:ext cx="4368602" cy="1956841"/>
          </a:xfrm>
        </p:spPr>
        <p:txBody>
          <a:bodyPr anchor="b">
            <a:normAutofit/>
          </a:bodyPr>
          <a:lstStyle/>
          <a:p>
            <a:r>
              <a:rPr lang="en-US" sz="3400" b="1"/>
              <a:t>Image processing using scipy in Python</a:t>
            </a:r>
            <a:br>
              <a:rPr lang="en-US" sz="3400" b="1"/>
            </a:br>
            <a:br>
              <a:rPr lang="en-US" sz="3400" b="1"/>
            </a:br>
            <a:endParaRPr lang="fr-FR" sz="3400" b="1"/>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D4CFB71-32AC-9997-FEDA-386EC49DDF68}"/>
              </a:ext>
            </a:extLst>
          </p:cNvPr>
          <p:cNvSpPr>
            <a:spLocks noGrp="1"/>
          </p:cNvSpPr>
          <p:nvPr>
            <p:ph idx="1"/>
          </p:nvPr>
        </p:nvSpPr>
        <p:spPr>
          <a:xfrm>
            <a:off x="640080" y="3211963"/>
            <a:ext cx="4243589" cy="3320668"/>
          </a:xfrm>
        </p:spPr>
        <p:txBody>
          <a:bodyPr>
            <a:normAutofit/>
          </a:bodyPr>
          <a:lstStyle/>
          <a:p>
            <a:pPr marL="0" indent="0" algn="just">
              <a:buNone/>
            </a:pPr>
            <a:r>
              <a:rPr lang="en-US" sz="2200" dirty="0"/>
              <a:t>It’s a library which is part of the </a:t>
            </a:r>
            <a:r>
              <a:rPr lang="en-US" sz="2200" dirty="0" err="1"/>
              <a:t>numpy</a:t>
            </a:r>
            <a:r>
              <a:rPr lang="en-US" sz="2200" dirty="0"/>
              <a:t> stock. It contains modules for linear algebra, signal processing, image processing</a:t>
            </a:r>
            <a:endParaRPr lang="fr-FR" sz="2200" dirty="0"/>
          </a:p>
        </p:txBody>
      </p:sp>
      <p:pic>
        <p:nvPicPr>
          <p:cNvPr id="5" name="Picture 4" descr="Maize snake in front of black background">
            <a:hlinkClick r:id="rId2" action="ppaction://hlinkfile"/>
            <a:extLst>
              <a:ext uri="{FF2B5EF4-FFF2-40B4-BE49-F238E27FC236}">
                <a16:creationId xmlns:a16="http://schemas.microsoft.com/office/drawing/2014/main" id="{BB65E031-EE5D-EAC8-FFBC-6D4D44E93C73}"/>
              </a:ext>
            </a:extLst>
          </p:cNvPr>
          <p:cNvPicPr>
            <a:picLocks noChangeAspect="1"/>
          </p:cNvPicPr>
          <p:nvPr/>
        </p:nvPicPr>
        <p:blipFill rotWithShape="1">
          <a:blip r:embed="rId3"/>
          <a:srcRect l="18446" r="14601" b="-1"/>
          <a:stretch/>
        </p:blipFill>
        <p:spPr>
          <a:xfrm>
            <a:off x="5310177"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081601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Words>
  <Application>Microsoft Office PowerPoint</Application>
  <PresentationFormat>Grand écran</PresentationFormat>
  <Paragraphs>153</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Times New Roman</vt:lpstr>
      <vt:lpstr>Thème Office</vt:lpstr>
      <vt:lpstr>Track Module 1: Basics of Image Processing and ML in Python</vt:lpstr>
      <vt:lpstr>Block 1-2</vt:lpstr>
      <vt:lpstr>Why do we need to learn programming? </vt:lpstr>
      <vt:lpstr>What is a digital image ? </vt:lpstr>
      <vt:lpstr>Understanding digital images for Python processing </vt:lpstr>
      <vt:lpstr>Reading images in Python </vt:lpstr>
      <vt:lpstr>Automate reading of multiple images</vt:lpstr>
      <vt:lpstr>Image processing using pillow in Python </vt:lpstr>
      <vt:lpstr>Image processing using scipy in Python  </vt:lpstr>
      <vt:lpstr>Filters </vt:lpstr>
      <vt:lpstr>List of commands used</vt:lpstr>
      <vt:lpstr>Présentation PowerPoint</vt:lpstr>
      <vt:lpstr>Goals for next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Module 1: Basics of Image Processing and ML in Python</dc:title>
  <dc:creator>Ekaterina Golubeva</dc:creator>
  <cp:lastModifiedBy>Ekaterina Golubeva</cp:lastModifiedBy>
  <cp:revision>8</cp:revision>
  <dcterms:created xsi:type="dcterms:W3CDTF">2022-10-02T19:06:29Z</dcterms:created>
  <dcterms:modified xsi:type="dcterms:W3CDTF">2022-10-03T07:50:33Z</dcterms:modified>
</cp:coreProperties>
</file>