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59" r:id="rId6"/>
    <p:sldId id="261" r:id="rId7"/>
    <p:sldId id="263" r:id="rId8"/>
    <p:sldId id="266" r:id="rId9"/>
    <p:sldId id="270" r:id="rId10"/>
    <p:sldId id="271" r:id="rId11"/>
    <p:sldId id="272" r:id="rId12"/>
    <p:sldId id="268" r:id="rId13"/>
    <p:sldId id="269" r:id="rId14"/>
    <p:sldId id="276" r:id="rId15"/>
    <p:sldId id="279" r:id="rId16"/>
    <p:sldId id="27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B93B-0243-5B2B-80CB-DB1520262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A5091-64E9-536F-4B54-F305634D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9ABC-3461-5BBB-CEAE-0B2D95D9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988A-EC7A-53D5-5E22-7CCCE8EA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14161-0577-B513-B978-A848292E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6E50-3144-0705-686D-1D3F1E3C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438D4-E07D-B834-92BF-029B98475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FDCD-F8D7-B08C-659E-889C1F99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D88E-3863-FB90-FCB3-B176FE74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7F68-F80A-82DA-5870-18FAA3F7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06E20-E7B9-37A1-1F0A-6356AC778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B8DA6-C3FD-7B9D-4F59-A3A2FC2D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EACB-7BE1-186A-83B1-25213053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4236-9FD6-7BE0-6D2D-3333C6E5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FE07-59B5-7A02-1716-03170593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E517-A3F6-32F9-1A52-CBF0587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37BF-E98B-40C1-C0AF-7BAF0073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9DD9-732B-3BBA-485F-D3408660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24AD-84CD-A3AB-0934-92694806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E1A6-316A-8148-49BC-433DE2A9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2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7CE4-CD12-8DEB-6582-C6FE32F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838B9-47A1-8CFC-5C05-D747CF38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0ED2-8704-385D-B52B-36038BC9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C64C-A980-2543-40F6-02B56E8E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C8A0-83BD-6173-FE39-F3E1B151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5C1D-7469-4A86-10EE-A0C1C5DF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7396-79E2-6B89-CD83-3E63183DB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8F1D3-F8EF-1BA5-5E3A-55963BFD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52C40-8E2C-57B4-C200-E4D99B64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3770-6596-B69F-1391-AE21EDB2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C9B52-ED64-95BF-2BE6-36A97B09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C8C5-EE4C-6DD9-1597-ED3981BA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D9F6A-8DC6-DA75-CA37-87FE7BD1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32A05-C8DC-E934-686B-0DEF3940D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D9D2E-44F9-ACFB-FB93-59FE2DD39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0FF2C-DB72-804B-47F6-00E01BFBD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0E971-D03E-A56A-9C16-DB1222BC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D9F94-2AE6-386D-7E73-91A3EA75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9DF31-E928-94E7-617F-F8870EE9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286A-11E7-FC8A-DFD6-ED50C74A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83098-660A-8E0C-90F6-F610675A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E3E49-C98E-332F-C985-9910A416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0353-7F38-FB2B-B60C-E28A0005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08B18-237C-AD67-DB93-85D413F0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D4F6A-A5FC-21E0-A3F4-9A2553B0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C9658-242E-3B85-0D5E-7799D964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7495-B950-38F7-2267-3E52CFDD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B9E6-DA16-0322-CF01-99DBB302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61A54-5D81-58E0-AEA6-9930E4D0F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4F273-CC35-F347-CB55-BFCDA93A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741B5-B72D-06E3-8413-BC359E16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05AF-B769-E0C7-2984-1971493C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02E6-6CC8-0DB8-9127-A5625928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FEC51-171A-E795-C2E2-70EDA308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A182B-FB3A-D7BB-E3DB-0B070B75E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0FA4-4F66-CE56-8157-BD62E276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6469-DDA5-BF36-DBA2-1DEF73E2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8B88D-E843-F4BA-BD13-D3165F1A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8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2514E-A943-7D00-30CF-532ABD68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978B-4E9A-2E82-9F24-FF060899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B504-E696-97A7-DF5F-E5AF36D49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924F-A24A-478D-AA61-E4C8B20DCD3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9C2E-A7C0-46E0-9C9A-74B8FB3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FFBC-D61C-48AB-34DB-7A05B189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8CAD-173D-40E5-B3D5-15320A41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196E1-F542-0C23-7BD8-3F1DC11BA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2" t="7295" r="26439" b="17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9594B-24F1-4482-F096-07FB950C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Track Module 2</a:t>
            </a:r>
            <a:br>
              <a:rPr lang="en-US" sz="4800"/>
            </a:br>
            <a:r>
              <a:rPr lang="en-US" sz="4800"/>
              <a:t>Transfer Learning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B7779-2071-BE25-5373-84BA06104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Ekaterina Golubeva</a:t>
            </a:r>
          </a:p>
          <a:p>
            <a:pPr algn="l"/>
            <a:r>
              <a:rPr lang="en-US" sz="2000"/>
              <a:t>30.03.2023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2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1AEC-DD8F-E87B-3F67-E8C12812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as fixed feature extractor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5323-7644-38D7-5A22-5A6C5634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complete in 16m 15s</a:t>
            </a:r>
          </a:p>
          <a:p>
            <a:r>
              <a:rPr lang="en-US" dirty="0"/>
              <a:t>Best </a:t>
            </a:r>
            <a:r>
              <a:rPr lang="en-US" dirty="0" err="1"/>
              <a:t>val</a:t>
            </a:r>
            <a:r>
              <a:rPr lang="en-US" dirty="0"/>
              <a:t> Acc: 0.900000</a:t>
            </a:r>
          </a:p>
          <a:p>
            <a:r>
              <a:rPr lang="en-US" dirty="0"/>
              <a:t>(Changed number of epochs to 20, batch size = 4)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5BF86A-D719-FA2A-DBB7-5AEDA84B46BE}"/>
              </a:ext>
            </a:extLst>
          </p:cNvPr>
          <p:cNvGrpSpPr/>
          <p:nvPr/>
        </p:nvGrpSpPr>
        <p:grpSpPr>
          <a:xfrm>
            <a:off x="2416085" y="3429000"/>
            <a:ext cx="6300107" cy="3029742"/>
            <a:chOff x="508908" y="3282155"/>
            <a:chExt cx="6300107" cy="30297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5A5BCB-49FA-14CE-ACE1-F6F0AB55A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3586" y="3282156"/>
              <a:ext cx="1905000" cy="14382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5E2279-7EAB-BB76-F41C-8A5DD37B6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7943" y="3282155"/>
              <a:ext cx="1905000" cy="1438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3E557A-55CB-AB42-83F2-0F05EAE7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908" y="3282155"/>
              <a:ext cx="1905000" cy="14382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6EB181-72DB-7731-1178-2666DD4A4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908" y="4873622"/>
              <a:ext cx="1905000" cy="14382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1D59E2-BAFC-1466-96EC-31EE9F0E6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3586" y="4873622"/>
              <a:ext cx="1905000" cy="14382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2461C1-1144-7792-3AD5-450434067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4015" y="4873622"/>
              <a:ext cx="1905000" cy="143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593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7390-84FA-CFEF-AC76-1D419948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exercise with different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AD71-6FE7-C81F-46DC-B9375237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: ResNet18</a:t>
            </a:r>
          </a:p>
          <a:p>
            <a:r>
              <a:rPr lang="en-US" dirty="0"/>
              <a:t>Batch size : 32</a:t>
            </a:r>
          </a:p>
          <a:p>
            <a:r>
              <a:rPr lang="en-US" dirty="0"/>
              <a:t>Epochs : 15 </a:t>
            </a:r>
          </a:p>
          <a:p>
            <a:r>
              <a:rPr lang="en-US" dirty="0"/>
              <a:t>Learning rate : 0.01</a:t>
            </a:r>
          </a:p>
          <a:p>
            <a:r>
              <a:rPr lang="en-US" dirty="0"/>
              <a:t>Training complete in 6m 21s</a:t>
            </a:r>
          </a:p>
          <a:p>
            <a:r>
              <a:rPr lang="en-US" dirty="0"/>
              <a:t>Best </a:t>
            </a:r>
            <a:r>
              <a:rPr lang="en-US" dirty="0" err="1"/>
              <a:t>val</a:t>
            </a:r>
            <a:r>
              <a:rPr lang="en-US" dirty="0"/>
              <a:t> Acc: 0.900000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DB305-A764-8117-7069-9FDE59E4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13" y="1583428"/>
            <a:ext cx="1905000" cy="1438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FC019-AF2F-0EC9-9ED3-3B874DC7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13" y="3117160"/>
            <a:ext cx="1905000" cy="1438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2DA12-712E-7D59-9ED0-3B2BEAACA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744" y="1583428"/>
            <a:ext cx="1905000" cy="1438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5EC98C-099F-65C8-B8A7-D9FC36D89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744" y="4873625"/>
            <a:ext cx="1905000" cy="1438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0F6A25-E495-A625-14C1-F6DE69FF7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744" y="3161057"/>
            <a:ext cx="1905000" cy="1438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85DC2E-020F-C8F3-E581-BCA0C6432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5513" y="4830314"/>
            <a:ext cx="1905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5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ADF4-B42D-A563-2767-6BFBAFAA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767896"/>
            <a:ext cx="2677886" cy="4774973"/>
          </a:xfrm>
        </p:spPr>
        <p:txBody>
          <a:bodyPr>
            <a:normAutofit/>
          </a:bodyPr>
          <a:lstStyle/>
          <a:p>
            <a:r>
              <a:rPr lang="en-US"/>
              <a:t>ResNet18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AlexNet</a:t>
            </a:r>
            <a:br>
              <a:rPr lang="en-US"/>
            </a:br>
            <a:br>
              <a:rPr lang="en-US"/>
            </a:br>
            <a:endParaRPr lang="en-US" dirty="0"/>
          </a:p>
        </p:txBody>
      </p:sp>
      <p:pic>
        <p:nvPicPr>
          <p:cNvPr id="1026" name="Picture 2" descr="Original ResNet-18 Architecture">
            <a:extLst>
              <a:ext uri="{FF2B5EF4-FFF2-40B4-BE49-F238E27FC236}">
                <a16:creationId xmlns:a16="http://schemas.microsoft.com/office/drawing/2014/main" id="{D17FA858-C5AB-D5BA-8864-BE818D0837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18" y="365125"/>
            <a:ext cx="6818845" cy="183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exNet model structure.">
            <a:extLst>
              <a:ext uri="{FF2B5EF4-FFF2-40B4-BE49-F238E27FC236}">
                <a16:creationId xmlns:a16="http://schemas.microsoft.com/office/drawing/2014/main" id="{966C6CFB-ABC7-DBF2-7786-396A206D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046" y="2806473"/>
            <a:ext cx="80962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71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99D9-C5DC-CFAF-32A5-FA65D7D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</a:t>
            </a:r>
          </a:p>
        </p:txBody>
      </p:sp>
      <p:pic>
        <p:nvPicPr>
          <p:cNvPr id="4" name="Picture 6" descr="Fig. A1. The standard VGG-16 network architecture as proposed in [32].... |  Download Scientific Diagram">
            <a:extLst>
              <a:ext uri="{FF2B5EF4-FFF2-40B4-BE49-F238E27FC236}">
                <a16:creationId xmlns:a16="http://schemas.microsoft.com/office/drawing/2014/main" id="{34341CE5-C205-4AE7-47F0-3760960286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36" y="1825625"/>
            <a:ext cx="68493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30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33D29-DC96-E07A-A914-481BA3B0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Visualizing images </a:t>
            </a:r>
          </a:p>
        </p:txBody>
      </p:sp>
      <p:grpSp>
        <p:nvGrpSpPr>
          <p:cNvPr id="55" name="Group 4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4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5D4226-D083-7AFB-5633-0AC640033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2" r="3" b="3"/>
          <a:stretch/>
        </p:blipFill>
        <p:spPr>
          <a:xfrm>
            <a:off x="5922492" y="1758329"/>
            <a:ext cx="5536001" cy="3266685"/>
          </a:xfrm>
          <a:prstGeom prst="rect">
            <a:avLst/>
          </a:prstGeom>
        </p:spPr>
      </p:pic>
      <p:sp>
        <p:nvSpPr>
          <p:cNvPr id="60" name="Rectangle 5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TensorBoard | TensorFlow">
            <a:extLst>
              <a:ext uri="{FF2B5EF4-FFF2-40B4-BE49-F238E27FC236}">
                <a16:creationId xmlns:a16="http://schemas.microsoft.com/office/drawing/2014/main" id="{0E9A3EA5-8381-2F17-4B33-80A3B68CF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" r="2327" b="-2"/>
          <a:stretch/>
        </p:blipFill>
        <p:spPr bwMode="auto">
          <a:xfrm>
            <a:off x="578144" y="273241"/>
            <a:ext cx="4324849" cy="25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92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33D29-DC96-E07A-A914-481BA3B0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Visualizing graphs : the model architecture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179255-F361-2566-E98B-1EF876AC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4824" y="2182753"/>
            <a:ext cx="2355493" cy="4206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B2809-343C-6B9F-62EE-5B005F3F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30" y="2182753"/>
            <a:ext cx="5176911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9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9AA37-DAA3-BD66-AFC0-E52D3E82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Visualizing scalars : model performance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5987168-19CE-0D56-4083-67F3EC3E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028" y="516175"/>
            <a:ext cx="6408836" cy="2691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54E8F-488C-F3A6-3931-CF556EE8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28" y="3387734"/>
            <a:ext cx="4178515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8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D83DE-6C77-C0D7-A2DE-D8F3B7D4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21615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dirty="0"/>
              <a:t>Next steps : Use </a:t>
            </a:r>
            <a:r>
              <a:rPr lang="en-US" sz="3800" dirty="0" err="1"/>
              <a:t>Tensorboard</a:t>
            </a:r>
            <a:r>
              <a:rPr lang="en-US" sz="3800" dirty="0"/>
              <a:t> to log and compare learning curves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86E958-232B-BCAD-6272-EAACB0A8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Experiment 1 : Compare ResNet18 vs VGG16 vs </a:t>
            </a:r>
            <a:r>
              <a:rPr lang="en-US" sz="2400" dirty="0" err="1"/>
              <a:t>AlexNet</a:t>
            </a:r>
            <a:r>
              <a:rPr lang="en-US" sz="2400" dirty="0"/>
              <a:t> accuracy and running time (starting with random weights, pretrained = False) </a:t>
            </a:r>
          </a:p>
          <a:p>
            <a:r>
              <a:rPr lang="en-US" sz="2400" dirty="0"/>
              <a:t>Experiment 2 : Compare learning rates’ influence on the performance ( fixed vs plateau vs exponential scheduler ) </a:t>
            </a:r>
          </a:p>
          <a:p>
            <a:r>
              <a:rPr lang="en-US" sz="2400" dirty="0"/>
              <a:t>Experiment 3 : Compare batch size’s influence on the performance </a:t>
            </a:r>
          </a:p>
        </p:txBody>
      </p:sp>
    </p:spTree>
    <p:extLst>
      <p:ext uri="{BB962C8B-B14F-4D97-AF65-F5344CB8AC3E}">
        <p14:creationId xmlns:p14="http://schemas.microsoft.com/office/powerpoint/2010/main" val="22099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74B4A-5EC7-652C-9FEF-9727B919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Set up</a:t>
            </a:r>
          </a:p>
        </p:txBody>
      </p:sp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E748C4C0-0396-0DBC-81AE-DC9AE6078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8164" y="3230981"/>
            <a:ext cx="2981065" cy="29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9B4F9-38A2-3BE5-7A6D-A9180AD7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2403" y="557189"/>
            <a:ext cx="3719424" cy="3514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E25E08-E81A-E2E7-C184-E3290D82F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54" y="557189"/>
            <a:ext cx="3797536" cy="29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6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nsfer Machine Learning A Step by Step Easy Guide - Sri Amit Ray">
            <a:extLst>
              <a:ext uri="{FF2B5EF4-FFF2-40B4-BE49-F238E27FC236}">
                <a16:creationId xmlns:a16="http://schemas.microsoft.com/office/drawing/2014/main" id="{CA70CC01-88F7-75C8-BC25-146DD7759F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5"/>
          <a:stretch/>
        </p:blipFill>
        <p:spPr bwMode="auto">
          <a:xfrm>
            <a:off x="953670" y="934980"/>
            <a:ext cx="10284660" cy="49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35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96296-E894-2870-2653-E865E668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reightSans"/>
              </a:rPr>
              <a:t>T</a:t>
            </a:r>
            <a:r>
              <a:rPr lang="en-US" b="0" i="0">
                <a:solidFill>
                  <a:schemeClr val="bg1"/>
                </a:solidFill>
                <a:effectLst/>
                <a:latin typeface="FreightSans"/>
              </a:rPr>
              <a:t>wo major transfer learning scenarios</a:t>
            </a:r>
            <a:br>
              <a:rPr lang="en-US" b="0" i="0">
                <a:solidFill>
                  <a:schemeClr val="bg1"/>
                </a:solidFill>
                <a:effectLst/>
                <a:latin typeface="FreightSans"/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EC6D-9F09-F532-2BE7-6B72E86E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numCol="2" spcCol="457200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FreightSans"/>
              </a:rPr>
              <a:t>Finetuning the CNN</a:t>
            </a:r>
            <a:endParaRPr lang="en-US" sz="2000" b="0" i="0" dirty="0">
              <a:solidFill>
                <a:schemeClr val="bg1"/>
              </a:solidFill>
              <a:effectLst/>
              <a:latin typeface="FreightSans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FreightSans"/>
              </a:rPr>
              <a:t>Instead of random initialization, we initialize the network with a pretrained network, like the one that is trained on </a:t>
            </a:r>
            <a:r>
              <a:rPr lang="en-US" sz="2000" dirty="0" err="1">
                <a:solidFill>
                  <a:schemeClr val="bg1"/>
                </a:solidFill>
                <a:latin typeface="FreightSans"/>
              </a:rPr>
              <a:t>I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FreightSans"/>
              </a:rPr>
              <a:t>magenNet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FreightSans"/>
              </a:rPr>
              <a:t> 1000 dataset. Rest of the training looks as usual.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Freight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FreightSans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FreightSans"/>
              </a:rPr>
              <a:t>CNN as fixed feature extractor</a:t>
            </a:r>
            <a:endParaRPr lang="en-US" sz="2000" dirty="0">
              <a:solidFill>
                <a:schemeClr val="bg1"/>
              </a:solidFill>
              <a:latin typeface="FreightSans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FreightSans"/>
              </a:rPr>
              <a:t>Here, we will freeze the weights for all of the network except that of the final fully connected layer. This last fully connected layer is replaced with a new one with random weights and only this layer is trained.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206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4469908-40F0-48EB-8B29-996548C1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A0334-244A-E602-F2DA-206230BC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2041"/>
            <a:ext cx="10515600" cy="128608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PyTorch Transfer learning tutorial </a:t>
            </a:r>
            <a:br>
              <a:rPr lang="en-US" sz="4000"/>
            </a:br>
            <a:r>
              <a:rPr lang="en-US" sz="400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D052C8-876A-D30A-01B2-046CD0B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1899"/>
            <a:ext cx="10515600" cy="55718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Classifying images of bees and ants</a:t>
            </a:r>
          </a:p>
        </p:txBody>
      </p:sp>
      <p:pic>
        <p:nvPicPr>
          <p:cNvPr id="5" name="Content Placeholder 4" descr="A collage of a bee&#10;&#10;Description automatically generated with low confidence">
            <a:extLst>
              <a:ext uri="{FF2B5EF4-FFF2-40B4-BE49-F238E27FC236}">
                <a16:creationId xmlns:a16="http://schemas.microsoft.com/office/drawing/2014/main" id="{BA22E059-1F2F-8716-56D2-1958CE1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" b="6949"/>
          <a:stretch/>
        </p:blipFill>
        <p:spPr>
          <a:xfrm>
            <a:off x="633056" y="223543"/>
            <a:ext cx="10922837" cy="34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3551-4B2F-364A-686B-7893F6AA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the CNN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F6FE-3A4A-5C3B-CE67-AF698484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 complete in 1m 5s</a:t>
            </a:r>
          </a:p>
          <a:p>
            <a:r>
              <a:rPr lang="en-US" dirty="0"/>
              <a:t>Best </a:t>
            </a:r>
            <a:r>
              <a:rPr lang="en-US" dirty="0" err="1"/>
              <a:t>val</a:t>
            </a:r>
            <a:r>
              <a:rPr lang="en-US" dirty="0"/>
              <a:t> Acc: 0.934641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A5C83C4-4DB0-E7F0-9F04-F5F1A42E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81" y="2152650"/>
            <a:ext cx="1381125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9EDF5-24D4-6676-C9D6-B20ACC04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10" y="3570514"/>
            <a:ext cx="1419225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6A341C-BE8C-D94B-EBE6-D8E81AC7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382" y="2132239"/>
            <a:ext cx="1381125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CE8926-D2B0-6D25-9752-673D59B2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137" y="2132239"/>
            <a:ext cx="1381125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2EB1A-6FC6-909B-25B6-58E9C424A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382" y="3610855"/>
            <a:ext cx="1381125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84DE24-F74D-FFC0-E044-9C41500A4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8933" y="3633267"/>
            <a:ext cx="13811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F617-34E3-23B4-2B6B-9186BEE5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as fixed feature extractor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5EF5-667F-D70E-F98E-D60A09CE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 need to freeze all the network except the final layer. We need to set </a:t>
            </a:r>
            <a:r>
              <a:rPr lang="en-US" dirty="0" err="1"/>
              <a:t>requires_grad</a:t>
            </a:r>
            <a:r>
              <a:rPr lang="en-US" dirty="0"/>
              <a:t> = False to freeze the parameters so that the gradients are not computed in backward().</a:t>
            </a:r>
          </a:p>
          <a:p>
            <a:endParaRPr lang="en-US" dirty="0"/>
          </a:p>
          <a:p>
            <a:r>
              <a:rPr lang="en-US" dirty="0"/>
              <a:t>Training complete in 0m 40s</a:t>
            </a:r>
          </a:p>
          <a:p>
            <a:r>
              <a:rPr lang="en-US" dirty="0"/>
              <a:t>Best </a:t>
            </a:r>
            <a:r>
              <a:rPr lang="en-US" dirty="0" err="1"/>
              <a:t>val</a:t>
            </a:r>
            <a:r>
              <a:rPr lang="en-US" dirty="0"/>
              <a:t> Acc: 0.960784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D2F0E9-CB3E-5720-738A-4FF5E499A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02" y="3168310"/>
            <a:ext cx="1381125" cy="143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95E3D5-0FE9-E2CE-F92B-1635BE68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19" y="4738688"/>
            <a:ext cx="1419225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72FA3C-5853-0FEB-A673-E00AA82EF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836" y="3147219"/>
            <a:ext cx="1419225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E4986-60F0-0110-C864-1DF2D5BEF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319" y="3147218"/>
            <a:ext cx="1381125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74A0C4-D652-FDCD-65E8-3474A622F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2702" y="4717596"/>
            <a:ext cx="1419225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153F8-A18C-2049-68E2-6EA027469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836" y="4690270"/>
            <a:ext cx="1419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6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2583A-109B-010C-E3F5-0930B841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Applied to the Malarial cells problem </a:t>
            </a:r>
            <a:br>
              <a:rPr lang="en-US" sz="3200"/>
            </a:br>
            <a:endParaRPr lang="en-US" sz="3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2A681766-9231-7083-501F-C6E87E386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9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E14843-8270-2D24-77D4-E0AF8D01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/>
              <a:t>Model : ResNet16 </a:t>
            </a:r>
          </a:p>
          <a:p>
            <a:r>
              <a:rPr lang="en-US" sz="1800"/>
              <a:t>Batch size : 4</a:t>
            </a:r>
          </a:p>
          <a:p>
            <a:r>
              <a:rPr lang="en-US" sz="1800"/>
              <a:t>Epochs : 25</a:t>
            </a:r>
          </a:p>
          <a:p>
            <a:r>
              <a:rPr lang="en-US" sz="1800"/>
              <a:t>Learning rate : 0.001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9648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07D9-CC46-935C-AD47-BFF37F66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CNN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A286-35A4-3AFA-84C5-68F85BA2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9667"/>
            <a:ext cx="6531429" cy="113528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Training complete in 58m 43s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Best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Acc: 0.850000</a:t>
            </a:r>
          </a:p>
          <a:p>
            <a:pPr marL="0" indent="0">
              <a:buNone/>
            </a:pPr>
            <a:endParaRPr lang="en-US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075E0-B576-E9AA-2A07-F20B18F8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33" y="2709861"/>
            <a:ext cx="190500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49B76-F306-D593-BBE8-9B1BA14E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14" y="4604763"/>
            <a:ext cx="190500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CB768-92B6-834C-D6E7-360FAE29B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14" y="2709862"/>
            <a:ext cx="1905000" cy="1438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1ADE2-58FB-7681-40A5-188B8BBAA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52" y="4604760"/>
            <a:ext cx="1905000" cy="1438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6AB14-FA1E-B314-8607-8C5BC9B60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90" y="4604761"/>
            <a:ext cx="1905000" cy="1438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04AD8-9439-8235-0F44-309FD899F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629" y="2709861"/>
            <a:ext cx="1905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2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FreightSans</vt:lpstr>
      <vt:lpstr>Office Theme</vt:lpstr>
      <vt:lpstr>Track Module 2 Transfer Learning </vt:lpstr>
      <vt:lpstr>Set up</vt:lpstr>
      <vt:lpstr>PowerPoint Presentation</vt:lpstr>
      <vt:lpstr>Two major transfer learning scenarios </vt:lpstr>
      <vt:lpstr>PyTorch Transfer learning tutorial   </vt:lpstr>
      <vt:lpstr>Finetuning the CNN </vt:lpstr>
      <vt:lpstr>CNN as fixed feature extractor </vt:lpstr>
      <vt:lpstr>Applied to the Malarial cells problem  </vt:lpstr>
      <vt:lpstr>Finetuning CNN </vt:lpstr>
      <vt:lpstr>CNN as fixed feature extractor</vt:lpstr>
      <vt:lpstr>Same exercise with different parameters </vt:lpstr>
      <vt:lpstr>ResNet18   AlexNet  </vt:lpstr>
      <vt:lpstr>VGG16</vt:lpstr>
      <vt:lpstr>Visualizing images </vt:lpstr>
      <vt:lpstr>Visualizing graphs : the model architecture </vt:lpstr>
      <vt:lpstr>Visualizing scalars : model performance</vt:lpstr>
      <vt:lpstr>Next steps : Use Tensorboard to log and compare learning curves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Module 2 Transfer Learning </dc:title>
  <dc:creator>Ekaterina Golubeva</dc:creator>
  <cp:lastModifiedBy>Golubeva Ekaterina (golubeka)</cp:lastModifiedBy>
  <cp:revision>13</cp:revision>
  <dcterms:created xsi:type="dcterms:W3CDTF">2023-03-26T13:47:54Z</dcterms:created>
  <dcterms:modified xsi:type="dcterms:W3CDTF">2023-05-12T16:02:04Z</dcterms:modified>
</cp:coreProperties>
</file>