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1" r:id="rId8"/>
    <p:sldId id="262" r:id="rId9"/>
    <p:sldId id="266" r:id="rId10"/>
    <p:sldId id="265"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9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B687-FF9B-3941-51CE-D4DDB933D8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1252D4-1C8C-A65F-1099-85C97AE98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E90AA9-C267-2FDC-B4E0-FF786BDD70A7}"/>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2885817C-17BF-FFD2-6B3F-93B347348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0E775D-CECE-CA95-0BB5-C2DBE01C601E}"/>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401801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CEA8-8B8A-EF9B-E501-B486F4185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86FB4A-E461-2D91-0707-4758CB1350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B3CF8-4972-17BF-7335-71162E130FAF}"/>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B559273C-4B9D-F3ED-922D-B813ECA12E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7EAF6-F27D-C735-A915-40539B41897A}"/>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187521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06883-197C-7AA6-ED50-7DD684B457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194BB-83B7-A8AC-6D65-A61D26DA1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907857-A00E-A043-D3BC-641AF7095E5B}"/>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DF273539-57C3-F01E-99D8-EAE1F339D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67745-925D-292C-F69C-27238E02EB5D}"/>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377297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97A9-6C7A-D6F5-E0B6-50B46E95C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51CC8-D308-4DC5-3F2E-60B523B5DD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FD284-F7E9-E23E-1D25-EF25BA95FCD6}"/>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521A8D64-056C-AA99-2E0C-1185F02C5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C519-5BCA-631F-3211-2AB19BA51424}"/>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183356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31F7-0AC1-870C-3847-E988CAC285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CF682-FBBF-3F8B-2646-F28B4C996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9C2480-6AA2-DD51-9810-70023D7F21FA}"/>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83C05CDC-2ED9-5488-F044-2F070EB2E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21C04-6FF9-71A6-D46D-7B3E1FE41E15}"/>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334518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6C00-B96E-4E48-41E8-7DCFCC0A9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7EF8C-6B00-7B11-4363-437CC63AB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4B166D-C9CD-5DBC-F056-5F05BB99AB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FB02A1-09BD-76BB-4A64-BC977AD194A4}"/>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6" name="Footer Placeholder 5">
            <a:extLst>
              <a:ext uri="{FF2B5EF4-FFF2-40B4-BE49-F238E27FC236}">
                <a16:creationId xmlns:a16="http://schemas.microsoft.com/office/drawing/2014/main" id="{C3C32B98-7506-8A78-BA54-4912BA039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E678C-C43E-D31D-AD65-503FF1EC78E3}"/>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420017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B4A07-84A5-5E01-F8F1-B894165152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12585-76BE-F7CA-8F06-646E9E50E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7782A-A2B8-CA06-3D70-BBC38BBE4A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0726DD-7292-C835-D3C2-9F7031425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30BBA-0C8A-65DA-A1A3-6B39C2F8C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0AA234-9454-5544-9C5D-92633E0D0043}"/>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8" name="Footer Placeholder 7">
            <a:extLst>
              <a:ext uri="{FF2B5EF4-FFF2-40B4-BE49-F238E27FC236}">
                <a16:creationId xmlns:a16="http://schemas.microsoft.com/office/drawing/2014/main" id="{1F2752D2-B558-61B6-4658-891C741121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5301BA-3361-5C3A-7C4F-4B807544EF0C}"/>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1933031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571B-581A-C2A5-6493-A5BB6F2AE0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3C2B7-8AC9-E707-0053-46604712F595}"/>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4" name="Footer Placeholder 3">
            <a:extLst>
              <a:ext uri="{FF2B5EF4-FFF2-40B4-BE49-F238E27FC236}">
                <a16:creationId xmlns:a16="http://schemas.microsoft.com/office/drawing/2014/main" id="{A1A59BA8-84BB-0D94-1D2F-DF1860086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8E20E6-B5DB-FF48-7599-99B7E9096EC8}"/>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30344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12B12-E7E9-884D-D129-4A419D76468F}"/>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3" name="Footer Placeholder 2">
            <a:extLst>
              <a:ext uri="{FF2B5EF4-FFF2-40B4-BE49-F238E27FC236}">
                <a16:creationId xmlns:a16="http://schemas.microsoft.com/office/drawing/2014/main" id="{95AC40E6-75F6-3AF1-F44C-1DF7F6274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2C192D-2465-936C-F678-7F3593CB0526}"/>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4246400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ED2FD-FD4E-C327-5116-8671D4B8B1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9E96E-A2D6-00F7-0F8B-179169C063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423298-5CA3-E2F4-7C7A-F45F31B1D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11B521-37DB-B1B9-55E9-CEDD4C3FF401}"/>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6" name="Footer Placeholder 5">
            <a:extLst>
              <a:ext uri="{FF2B5EF4-FFF2-40B4-BE49-F238E27FC236}">
                <a16:creationId xmlns:a16="http://schemas.microsoft.com/office/drawing/2014/main" id="{8C540EFB-28F4-DDD2-9A5D-1235179A24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DDC91E-831F-1F33-9453-E1944A396F81}"/>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3467627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B136-10E0-EF09-9734-01FFC9D52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A7271-50A3-A581-F308-8A0F46EA4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BDC05B-BA99-1A1A-CD37-99FA10236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BCE9B-E26D-4101-DF6A-2672C027EEA1}"/>
              </a:ext>
            </a:extLst>
          </p:cNvPr>
          <p:cNvSpPr>
            <a:spLocks noGrp="1"/>
          </p:cNvSpPr>
          <p:nvPr>
            <p:ph type="dt" sz="half" idx="10"/>
          </p:nvPr>
        </p:nvSpPr>
        <p:spPr/>
        <p:txBody>
          <a:bodyPr/>
          <a:lstStyle/>
          <a:p>
            <a:fld id="{B795C120-6601-4B3B-A63C-20F8F2B3E465}" type="datetimeFigureOut">
              <a:rPr lang="en-US" smtClean="0"/>
              <a:t>4/27/2023</a:t>
            </a:fld>
            <a:endParaRPr lang="en-US"/>
          </a:p>
        </p:txBody>
      </p:sp>
      <p:sp>
        <p:nvSpPr>
          <p:cNvPr id="6" name="Footer Placeholder 5">
            <a:extLst>
              <a:ext uri="{FF2B5EF4-FFF2-40B4-BE49-F238E27FC236}">
                <a16:creationId xmlns:a16="http://schemas.microsoft.com/office/drawing/2014/main" id="{6A56B6B2-E2E5-3438-D91B-8BC21BE11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9356D-BB90-5729-DCD2-9371E03BF4E4}"/>
              </a:ext>
            </a:extLst>
          </p:cNvPr>
          <p:cNvSpPr>
            <a:spLocks noGrp="1"/>
          </p:cNvSpPr>
          <p:nvPr>
            <p:ph type="sldNum" sz="quarter" idx="12"/>
          </p:nvPr>
        </p:nvSpPr>
        <p:spPr/>
        <p:txBody>
          <a:bodyPr/>
          <a:lstStyle/>
          <a:p>
            <a:fld id="{8D8066D8-F426-4ED6-ADDF-8E66F41E921C}" type="slidenum">
              <a:rPr lang="en-US" smtClean="0"/>
              <a:t>‹#›</a:t>
            </a:fld>
            <a:endParaRPr lang="en-US"/>
          </a:p>
        </p:txBody>
      </p:sp>
    </p:spTree>
    <p:extLst>
      <p:ext uri="{BB962C8B-B14F-4D97-AF65-F5344CB8AC3E}">
        <p14:creationId xmlns:p14="http://schemas.microsoft.com/office/powerpoint/2010/main" val="250938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4F705F-AE63-CA08-0973-8515303DD5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7D75FE-1DD8-92AD-FB1B-39E340618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6DDD5-2330-B449-B7A8-0F07F4B3F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95C120-6601-4B3B-A63C-20F8F2B3E465}" type="datetimeFigureOut">
              <a:rPr lang="en-US" smtClean="0"/>
              <a:t>4/27/2023</a:t>
            </a:fld>
            <a:endParaRPr lang="en-US"/>
          </a:p>
        </p:txBody>
      </p:sp>
      <p:sp>
        <p:nvSpPr>
          <p:cNvPr id="5" name="Footer Placeholder 4">
            <a:extLst>
              <a:ext uri="{FF2B5EF4-FFF2-40B4-BE49-F238E27FC236}">
                <a16:creationId xmlns:a16="http://schemas.microsoft.com/office/drawing/2014/main" id="{3FA5FF66-6899-8EC7-7072-F1DCB0F3E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CF6956-18CA-657D-67A6-E8AF623F6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066D8-F426-4ED6-ADDF-8E66F41E921C}" type="slidenum">
              <a:rPr lang="en-US" smtClean="0"/>
              <a:t>‹#›</a:t>
            </a:fld>
            <a:endParaRPr lang="en-US"/>
          </a:p>
        </p:txBody>
      </p:sp>
    </p:spTree>
    <p:extLst>
      <p:ext uri="{BB962C8B-B14F-4D97-AF65-F5344CB8AC3E}">
        <p14:creationId xmlns:p14="http://schemas.microsoft.com/office/powerpoint/2010/main" val="1774874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nni.readthedocs.io/en/stable/tutorials/hello_na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localhost:6010/?darkMode=true&amp;smoothing=0.99#timeseries&amp;_smoothingWeight=0&amp;runSelectionState=eyJFeHBlcmltZW50X21hbGFyaWFsX1Jlc25ldCI6ZmFsc2UsIkV4cGVyaW1lbnRfbWFsYXJpYWxfUmVzbmV0X211bHRpc3RlcExSIjpmYWxzZX0%3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5" name="Picture 14" descr="Blue blocks and networks technology background">
            <a:extLst>
              <a:ext uri="{FF2B5EF4-FFF2-40B4-BE49-F238E27FC236}">
                <a16:creationId xmlns:a16="http://schemas.microsoft.com/office/drawing/2014/main" id="{B0E7A544-D1BA-916E-1ED2-72A05F71C608}"/>
              </a:ext>
            </a:extLst>
          </p:cNvPr>
          <p:cNvPicPr>
            <a:picLocks noChangeAspect="1"/>
          </p:cNvPicPr>
          <p:nvPr/>
        </p:nvPicPr>
        <p:blipFill rotWithShape="1">
          <a:blip r:embed="rId2">
            <a:alphaModFix amt="80000"/>
          </a:blip>
          <a:srcRect l="9532" r="40443" b="-446"/>
          <a:stretch/>
        </p:blipFill>
        <p:spPr>
          <a:xfrm>
            <a:off x="-4575" y="9"/>
            <a:ext cx="6285632" cy="7067789"/>
          </a:xfrm>
          <a:prstGeom prst="rect">
            <a:avLst/>
          </a:prstGeom>
        </p:spPr>
      </p:pic>
      <p:sp>
        <p:nvSpPr>
          <p:cNvPr id="2" name="Title 1">
            <a:extLst>
              <a:ext uri="{FF2B5EF4-FFF2-40B4-BE49-F238E27FC236}">
                <a16:creationId xmlns:a16="http://schemas.microsoft.com/office/drawing/2014/main" id="{9B46B5C0-DB33-EE50-9439-ED33487BBB6A}"/>
              </a:ext>
            </a:extLst>
          </p:cNvPr>
          <p:cNvSpPr>
            <a:spLocks noGrp="1"/>
          </p:cNvSpPr>
          <p:nvPr>
            <p:ph type="ctrTitle"/>
          </p:nvPr>
        </p:nvSpPr>
        <p:spPr>
          <a:xfrm>
            <a:off x="6834299" y="1921494"/>
            <a:ext cx="4383829" cy="895030"/>
          </a:xfrm>
        </p:spPr>
        <p:txBody>
          <a:bodyPr vert="horz" lIns="91440" tIns="45720" rIns="91440" bIns="45720" rtlCol="0" anchor="b">
            <a:normAutofit fontScale="90000"/>
          </a:bodyPr>
          <a:lstStyle/>
          <a:p>
            <a:r>
              <a:rPr lang="en-US" sz="5200" kern="1200" dirty="0">
                <a:solidFill>
                  <a:srgbClr val="000000"/>
                </a:solidFill>
                <a:latin typeface="+mj-lt"/>
                <a:ea typeface="+mj-ea"/>
                <a:cs typeface="+mj-cs"/>
              </a:rPr>
              <a:t>Track module 2 </a:t>
            </a:r>
            <a:br>
              <a:rPr lang="en-US" sz="5200" kern="1200" dirty="0">
                <a:solidFill>
                  <a:srgbClr val="000000"/>
                </a:solidFill>
                <a:latin typeface="+mj-lt"/>
                <a:ea typeface="+mj-ea"/>
                <a:cs typeface="+mj-cs"/>
              </a:rPr>
            </a:br>
            <a:endParaRPr lang="en-US" sz="5200" kern="1200" dirty="0">
              <a:solidFill>
                <a:srgbClr val="000000"/>
              </a:solidFill>
              <a:latin typeface="+mj-lt"/>
              <a:ea typeface="+mj-ea"/>
              <a:cs typeface="+mj-cs"/>
            </a:endParaRPr>
          </a:p>
        </p:txBody>
      </p:sp>
      <p:sp>
        <p:nvSpPr>
          <p:cNvPr id="13" name="TextBox 12">
            <a:extLst>
              <a:ext uri="{FF2B5EF4-FFF2-40B4-BE49-F238E27FC236}">
                <a16:creationId xmlns:a16="http://schemas.microsoft.com/office/drawing/2014/main" id="{B6ED0325-7FDF-3C52-E831-77F2FABD705C}"/>
              </a:ext>
            </a:extLst>
          </p:cNvPr>
          <p:cNvSpPr txBox="1"/>
          <p:nvPr/>
        </p:nvSpPr>
        <p:spPr>
          <a:xfrm>
            <a:off x="6185393" y="2816524"/>
            <a:ext cx="5681639" cy="1659795"/>
          </a:xfrm>
          <a:prstGeom prst="rect">
            <a:avLst/>
          </a:prstGeom>
        </p:spPr>
        <p:txBody>
          <a:bodyPr vert="horz" lIns="91440" tIns="45720" rIns="91440" bIns="45720" rtlCol="0">
            <a:normAutofit fontScale="92500" lnSpcReduction="10000"/>
          </a:bodyPr>
          <a:lstStyle/>
          <a:p>
            <a:pPr marL="342900" indent="-342900" algn="ctr">
              <a:lnSpc>
                <a:spcPct val="90000"/>
              </a:lnSpc>
              <a:spcBef>
                <a:spcPts val="1000"/>
              </a:spcBef>
              <a:buFont typeface="Arial" panose="020B0604020202020204" pitchFamily="34" charset="0"/>
              <a:buChar char="•"/>
            </a:pPr>
            <a:r>
              <a:rPr lang="en-US" sz="2400" dirty="0">
                <a:solidFill>
                  <a:srgbClr val="000000"/>
                </a:solidFill>
              </a:rPr>
              <a:t>Learning rate schedulers</a:t>
            </a:r>
            <a:endParaRPr lang="en-US" sz="2400" kern="1200" dirty="0">
              <a:solidFill>
                <a:srgbClr val="000000"/>
              </a:solidFill>
              <a:latin typeface="+mn-lt"/>
              <a:ea typeface="+mn-ea"/>
              <a:cs typeface="+mn-cs"/>
            </a:endParaRPr>
          </a:p>
          <a:p>
            <a:pPr marL="342900" indent="-342900" algn="ctr">
              <a:lnSpc>
                <a:spcPct val="90000"/>
              </a:lnSpc>
              <a:spcBef>
                <a:spcPts val="1000"/>
              </a:spcBef>
              <a:buFont typeface="Arial" panose="020B0604020202020204" pitchFamily="34" charset="0"/>
              <a:buChar char="•"/>
            </a:pPr>
            <a:r>
              <a:rPr lang="en-US" sz="2400" kern="1200" dirty="0">
                <a:solidFill>
                  <a:srgbClr val="000000"/>
                </a:solidFill>
                <a:latin typeface="+mn-lt"/>
                <a:ea typeface="+mn-ea"/>
                <a:cs typeface="+mn-cs"/>
              </a:rPr>
              <a:t>Running experiments</a:t>
            </a:r>
          </a:p>
          <a:p>
            <a:pPr marL="342900" indent="-342900" algn="ctr">
              <a:lnSpc>
                <a:spcPct val="90000"/>
              </a:lnSpc>
              <a:spcBef>
                <a:spcPts val="1000"/>
              </a:spcBef>
              <a:buFont typeface="Arial" panose="020B0604020202020204" pitchFamily="34" charset="0"/>
              <a:buChar char="•"/>
            </a:pPr>
            <a:r>
              <a:rPr lang="en-US" sz="2400" kern="1200" dirty="0">
                <a:solidFill>
                  <a:srgbClr val="000000"/>
                </a:solidFill>
                <a:latin typeface="+mn-lt"/>
                <a:ea typeface="+mn-ea"/>
                <a:cs typeface="+mn-cs"/>
              </a:rPr>
              <a:t>Visual Transformers </a:t>
            </a:r>
          </a:p>
          <a:p>
            <a:pPr marL="342900" indent="-342900" algn="ctr">
              <a:lnSpc>
                <a:spcPct val="90000"/>
              </a:lnSpc>
              <a:spcBef>
                <a:spcPts val="1000"/>
              </a:spcBef>
              <a:buFont typeface="Arial" panose="020B0604020202020204" pitchFamily="34" charset="0"/>
              <a:buChar char="•"/>
            </a:pPr>
            <a:r>
              <a:rPr lang="en-US" sz="2400" kern="1200" dirty="0">
                <a:solidFill>
                  <a:srgbClr val="000000"/>
                </a:solidFill>
                <a:latin typeface="+mn-lt"/>
                <a:ea typeface="+mn-ea"/>
                <a:cs typeface="+mn-cs"/>
              </a:rPr>
              <a:t>Neural architecture search </a:t>
            </a:r>
          </a:p>
        </p:txBody>
      </p:sp>
      <p:sp>
        <p:nvSpPr>
          <p:cNvPr id="9" name="TextBox 8">
            <a:extLst>
              <a:ext uri="{FF2B5EF4-FFF2-40B4-BE49-F238E27FC236}">
                <a16:creationId xmlns:a16="http://schemas.microsoft.com/office/drawing/2014/main" id="{4291E763-3E38-6CB9-05E1-0EF18C1E2805}"/>
              </a:ext>
            </a:extLst>
          </p:cNvPr>
          <p:cNvSpPr txBox="1"/>
          <p:nvPr/>
        </p:nvSpPr>
        <p:spPr>
          <a:xfrm>
            <a:off x="5976852" y="4909773"/>
            <a:ext cx="6098720" cy="723275"/>
          </a:xfrm>
          <a:prstGeom prst="rect">
            <a:avLst/>
          </a:prstGeom>
          <a:noFill/>
        </p:spPr>
        <p:txBody>
          <a:bodyPr wrap="square">
            <a:spAutoFit/>
          </a:bodyPr>
          <a:lstStyle/>
          <a:p>
            <a:pPr algn="ctr">
              <a:spcAft>
                <a:spcPts val="600"/>
              </a:spcAft>
            </a:pPr>
            <a:r>
              <a:rPr lang="en-US" dirty="0"/>
              <a:t>Ekaterina Golubeva </a:t>
            </a:r>
          </a:p>
          <a:p>
            <a:pPr algn="ctr">
              <a:spcAft>
                <a:spcPts val="600"/>
              </a:spcAft>
            </a:pPr>
            <a:r>
              <a:rPr lang="en-US" dirty="0"/>
              <a:t>27.04.23</a:t>
            </a:r>
          </a:p>
        </p:txBody>
      </p:sp>
    </p:spTree>
    <p:extLst>
      <p:ext uri="{BB962C8B-B14F-4D97-AF65-F5344CB8AC3E}">
        <p14:creationId xmlns:p14="http://schemas.microsoft.com/office/powerpoint/2010/main" val="1791961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8706F-623F-0F94-5EF0-77403190ECC7}"/>
              </a:ext>
            </a:extLst>
          </p:cNvPr>
          <p:cNvSpPr>
            <a:spLocks noGrp="1"/>
          </p:cNvSpPr>
          <p:nvPr>
            <p:ph type="title"/>
          </p:nvPr>
        </p:nvSpPr>
        <p:spPr>
          <a:xfrm>
            <a:off x="838200" y="121864"/>
            <a:ext cx="10515600" cy="1325563"/>
          </a:xfrm>
        </p:spPr>
        <p:txBody>
          <a:bodyPr/>
          <a:lstStyle/>
          <a:p>
            <a:r>
              <a:rPr lang="en-US" dirty="0"/>
              <a:t>Combining CNN and </a:t>
            </a:r>
            <a:r>
              <a:rPr lang="en-US" dirty="0" err="1"/>
              <a:t>ViT</a:t>
            </a:r>
            <a:endParaRPr lang="en-US" dirty="0"/>
          </a:p>
        </p:txBody>
      </p:sp>
      <p:pic>
        <p:nvPicPr>
          <p:cNvPr id="4" name="Content Placeholder 3" descr="Graphical user interface, diagram&#10;&#10;Description automatically generated">
            <a:extLst>
              <a:ext uri="{FF2B5EF4-FFF2-40B4-BE49-F238E27FC236}">
                <a16:creationId xmlns:a16="http://schemas.microsoft.com/office/drawing/2014/main" id="{EAD2DF73-D724-EE39-49F5-C7D8600401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55803"/>
            <a:ext cx="10515600" cy="3882865"/>
          </a:xfrm>
          <a:prstGeom prst="rect">
            <a:avLst/>
          </a:prstGeom>
          <a:noFill/>
          <a:ln>
            <a:noFill/>
          </a:ln>
        </p:spPr>
      </p:pic>
      <p:sp>
        <p:nvSpPr>
          <p:cNvPr id="8" name="TextBox 7">
            <a:extLst>
              <a:ext uri="{FF2B5EF4-FFF2-40B4-BE49-F238E27FC236}">
                <a16:creationId xmlns:a16="http://schemas.microsoft.com/office/drawing/2014/main" id="{84B00C82-51C5-01B6-D9E4-603B951FD5C8}"/>
              </a:ext>
            </a:extLst>
          </p:cNvPr>
          <p:cNvSpPr txBox="1"/>
          <p:nvPr/>
        </p:nvSpPr>
        <p:spPr>
          <a:xfrm>
            <a:off x="838200" y="1228943"/>
            <a:ext cx="6096000" cy="646331"/>
          </a:xfrm>
          <a:prstGeom prst="rect">
            <a:avLst/>
          </a:prstGeom>
          <a:noFill/>
        </p:spPr>
        <p:txBody>
          <a:bodyPr wrap="square">
            <a:spAutoFit/>
          </a:bodyPr>
          <a:lstStyle/>
          <a:p>
            <a:r>
              <a:rPr lang="en-US" dirty="0"/>
              <a:t>We can first convolute patches and then feed the series of low-level features of these </a:t>
            </a:r>
            <a:r>
              <a:rPr lang="en-US" dirty="0" err="1"/>
              <a:t>pathes</a:t>
            </a:r>
            <a:r>
              <a:rPr lang="en-US" dirty="0"/>
              <a:t> to the transformer</a:t>
            </a:r>
          </a:p>
        </p:txBody>
      </p:sp>
    </p:spTree>
    <p:extLst>
      <p:ext uri="{BB962C8B-B14F-4D97-AF65-F5344CB8AC3E}">
        <p14:creationId xmlns:p14="http://schemas.microsoft.com/office/powerpoint/2010/main" val="183953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D44A5-3969-7CDA-7EF7-CB5BCB6CC6B5}"/>
              </a:ext>
            </a:extLst>
          </p:cNvPr>
          <p:cNvSpPr>
            <a:spLocks noGrp="1"/>
          </p:cNvSpPr>
          <p:nvPr>
            <p:ph type="title"/>
          </p:nvPr>
        </p:nvSpPr>
        <p:spPr>
          <a:xfrm>
            <a:off x="6513788" y="365125"/>
            <a:ext cx="4840010" cy="1807305"/>
          </a:xfrm>
        </p:spPr>
        <p:txBody>
          <a:bodyPr>
            <a:normAutofit/>
          </a:bodyPr>
          <a:lstStyle/>
          <a:p>
            <a:r>
              <a:rPr lang="en-US" dirty="0"/>
              <a:t>Neural Architecture search </a:t>
            </a:r>
          </a:p>
        </p:txBody>
      </p:sp>
      <p:pic>
        <p:nvPicPr>
          <p:cNvPr id="4" name="Picture 3" descr="A screenshot of a video game&#10;&#10;Description automatically generated with low confidence">
            <a:hlinkClick r:id="rId2"/>
            <a:extLst>
              <a:ext uri="{FF2B5EF4-FFF2-40B4-BE49-F238E27FC236}">
                <a16:creationId xmlns:a16="http://schemas.microsoft.com/office/drawing/2014/main" id="{A3117228-5031-E38D-590C-09CF24CF5B3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383" r="40449"/>
          <a:stretch/>
        </p:blipFill>
        <p:spPr bwMode="auto">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p:spPr>
      </p:pic>
      <p:sp>
        <p:nvSpPr>
          <p:cNvPr id="3" name="Content Placeholder 2">
            <a:extLst>
              <a:ext uri="{FF2B5EF4-FFF2-40B4-BE49-F238E27FC236}">
                <a16:creationId xmlns:a16="http://schemas.microsoft.com/office/drawing/2014/main" id="{230D6B6C-0C4D-61ED-4831-710A5EB6763D}"/>
              </a:ext>
            </a:extLst>
          </p:cNvPr>
          <p:cNvSpPr>
            <a:spLocks noGrp="1"/>
          </p:cNvSpPr>
          <p:nvPr>
            <p:ph idx="1"/>
          </p:nvPr>
        </p:nvSpPr>
        <p:spPr>
          <a:xfrm>
            <a:off x="6513788" y="2333297"/>
            <a:ext cx="4840010" cy="3843666"/>
          </a:xfrm>
        </p:spPr>
        <p:txBody>
          <a:bodyPr>
            <a:normAutofit/>
          </a:bodyPr>
          <a:lstStyle/>
          <a:p>
            <a:pPr marL="0" indent="0" algn="just">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Neural Architecture Search (NAS) automates the process of architecture design of neural networks.  NAS approaches optimize the topology of the networks, incl. how to connect nodes and which operators to choose. </a:t>
            </a:r>
          </a:p>
          <a:p>
            <a:pPr marL="0" indent="0" algn="just">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User-defined optimization metrics can thereby include accuracy, model size or inference time to arrive at an optimal architecture for specific applications. Due to the extremely large search space, traditional evolution or reinforcement learning-based </a:t>
            </a:r>
            <a:r>
              <a:rPr lang="en-US" sz="1800" kern="100" dirty="0" err="1">
                <a:effectLst/>
                <a:latin typeface="Calibri" panose="020F0502020204030204" pitchFamily="34" charset="0"/>
                <a:ea typeface="Calibri" panose="020F0502020204030204" pitchFamily="34" charset="0"/>
                <a:cs typeface="Calibri" panose="020F0502020204030204" pitchFamily="34" charset="0"/>
              </a:rPr>
              <a:t>AutoML</a:t>
            </a:r>
            <a:r>
              <a:rPr lang="en-US" sz="1800" kern="100" dirty="0">
                <a:effectLst/>
                <a:latin typeface="Calibri" panose="020F0502020204030204" pitchFamily="34" charset="0"/>
                <a:ea typeface="Calibri" panose="020F0502020204030204" pitchFamily="34" charset="0"/>
                <a:cs typeface="Calibri" panose="020F0502020204030204" pitchFamily="34" charset="0"/>
              </a:rPr>
              <a:t> algorithms tend to be computationally expensive. </a:t>
            </a:r>
          </a:p>
          <a:p>
            <a:pPr marL="0" indent="0" algn="just">
              <a:buNone/>
            </a:pPr>
            <a:r>
              <a:rPr lang="en-US" sz="1800" kern="100" dirty="0">
                <a:effectLst/>
                <a:latin typeface="Calibri" panose="020F0502020204030204" pitchFamily="34" charset="0"/>
                <a:ea typeface="Calibri" panose="020F0502020204030204" pitchFamily="34" charset="0"/>
                <a:cs typeface="Calibri" panose="020F0502020204030204" pitchFamily="34" charset="0"/>
              </a:rPr>
              <a:t>Hence recent research on the topic has focused on exploring more efficient ways for NAS. </a:t>
            </a:r>
            <a:endParaRPr lang="en-US" sz="1800" dirty="0"/>
          </a:p>
        </p:txBody>
      </p:sp>
    </p:spTree>
    <p:extLst>
      <p:ext uri="{BB962C8B-B14F-4D97-AF65-F5344CB8AC3E}">
        <p14:creationId xmlns:p14="http://schemas.microsoft.com/office/powerpoint/2010/main" val="1024562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D9A74FC-6D1D-315F-4F09-526161C83818}"/>
              </a:ext>
            </a:extLst>
          </p:cNvPr>
          <p:cNvPicPr>
            <a:picLocks noChangeAspect="1"/>
          </p:cNvPicPr>
          <p:nvPr/>
        </p:nvPicPr>
        <p:blipFill rotWithShape="1">
          <a:blip r:embed="rId2"/>
          <a:srcRect l="22836" r="15575"/>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630A6D4A-DF87-2823-1698-5E4E8FBFA2F0}"/>
              </a:ext>
            </a:extLst>
          </p:cNvPr>
          <p:cNvSpPr>
            <a:spLocks noGrp="1"/>
          </p:cNvSpPr>
          <p:nvPr>
            <p:ph type="title"/>
          </p:nvPr>
        </p:nvSpPr>
        <p:spPr>
          <a:xfrm>
            <a:off x="1137034" y="609600"/>
            <a:ext cx="6831188" cy="1322887"/>
          </a:xfrm>
        </p:spPr>
        <p:txBody>
          <a:bodyPr>
            <a:normAutofit/>
          </a:bodyPr>
          <a:lstStyle/>
          <a:p>
            <a:r>
              <a:rPr lang="en-US" dirty="0"/>
              <a:t>Next steps </a:t>
            </a:r>
          </a:p>
        </p:txBody>
      </p:sp>
      <p:sp>
        <p:nvSpPr>
          <p:cNvPr id="3" name="Content Placeholder 2">
            <a:extLst>
              <a:ext uri="{FF2B5EF4-FFF2-40B4-BE49-F238E27FC236}">
                <a16:creationId xmlns:a16="http://schemas.microsoft.com/office/drawing/2014/main" id="{A397717E-6BE2-6247-2D76-21F1DB4FF776}"/>
              </a:ext>
            </a:extLst>
          </p:cNvPr>
          <p:cNvSpPr>
            <a:spLocks noGrp="1"/>
          </p:cNvSpPr>
          <p:nvPr>
            <p:ph idx="1"/>
          </p:nvPr>
        </p:nvSpPr>
        <p:spPr>
          <a:xfrm>
            <a:off x="1137035" y="2194102"/>
            <a:ext cx="6516216" cy="3908585"/>
          </a:xfrm>
        </p:spPr>
        <p:txBody>
          <a:bodyPr>
            <a:normAutofit fontScale="92500" lnSpcReduction="20000"/>
          </a:bodyPr>
          <a:lstStyle/>
          <a:p>
            <a:pPr marL="342900" marR="0" lvl="0" indent="-342900">
              <a:spcBef>
                <a:spcPts val="0"/>
              </a:spcBef>
              <a:spcAft>
                <a:spcPts val="0"/>
              </a:spcAft>
              <a:buFont typeface="Times New Roman" panose="02020603050405020304" pitchFamily="18" charset="0"/>
              <a:buChar char="-"/>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Implement NAS on Malarial cell problem </a:t>
            </a:r>
          </a:p>
          <a:p>
            <a:pPr marL="342900" marR="0" lvl="0" indent="-342900">
              <a:spcBef>
                <a:spcPts val="0"/>
              </a:spcBef>
              <a:spcAft>
                <a:spcPts val="0"/>
              </a:spcAft>
              <a:buFont typeface="Times New Roman" panose="02020603050405020304" pitchFamily="18" charset="0"/>
              <a:buChar char="-"/>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Debugging </a:t>
            </a:r>
          </a:p>
          <a:p>
            <a:pPr marL="800100" lvl="1" indent="-342900">
              <a:spcBef>
                <a:spcPts val="0"/>
              </a:spcBef>
              <a:buFont typeface="Times New Roman" panose="02020603050405020304" pitchFamily="18"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Change train function like Stefan </a:t>
            </a:r>
          </a:p>
          <a:p>
            <a:pPr marL="800100" lvl="1" indent="-342900">
              <a:spcBef>
                <a:spcPts val="0"/>
              </a:spcBef>
              <a:buFont typeface="Times New Roman" panose="02020603050405020304" pitchFamily="18"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Fix validation accuracy</a:t>
            </a:r>
          </a:p>
          <a:p>
            <a:pPr marL="800100" lvl="1" indent="-342900">
              <a:spcBef>
                <a:spcPts val="0"/>
              </a:spcBef>
              <a:spcAft>
                <a:spcPts val="800"/>
              </a:spcAft>
              <a:buFont typeface="Times New Roman" panose="02020603050405020304" pitchFamily="18"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Fix plots</a:t>
            </a:r>
          </a:p>
          <a:p>
            <a:pPr marL="342900" marR="0" lvl="0" indent="-342900">
              <a:spcBef>
                <a:spcPts val="0"/>
              </a:spcBef>
              <a:spcAft>
                <a:spcPts val="800"/>
              </a:spcAft>
              <a:buFont typeface="Times New Roman" panose="02020603050405020304" pitchFamily="18" charset="0"/>
              <a:buChar char="-"/>
            </a:pPr>
            <a:r>
              <a:rPr lang="en-US" sz="3200" dirty="0">
                <a:latin typeface="Calibri" panose="020F0502020204030204" pitchFamily="34" charset="0"/>
                <a:ea typeface="Times New Roman" panose="02020603050405020304" pitchFamily="18" charset="0"/>
                <a:cs typeface="Times New Roman" panose="02020603050405020304" pitchFamily="18" charset="0"/>
              </a:rPr>
              <a:t>Defining MT topic : </a:t>
            </a:r>
          </a:p>
          <a:p>
            <a:pPr marL="0" marR="0" lvl="0" indent="0">
              <a:spcBef>
                <a:spcPts val="0"/>
              </a:spcBef>
              <a:spcAft>
                <a:spcPts val="800"/>
              </a:spcAft>
              <a:buNone/>
            </a:pPr>
            <a:endParaRPr lang="en-US" sz="3200" dirty="0">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ctr">
              <a:spcBef>
                <a:spcPts val="0"/>
              </a:spcBef>
              <a:spcAft>
                <a:spcPts val="800"/>
              </a:spcAft>
              <a:buNone/>
            </a:pPr>
            <a:r>
              <a:rPr lang="en-US" sz="3200" i="1" dirty="0">
                <a:latin typeface="Calibri" panose="020F0502020204030204" pitchFamily="34" charset="0"/>
                <a:ea typeface="Times New Roman" panose="02020603050405020304" pitchFamily="18" charset="0"/>
                <a:cs typeface="Times New Roman" panose="02020603050405020304" pitchFamily="18" charset="0"/>
              </a:rPr>
              <a:t>Apply pretrained </a:t>
            </a:r>
            <a:r>
              <a:rPr lang="en-US" sz="3200" i="1" dirty="0" err="1">
                <a:latin typeface="Calibri" panose="020F0502020204030204" pitchFamily="34" charset="0"/>
                <a:ea typeface="Times New Roman" panose="02020603050405020304" pitchFamily="18" charset="0"/>
                <a:cs typeface="Times New Roman" panose="02020603050405020304" pitchFamily="18" charset="0"/>
              </a:rPr>
              <a:t>ViT</a:t>
            </a:r>
            <a:r>
              <a:rPr lang="en-US" sz="3200" i="1" dirty="0">
                <a:latin typeface="Calibri" panose="020F0502020204030204" pitchFamily="34" charset="0"/>
                <a:ea typeface="Times New Roman" panose="02020603050405020304" pitchFamily="18" charset="0"/>
                <a:cs typeface="Times New Roman" panose="02020603050405020304" pitchFamily="18" charset="0"/>
              </a:rPr>
              <a:t> on blood cell classification and compare to simpler approaches</a:t>
            </a:r>
            <a:endParaRPr lang="en-US" sz="3200" i="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40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34AA5-C72B-FBA8-A080-F1EC7AEE08A5}"/>
              </a:ext>
            </a:extLst>
          </p:cNvPr>
          <p:cNvSpPr>
            <a:spLocks noGrp="1"/>
          </p:cNvSpPr>
          <p:nvPr>
            <p:ph type="title"/>
          </p:nvPr>
        </p:nvSpPr>
        <p:spPr>
          <a:xfrm>
            <a:off x="838200" y="556995"/>
            <a:ext cx="10515600" cy="1133693"/>
          </a:xfrm>
        </p:spPr>
        <p:txBody>
          <a:bodyPr>
            <a:normAutofit/>
          </a:bodyPr>
          <a:lstStyle/>
          <a:p>
            <a:pPr algn="ctr"/>
            <a:r>
              <a:rPr lang="en-US" sz="5200" dirty="0"/>
              <a:t>Learning rate schedulers</a:t>
            </a:r>
          </a:p>
        </p:txBody>
      </p:sp>
      <p:graphicFrame>
        <p:nvGraphicFramePr>
          <p:cNvPr id="8" name="Content Placeholder 7">
            <a:extLst>
              <a:ext uri="{FF2B5EF4-FFF2-40B4-BE49-F238E27FC236}">
                <a16:creationId xmlns:a16="http://schemas.microsoft.com/office/drawing/2014/main" id="{3C7A297E-73C6-6A48-B5FC-D9ED8EC2630E}"/>
              </a:ext>
            </a:extLst>
          </p:cNvPr>
          <p:cNvGraphicFramePr>
            <a:graphicFrameLocks noGrp="1"/>
          </p:cNvGraphicFramePr>
          <p:nvPr>
            <p:ph idx="1"/>
            <p:extLst>
              <p:ext uri="{D42A27DB-BD31-4B8C-83A1-F6EECF244321}">
                <p14:modId xmlns:p14="http://schemas.microsoft.com/office/powerpoint/2010/main" val="3643958867"/>
              </p:ext>
            </p:extLst>
          </p:nvPr>
        </p:nvGraphicFramePr>
        <p:xfrm>
          <a:off x="1813160" y="1828800"/>
          <a:ext cx="8565680" cy="4536972"/>
        </p:xfrm>
        <a:graphic>
          <a:graphicData uri="http://schemas.openxmlformats.org/drawingml/2006/table">
            <a:tbl>
              <a:tblPr firstRow="1" firstCol="1" bandRow="1"/>
              <a:tblGrid>
                <a:gridCol w="1645328">
                  <a:extLst>
                    <a:ext uri="{9D8B030D-6E8A-4147-A177-3AD203B41FA5}">
                      <a16:colId xmlns:a16="http://schemas.microsoft.com/office/drawing/2014/main" val="1443348992"/>
                    </a:ext>
                  </a:extLst>
                </a:gridCol>
                <a:gridCol w="3163501">
                  <a:extLst>
                    <a:ext uri="{9D8B030D-6E8A-4147-A177-3AD203B41FA5}">
                      <a16:colId xmlns:a16="http://schemas.microsoft.com/office/drawing/2014/main" val="2518847302"/>
                    </a:ext>
                  </a:extLst>
                </a:gridCol>
                <a:gridCol w="3756851">
                  <a:extLst>
                    <a:ext uri="{9D8B030D-6E8A-4147-A177-3AD203B41FA5}">
                      <a16:colId xmlns:a16="http://schemas.microsoft.com/office/drawing/2014/main" val="2032262141"/>
                    </a:ext>
                  </a:extLst>
                </a:gridCol>
              </a:tblGrid>
              <a:tr h="1521083">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ReduceLROnPlateau </a:t>
                      </a:r>
                      <a:endParaRPr lang="en-US" sz="1800" b="0" i="0" u="none" strike="noStrike">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Reduce learning rate when a metric has stopped improving. Models often benefit from reducing the learning rate by a factor of 2-10 once learning stagnates. This scheduler reads a metrics quantity and if no improvement is seen for a ‘patience’ number of epochs, the learning rate is reduced.</a:t>
                      </a:r>
                      <a:endParaRPr lang="en-US" sz="1800" b="0" i="0" u="none" strike="noStrike" dirty="0">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scheduler =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optim.lr_scheduler.ReduceLROnPlateau</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(optimizer, factor = 0.1, patience = 5, verbose = True)</a:t>
                      </a:r>
                      <a:endParaRPr lang="en-US" sz="1800" b="0" i="0" u="none" strike="noStrike" dirty="0">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0185243"/>
                  </a:ext>
                </a:extLst>
              </a:tr>
              <a:tr h="1310380">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StepLR</a:t>
                      </a:r>
                      <a:endParaRPr lang="en-US" sz="1800" b="0" i="0" u="none" strike="noStrike">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Decays the learning rate of each parameter group by gamma every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step_size</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epochs. Notice that such decay can happen simultaneously with other changes to the learning rate from outside this scheduler. When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last_epoch</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=-1, sets initial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lr</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as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lr</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b="0" i="0" u="none" strike="noStrike" dirty="0">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scheduler =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torch.optim.lr_scheduler.StepLR</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(optimizer,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step_size</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gamma=0.1,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last_epoch</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=- 1, verbose=False)</a:t>
                      </a:r>
                      <a:endParaRPr lang="en-US" sz="1800" b="0" i="0" u="none" strike="noStrike" dirty="0">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94717"/>
                  </a:ext>
                </a:extLst>
              </a:tr>
              <a:tr h="1521083">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MULTISTEPLR</a:t>
                      </a:r>
                      <a:endParaRPr lang="en-US" sz="1800" b="0" i="0" u="none" strike="noStrike">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Decays the learning rate of each parameter group by gamma once the number of epoch reaches one of the milestones ( list of epoch indices). Notice that such decay can happen simultaneously with other changes to the learning rate from outside this scheduler. When last_epoch=-1, sets initial lr as lr.</a:t>
                      </a:r>
                      <a:endParaRPr lang="en-US" sz="1800" b="0" i="0" u="none" strike="noStrike">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torch.optim.lr_scheduler.MultiStepLR</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(optimizer, milestones, gamma=0.1,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last_epoch</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=- 1, verbose=False)</a:t>
                      </a:r>
                      <a:endParaRPr lang="en-US" sz="1800" b="0" i="0" u="none" strike="noStrike" dirty="0">
                        <a:effectLst/>
                        <a:latin typeface="Arial" panose="020B0604020202020204" pitchFamily="34" charset="0"/>
                      </a:endParaRPr>
                    </a:p>
                  </a:txBody>
                  <a:tcPr marL="70600" marR="70600" marT="98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9203165"/>
                  </a:ext>
                </a:extLst>
              </a:tr>
            </a:tbl>
          </a:graphicData>
        </a:graphic>
      </p:graphicFrame>
    </p:spTree>
    <p:extLst>
      <p:ext uri="{BB962C8B-B14F-4D97-AF65-F5344CB8AC3E}">
        <p14:creationId xmlns:p14="http://schemas.microsoft.com/office/powerpoint/2010/main" val="16449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90BCF-2F94-9943-FCF0-36D55F157FE1}"/>
              </a:ext>
            </a:extLst>
          </p:cNvPr>
          <p:cNvSpPr>
            <a:spLocks noGrp="1"/>
          </p:cNvSpPr>
          <p:nvPr>
            <p:ph type="title"/>
          </p:nvPr>
        </p:nvSpPr>
        <p:spPr>
          <a:xfrm>
            <a:off x="838200" y="491681"/>
            <a:ext cx="10515600" cy="1133693"/>
          </a:xfrm>
        </p:spPr>
        <p:txBody>
          <a:bodyPr>
            <a:normAutofit/>
          </a:bodyPr>
          <a:lstStyle/>
          <a:p>
            <a:pPr algn="ctr"/>
            <a:r>
              <a:rPr lang="en-US" sz="5200" dirty="0"/>
              <a:t>Learning rate schedulers</a:t>
            </a:r>
          </a:p>
        </p:txBody>
      </p:sp>
      <p:graphicFrame>
        <p:nvGraphicFramePr>
          <p:cNvPr id="6" name="Content Placeholder 5">
            <a:extLst>
              <a:ext uri="{FF2B5EF4-FFF2-40B4-BE49-F238E27FC236}">
                <a16:creationId xmlns:a16="http://schemas.microsoft.com/office/drawing/2014/main" id="{0D72EBD5-269E-BA91-55BC-CEBA5274019C}"/>
              </a:ext>
            </a:extLst>
          </p:cNvPr>
          <p:cNvGraphicFramePr>
            <a:graphicFrameLocks noGrp="1"/>
          </p:cNvGraphicFramePr>
          <p:nvPr>
            <p:ph idx="1"/>
            <p:extLst>
              <p:ext uri="{D42A27DB-BD31-4B8C-83A1-F6EECF244321}">
                <p14:modId xmlns:p14="http://schemas.microsoft.com/office/powerpoint/2010/main" val="154535477"/>
              </p:ext>
            </p:extLst>
          </p:nvPr>
        </p:nvGraphicFramePr>
        <p:xfrm>
          <a:off x="838200" y="1849133"/>
          <a:ext cx="10515601" cy="4304324"/>
        </p:xfrm>
        <a:graphic>
          <a:graphicData uri="http://schemas.openxmlformats.org/drawingml/2006/table">
            <a:tbl>
              <a:tblPr firstRow="1" firstCol="1" bandRow="1"/>
              <a:tblGrid>
                <a:gridCol w="1591018">
                  <a:extLst>
                    <a:ext uri="{9D8B030D-6E8A-4147-A177-3AD203B41FA5}">
                      <a16:colId xmlns:a16="http://schemas.microsoft.com/office/drawing/2014/main" val="2336103768"/>
                    </a:ext>
                  </a:extLst>
                </a:gridCol>
                <a:gridCol w="3367360">
                  <a:extLst>
                    <a:ext uri="{9D8B030D-6E8A-4147-A177-3AD203B41FA5}">
                      <a16:colId xmlns:a16="http://schemas.microsoft.com/office/drawing/2014/main" val="3247734398"/>
                    </a:ext>
                  </a:extLst>
                </a:gridCol>
                <a:gridCol w="5557223">
                  <a:extLst>
                    <a:ext uri="{9D8B030D-6E8A-4147-A177-3AD203B41FA5}">
                      <a16:colId xmlns:a16="http://schemas.microsoft.com/office/drawing/2014/main" val="1907835828"/>
                    </a:ext>
                  </a:extLst>
                </a:gridCol>
              </a:tblGrid>
              <a:tr h="1798807">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CONSTANTLR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Decays the learning rate of each parameter group by a small constant factor until the number of epoch reaches a pre-defined milestone: total_iters. Notice that such decay can happen simultaneously with other changes to the learning rate from outside this scheduler. When last_epoch=-1, sets initial lr as 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torch.optim.lr_scheduler.ConstantLR(optimizer, factor=0.3333333333333333, total_iters=5, last_epoch=- 1, verbose=False)</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2792065"/>
                  </a:ext>
                </a:extLst>
              </a:tr>
              <a:tr h="1798807">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LINEARLR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Decays the learning rate of each parameter group by linearly changing small multiplicative factor until the number of epoch reaches a pre-defined milestone: total_iters. Notice that such decay can happen simultaneously with other changes to the learning rate from outside this scheduler. When last_epoch=-1, sets initial lr as 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torch.optim.lr_scheduler.LinearLR(optimizer, start_factor=0.3333333333333333, end_factor=1.0, total_iters=5, last_epoch=- 1, verbose=False)</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3915377"/>
                  </a:ext>
                </a:extLst>
              </a:tr>
              <a:tr h="706710">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EXPONENTIALLR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a:effectLst/>
                          <a:latin typeface="Calibri" panose="020F0502020204030204" pitchFamily="34" charset="0"/>
                          <a:ea typeface="Times New Roman" panose="02020603050405020304" pitchFamily="18" charset="0"/>
                          <a:cs typeface="Times New Roman" panose="02020603050405020304" pitchFamily="18" charset="0"/>
                        </a:rPr>
                        <a:t>Decays the learning rate of each parameter group by gamma every epoch. When last_epoch=-1, sets initial lr as lr.</a:t>
                      </a:r>
                      <a:endParaRPr lang="en-US" sz="2000" b="0" i="0" u="none" strike="noStrike">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fontAlgn="t">
                        <a:lnSpc>
                          <a:spcPct val="107000"/>
                        </a:lnSpc>
                        <a:spcBef>
                          <a:spcPts val="0"/>
                        </a:spcBef>
                        <a:spcAft>
                          <a:spcPts val="0"/>
                        </a:spcAft>
                      </a:pP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torch.optim.lr_scheduler.ExponentialLR</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(optimizer, gamma, </a:t>
                      </a:r>
                      <a:r>
                        <a:rPr lang="en-US" sz="1300" b="0" i="0" u="none" strike="noStrike" kern="100" dirty="0" err="1">
                          <a:effectLst/>
                          <a:latin typeface="Calibri" panose="020F0502020204030204" pitchFamily="34" charset="0"/>
                          <a:ea typeface="Times New Roman" panose="02020603050405020304" pitchFamily="18" charset="0"/>
                          <a:cs typeface="Times New Roman" panose="02020603050405020304" pitchFamily="18" charset="0"/>
                        </a:rPr>
                        <a:t>last_epoch</a:t>
                      </a:r>
                      <a:r>
                        <a:rPr lang="en-US" sz="1300" b="0" i="0" u="none" strike="noStrike" kern="100" dirty="0">
                          <a:effectLst/>
                          <a:latin typeface="Calibri" panose="020F0502020204030204" pitchFamily="34" charset="0"/>
                          <a:ea typeface="Times New Roman" panose="02020603050405020304" pitchFamily="18" charset="0"/>
                          <a:cs typeface="Times New Roman" panose="02020603050405020304" pitchFamily="18" charset="0"/>
                        </a:rPr>
                        <a:t>=- 1, verbose=False)</a:t>
                      </a:r>
                      <a:endParaRPr lang="en-US" sz="2000" b="0" i="0" u="none" strike="noStrike" dirty="0">
                        <a:effectLst/>
                        <a:latin typeface="Arial" panose="020B0604020202020204" pitchFamily="34" charset="0"/>
                      </a:endParaRPr>
                    </a:p>
                  </a:txBody>
                  <a:tcPr marL="76539" marR="76539" marT="1063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720889"/>
                  </a:ext>
                </a:extLst>
              </a:tr>
            </a:tbl>
          </a:graphicData>
        </a:graphic>
      </p:graphicFrame>
    </p:spTree>
    <p:extLst>
      <p:ext uri="{BB962C8B-B14F-4D97-AF65-F5344CB8AC3E}">
        <p14:creationId xmlns:p14="http://schemas.microsoft.com/office/powerpoint/2010/main" val="800852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CB32-51A4-F5C1-7548-0740CC507CEC}"/>
              </a:ext>
            </a:extLst>
          </p:cNvPr>
          <p:cNvSpPr>
            <a:spLocks noGrp="1"/>
          </p:cNvSpPr>
          <p:nvPr>
            <p:ph type="title"/>
          </p:nvPr>
        </p:nvSpPr>
        <p:spPr>
          <a:xfrm>
            <a:off x="838200" y="234497"/>
            <a:ext cx="10515600" cy="1325563"/>
          </a:xfrm>
        </p:spPr>
        <p:txBody>
          <a:bodyPr/>
          <a:lstStyle/>
          <a:p>
            <a:r>
              <a:rPr lang="en-US"/>
              <a:t>LR Schedulers comparison</a:t>
            </a:r>
            <a:endParaRPr lang="en-US" dirty="0"/>
          </a:p>
        </p:txBody>
      </p:sp>
      <p:pic>
        <p:nvPicPr>
          <p:cNvPr id="4" name="Content Placeholder 3">
            <a:extLst>
              <a:ext uri="{FF2B5EF4-FFF2-40B4-BE49-F238E27FC236}">
                <a16:creationId xmlns:a16="http://schemas.microsoft.com/office/drawing/2014/main" id="{A11B5DE1-D02E-5189-9EE9-1320897DF98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297" y="2511426"/>
            <a:ext cx="5760783" cy="3541032"/>
          </a:xfrm>
          <a:prstGeom prst="rect">
            <a:avLst/>
          </a:prstGeom>
          <a:noFill/>
        </p:spPr>
      </p:pic>
      <p:pic>
        <p:nvPicPr>
          <p:cNvPr id="6" name="Picture 5" descr="Chart, line chart&#10;&#10;Description automatically generated">
            <a:extLst>
              <a:ext uri="{FF2B5EF4-FFF2-40B4-BE49-F238E27FC236}">
                <a16:creationId xmlns:a16="http://schemas.microsoft.com/office/drawing/2014/main" id="{73F6F287-32E3-EF7F-CCC3-50EC7EDDC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85" y="2446112"/>
            <a:ext cx="5627913" cy="3596780"/>
          </a:xfrm>
          <a:prstGeom prst="rect">
            <a:avLst/>
          </a:prstGeom>
        </p:spPr>
      </p:pic>
    </p:spTree>
    <p:extLst>
      <p:ext uri="{BB962C8B-B14F-4D97-AF65-F5344CB8AC3E}">
        <p14:creationId xmlns:p14="http://schemas.microsoft.com/office/powerpoint/2010/main" val="75837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3E5C-8118-586D-027D-306541A23CDE}"/>
              </a:ext>
            </a:extLst>
          </p:cNvPr>
          <p:cNvSpPr>
            <a:spLocks noGrp="1"/>
          </p:cNvSpPr>
          <p:nvPr>
            <p:ph type="title"/>
          </p:nvPr>
        </p:nvSpPr>
        <p:spPr>
          <a:xfrm>
            <a:off x="838200" y="299811"/>
            <a:ext cx="10515600" cy="1325563"/>
          </a:xfrm>
        </p:spPr>
        <p:txBody>
          <a:bodyPr/>
          <a:lstStyle/>
          <a:p>
            <a:r>
              <a:rPr lang="en-US" dirty="0"/>
              <a:t>Running experiments</a:t>
            </a:r>
          </a:p>
        </p:txBody>
      </p:sp>
      <p:pic>
        <p:nvPicPr>
          <p:cNvPr id="5" name="Content Placeholder 4">
            <a:extLst>
              <a:ext uri="{FF2B5EF4-FFF2-40B4-BE49-F238E27FC236}">
                <a16:creationId xmlns:a16="http://schemas.microsoft.com/office/drawing/2014/main" id="{8B0FF764-25D2-10AE-5FD1-0E47B666BB56}"/>
              </a:ext>
            </a:extLst>
          </p:cNvPr>
          <p:cNvPicPr>
            <a:picLocks noGrp="1" noChangeAspect="1"/>
          </p:cNvPicPr>
          <p:nvPr>
            <p:ph idx="1"/>
          </p:nvPr>
        </p:nvPicPr>
        <p:blipFill rotWithShape="1">
          <a:blip r:embed="rId2"/>
          <a:srcRect t="3290"/>
          <a:stretch/>
        </p:blipFill>
        <p:spPr>
          <a:xfrm>
            <a:off x="722921" y="1690688"/>
            <a:ext cx="2756042" cy="1658189"/>
          </a:xfrm>
        </p:spPr>
      </p:pic>
      <p:pic>
        <p:nvPicPr>
          <p:cNvPr id="7" name="Picture 6">
            <a:extLst>
              <a:ext uri="{FF2B5EF4-FFF2-40B4-BE49-F238E27FC236}">
                <a16:creationId xmlns:a16="http://schemas.microsoft.com/office/drawing/2014/main" id="{62FF422C-2E28-B1B7-119D-0082F5AC865B}"/>
              </a:ext>
            </a:extLst>
          </p:cNvPr>
          <p:cNvPicPr>
            <a:picLocks noChangeAspect="1"/>
          </p:cNvPicPr>
          <p:nvPr/>
        </p:nvPicPr>
        <p:blipFill>
          <a:blip r:embed="rId3"/>
          <a:stretch>
            <a:fillRect/>
          </a:stretch>
        </p:blipFill>
        <p:spPr>
          <a:xfrm>
            <a:off x="399055" y="3668641"/>
            <a:ext cx="3403775" cy="2908449"/>
          </a:xfrm>
          <a:prstGeom prst="rect">
            <a:avLst/>
          </a:prstGeom>
        </p:spPr>
      </p:pic>
      <p:pic>
        <p:nvPicPr>
          <p:cNvPr id="8" name="Picture 7">
            <a:extLst>
              <a:ext uri="{FF2B5EF4-FFF2-40B4-BE49-F238E27FC236}">
                <a16:creationId xmlns:a16="http://schemas.microsoft.com/office/drawing/2014/main" id="{A791007F-A353-D2F0-77DA-7F14912C9AA7}"/>
              </a:ext>
            </a:extLst>
          </p:cNvPr>
          <p:cNvPicPr>
            <a:picLocks noChangeAspect="1"/>
          </p:cNvPicPr>
          <p:nvPr/>
        </p:nvPicPr>
        <p:blipFill>
          <a:blip r:embed="rId4"/>
          <a:stretch>
            <a:fillRect/>
          </a:stretch>
        </p:blipFill>
        <p:spPr>
          <a:xfrm>
            <a:off x="4361841" y="1471429"/>
            <a:ext cx="7340977" cy="4858000"/>
          </a:xfrm>
          <a:prstGeom prst="rect">
            <a:avLst/>
          </a:prstGeom>
        </p:spPr>
      </p:pic>
    </p:spTree>
    <p:extLst>
      <p:ext uri="{BB962C8B-B14F-4D97-AF65-F5344CB8AC3E}">
        <p14:creationId xmlns:p14="http://schemas.microsoft.com/office/powerpoint/2010/main" val="1086796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73C8-5183-FBFF-126A-6572E6025128}"/>
              </a:ext>
            </a:extLst>
          </p:cNvPr>
          <p:cNvSpPr>
            <a:spLocks noGrp="1"/>
          </p:cNvSpPr>
          <p:nvPr>
            <p:ph type="title"/>
          </p:nvPr>
        </p:nvSpPr>
        <p:spPr/>
        <p:txBody>
          <a:bodyPr/>
          <a:lstStyle/>
          <a:p>
            <a:r>
              <a:rPr lang="en-US" dirty="0"/>
              <a:t>Comparing </a:t>
            </a:r>
            <a:r>
              <a:rPr lang="en-US" dirty="0" err="1"/>
              <a:t>ResNet</a:t>
            </a:r>
            <a:r>
              <a:rPr lang="en-US" dirty="0"/>
              <a:t>, </a:t>
            </a:r>
            <a:r>
              <a:rPr lang="en-US" dirty="0" err="1"/>
              <a:t>AlexNet</a:t>
            </a:r>
            <a:r>
              <a:rPr lang="en-US" dirty="0"/>
              <a:t> and VGG performance on the Malarial cell dataset</a:t>
            </a:r>
          </a:p>
        </p:txBody>
      </p:sp>
      <p:pic>
        <p:nvPicPr>
          <p:cNvPr id="3074" name="Picture 2" descr="TensorBoard | TensorFlow">
            <a:hlinkClick r:id="rId2"/>
            <a:extLst>
              <a:ext uri="{FF2B5EF4-FFF2-40B4-BE49-F238E27FC236}">
                <a16:creationId xmlns:a16="http://schemas.microsoft.com/office/drawing/2014/main" id="{94BA0EDC-73EE-C1D3-BBBB-A3450EF17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629" y="2402343"/>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D8F2F3-3930-F5BF-FBE2-E9F81C51A266}"/>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kern="1200">
                <a:solidFill>
                  <a:schemeClr val="tx1"/>
                </a:solidFill>
                <a:latin typeface="+mj-lt"/>
                <a:ea typeface="+mj-ea"/>
                <a:cs typeface="+mj-cs"/>
              </a:rPr>
              <a:t>Challenges and solutions </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8B1FDCBE-9B4F-0BC8-3FDA-A890A38ADF4D}"/>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dirty="0"/>
              <a:t>Validation set too small =&gt; changed training set splitting </a:t>
            </a:r>
          </a:p>
          <a:p>
            <a:pPr marL="285750" indent="-228600">
              <a:lnSpc>
                <a:spcPct val="90000"/>
              </a:lnSpc>
              <a:spcAft>
                <a:spcPts val="600"/>
              </a:spcAft>
              <a:buFont typeface="Arial" panose="020B0604020202020204" pitchFamily="34" charset="0"/>
              <a:buChar char="•"/>
            </a:pPr>
            <a:r>
              <a:rPr lang="en-US" sz="2000" dirty="0" err="1"/>
              <a:t>Tensorboard</a:t>
            </a:r>
            <a:r>
              <a:rPr lang="en-US" sz="2000" dirty="0"/>
              <a:t> not accessible =&gt; learnt how to choose the port </a:t>
            </a:r>
          </a:p>
          <a:p>
            <a:pPr marL="285750" indent="-228600">
              <a:lnSpc>
                <a:spcPct val="90000"/>
              </a:lnSpc>
              <a:spcAft>
                <a:spcPts val="600"/>
              </a:spcAft>
              <a:buFont typeface="Arial" panose="020B0604020202020204" pitchFamily="34" charset="0"/>
              <a:buChar char="•"/>
            </a:pPr>
            <a:r>
              <a:rPr lang="en-US" sz="2000" dirty="0"/>
              <a:t>Different </a:t>
            </a:r>
            <a:r>
              <a:rPr lang="en-US" sz="2000" dirty="0" err="1"/>
              <a:t>lr</a:t>
            </a:r>
            <a:r>
              <a:rPr lang="en-US" sz="2000" dirty="0"/>
              <a:t> schedulers need different parameters =&gt; decide on milestones, metrics </a:t>
            </a:r>
          </a:p>
        </p:txBody>
      </p:sp>
      <p:pic>
        <p:nvPicPr>
          <p:cNvPr id="4" name="Content Placeholder 3">
            <a:extLst>
              <a:ext uri="{FF2B5EF4-FFF2-40B4-BE49-F238E27FC236}">
                <a16:creationId xmlns:a16="http://schemas.microsoft.com/office/drawing/2014/main" id="{28310947-6F51-15E6-E14A-D7AA9A5EFC08}"/>
              </a:ext>
            </a:extLst>
          </p:cNvPr>
          <p:cNvPicPr>
            <a:picLocks noGrp="1" noChangeAspect="1"/>
          </p:cNvPicPr>
          <p:nvPr>
            <p:ph idx="1"/>
          </p:nvPr>
        </p:nvPicPr>
        <p:blipFill>
          <a:blip r:embed="rId2"/>
          <a:stretch>
            <a:fillRect/>
          </a:stretch>
        </p:blipFill>
        <p:spPr>
          <a:xfrm>
            <a:off x="4901184" y="1264249"/>
            <a:ext cx="6922008" cy="4430085"/>
          </a:xfrm>
          <a:prstGeom prst="rect">
            <a:avLst/>
          </a:prstGeom>
        </p:spPr>
      </p:pic>
    </p:spTree>
    <p:extLst>
      <p:ext uri="{BB962C8B-B14F-4D97-AF65-F5344CB8AC3E}">
        <p14:creationId xmlns:p14="http://schemas.microsoft.com/office/powerpoint/2010/main" val="3070518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9245A0-EF2A-46FE-AC09-8CD34B1972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CAC9DB-005F-F39A-5079-E6D6951577C6}"/>
              </a:ext>
            </a:extLst>
          </p:cNvPr>
          <p:cNvSpPr txBox="1"/>
          <p:nvPr/>
        </p:nvSpPr>
        <p:spPr>
          <a:xfrm>
            <a:off x="838198" y="181345"/>
            <a:ext cx="10678887" cy="148808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dirty="0">
                <a:solidFill>
                  <a:schemeClr val="tx1"/>
                </a:solidFill>
                <a:latin typeface="+mj-lt"/>
                <a:ea typeface="+mj-ea"/>
                <a:cs typeface="+mj-cs"/>
              </a:rPr>
              <a:t>Transformers and Visual transformers</a:t>
            </a:r>
          </a:p>
          <a:p>
            <a:pPr>
              <a:lnSpc>
                <a:spcPct val="90000"/>
              </a:lnSpc>
              <a:spcBef>
                <a:spcPct val="0"/>
              </a:spcBef>
              <a:spcAft>
                <a:spcPts val="600"/>
              </a:spcAft>
            </a:pPr>
            <a:endParaRPr lang="en-US" sz="4800" kern="1200" dirty="0">
              <a:solidFill>
                <a:schemeClr val="tx1"/>
              </a:solidFill>
              <a:latin typeface="+mj-lt"/>
              <a:ea typeface="+mj-ea"/>
              <a:cs typeface="+mj-cs"/>
            </a:endParaRPr>
          </a:p>
        </p:txBody>
      </p:sp>
      <p:pic>
        <p:nvPicPr>
          <p:cNvPr id="5" name="Picture 4" descr="Diagram&#10;&#10;Description automatically generated">
            <a:extLst>
              <a:ext uri="{FF2B5EF4-FFF2-40B4-BE49-F238E27FC236}">
                <a16:creationId xmlns:a16="http://schemas.microsoft.com/office/drawing/2014/main" id="{DE79BEAA-D98F-23A6-926F-DBE47F647FEA}"/>
              </a:ext>
            </a:extLst>
          </p:cNvPr>
          <p:cNvPicPr>
            <a:picLocks noChangeAspect="1"/>
          </p:cNvPicPr>
          <p:nvPr/>
        </p:nvPicPr>
        <p:blipFill rotWithShape="1">
          <a:blip r:embed="rId2"/>
          <a:srcRect l="6757" r="6772" b="-2"/>
          <a:stretch/>
        </p:blipFill>
        <p:spPr>
          <a:xfrm>
            <a:off x="5093824" y="1875636"/>
            <a:ext cx="6827770" cy="4283668"/>
          </a:xfrm>
          <a:prstGeom prst="rect">
            <a:avLst/>
          </a:prstGeom>
        </p:spPr>
      </p:pic>
      <p:pic>
        <p:nvPicPr>
          <p:cNvPr id="4" name="Content Placeholder 3" descr="Diagram&#10;&#10;Description automatically generated">
            <a:extLst>
              <a:ext uri="{FF2B5EF4-FFF2-40B4-BE49-F238E27FC236}">
                <a16:creationId xmlns:a16="http://schemas.microsoft.com/office/drawing/2014/main" id="{089716CC-A3F7-31E5-1AFA-19A2FD106C3A}"/>
              </a:ext>
            </a:extLst>
          </p:cNvPr>
          <p:cNvPicPr>
            <a:picLocks noGrp="1" noChangeAspect="1"/>
          </p:cNvPicPr>
          <p:nvPr>
            <p:ph idx="1"/>
          </p:nvPr>
        </p:nvPicPr>
        <p:blipFill rotWithShape="1">
          <a:blip r:embed="rId3"/>
          <a:srcRect t="17676" r="3" b="7299"/>
          <a:stretch/>
        </p:blipFill>
        <p:spPr>
          <a:xfrm>
            <a:off x="283615" y="1669431"/>
            <a:ext cx="4810209" cy="4283664"/>
          </a:xfrm>
          <a:prstGeom prst="rect">
            <a:avLst/>
          </a:prstGeom>
        </p:spPr>
      </p:pic>
    </p:spTree>
    <p:extLst>
      <p:ext uri="{BB962C8B-B14F-4D97-AF65-F5344CB8AC3E}">
        <p14:creationId xmlns:p14="http://schemas.microsoft.com/office/powerpoint/2010/main" val="35192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EDEC-24E3-D5EF-1E14-F1EB19C66903}"/>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7C9BDE46-F107-8A19-625C-D7377B5020AB}"/>
              </a:ext>
            </a:extLst>
          </p:cNvPr>
          <p:cNvSpPr>
            <a:spLocks noGrp="1"/>
          </p:cNvSpPr>
          <p:nvPr>
            <p:ph idx="1"/>
          </p:nvPr>
        </p:nvSpPr>
        <p:spPr/>
        <p:txBody>
          <a:bodyPr/>
          <a:lstStyle/>
          <a:p>
            <a:pPr algn="just"/>
            <a:r>
              <a:rPr lang="en-US" dirty="0"/>
              <a:t>Initially developed for Large Language Models (NLP) </a:t>
            </a:r>
          </a:p>
          <a:p>
            <a:pPr algn="just"/>
            <a:r>
              <a:rPr lang="en-US" dirty="0"/>
              <a:t>Advantages compared to CNN : learns high-level features,  relationships</a:t>
            </a:r>
          </a:p>
          <a:p>
            <a:pPr algn="just"/>
            <a:r>
              <a:rPr lang="en-US" dirty="0"/>
              <a:t>Advantage compared to RNN : can translate sequences in parallel, not sequentially </a:t>
            </a:r>
          </a:p>
          <a:p>
            <a:pPr algn="just"/>
            <a:r>
              <a:rPr lang="en-US" dirty="0"/>
              <a:t>Is composed by input embedding, positional encoder, attention vector, encoder and decoder blocks and outputs probabilities</a:t>
            </a:r>
          </a:p>
          <a:p>
            <a:pPr algn="just"/>
            <a:r>
              <a:rPr lang="en-US" dirty="0"/>
              <a:t>Then applied to Medical Images Analysis : we see sentences of words as sequences of image patches</a:t>
            </a:r>
          </a:p>
          <a:p>
            <a:endParaRPr lang="en-US" dirty="0"/>
          </a:p>
        </p:txBody>
      </p:sp>
    </p:spTree>
    <p:extLst>
      <p:ext uri="{BB962C8B-B14F-4D97-AF65-F5344CB8AC3E}">
        <p14:creationId xmlns:p14="http://schemas.microsoft.com/office/powerpoint/2010/main" val="2601551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Track module 2  </vt:lpstr>
      <vt:lpstr>Learning rate schedulers</vt:lpstr>
      <vt:lpstr>Learning rate schedulers</vt:lpstr>
      <vt:lpstr>LR Schedulers comparison</vt:lpstr>
      <vt:lpstr>Running experiments</vt:lpstr>
      <vt:lpstr>Comparing ResNet, AlexNet and VGG performance on the Malarial cell dataset</vt:lpstr>
      <vt:lpstr>Challenges and solutions </vt:lpstr>
      <vt:lpstr>PowerPoint Presentation</vt:lpstr>
      <vt:lpstr>Transformers</vt:lpstr>
      <vt:lpstr>Combining CNN and ViT</vt:lpstr>
      <vt:lpstr>Neural Architecture search </vt:lpstr>
      <vt:lpstr>Next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module 2  </dc:title>
  <dc:creator>Golubeva Ekaterina (golubeka)</dc:creator>
  <cp:lastModifiedBy>Golubeva Ekaterina (golubeka)</cp:lastModifiedBy>
  <cp:revision>6</cp:revision>
  <dcterms:created xsi:type="dcterms:W3CDTF">2023-04-27T12:44:43Z</dcterms:created>
  <dcterms:modified xsi:type="dcterms:W3CDTF">2023-04-27T14:34:49Z</dcterms:modified>
</cp:coreProperties>
</file>