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3" r:id="rId4"/>
    <p:sldId id="279" r:id="rId5"/>
    <p:sldId id="259" r:id="rId6"/>
    <p:sldId id="262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2" r:id="rId19"/>
    <p:sldId id="273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CD38A13B-C8A8-404B-9844-C334BA617E1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13B-C8A8-404B-9844-C334BA617E1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0517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CD38A13B-C8A8-404B-9844-C334BA617E1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6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13B-C8A8-404B-9844-C334BA617E1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23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13B-C8A8-404B-9844-C334BA617E1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261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13B-C8A8-404B-9844-C334BA617E1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559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13B-C8A8-404B-9844-C334BA617E1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9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13B-C8A8-404B-9844-C334BA617E1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586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13B-C8A8-404B-9844-C334BA617E1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74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CD38A13B-C8A8-404B-9844-C334BA617E1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7520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13B-C8A8-404B-9844-C334BA617E1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7957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D38A13B-C8A8-404B-9844-C334BA617E14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1E3755-7103-433F-9BEF-D3CC032B3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FD8C5-389A-4CE6-B074-8FA21D648A41}"/>
              </a:ext>
            </a:extLst>
          </p:cNvPr>
          <p:cNvSpPr txBox="1"/>
          <p:nvPr/>
        </p:nvSpPr>
        <p:spPr>
          <a:xfrm>
            <a:off x="1754371" y="5316280"/>
            <a:ext cx="45507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50000"/>
                  </a:schemeClr>
                </a:solidFill>
              </a:rPr>
              <a:t>portfolio</a:t>
            </a:r>
            <a:endParaRPr lang="ko-KR" altLang="en-US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2C3BF-1FD1-4B3A-A2B7-F8E0E6EC430A}"/>
              </a:ext>
            </a:extLst>
          </p:cNvPr>
          <p:cNvSpPr txBox="1"/>
          <p:nvPr/>
        </p:nvSpPr>
        <p:spPr>
          <a:xfrm>
            <a:off x="1850064" y="5293052"/>
            <a:ext cx="146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AAEA4-14A5-4A83-ADE1-2F6289BC76EC}"/>
              </a:ext>
            </a:extLst>
          </p:cNvPr>
          <p:cNvSpPr txBox="1"/>
          <p:nvPr/>
        </p:nvSpPr>
        <p:spPr>
          <a:xfrm>
            <a:off x="7765307" y="5991133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이황지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566AC-95CD-4366-AD5E-A3AEB8BEE096}"/>
              </a:ext>
            </a:extLst>
          </p:cNvPr>
          <p:cNvSpPr txBox="1"/>
          <p:nvPr/>
        </p:nvSpPr>
        <p:spPr>
          <a:xfrm>
            <a:off x="6305106" y="5977999"/>
            <a:ext cx="1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신입 개발자</a:t>
            </a:r>
          </a:p>
        </p:txBody>
      </p:sp>
    </p:spTree>
    <p:extLst>
      <p:ext uri="{BB962C8B-B14F-4D97-AF65-F5344CB8AC3E}">
        <p14:creationId xmlns:p14="http://schemas.microsoft.com/office/powerpoint/2010/main" val="2802235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65814" y="1163391"/>
            <a:ext cx="2519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리포지토리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37545C-5D74-4766-862B-5CFF4749B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10" y="866840"/>
            <a:ext cx="3044390" cy="52359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671F9E-4BF3-4A70-9786-9AD8C347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85" y="1733353"/>
            <a:ext cx="5694601" cy="436944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6B9141-6A93-44A0-9892-A0F79308A0B2}"/>
              </a:ext>
            </a:extLst>
          </p:cNvPr>
          <p:cNvSpPr/>
          <p:nvPr/>
        </p:nvSpPr>
        <p:spPr>
          <a:xfrm>
            <a:off x="3498111" y="4986668"/>
            <a:ext cx="1711842" cy="1913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0A9CF43-1138-4A8F-8FC8-8F0AAE3544B6}"/>
              </a:ext>
            </a:extLst>
          </p:cNvPr>
          <p:cNvCxnSpPr>
            <a:cxnSpLocks/>
          </p:cNvCxnSpPr>
          <p:nvPr/>
        </p:nvCxnSpPr>
        <p:spPr>
          <a:xfrm>
            <a:off x="5209953" y="5082361"/>
            <a:ext cx="1021632" cy="34024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2805EE-ED6C-407D-8DA0-800E804F0BD3}"/>
              </a:ext>
            </a:extLst>
          </p:cNvPr>
          <p:cNvSpPr/>
          <p:nvPr/>
        </p:nvSpPr>
        <p:spPr>
          <a:xfrm>
            <a:off x="3051611" y="868951"/>
            <a:ext cx="3044390" cy="52338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310E6E-9E86-459D-B31B-73CA6421FAD4}"/>
              </a:ext>
            </a:extLst>
          </p:cNvPr>
          <p:cNvSpPr/>
          <p:nvPr/>
        </p:nvSpPr>
        <p:spPr>
          <a:xfrm>
            <a:off x="6231585" y="1733352"/>
            <a:ext cx="5694601" cy="4369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22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게시판 삭제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643FE1-161F-4A69-BD7B-582EE684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84" y="1137684"/>
            <a:ext cx="10235032" cy="56139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3E233F8-C6C9-4676-A761-CBA54EC18A8A}"/>
              </a:ext>
            </a:extLst>
          </p:cNvPr>
          <p:cNvSpPr/>
          <p:nvPr/>
        </p:nvSpPr>
        <p:spPr>
          <a:xfrm>
            <a:off x="1371310" y="1212112"/>
            <a:ext cx="2562447" cy="1371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804BE0-22C0-4802-B5C1-30C23EA710F4}"/>
              </a:ext>
            </a:extLst>
          </p:cNvPr>
          <p:cNvSpPr/>
          <p:nvPr/>
        </p:nvSpPr>
        <p:spPr>
          <a:xfrm>
            <a:off x="1194101" y="4595038"/>
            <a:ext cx="2867247" cy="18332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DA0867-799D-4E29-BD41-2BA34660DE96}"/>
              </a:ext>
            </a:extLst>
          </p:cNvPr>
          <p:cNvSpPr/>
          <p:nvPr/>
        </p:nvSpPr>
        <p:spPr>
          <a:xfrm>
            <a:off x="7396427" y="4066954"/>
            <a:ext cx="3512288" cy="2440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488C8-4067-4088-B473-8B6161E9EFC8}"/>
              </a:ext>
            </a:extLst>
          </p:cNvPr>
          <p:cNvSpPr txBox="1"/>
          <p:nvPr/>
        </p:nvSpPr>
        <p:spPr>
          <a:xfrm>
            <a:off x="3933757" y="1632823"/>
            <a:ext cx="351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식별관계를 가지는 다수의 게시글 추천테이블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20D11-43E9-4396-A4CE-19221C9E6321}"/>
              </a:ext>
            </a:extLst>
          </p:cNvPr>
          <p:cNvSpPr txBox="1"/>
          <p:nvPr/>
        </p:nvSpPr>
        <p:spPr>
          <a:xfrm>
            <a:off x="4015275" y="4595038"/>
            <a:ext cx="351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식별관계를 가지는 다수의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첨부파일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FDD13-1D2D-4524-98AF-D84442FE7830}"/>
              </a:ext>
            </a:extLst>
          </p:cNvPr>
          <p:cNvSpPr txBox="1"/>
          <p:nvPr/>
        </p:nvSpPr>
        <p:spPr>
          <a:xfrm>
            <a:off x="7280356" y="3637738"/>
            <a:ext cx="175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게시판 테이블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2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게시판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83DF08-6659-4ADA-863A-AD1BCEDB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313" y="969750"/>
            <a:ext cx="7759477" cy="57379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25389C-0F18-42A2-8663-506E68066159}"/>
              </a:ext>
            </a:extLst>
          </p:cNvPr>
          <p:cNvSpPr/>
          <p:nvPr/>
        </p:nvSpPr>
        <p:spPr>
          <a:xfrm>
            <a:off x="2179386" y="5092997"/>
            <a:ext cx="2498942" cy="16678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B5D22E-301A-485B-B6BE-5F94FF6A1F75}"/>
              </a:ext>
            </a:extLst>
          </p:cNvPr>
          <p:cNvSpPr/>
          <p:nvPr/>
        </p:nvSpPr>
        <p:spPr>
          <a:xfrm>
            <a:off x="6825215" y="940914"/>
            <a:ext cx="2562447" cy="20999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A31B9-02C9-4D47-9C4B-016F9F91A5C8}"/>
              </a:ext>
            </a:extLst>
          </p:cNvPr>
          <p:cNvSpPr txBox="1"/>
          <p:nvPr/>
        </p:nvSpPr>
        <p:spPr>
          <a:xfrm>
            <a:off x="2179386" y="4585166"/>
            <a:ext cx="175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게시판 테이블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080E90-CE79-44FD-BF7D-E2CA216FE0DD}"/>
              </a:ext>
            </a:extLst>
          </p:cNvPr>
          <p:cNvSpPr txBox="1"/>
          <p:nvPr/>
        </p:nvSpPr>
        <p:spPr>
          <a:xfrm>
            <a:off x="7499210" y="3069748"/>
            <a:ext cx="246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비식별관계를 가지는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다수의 댓글 테이블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5402F-CBCD-4950-ACEE-87B657301458}"/>
              </a:ext>
            </a:extLst>
          </p:cNvPr>
          <p:cNvSpPr txBox="1"/>
          <p:nvPr/>
        </p:nvSpPr>
        <p:spPr>
          <a:xfrm>
            <a:off x="9818424" y="3718715"/>
            <a:ext cx="2169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개의 테이블이 게시글 테이블을 참조하고 있으므로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단순히 게시글을 삭제할 경우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무결성 위배</a:t>
            </a:r>
          </a:p>
        </p:txBody>
      </p:sp>
    </p:spTree>
    <p:extLst>
      <p:ext uri="{BB962C8B-B14F-4D97-AF65-F5344CB8AC3E}">
        <p14:creationId xmlns:p14="http://schemas.microsoft.com/office/powerpoint/2010/main" val="78068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게시판 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EAEDA-0826-4E6C-A77B-33464F25768A}"/>
              </a:ext>
            </a:extLst>
          </p:cNvPr>
          <p:cNvSpPr txBox="1"/>
          <p:nvPr/>
        </p:nvSpPr>
        <p:spPr>
          <a:xfrm>
            <a:off x="222531" y="1136368"/>
            <a:ext cx="232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참조하고 있는 테이블 데이터 처리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2054315-06A6-4FD5-B61A-39F84C10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63" y="1567696"/>
            <a:ext cx="9173855" cy="4667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8411299-3B18-4098-951A-ED731D1F4A60}"/>
              </a:ext>
            </a:extLst>
          </p:cNvPr>
          <p:cNvSpPr txBox="1"/>
          <p:nvPr/>
        </p:nvSpPr>
        <p:spPr>
          <a:xfrm>
            <a:off x="2551062" y="1198364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CommentDelRepository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C06FC3C-42B8-45AA-BBBC-1C418CFBD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062" y="2632432"/>
            <a:ext cx="8983329" cy="924054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6339FE4C-0771-4354-915C-17034539DEE3}"/>
              </a:ext>
            </a:extLst>
          </p:cNvPr>
          <p:cNvSpPr/>
          <p:nvPr/>
        </p:nvSpPr>
        <p:spPr>
          <a:xfrm>
            <a:off x="6404344" y="2136545"/>
            <a:ext cx="81870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92DDCE-0D74-4A6C-BF6D-D377BE7CFED4}"/>
              </a:ext>
            </a:extLst>
          </p:cNvPr>
          <p:cNvSpPr txBox="1"/>
          <p:nvPr/>
        </p:nvSpPr>
        <p:spPr>
          <a:xfrm>
            <a:off x="2551061" y="2250812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CommentDelMapper</a:t>
            </a:r>
            <a:r>
              <a:rPr lang="ko-KR" altLang="en-US" dirty="0">
                <a:solidFill>
                  <a:srgbClr val="0070C0"/>
                </a:solidFill>
              </a:rPr>
              <a:t> 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93695C-48BB-40EC-B6AF-7B76B44D813F}"/>
              </a:ext>
            </a:extLst>
          </p:cNvPr>
          <p:cNvSpPr txBox="1"/>
          <p:nvPr/>
        </p:nvSpPr>
        <p:spPr>
          <a:xfrm>
            <a:off x="5057681" y="3568774"/>
            <a:ext cx="7703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댓글을 제외한 게시글 추천과 첨부파일을 처리하기에 너무 많은 테이블을 요구하여</a:t>
            </a:r>
            <a:br>
              <a:rPr lang="en-US" altLang="ko-KR" sz="1400" dirty="0"/>
            </a:br>
            <a:r>
              <a:rPr lang="ko-KR" altLang="en-US" sz="1400" dirty="0"/>
              <a:t>임시로 </a:t>
            </a:r>
            <a:r>
              <a:rPr lang="en-US" altLang="ko-KR" sz="1400" dirty="0"/>
              <a:t>ON DELETE CASCADE</a:t>
            </a:r>
            <a:r>
              <a:rPr lang="ko-KR" altLang="en-US" sz="1400" dirty="0"/>
              <a:t>로 처리하였습니다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AFA6F7D-BE1D-4845-B075-C958BCC35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061" y="4635333"/>
            <a:ext cx="7020905" cy="2667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84D6AB8-6C90-4CD0-A890-332B492461EA}"/>
              </a:ext>
            </a:extLst>
          </p:cNvPr>
          <p:cNvSpPr txBox="1"/>
          <p:nvPr/>
        </p:nvSpPr>
        <p:spPr>
          <a:xfrm>
            <a:off x="2516576" y="4230723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CommentRepository</a:t>
            </a:r>
            <a:r>
              <a:rPr lang="ko-KR" altLang="en-US" dirty="0">
                <a:solidFill>
                  <a:srgbClr val="0070C0"/>
                </a:solidFill>
              </a:rPr>
              <a:t> 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F959AB3F-DF51-471C-9F13-D57100DA9113}"/>
              </a:ext>
            </a:extLst>
          </p:cNvPr>
          <p:cNvSpPr/>
          <p:nvPr/>
        </p:nvSpPr>
        <p:spPr>
          <a:xfrm>
            <a:off x="6319283" y="4178997"/>
            <a:ext cx="81870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B627B28D-54BD-4A1E-991C-97718A95E815}"/>
              </a:ext>
            </a:extLst>
          </p:cNvPr>
          <p:cNvSpPr/>
          <p:nvPr/>
        </p:nvSpPr>
        <p:spPr>
          <a:xfrm>
            <a:off x="6319282" y="5105638"/>
            <a:ext cx="81870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4268B07-7159-4152-AD7B-96C5A7E2A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061" y="5562844"/>
            <a:ext cx="4639322" cy="64779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3FF8B08-3EF8-4B85-85E8-C7F363696B39}"/>
              </a:ext>
            </a:extLst>
          </p:cNvPr>
          <p:cNvSpPr txBox="1"/>
          <p:nvPr/>
        </p:nvSpPr>
        <p:spPr>
          <a:xfrm>
            <a:off x="2516575" y="5193512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CommentMapper</a:t>
            </a:r>
            <a:r>
              <a:rPr lang="ko-KR" altLang="en-US" dirty="0">
                <a:solidFill>
                  <a:srgbClr val="0070C0"/>
                </a:solidFill>
              </a:rPr>
              <a:t> 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B88CB2-80AB-4D40-93F5-E41C42CC9676}"/>
              </a:ext>
            </a:extLst>
          </p:cNvPr>
          <p:cNvSpPr/>
          <p:nvPr/>
        </p:nvSpPr>
        <p:spPr>
          <a:xfrm>
            <a:off x="2551061" y="1563207"/>
            <a:ext cx="9173855" cy="4667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5D693A-10C0-4D20-86F9-2C53F3ADC6F2}"/>
              </a:ext>
            </a:extLst>
          </p:cNvPr>
          <p:cNvSpPr/>
          <p:nvPr/>
        </p:nvSpPr>
        <p:spPr>
          <a:xfrm>
            <a:off x="2551061" y="2644606"/>
            <a:ext cx="8983329" cy="8866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853F08-DB59-40C4-B96C-D3F6744FDD1F}"/>
              </a:ext>
            </a:extLst>
          </p:cNvPr>
          <p:cNvSpPr/>
          <p:nvPr/>
        </p:nvSpPr>
        <p:spPr>
          <a:xfrm>
            <a:off x="2551061" y="4644948"/>
            <a:ext cx="7020905" cy="2465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623036-2D13-403A-9312-D6485912063C}"/>
              </a:ext>
            </a:extLst>
          </p:cNvPr>
          <p:cNvSpPr/>
          <p:nvPr/>
        </p:nvSpPr>
        <p:spPr>
          <a:xfrm>
            <a:off x="2551062" y="5580781"/>
            <a:ext cx="4639322" cy="6428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2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게시판 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843F5-82EF-4191-83E8-7778EEF77A41}"/>
              </a:ext>
            </a:extLst>
          </p:cNvPr>
          <p:cNvSpPr txBox="1"/>
          <p:nvPr/>
        </p:nvSpPr>
        <p:spPr>
          <a:xfrm>
            <a:off x="284421" y="1249488"/>
            <a:ext cx="232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게시글 삭제처리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F83FB2C-B1AC-4E4B-BD81-303C01D1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44" y="1461635"/>
            <a:ext cx="5229955" cy="3143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4E8FC33-FD7E-4AFE-8F90-C250E5B78DC1}"/>
              </a:ext>
            </a:extLst>
          </p:cNvPr>
          <p:cNvSpPr txBox="1"/>
          <p:nvPr/>
        </p:nvSpPr>
        <p:spPr>
          <a:xfrm>
            <a:off x="2708643" y="1077567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BoardDelRepository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6500B2-B5BA-4DF4-9392-3E4C71410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43" y="2408639"/>
            <a:ext cx="7192379" cy="1105054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60577D3-C7B9-4663-BA60-63CD1F69F598}"/>
              </a:ext>
            </a:extLst>
          </p:cNvPr>
          <p:cNvSpPr/>
          <p:nvPr/>
        </p:nvSpPr>
        <p:spPr>
          <a:xfrm>
            <a:off x="5895478" y="1898557"/>
            <a:ext cx="81870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3275A8-9151-4498-B432-23A413B44110}"/>
              </a:ext>
            </a:extLst>
          </p:cNvPr>
          <p:cNvSpPr txBox="1"/>
          <p:nvPr/>
        </p:nvSpPr>
        <p:spPr>
          <a:xfrm>
            <a:off x="2708642" y="2039307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BoardDelMapper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101292-C9B5-43A8-9244-AAAEC8664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642" y="4163029"/>
            <a:ext cx="4763165" cy="181000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4BC8211-76E0-4071-B95C-0D623BDC6AFB}"/>
              </a:ext>
            </a:extLst>
          </p:cNvPr>
          <p:cNvSpPr/>
          <p:nvPr/>
        </p:nvSpPr>
        <p:spPr>
          <a:xfrm>
            <a:off x="5895477" y="3653695"/>
            <a:ext cx="81870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5E786-3495-4662-AE04-79D57E09CB69}"/>
              </a:ext>
            </a:extLst>
          </p:cNvPr>
          <p:cNvSpPr txBox="1"/>
          <p:nvPr/>
        </p:nvSpPr>
        <p:spPr>
          <a:xfrm>
            <a:off x="2708642" y="3800869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BoardRepository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21C84D-4DA7-4FFC-B3C1-497424335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642" y="5110414"/>
            <a:ext cx="3915321" cy="609685"/>
          </a:xfrm>
          <a:prstGeom prst="rect">
            <a:avLst/>
          </a:prstGeom>
        </p:spPr>
      </p:pic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46036BF4-6FDA-4282-8B25-9B6F3CF53216}"/>
              </a:ext>
            </a:extLst>
          </p:cNvPr>
          <p:cNvSpPr/>
          <p:nvPr/>
        </p:nvSpPr>
        <p:spPr>
          <a:xfrm>
            <a:off x="5895477" y="4530248"/>
            <a:ext cx="81870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339567-FC8E-4409-873D-B1672B06235B}"/>
              </a:ext>
            </a:extLst>
          </p:cNvPr>
          <p:cNvSpPr txBox="1"/>
          <p:nvPr/>
        </p:nvSpPr>
        <p:spPr>
          <a:xfrm>
            <a:off x="2708641" y="4697795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BoardMapper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BEBCE9-D2AD-4CAE-A8B2-69E4DB350D68}"/>
              </a:ext>
            </a:extLst>
          </p:cNvPr>
          <p:cNvSpPr/>
          <p:nvPr/>
        </p:nvSpPr>
        <p:spPr>
          <a:xfrm>
            <a:off x="2708641" y="1446899"/>
            <a:ext cx="5229955" cy="3291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603D71-49D9-4611-8136-82B3AD78610F}"/>
              </a:ext>
            </a:extLst>
          </p:cNvPr>
          <p:cNvSpPr/>
          <p:nvPr/>
        </p:nvSpPr>
        <p:spPr>
          <a:xfrm>
            <a:off x="2708641" y="2395549"/>
            <a:ext cx="7192379" cy="11050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00B857-5A29-48B6-A615-A8C174105A70}"/>
              </a:ext>
            </a:extLst>
          </p:cNvPr>
          <p:cNvSpPr/>
          <p:nvPr/>
        </p:nvSpPr>
        <p:spPr>
          <a:xfrm>
            <a:off x="2708641" y="4163029"/>
            <a:ext cx="4763165" cy="1933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8464B4-E2C8-40A9-887E-C0C7BE628ECC}"/>
              </a:ext>
            </a:extLst>
          </p:cNvPr>
          <p:cNvSpPr/>
          <p:nvPr/>
        </p:nvSpPr>
        <p:spPr>
          <a:xfrm>
            <a:off x="2708641" y="5110414"/>
            <a:ext cx="3915321" cy="6096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4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게시판 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843F5-82EF-4191-83E8-7778EEF77A41}"/>
              </a:ext>
            </a:extLst>
          </p:cNvPr>
          <p:cNvSpPr txBox="1"/>
          <p:nvPr/>
        </p:nvSpPr>
        <p:spPr>
          <a:xfrm>
            <a:off x="284421" y="1249488"/>
            <a:ext cx="232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서비스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4CD40B-4B0C-45C1-A6CE-EA0E3710E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04" y="1656034"/>
            <a:ext cx="5153744" cy="2953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F63579-20F3-41E3-8C19-1279321A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704" y="2805574"/>
            <a:ext cx="8849960" cy="2905530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3E7888B-5517-4FD2-AF30-2D280FE887A2}"/>
              </a:ext>
            </a:extLst>
          </p:cNvPr>
          <p:cNvSpPr/>
          <p:nvPr/>
        </p:nvSpPr>
        <p:spPr>
          <a:xfrm>
            <a:off x="6096000" y="2193796"/>
            <a:ext cx="81870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472259-B24A-42CF-A70F-F26F3E8051D6}"/>
              </a:ext>
            </a:extLst>
          </p:cNvPr>
          <p:cNvSpPr txBox="1"/>
          <p:nvPr/>
        </p:nvSpPr>
        <p:spPr>
          <a:xfrm>
            <a:off x="2921429" y="1268627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BoardService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884ED-4208-4CB3-B3E1-2523D045ADE7}"/>
              </a:ext>
            </a:extLst>
          </p:cNvPr>
          <p:cNvSpPr txBox="1"/>
          <p:nvPr/>
        </p:nvSpPr>
        <p:spPr>
          <a:xfrm>
            <a:off x="2921428" y="2436242"/>
            <a:ext cx="35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BoardServiceImpl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일부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F99546-9ABE-414B-9DDC-F0FF68D8679E}"/>
              </a:ext>
            </a:extLst>
          </p:cNvPr>
          <p:cNvSpPr/>
          <p:nvPr/>
        </p:nvSpPr>
        <p:spPr>
          <a:xfrm>
            <a:off x="2921428" y="1656034"/>
            <a:ext cx="5153744" cy="3133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481AA1-0A3A-48E7-826A-F63CFA5B9827}"/>
              </a:ext>
            </a:extLst>
          </p:cNvPr>
          <p:cNvSpPr/>
          <p:nvPr/>
        </p:nvSpPr>
        <p:spPr>
          <a:xfrm>
            <a:off x="2921428" y="2805574"/>
            <a:ext cx="8849960" cy="29055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2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게시판 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843F5-82EF-4191-83E8-7778EEF77A41}"/>
              </a:ext>
            </a:extLst>
          </p:cNvPr>
          <p:cNvSpPr txBox="1"/>
          <p:nvPr/>
        </p:nvSpPr>
        <p:spPr>
          <a:xfrm>
            <a:off x="284421" y="1249488"/>
            <a:ext cx="242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구현한 기능 테스트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BA5033-9833-460C-A7E7-1FA44FF55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1" y="1973099"/>
            <a:ext cx="6661468" cy="37436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1D26DF-6395-408C-A0AF-2C9FE9E0FCF9}"/>
              </a:ext>
            </a:extLst>
          </p:cNvPr>
          <p:cNvSpPr/>
          <p:nvPr/>
        </p:nvSpPr>
        <p:spPr>
          <a:xfrm>
            <a:off x="284420" y="2000775"/>
            <a:ext cx="6661467" cy="37159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B24779-FA56-4D8D-BB78-0E97C17A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99" y="1380932"/>
            <a:ext cx="6586619" cy="36904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841FB7A-1962-4FF2-9208-E908BB1ABC3E}"/>
              </a:ext>
            </a:extLst>
          </p:cNvPr>
          <p:cNvSpPr/>
          <p:nvPr/>
        </p:nvSpPr>
        <p:spPr>
          <a:xfrm>
            <a:off x="4588199" y="1368158"/>
            <a:ext cx="6586619" cy="37159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969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게시판 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843F5-82EF-4191-83E8-7778EEF77A41}"/>
              </a:ext>
            </a:extLst>
          </p:cNvPr>
          <p:cNvSpPr txBox="1"/>
          <p:nvPr/>
        </p:nvSpPr>
        <p:spPr>
          <a:xfrm>
            <a:off x="284421" y="1249488"/>
            <a:ext cx="242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DB</a:t>
            </a:r>
            <a:r>
              <a:rPr lang="ko-KR" altLang="en-US" dirty="0"/>
              <a:t>반영 여부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9BA042-78AE-401A-B2A3-FA76DFA7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07" y="1249488"/>
            <a:ext cx="7803432" cy="18977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D09432-5DE3-46A7-8154-4B3BA491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79" y="3877666"/>
            <a:ext cx="8456432" cy="1546704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A4106EF-F620-499B-81A2-3086E8D80629}"/>
              </a:ext>
            </a:extLst>
          </p:cNvPr>
          <p:cNvSpPr/>
          <p:nvPr/>
        </p:nvSpPr>
        <p:spPr>
          <a:xfrm>
            <a:off x="5936446" y="3439289"/>
            <a:ext cx="776177" cy="35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99473-7D20-497E-A00B-FBA2DECFD2F5}"/>
              </a:ext>
            </a:extLst>
          </p:cNvPr>
          <p:cNvSpPr txBox="1"/>
          <p:nvPr/>
        </p:nvSpPr>
        <p:spPr>
          <a:xfrm>
            <a:off x="10287839" y="2795668"/>
            <a:ext cx="205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ko-KR" altLang="en-US" dirty="0" err="1">
                <a:solidFill>
                  <a:srgbClr val="00B0F0"/>
                </a:solidFill>
              </a:rPr>
              <a:t>번글</a:t>
            </a:r>
            <a:r>
              <a:rPr lang="ko-KR" altLang="en-US" dirty="0">
                <a:solidFill>
                  <a:srgbClr val="00B0F0"/>
                </a:solidFill>
              </a:rPr>
              <a:t> 삭제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01109-286E-4C60-BD9B-CAD1BB71CE6D}"/>
              </a:ext>
            </a:extLst>
          </p:cNvPr>
          <p:cNvSpPr txBox="1"/>
          <p:nvPr/>
        </p:nvSpPr>
        <p:spPr>
          <a:xfrm>
            <a:off x="2409979" y="5475438"/>
            <a:ext cx="259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삭제 테이블 이동 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2AD796-F095-4428-947B-8F5FEB848411}"/>
              </a:ext>
            </a:extLst>
          </p:cNvPr>
          <p:cNvSpPr/>
          <p:nvPr/>
        </p:nvSpPr>
        <p:spPr>
          <a:xfrm>
            <a:off x="2484407" y="1289258"/>
            <a:ext cx="7803432" cy="185797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F9F7B0-FF31-42FF-90C1-825585E71130}"/>
              </a:ext>
            </a:extLst>
          </p:cNvPr>
          <p:cNvSpPr/>
          <p:nvPr/>
        </p:nvSpPr>
        <p:spPr>
          <a:xfrm>
            <a:off x="2409979" y="3877666"/>
            <a:ext cx="8456432" cy="15461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371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회원탈퇴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4C54AF-201E-44D0-9D7B-12A6B0A5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32" y="1315922"/>
            <a:ext cx="6240464" cy="47873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4D872-3445-4F69-8585-F962BC2A39C2}"/>
              </a:ext>
            </a:extLst>
          </p:cNvPr>
          <p:cNvSpPr/>
          <p:nvPr/>
        </p:nvSpPr>
        <p:spPr>
          <a:xfrm>
            <a:off x="4719969" y="2844142"/>
            <a:ext cx="2562447" cy="20999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55BEE-9E62-4ADA-956D-DEE7D807435C}"/>
              </a:ext>
            </a:extLst>
          </p:cNvPr>
          <p:cNvSpPr txBox="1"/>
          <p:nvPr/>
        </p:nvSpPr>
        <p:spPr>
          <a:xfrm>
            <a:off x="4624874" y="2474810"/>
            <a:ext cx="175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회원 테이블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E066A-7DA2-4743-98A1-842AB8630CCD}"/>
              </a:ext>
            </a:extLst>
          </p:cNvPr>
          <p:cNvSpPr txBox="1"/>
          <p:nvPr/>
        </p:nvSpPr>
        <p:spPr>
          <a:xfrm>
            <a:off x="3333904" y="5179990"/>
            <a:ext cx="2169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수 많은 테이블이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참조되고 있는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회원 테이블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8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708644" y="323419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구현한 기능의 로직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회원탈퇴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301FDB-23DE-48E2-A1C1-70655E7A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84" y="1183291"/>
            <a:ext cx="8100548" cy="49591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17BB1F-D3A1-4915-A3EB-9139D0E5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880" y="2211187"/>
            <a:ext cx="6961936" cy="1334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F00ACD-A888-4128-A27A-400B469F5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136" y="4797163"/>
            <a:ext cx="6435334" cy="175509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F326B7-1A6D-4E87-AF27-A9249D0664CE}"/>
              </a:ext>
            </a:extLst>
          </p:cNvPr>
          <p:cNvSpPr/>
          <p:nvPr/>
        </p:nvSpPr>
        <p:spPr>
          <a:xfrm>
            <a:off x="1328183" y="3960561"/>
            <a:ext cx="2562447" cy="2074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F4BC69-1131-4E79-BBCF-6C30A34FB104}"/>
              </a:ext>
            </a:extLst>
          </p:cNvPr>
          <p:cNvSpPr/>
          <p:nvPr/>
        </p:nvSpPr>
        <p:spPr>
          <a:xfrm>
            <a:off x="1328183" y="4837025"/>
            <a:ext cx="3371408" cy="2074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59AAE39-784F-4DD8-94B9-AF0DB7892981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3890630" y="2878398"/>
            <a:ext cx="1175250" cy="11858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77F544D-9EB5-411E-8D8A-6622F5B10CC7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3924575" y="4133737"/>
            <a:ext cx="473872" cy="229524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C95CD5-9C0B-4FAB-BD6F-8CD992E0E5AD}"/>
              </a:ext>
            </a:extLst>
          </p:cNvPr>
          <p:cNvSpPr txBox="1"/>
          <p:nvPr/>
        </p:nvSpPr>
        <p:spPr>
          <a:xfrm>
            <a:off x="164184" y="836935"/>
            <a:ext cx="404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해당회원을 참조하는 모든 데이터 처리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157AD2-075A-48F1-B02D-3A6F5DC72148}"/>
              </a:ext>
            </a:extLst>
          </p:cNvPr>
          <p:cNvSpPr/>
          <p:nvPr/>
        </p:nvSpPr>
        <p:spPr>
          <a:xfrm>
            <a:off x="5065880" y="2221303"/>
            <a:ext cx="6961936" cy="13243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23D0F3-9B0A-4A89-96C4-63081132C893}"/>
              </a:ext>
            </a:extLst>
          </p:cNvPr>
          <p:cNvSpPr/>
          <p:nvPr/>
        </p:nvSpPr>
        <p:spPr>
          <a:xfrm>
            <a:off x="5309136" y="4781788"/>
            <a:ext cx="6435334" cy="17704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29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B193B-F2B7-4389-B32E-79790CC508FF}"/>
              </a:ext>
            </a:extLst>
          </p:cNvPr>
          <p:cNvSpPr txBox="1"/>
          <p:nvPr/>
        </p:nvSpPr>
        <p:spPr>
          <a:xfrm>
            <a:off x="563526" y="1095153"/>
            <a:ext cx="290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499E06-8427-4010-8B19-1DD3425C1D9E}"/>
              </a:ext>
            </a:extLst>
          </p:cNvPr>
          <p:cNvCxnSpPr>
            <a:cxnSpLocks/>
          </p:cNvCxnSpPr>
          <p:nvPr/>
        </p:nvCxnSpPr>
        <p:spPr>
          <a:xfrm>
            <a:off x="3338625" y="1556818"/>
            <a:ext cx="65283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2120CE-8D67-4374-BECF-3CF443DFCDB3}"/>
              </a:ext>
            </a:extLst>
          </p:cNvPr>
          <p:cNvSpPr txBox="1"/>
          <p:nvPr/>
        </p:nvSpPr>
        <p:spPr>
          <a:xfrm>
            <a:off x="3264196" y="1752354"/>
            <a:ext cx="214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 프로젝트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8D18F-B547-4894-8049-0AC5B6A846A7}"/>
              </a:ext>
            </a:extLst>
          </p:cNvPr>
          <p:cNvSpPr txBox="1"/>
          <p:nvPr/>
        </p:nvSpPr>
        <p:spPr>
          <a:xfrm>
            <a:off x="5787659" y="1783131"/>
            <a:ext cx="1630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펫 커뮤니티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DB5C4-4409-477B-AB81-F38A9707D3B1}"/>
              </a:ext>
            </a:extLst>
          </p:cNvPr>
          <p:cNvSpPr txBox="1"/>
          <p:nvPr/>
        </p:nvSpPr>
        <p:spPr>
          <a:xfrm>
            <a:off x="5787659" y="2247836"/>
            <a:ext cx="124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개발기간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4DC80-F19A-44C4-961D-39F20D64CCF0}"/>
              </a:ext>
            </a:extLst>
          </p:cNvPr>
          <p:cNvSpPr txBox="1"/>
          <p:nvPr/>
        </p:nvSpPr>
        <p:spPr>
          <a:xfrm>
            <a:off x="5787659" y="2874054"/>
            <a:ext cx="124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렛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995B23-DF2A-43D2-BE41-F0DB739F7A64}"/>
              </a:ext>
            </a:extLst>
          </p:cNvPr>
          <p:cNvSpPr txBox="1"/>
          <p:nvPr/>
        </p:nvSpPr>
        <p:spPr>
          <a:xfrm>
            <a:off x="5787659" y="3454526"/>
            <a:ext cx="124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개발인원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4962E3-6635-4504-A0EA-BAC9A432E006}"/>
              </a:ext>
            </a:extLst>
          </p:cNvPr>
          <p:cNvSpPr txBox="1"/>
          <p:nvPr/>
        </p:nvSpPr>
        <p:spPr>
          <a:xfrm>
            <a:off x="7176976" y="2247836"/>
            <a:ext cx="20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2023.08 ~ 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제작 중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7FF58D-664A-4079-824F-84BC930925B9}"/>
              </a:ext>
            </a:extLst>
          </p:cNvPr>
          <p:cNvSpPr txBox="1"/>
          <p:nvPr/>
        </p:nvSpPr>
        <p:spPr>
          <a:xfrm>
            <a:off x="7176976" y="2874054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4222A-1BE5-4CA1-BAE9-D3E87BA1A0D1}"/>
              </a:ext>
            </a:extLst>
          </p:cNvPr>
          <p:cNvSpPr txBox="1"/>
          <p:nvPr/>
        </p:nvSpPr>
        <p:spPr>
          <a:xfrm>
            <a:off x="7176976" y="3452629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개발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0E1C88-9318-4AE3-8799-E284AC4446D6}"/>
              </a:ext>
            </a:extLst>
          </p:cNvPr>
          <p:cNvSpPr txBox="1"/>
          <p:nvPr/>
        </p:nvSpPr>
        <p:spPr>
          <a:xfrm>
            <a:off x="478465" y="5122684"/>
            <a:ext cx="776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개발의 기본은 게시판에서 시작된다 생각하여 커뮤니티 형식의 게시판을 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만들어 보고자 하였습니다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BBF30D-2F02-4A54-A5F9-5C70290EA821}"/>
              </a:ext>
            </a:extLst>
          </p:cNvPr>
          <p:cNvSpPr txBox="1"/>
          <p:nvPr/>
        </p:nvSpPr>
        <p:spPr>
          <a:xfrm>
            <a:off x="478465" y="4584612"/>
            <a:ext cx="278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</a:rPr>
              <a:t>들어가며</a:t>
            </a: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</a:rPr>
              <a:t>..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3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3165845" y="376582"/>
            <a:ext cx="677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프로젝트를 진행하면서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…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FDC909-BE2D-4AAE-B417-6DC434A2083C}"/>
              </a:ext>
            </a:extLst>
          </p:cNvPr>
          <p:cNvSpPr txBox="1"/>
          <p:nvPr/>
        </p:nvSpPr>
        <p:spPr>
          <a:xfrm>
            <a:off x="439036" y="1303409"/>
            <a:ext cx="279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프로젝트의 문제점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210C7E-B737-40EA-B68F-545713C811F7}"/>
              </a:ext>
            </a:extLst>
          </p:cNvPr>
          <p:cNvSpPr txBox="1"/>
          <p:nvPr/>
        </p:nvSpPr>
        <p:spPr>
          <a:xfrm>
            <a:off x="6096000" y="1303409"/>
            <a:ext cx="381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앞으로 프로젝트진행 방향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39BAB-42E4-4C15-839F-9E44A4E9E7F1}"/>
              </a:ext>
            </a:extLst>
          </p:cNvPr>
          <p:cNvSpPr txBox="1"/>
          <p:nvPr/>
        </p:nvSpPr>
        <p:spPr>
          <a:xfrm>
            <a:off x="535615" y="1858535"/>
            <a:ext cx="23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기획의 부족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B75B3-47EF-4777-87E0-F360E135DDE6}"/>
              </a:ext>
            </a:extLst>
          </p:cNvPr>
          <p:cNvSpPr txBox="1"/>
          <p:nvPr/>
        </p:nvSpPr>
        <p:spPr>
          <a:xfrm>
            <a:off x="793455" y="2227867"/>
            <a:ext cx="415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구현하는 기능에 필요한 자원을 충분히 계산하지 못해 작업량 증가 </a:t>
            </a:r>
            <a:r>
              <a:rPr lang="en-US" altLang="ko-KR" sz="1400" dirty="0"/>
              <a:t>-&gt; </a:t>
            </a:r>
            <a:r>
              <a:rPr lang="ko-KR" altLang="en-US" sz="1400" dirty="0"/>
              <a:t>일정이 많이 </a:t>
            </a:r>
            <a:r>
              <a:rPr lang="ko-KR" altLang="en-US" sz="1400" dirty="0" err="1"/>
              <a:t>걸리게됨</a:t>
            </a:r>
            <a:endParaRPr lang="en-US" altLang="ko-KR" sz="14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5A6F8BE-8FDD-4EBA-9E79-21ADD1A8FB9B}"/>
              </a:ext>
            </a:extLst>
          </p:cNvPr>
          <p:cNvSpPr/>
          <p:nvPr/>
        </p:nvSpPr>
        <p:spPr>
          <a:xfrm>
            <a:off x="5276849" y="1818872"/>
            <a:ext cx="257175" cy="81799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FF0A70-5E86-435A-8349-A4CC558BE3B2}"/>
              </a:ext>
            </a:extLst>
          </p:cNvPr>
          <p:cNvSpPr txBox="1"/>
          <p:nvPr/>
        </p:nvSpPr>
        <p:spPr>
          <a:xfrm>
            <a:off x="6096000" y="2073978"/>
            <a:ext cx="415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작업의 타협점을 </a:t>
            </a:r>
            <a:r>
              <a:rPr lang="ko-KR" altLang="en-US" sz="1400" dirty="0" err="1"/>
              <a:t>찾아나가고</a:t>
            </a:r>
            <a:r>
              <a:rPr lang="ko-KR" altLang="en-US" sz="1400" dirty="0"/>
              <a:t> 불필요한 기능 축소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97A86A-1DCC-46F9-B755-34BFE0B2D37D}"/>
              </a:ext>
            </a:extLst>
          </p:cNvPr>
          <p:cNvSpPr txBox="1"/>
          <p:nvPr/>
        </p:nvSpPr>
        <p:spPr>
          <a:xfrm>
            <a:off x="439036" y="3063489"/>
            <a:ext cx="233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부족한 창의성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D8A1D6-6E9B-441C-A948-86F3071503C0}"/>
              </a:ext>
            </a:extLst>
          </p:cNvPr>
          <p:cNvSpPr txBox="1"/>
          <p:nvPr/>
        </p:nvSpPr>
        <p:spPr>
          <a:xfrm>
            <a:off x="696876" y="3432821"/>
            <a:ext cx="415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처음 계획은 기본기의 </a:t>
            </a:r>
            <a:r>
              <a:rPr lang="ko-KR" altLang="en-US" sz="1400" dirty="0" err="1"/>
              <a:t>충실성이지만</a:t>
            </a:r>
            <a:r>
              <a:rPr lang="ko-KR" altLang="en-US" sz="1400" dirty="0"/>
              <a:t> 이는 부족한</a:t>
            </a:r>
            <a:br>
              <a:rPr lang="en-US" altLang="ko-KR" sz="1400" dirty="0"/>
            </a:br>
            <a:r>
              <a:rPr lang="ko-KR" altLang="en-US" sz="1400" dirty="0"/>
              <a:t>창의성으로 </a:t>
            </a:r>
            <a:r>
              <a:rPr lang="ko-KR" altLang="en-US" sz="1400" dirty="0" err="1"/>
              <a:t>이어지게됨</a:t>
            </a:r>
            <a:endParaRPr lang="en-US" altLang="ko-KR" sz="14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2F5A1D5-DC2B-42F8-9247-7E018AC5217F}"/>
              </a:ext>
            </a:extLst>
          </p:cNvPr>
          <p:cNvSpPr/>
          <p:nvPr/>
        </p:nvSpPr>
        <p:spPr>
          <a:xfrm>
            <a:off x="5276849" y="3239135"/>
            <a:ext cx="257175" cy="81799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A72CC-E78A-484D-9E95-C7883F1C129A}"/>
              </a:ext>
            </a:extLst>
          </p:cNvPr>
          <p:cNvSpPr txBox="1"/>
          <p:nvPr/>
        </p:nvSpPr>
        <p:spPr>
          <a:xfrm>
            <a:off x="6076950" y="3386520"/>
            <a:ext cx="431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구현하고자 하는 기본적인 기능을 우선 추가하여</a:t>
            </a:r>
            <a:endParaRPr lang="en-US" altLang="ko-KR" sz="1400" dirty="0"/>
          </a:p>
          <a:p>
            <a:r>
              <a:rPr lang="ko-KR" altLang="en-US" sz="1400" dirty="0"/>
              <a:t>뼈대를 만들고 살을 붙이는 식으로 진행할 계획</a:t>
            </a: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B1F199-3ABB-4DAA-82FF-241D9C9F649A}"/>
              </a:ext>
            </a:extLst>
          </p:cNvPr>
          <p:cNvSpPr txBox="1"/>
          <p:nvPr/>
        </p:nvSpPr>
        <p:spPr>
          <a:xfrm>
            <a:off x="439035" y="4369527"/>
            <a:ext cx="289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아쉬운 변수 및 함수이름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446ED6-21B5-4F32-BC74-00A128809688}"/>
              </a:ext>
            </a:extLst>
          </p:cNvPr>
          <p:cNvSpPr txBox="1"/>
          <p:nvPr/>
        </p:nvSpPr>
        <p:spPr>
          <a:xfrm>
            <a:off x="696876" y="4738859"/>
            <a:ext cx="4157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다른 사람에게 보여주는 코드로써 작업하여 약어를</a:t>
            </a:r>
            <a:endParaRPr lang="en-US" altLang="ko-KR" sz="1400" dirty="0"/>
          </a:p>
          <a:p>
            <a:r>
              <a:rPr lang="ko-KR" altLang="en-US" sz="1400" dirty="0"/>
              <a:t>지양하고자 하였지만 </a:t>
            </a:r>
            <a:r>
              <a:rPr lang="ko-KR" altLang="en-US" sz="1400" dirty="0" err="1"/>
              <a:t>너무길어지고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두서없는</a:t>
            </a:r>
            <a:r>
              <a:rPr lang="ko-KR" altLang="en-US" sz="1400" dirty="0"/>
              <a:t> 부분이 보여서 아쉬웠음</a:t>
            </a:r>
            <a:endParaRPr lang="en-US" altLang="ko-KR" sz="14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377A85C-57BF-49EE-A543-8C935A21E1CA}"/>
              </a:ext>
            </a:extLst>
          </p:cNvPr>
          <p:cNvSpPr/>
          <p:nvPr/>
        </p:nvSpPr>
        <p:spPr>
          <a:xfrm>
            <a:off x="5276849" y="4545173"/>
            <a:ext cx="257175" cy="81799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93B5E-E5DE-4BAF-98C9-5E476AD8BBA3}"/>
              </a:ext>
            </a:extLst>
          </p:cNvPr>
          <p:cNvSpPr txBox="1"/>
          <p:nvPr/>
        </p:nvSpPr>
        <p:spPr>
          <a:xfrm>
            <a:off x="6096000" y="4692558"/>
            <a:ext cx="415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코드의 변수 </a:t>
            </a:r>
            <a:r>
              <a:rPr lang="ko-KR" altLang="en-US" sz="1400" dirty="0" err="1"/>
              <a:t>명에대한</a:t>
            </a:r>
            <a:r>
              <a:rPr lang="ko-KR" altLang="en-US" sz="1400" dirty="0"/>
              <a:t> 규약을 좀더 살펴보고 적절한 변수를 계속하여 </a:t>
            </a:r>
            <a:r>
              <a:rPr lang="ko-KR" altLang="en-US" sz="1400" dirty="0" err="1"/>
              <a:t>고민할것</a:t>
            </a:r>
            <a:r>
              <a:rPr lang="en-US" altLang="ko-KR" sz="1400" dirty="0"/>
              <a:t>. </a:t>
            </a:r>
            <a:r>
              <a:rPr lang="ko-KR" altLang="en-US" sz="1400" dirty="0"/>
              <a:t>또한 문서로 </a:t>
            </a:r>
            <a:r>
              <a:rPr lang="ko-KR" altLang="en-US" sz="1400" dirty="0" err="1"/>
              <a:t>정리할것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28215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F2AFF8-E1E5-4F6D-B30F-5263D0BB74CE}"/>
              </a:ext>
            </a:extLst>
          </p:cNvPr>
          <p:cNvSpPr txBox="1"/>
          <p:nvPr/>
        </p:nvSpPr>
        <p:spPr>
          <a:xfrm>
            <a:off x="3095625" y="1400175"/>
            <a:ext cx="6505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감사합니다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4762F-581D-4399-9D86-8AFD121CEF01}"/>
              </a:ext>
            </a:extLst>
          </p:cNvPr>
          <p:cNvSpPr txBox="1"/>
          <p:nvPr/>
        </p:nvSpPr>
        <p:spPr>
          <a:xfrm>
            <a:off x="3371849" y="5630507"/>
            <a:ext cx="477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https://github.com/Peaceful-LHJ/Project_Board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1BB6BA-8365-488F-B3D5-1F975BCD0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64" y="5390229"/>
            <a:ext cx="609610" cy="6096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3DD930-D45D-44F6-B332-3C4F63C03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4" y="5613219"/>
            <a:ext cx="942975" cy="3866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FA2D72-F8D2-4561-9CA4-23FAEDDB1467}"/>
              </a:ext>
            </a:extLst>
          </p:cNvPr>
          <p:cNvSpPr txBox="1"/>
          <p:nvPr/>
        </p:nvSpPr>
        <p:spPr>
          <a:xfrm>
            <a:off x="3581399" y="3781068"/>
            <a:ext cx="1628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Contact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C6A38-A647-414A-9221-484B33E978B0}"/>
              </a:ext>
            </a:extLst>
          </p:cNvPr>
          <p:cNvSpPr txBox="1"/>
          <p:nvPr/>
        </p:nvSpPr>
        <p:spPr>
          <a:xfrm>
            <a:off x="3114675" y="4387614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Tel. 010 – 4314 – 7570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068D1-988F-4448-81BB-C054C9215B16}"/>
              </a:ext>
            </a:extLst>
          </p:cNvPr>
          <p:cNvSpPr txBox="1"/>
          <p:nvPr/>
        </p:nvSpPr>
        <p:spPr>
          <a:xfrm>
            <a:off x="2786061" y="4853142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Email fun4314@gmail.com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0D963C3-6FE3-4693-88A4-BBDEE8A94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1" y="6131699"/>
            <a:ext cx="614364" cy="6143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FF91A6-2E2B-4D7F-B078-DEB28AA6E34D}"/>
              </a:ext>
            </a:extLst>
          </p:cNvPr>
          <p:cNvSpPr txBox="1"/>
          <p:nvPr/>
        </p:nvSpPr>
        <p:spPr>
          <a:xfrm>
            <a:off x="1590675" y="6324193"/>
            <a:ext cx="901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KakaoOven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https://ovenapp.io/project/l3eboFVRngtOUSkEP97yHo36ApQw4ieA#m7ae3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9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B193B-F2B7-4389-B32E-79790CC508FF}"/>
              </a:ext>
            </a:extLst>
          </p:cNvPr>
          <p:cNvSpPr txBox="1"/>
          <p:nvPr/>
        </p:nvSpPr>
        <p:spPr>
          <a:xfrm>
            <a:off x="361509" y="1202875"/>
            <a:ext cx="290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펫 커뮤니티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499E06-8427-4010-8B19-1DD3425C1D9E}"/>
              </a:ext>
            </a:extLst>
          </p:cNvPr>
          <p:cNvCxnSpPr>
            <a:cxnSpLocks/>
          </p:cNvCxnSpPr>
          <p:nvPr/>
        </p:nvCxnSpPr>
        <p:spPr>
          <a:xfrm>
            <a:off x="3338625" y="1556818"/>
            <a:ext cx="65283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2120CE-8D67-4374-BECF-3CF443DFCDB3}"/>
              </a:ext>
            </a:extLst>
          </p:cNvPr>
          <p:cNvSpPr txBox="1"/>
          <p:nvPr/>
        </p:nvSpPr>
        <p:spPr>
          <a:xfrm>
            <a:off x="3264196" y="1752354"/>
            <a:ext cx="214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8834C-66E1-4DEB-B0A6-8979BAED96BD}"/>
              </a:ext>
            </a:extLst>
          </p:cNvPr>
          <p:cNvSpPr txBox="1"/>
          <p:nvPr/>
        </p:nvSpPr>
        <p:spPr>
          <a:xfrm>
            <a:off x="4820095" y="2394166"/>
            <a:ext cx="124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사용언어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F8319-D9D2-42F9-AC64-AAEC40446746}"/>
              </a:ext>
            </a:extLst>
          </p:cNvPr>
          <p:cNvSpPr txBox="1"/>
          <p:nvPr/>
        </p:nvSpPr>
        <p:spPr>
          <a:xfrm>
            <a:off x="4820095" y="2973690"/>
            <a:ext cx="109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34896-40E3-4559-8DBC-A15226E7AD9F}"/>
              </a:ext>
            </a:extLst>
          </p:cNvPr>
          <p:cNvSpPr txBox="1"/>
          <p:nvPr/>
        </p:nvSpPr>
        <p:spPr>
          <a:xfrm>
            <a:off x="6209412" y="2394166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Java(JDK 11),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D7423-BFA5-4A09-A5A6-FE96CD091500}"/>
              </a:ext>
            </a:extLst>
          </p:cNvPr>
          <p:cNvSpPr txBox="1"/>
          <p:nvPr/>
        </p:nvSpPr>
        <p:spPr>
          <a:xfrm>
            <a:off x="6209412" y="2973690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Oracle XE 11g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7EE865-B5CC-4B7A-90A8-F3F2413BB2D1}"/>
              </a:ext>
            </a:extLst>
          </p:cNvPr>
          <p:cNvSpPr txBox="1"/>
          <p:nvPr/>
        </p:nvSpPr>
        <p:spPr>
          <a:xfrm>
            <a:off x="4820095" y="3553214"/>
            <a:ext cx="109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2421E1-4AAE-4570-8464-5BD49020482C}"/>
              </a:ext>
            </a:extLst>
          </p:cNvPr>
          <p:cNvSpPr txBox="1"/>
          <p:nvPr/>
        </p:nvSpPr>
        <p:spPr>
          <a:xfrm>
            <a:off x="6209412" y="3553214"/>
            <a:ext cx="333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 2023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47E9B-F515-426D-AF08-27DF9031BFFD}"/>
              </a:ext>
            </a:extLst>
          </p:cNvPr>
          <p:cNvSpPr txBox="1"/>
          <p:nvPr/>
        </p:nvSpPr>
        <p:spPr>
          <a:xfrm>
            <a:off x="4820095" y="4132738"/>
            <a:ext cx="138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D3F421-446E-49A7-A956-615272AE7E6B}"/>
              </a:ext>
            </a:extLst>
          </p:cNvPr>
          <p:cNvSpPr txBox="1"/>
          <p:nvPr/>
        </p:nvSpPr>
        <p:spPr>
          <a:xfrm>
            <a:off x="6209411" y="4132738"/>
            <a:ext cx="432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Apache Tomcat 9.0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F4ED3-5958-4748-AD74-1B9FE500EFC0}"/>
              </a:ext>
            </a:extLst>
          </p:cNvPr>
          <p:cNvSpPr txBox="1"/>
          <p:nvPr/>
        </p:nvSpPr>
        <p:spPr>
          <a:xfrm>
            <a:off x="4820095" y="4712262"/>
            <a:ext cx="138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프레임워크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68C4BD-9F2B-4C39-96B0-B11219E5A095}"/>
              </a:ext>
            </a:extLst>
          </p:cNvPr>
          <p:cNvSpPr txBox="1"/>
          <p:nvPr/>
        </p:nvSpPr>
        <p:spPr>
          <a:xfrm>
            <a:off x="6209411" y="4712262"/>
            <a:ext cx="432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MVC(5.2.24) /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MyBatis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(3.5.11)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3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B193B-F2B7-4389-B32E-79790CC508FF}"/>
              </a:ext>
            </a:extLst>
          </p:cNvPr>
          <p:cNvSpPr txBox="1"/>
          <p:nvPr/>
        </p:nvSpPr>
        <p:spPr>
          <a:xfrm>
            <a:off x="361509" y="1202875"/>
            <a:ext cx="290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구현목표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F499E06-8427-4010-8B19-1DD3425C1D9E}"/>
              </a:ext>
            </a:extLst>
          </p:cNvPr>
          <p:cNvCxnSpPr>
            <a:cxnSpLocks/>
          </p:cNvCxnSpPr>
          <p:nvPr/>
        </p:nvCxnSpPr>
        <p:spPr>
          <a:xfrm>
            <a:off x="3338625" y="1556818"/>
            <a:ext cx="65283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8834C-66E1-4DEB-B0A6-8979BAED96BD}"/>
              </a:ext>
            </a:extLst>
          </p:cNvPr>
          <p:cNvSpPr txBox="1"/>
          <p:nvPr/>
        </p:nvSpPr>
        <p:spPr>
          <a:xfrm>
            <a:off x="1129820" y="3102143"/>
            <a:ext cx="15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7CE41-81B3-42AC-951A-5EADC2A212F2}"/>
              </a:ext>
            </a:extLst>
          </p:cNvPr>
          <p:cNvSpPr txBox="1"/>
          <p:nvPr/>
        </p:nvSpPr>
        <p:spPr>
          <a:xfrm>
            <a:off x="1129819" y="4029769"/>
            <a:ext cx="15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44543-2CBC-438F-9C6B-FE58DE545917}"/>
              </a:ext>
            </a:extLst>
          </p:cNvPr>
          <p:cNvSpPr txBox="1"/>
          <p:nvPr/>
        </p:nvSpPr>
        <p:spPr>
          <a:xfrm>
            <a:off x="2643963" y="4029769"/>
            <a:ext cx="82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댓글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신고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 및 탈퇴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문의글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작성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회원정보조회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9AD8C2-C1C1-42E2-9A7B-83C48CF0DBDC}"/>
              </a:ext>
            </a:extLst>
          </p:cNvPr>
          <p:cNvSpPr txBox="1"/>
          <p:nvPr/>
        </p:nvSpPr>
        <p:spPr>
          <a:xfrm>
            <a:off x="1129819" y="4957395"/>
            <a:ext cx="15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F5CE5D-35AC-4040-A46E-36CE2813FD1B}"/>
              </a:ext>
            </a:extLst>
          </p:cNvPr>
          <p:cNvSpPr txBox="1"/>
          <p:nvPr/>
        </p:nvSpPr>
        <p:spPr>
          <a:xfrm>
            <a:off x="2643963" y="4957395"/>
            <a:ext cx="82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신고 처리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삭제한 데이터 추적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정보 추적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6F1F55-2F02-4642-B806-38B8A7C180E8}"/>
              </a:ext>
            </a:extLst>
          </p:cNvPr>
          <p:cNvSpPr txBox="1"/>
          <p:nvPr/>
        </p:nvSpPr>
        <p:spPr>
          <a:xfrm>
            <a:off x="2643964" y="3105834"/>
            <a:ext cx="826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CRUD 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삭제테이블 구현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페이징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검색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댓글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답글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파일업로드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카테고리 등 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07A3A4-F6DE-48B4-B646-301EDB9D7C88}"/>
              </a:ext>
            </a:extLst>
          </p:cNvPr>
          <p:cNvSpPr txBox="1"/>
          <p:nvPr/>
        </p:nvSpPr>
        <p:spPr>
          <a:xfrm>
            <a:off x="1129819" y="2188365"/>
            <a:ext cx="15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B05ED9-8690-4852-960C-19DC23099EA2}"/>
              </a:ext>
            </a:extLst>
          </p:cNvPr>
          <p:cNvSpPr txBox="1"/>
          <p:nvPr/>
        </p:nvSpPr>
        <p:spPr>
          <a:xfrm>
            <a:off x="2643963" y="2192056"/>
            <a:ext cx="82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/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기반으로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 MVC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사용하여 구현</a:t>
            </a:r>
          </a:p>
        </p:txBody>
      </p:sp>
    </p:spTree>
    <p:extLst>
      <p:ext uri="{BB962C8B-B14F-4D97-AF65-F5344CB8AC3E}">
        <p14:creationId xmlns:p14="http://schemas.microsoft.com/office/powerpoint/2010/main" val="33891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6F7DC80-1154-4C6D-A7EA-54D76558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82" y="256983"/>
            <a:ext cx="7724357" cy="5782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637023-1E27-4751-BD33-9633760AC542}"/>
              </a:ext>
            </a:extLst>
          </p:cNvPr>
          <p:cNvSpPr txBox="1"/>
          <p:nvPr/>
        </p:nvSpPr>
        <p:spPr>
          <a:xfrm>
            <a:off x="202020" y="1131936"/>
            <a:ext cx="203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ERD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DD63D-32D7-4C2A-842F-6FEAC487DC34}"/>
              </a:ext>
            </a:extLst>
          </p:cNvPr>
          <p:cNvSpPr txBox="1"/>
          <p:nvPr/>
        </p:nvSpPr>
        <p:spPr>
          <a:xfrm>
            <a:off x="202020" y="2123329"/>
            <a:ext cx="3817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다소 복잡한 </a:t>
            </a:r>
            <a:r>
              <a:rPr lang="en-US" altLang="ko-KR" dirty="0"/>
              <a:t>ERD</a:t>
            </a:r>
            <a:r>
              <a:rPr lang="ko-KR" altLang="en-US" dirty="0"/>
              <a:t>구조의 이유는 삭제테이블을 구현하여 테이블을 분리해서 입니다</a:t>
            </a:r>
          </a:p>
        </p:txBody>
      </p:sp>
    </p:spTree>
    <p:extLst>
      <p:ext uri="{BB962C8B-B14F-4D97-AF65-F5344CB8AC3E}">
        <p14:creationId xmlns:p14="http://schemas.microsoft.com/office/powerpoint/2010/main" val="246720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DC518C-422B-4459-B55E-4FCDD999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563" y="868108"/>
            <a:ext cx="6322742" cy="33955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46F065-6DC0-45D4-A54A-340426670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200" y="2658966"/>
            <a:ext cx="6322742" cy="3361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F0054-CB71-424D-A4F0-9666A631DE26}"/>
              </a:ext>
            </a:extLst>
          </p:cNvPr>
          <p:cNvSpPr txBox="1"/>
          <p:nvPr/>
        </p:nvSpPr>
        <p:spPr>
          <a:xfrm>
            <a:off x="202020" y="1131936"/>
            <a:ext cx="239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DB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6D89A-D34F-4BCD-AFFB-8C80448B44A7}"/>
              </a:ext>
            </a:extLst>
          </p:cNvPr>
          <p:cNvSpPr txBox="1"/>
          <p:nvPr/>
        </p:nvSpPr>
        <p:spPr>
          <a:xfrm>
            <a:off x="202020" y="1873860"/>
            <a:ext cx="3817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많은 테이블을 원활하게 관리하기</a:t>
            </a:r>
            <a:br>
              <a:rPr lang="en-US" altLang="ko-KR" dirty="0"/>
            </a:br>
            <a:r>
              <a:rPr lang="ko-KR" altLang="en-US" dirty="0"/>
              <a:t>위해 엑셀을 활용하여 명세서를 작성하였습니다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추후 유지보수의 용이성도 </a:t>
            </a:r>
            <a:endParaRPr lang="en-US" altLang="ko-KR" dirty="0"/>
          </a:p>
          <a:p>
            <a:r>
              <a:rPr lang="ko-KR" altLang="en-US" dirty="0"/>
              <a:t>가지도록 노력하였습니다</a:t>
            </a: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FBB16C2F-D763-497F-BBCE-69B45FC6A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301532"/>
              </p:ext>
            </p:extLst>
          </p:nvPr>
        </p:nvGraphicFramePr>
        <p:xfrm>
          <a:off x="-116958" y="3725492"/>
          <a:ext cx="17240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포장기 셸 개체" showAsIcon="1" r:id="rId5" imgW="1724400" imgH="537840" progId="Package">
                  <p:embed/>
                </p:oleObj>
              </mc:Choice>
              <mc:Fallback>
                <p:oleObj name="포장기 셸 개체" showAsIcon="1" r:id="rId5" imgW="1724400" imgH="5378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16958" y="3725492"/>
                        <a:ext cx="1724025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092FC2-410D-4D8B-B0F4-CD0B7A942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" r="-1"/>
          <a:stretch/>
        </p:blipFill>
        <p:spPr>
          <a:xfrm>
            <a:off x="941137" y="866417"/>
            <a:ext cx="10262023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9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FDD80E-88DA-46B8-8CB7-D1649411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20" y="739255"/>
            <a:ext cx="2130934" cy="53794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4505D6-D5BC-4E80-998A-302118CBB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3391"/>
            <a:ext cx="5082183" cy="4955354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6582AE9-0D7C-4905-8BB6-2429DB80B73A}"/>
              </a:ext>
            </a:extLst>
          </p:cNvPr>
          <p:cNvCxnSpPr>
            <a:cxnSpLocks/>
          </p:cNvCxnSpPr>
          <p:nvPr/>
        </p:nvCxnSpPr>
        <p:spPr>
          <a:xfrm flipV="1">
            <a:off x="4444404" y="3062177"/>
            <a:ext cx="1651596" cy="15949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65815" y="1163391"/>
            <a:ext cx="239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객체 작성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7E1BCA-7AF0-459A-ABFA-B240151F17F7}"/>
              </a:ext>
            </a:extLst>
          </p:cNvPr>
          <p:cNvSpPr/>
          <p:nvPr/>
        </p:nvSpPr>
        <p:spPr>
          <a:xfrm>
            <a:off x="3508744" y="3141923"/>
            <a:ext cx="935660" cy="1594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0DBC8C-AEAF-4CA0-9510-585983CA9382}"/>
              </a:ext>
            </a:extLst>
          </p:cNvPr>
          <p:cNvSpPr/>
          <p:nvPr/>
        </p:nvSpPr>
        <p:spPr>
          <a:xfrm>
            <a:off x="3231421" y="739255"/>
            <a:ext cx="2130934" cy="53794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9F1F2A-4654-45B0-B3FB-EBC206347B9F}"/>
              </a:ext>
            </a:extLst>
          </p:cNvPr>
          <p:cNvSpPr/>
          <p:nvPr/>
        </p:nvSpPr>
        <p:spPr>
          <a:xfrm>
            <a:off x="6096000" y="1163391"/>
            <a:ext cx="5082183" cy="49553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1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FEEC7A-E14B-4AD6-B461-012226157F56}"/>
              </a:ext>
            </a:extLst>
          </p:cNvPr>
          <p:cNvSpPr txBox="1"/>
          <p:nvPr/>
        </p:nvSpPr>
        <p:spPr>
          <a:xfrm>
            <a:off x="265815" y="1163391"/>
            <a:ext cx="239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매퍼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작성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976F13-9627-44EB-83E7-4F6FEC4E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015" y="577524"/>
            <a:ext cx="2934109" cy="55252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817E7D-95A4-4B32-86C5-D30FC3E2D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8014"/>
            <a:ext cx="5275972" cy="4934781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7238261-2B74-479F-820C-04CC0085FF71}"/>
              </a:ext>
            </a:extLst>
          </p:cNvPr>
          <p:cNvCxnSpPr/>
          <p:nvPr/>
        </p:nvCxnSpPr>
        <p:spPr>
          <a:xfrm flipV="1">
            <a:off x="4901609" y="4572000"/>
            <a:ext cx="1194391" cy="56352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5FA576-CCC5-4942-8209-88A17B289EA8}"/>
              </a:ext>
            </a:extLst>
          </p:cNvPr>
          <p:cNvSpPr/>
          <p:nvPr/>
        </p:nvSpPr>
        <p:spPr>
          <a:xfrm>
            <a:off x="3530009" y="5018567"/>
            <a:ext cx="1371600" cy="2232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FC26CB-E828-454A-B63E-CC9291C560CC}"/>
              </a:ext>
            </a:extLst>
          </p:cNvPr>
          <p:cNvSpPr txBox="1"/>
          <p:nvPr/>
        </p:nvSpPr>
        <p:spPr>
          <a:xfrm>
            <a:off x="9281985" y="5456464"/>
            <a:ext cx="2105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MemberMapper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의 일부분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4F3BDB-9122-4626-8A04-9181E457C288}"/>
              </a:ext>
            </a:extLst>
          </p:cNvPr>
          <p:cNvSpPr/>
          <p:nvPr/>
        </p:nvSpPr>
        <p:spPr>
          <a:xfrm>
            <a:off x="2910015" y="569796"/>
            <a:ext cx="2934109" cy="55252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3D3D6C-4032-4C66-BF2E-D454BCB803C9}"/>
              </a:ext>
            </a:extLst>
          </p:cNvPr>
          <p:cNvSpPr/>
          <p:nvPr/>
        </p:nvSpPr>
        <p:spPr>
          <a:xfrm>
            <a:off x="6096000" y="1163391"/>
            <a:ext cx="5291231" cy="49316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28403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458</Words>
  <Application>Microsoft Office PowerPoint</Application>
  <PresentationFormat>와이드스크린</PresentationFormat>
  <Paragraphs>111</Paragraphs>
  <Slides>21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</vt:lpstr>
      <vt:lpstr>Candara</vt:lpstr>
      <vt:lpstr>Corbel</vt:lpstr>
      <vt:lpstr>Wingdings 3</vt:lpstr>
      <vt:lpstr>New_Education02</vt:lpstr>
      <vt:lpstr>패키지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</dc:creator>
  <cp:lastModifiedBy>s</cp:lastModifiedBy>
  <cp:revision>44</cp:revision>
  <dcterms:created xsi:type="dcterms:W3CDTF">2023-08-23T00:11:44Z</dcterms:created>
  <dcterms:modified xsi:type="dcterms:W3CDTF">2023-08-24T02:34:34Z</dcterms:modified>
</cp:coreProperties>
</file>