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8688-5FCA-86F2-BBA7-5E3C470C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EF92-5D38-2A8A-0462-CD41BCEB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4A86-B2B6-2197-DA46-A0D19555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AE6C-5CA9-6BC1-57CB-B21C9975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C3B0-0E8A-7E7E-BF56-15072902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36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8BA5-9FCA-E4C1-4E73-2909EFAC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E9D21-D676-F6B9-9AA8-43BCB58E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7D96-3DCE-C736-E475-F00134D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11AC-A4B4-58ED-4A4B-C52829A7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4235-785F-88F6-BA82-5C0A91E5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62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7C968-02A4-510A-CCAC-F8D147BF8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BD82-62D9-7F9A-76F9-15DB378C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D730-86C4-FD45-E24C-0634FC13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74FA-BE8C-3EDD-4286-3DFE1E7B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A61F-B06A-2C0B-410F-796B29E0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721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F7D9-5917-D2EF-BD0F-8B1A923D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C69D-46EA-DBDA-7F6F-6E7E068F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A8D8-343A-F1A6-5D10-55D37166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114E-147C-6EA7-FF36-D5C3302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030AC-4F19-02E6-BC5D-2818EE2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703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7B1E-E61C-3C87-4A46-F9B2E26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0DDC-7430-BFE7-B990-520660AE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4DAC-5D34-141C-5385-741C2E51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DA0B-F668-91EA-2953-7874D46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3E9F-6FBE-9B32-08FD-676A5CCB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9961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77DB-CB3A-CB00-BCBA-3A82F146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E474-E6D0-9D4E-CCEE-C701C8F99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84660-0D73-7288-A5A2-D7AD06AE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D2B4-850E-2C90-9AB2-F5CF244D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9232-1177-B561-1486-DA466F35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AA011-EA1E-3660-99D0-2A98F56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400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1552-7906-5B7D-70BF-ADC6E2D6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9719-2482-1444-A3FD-4DB98B53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C1D9-CEF3-AF47-8F41-E75DE254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E7234-FC8B-FCB9-59A8-91EB0A77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9C6AF-1A59-EA5E-1667-CBCF1DC05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552AB-DEBA-80C1-D1E9-17911421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BBCB9-FDDA-BF98-D17B-18A54417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A69EC-546E-A1C5-CB62-AE96CAC2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94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C42A-8BD8-2504-E014-2E08472D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63D41-9D9D-8E00-BFE1-5033FE86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F593-8C7F-352A-277F-C700B7CF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13AD9-C240-6783-E20D-734E3ECD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40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8DB3E-21BF-4504-DFEA-38B5ACC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80987-7AFD-2763-852F-C8ED13D5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2F6F-474B-3B7E-8D12-E8DFD2E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961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8CEE-04F4-76C0-7B05-4BE96FA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813E-97BE-4FBB-5831-EF24E405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C1C7-AB51-BD74-76A0-5B6F9906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96C8-926F-6B4D-591B-63388C11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A825-1F13-F549-FB3F-D41EA42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75FD-6AC3-E249-3491-B221198B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98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8748-40E1-7F25-CF0F-455162DC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9F454-5F1B-E46C-DEAD-3674B1C06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C6724-0DAA-136D-7430-7647C90E4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38139-9A6B-35E4-AB16-D992BD18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705A-3AF2-E763-53A2-A24E9B15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461-2619-A694-4C5D-FEA23556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79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ECB0A-AB57-FC98-BC54-28BCBCE7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6EE7-F1A0-D555-8432-6DA07F7F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D9F5-32EB-7338-384C-E5F893315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4530-229A-40D4-9B47-9218D20299AA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0401-448D-B556-D638-04260BBB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764C-9F59-C283-C780-D4F57454C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951E-15F8-4869-8F25-3D51D71C9EB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24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C9CC-5AF6-5996-79BB-74EF33C4F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SHG Analysis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DFF1-8FFC-6924-CAA2-B0098042E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Ikhile Peace </a:t>
            </a:r>
            <a:r>
              <a:rPr lang="en-GB" dirty="0" err="1"/>
              <a:t>Osarieme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2339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49DD-9B5A-7E6E-CD3B-2484EC7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Revenue Loss across Customer Type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5D3951-CAB6-ED0A-DCA7-0B873B57F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1" y="1285460"/>
            <a:ext cx="7499749" cy="5207415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C11B3C-F894-A018-8B36-7FE59288B9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5265929"/>
              </p:ext>
            </p:extLst>
          </p:nvPr>
        </p:nvGraphicFramePr>
        <p:xfrm>
          <a:off x="7924799" y="1577009"/>
          <a:ext cx="3842150" cy="3458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075">
                  <a:extLst>
                    <a:ext uri="{9D8B030D-6E8A-4147-A177-3AD203B41FA5}">
                      <a16:colId xmlns:a16="http://schemas.microsoft.com/office/drawing/2014/main" val="1242619382"/>
                    </a:ext>
                  </a:extLst>
                </a:gridCol>
                <a:gridCol w="1921075">
                  <a:extLst>
                    <a:ext uri="{9D8B030D-6E8A-4147-A177-3AD203B41FA5}">
                      <a16:colId xmlns:a16="http://schemas.microsoft.com/office/drawing/2014/main" val="4259556204"/>
                    </a:ext>
                  </a:extLst>
                </a:gridCol>
              </a:tblGrid>
              <a:tr h="604052">
                <a:tc>
                  <a:txBody>
                    <a:bodyPr/>
                    <a:lstStyle/>
                    <a:p>
                      <a:r>
                        <a:rPr lang="en-GB" dirty="0"/>
                        <a:t>Customer Type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Revenue Loss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26625"/>
                  </a:ext>
                </a:extLst>
              </a:tr>
              <a:tr h="604052">
                <a:tc>
                  <a:txBody>
                    <a:bodyPr/>
                    <a:lstStyle/>
                    <a:p>
                      <a:r>
                        <a:rPr lang="en-GB" dirty="0"/>
                        <a:t>Contract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-283888.62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73852"/>
                  </a:ext>
                </a:extLst>
              </a:tr>
              <a:tr h="604052">
                <a:tc>
                  <a:txBody>
                    <a:bodyPr/>
                    <a:lstStyle/>
                    <a:p>
                      <a:r>
                        <a:rPr lang="en-GB" dirty="0"/>
                        <a:t>Group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-17325.19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58912"/>
                  </a:ext>
                </a:extLst>
              </a:tr>
              <a:tr h="604052">
                <a:tc>
                  <a:txBody>
                    <a:bodyPr/>
                    <a:lstStyle/>
                    <a:p>
                      <a:r>
                        <a:rPr lang="en-GB" dirty="0"/>
                        <a:t>Transient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-11502290.03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76602"/>
                  </a:ext>
                </a:extLst>
              </a:tr>
              <a:tr h="1042609">
                <a:tc>
                  <a:txBody>
                    <a:bodyPr/>
                    <a:lstStyle/>
                    <a:p>
                      <a:r>
                        <a:rPr lang="en-GB" dirty="0"/>
                        <a:t>Transient-Party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NG" dirty="0"/>
                        <a:t>1319396.25 </a:t>
                      </a:r>
                      <a:br>
                        <a:rPr lang="en-NG" dirty="0"/>
                      </a:b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52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FD9-95C0-27F7-3BF5-8BB41FF5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Revenue Loss across Distribution Channel</a:t>
            </a:r>
            <a:endParaRPr lang="en-NG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B852CD-4BE6-7BE7-7AE4-BF5FC955B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4" y="1506145"/>
            <a:ext cx="8215085" cy="5133194"/>
          </a:xfr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2315E5-D7C9-153C-68EA-0CE5F7DF0A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599008"/>
              </p:ext>
            </p:extLst>
          </p:nvPr>
        </p:nvGraphicFramePr>
        <p:xfrm>
          <a:off x="8468138" y="1751013"/>
          <a:ext cx="3470808" cy="3355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04">
                  <a:extLst>
                    <a:ext uri="{9D8B030D-6E8A-4147-A177-3AD203B41FA5}">
                      <a16:colId xmlns:a16="http://schemas.microsoft.com/office/drawing/2014/main" val="4066415680"/>
                    </a:ext>
                  </a:extLst>
                </a:gridCol>
                <a:gridCol w="1735404">
                  <a:extLst>
                    <a:ext uri="{9D8B030D-6E8A-4147-A177-3AD203B41FA5}">
                      <a16:colId xmlns:a16="http://schemas.microsoft.com/office/drawing/2014/main" val="2030701989"/>
                    </a:ext>
                  </a:extLst>
                </a:gridCol>
              </a:tblGrid>
              <a:tr h="559329">
                <a:tc>
                  <a:txBody>
                    <a:bodyPr/>
                    <a:lstStyle/>
                    <a:p>
                      <a:r>
                        <a:rPr lang="en-GB" dirty="0"/>
                        <a:t>Channel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Loss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48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GB" dirty="0"/>
                        <a:t>Corporate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-195598.69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21035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GB" dirty="0"/>
                        <a:t>Direct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-1033280.81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9618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GB" dirty="0"/>
                        <a:t>Offline agent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-1110542.27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6120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GB" dirty="0"/>
                        <a:t>Online agent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-10782870.82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93581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GB" dirty="0"/>
                        <a:t>undefined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-607.50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3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5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4B47-0D34-B5A1-526C-1B746900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90" y="365125"/>
            <a:ext cx="10515600" cy="1325563"/>
          </a:xfrm>
        </p:spPr>
        <p:txBody>
          <a:bodyPr/>
          <a:lstStyle/>
          <a:p>
            <a:r>
              <a:rPr lang="en-GB" b="1" dirty="0"/>
              <a:t>Yearly Revenue Generation</a:t>
            </a:r>
            <a:endParaRPr lang="en-NG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854A6-4928-1AF8-B595-E799B93445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487"/>
            <a:ext cx="10906580" cy="5048388"/>
          </a:xfrm>
        </p:spPr>
      </p:pic>
    </p:spTree>
    <p:extLst>
      <p:ext uri="{BB962C8B-B14F-4D97-AF65-F5344CB8AC3E}">
        <p14:creationId xmlns:p14="http://schemas.microsoft.com/office/powerpoint/2010/main" val="291070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7E0A-1C30-ECEC-8536-1EBD538C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per Year</a:t>
            </a:r>
            <a:endParaRPr lang="en-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E4522E-F179-43A1-63E4-AA1B5E84A1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7" y="1690688"/>
            <a:ext cx="6437243" cy="468360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40B162-40FD-ED91-AA69-1D36B16A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14988"/>
              </p:ext>
            </p:extLst>
          </p:nvPr>
        </p:nvGraphicFramePr>
        <p:xfrm>
          <a:off x="680277" y="1947297"/>
          <a:ext cx="4236280" cy="37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40">
                  <a:extLst>
                    <a:ext uri="{9D8B030D-6E8A-4147-A177-3AD203B41FA5}">
                      <a16:colId xmlns:a16="http://schemas.microsoft.com/office/drawing/2014/main" val="574619965"/>
                    </a:ext>
                  </a:extLst>
                </a:gridCol>
                <a:gridCol w="2118140">
                  <a:extLst>
                    <a:ext uri="{9D8B030D-6E8A-4147-A177-3AD203B41FA5}">
                      <a16:colId xmlns:a16="http://schemas.microsoft.com/office/drawing/2014/main" val="1208342580"/>
                    </a:ext>
                  </a:extLst>
                </a:gridCol>
              </a:tblGrid>
              <a:tr h="631816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83299"/>
                  </a:ext>
                </a:extLst>
              </a:tr>
              <a:tr h="631816">
                <a:tc>
                  <a:txBody>
                    <a:bodyPr/>
                    <a:lstStyle/>
                    <a:p>
                      <a:r>
                        <a:rPr lang="en-GB" dirty="0"/>
                        <a:t>2013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7418"/>
                  </a:ext>
                </a:extLst>
              </a:tr>
              <a:tr h="631816">
                <a:tc>
                  <a:txBody>
                    <a:bodyPr/>
                    <a:lstStyle/>
                    <a:p>
                      <a:r>
                        <a:rPr lang="en-GB" dirty="0"/>
                        <a:t>2014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387451.22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14472"/>
                  </a:ext>
                </a:extLst>
              </a:tr>
              <a:tr h="631816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7727179.52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95245"/>
                  </a:ext>
                </a:extLst>
              </a:tr>
              <a:tr h="631816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13922674.13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42456"/>
                  </a:ext>
                </a:extLst>
              </a:tr>
              <a:tr h="631816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7563292.57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9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8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AE21-DDC2-28DA-CEAB-D4A47BE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Loss per Year</a:t>
            </a:r>
            <a:endParaRPr lang="en-N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655BD1-BB66-63EC-C433-60AAFDF390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4866269"/>
              </p:ext>
            </p:extLst>
          </p:nvPr>
        </p:nvGraphicFramePr>
        <p:xfrm>
          <a:off x="838200" y="1825625"/>
          <a:ext cx="3998844" cy="342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422">
                  <a:extLst>
                    <a:ext uri="{9D8B030D-6E8A-4147-A177-3AD203B41FA5}">
                      <a16:colId xmlns:a16="http://schemas.microsoft.com/office/drawing/2014/main" val="670567188"/>
                    </a:ext>
                  </a:extLst>
                </a:gridCol>
                <a:gridCol w="1999422">
                  <a:extLst>
                    <a:ext uri="{9D8B030D-6E8A-4147-A177-3AD203B41FA5}">
                      <a16:colId xmlns:a16="http://schemas.microsoft.com/office/drawing/2014/main" val="1306453123"/>
                    </a:ext>
                  </a:extLst>
                </a:gridCol>
              </a:tblGrid>
              <a:tr h="570373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Loss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03466"/>
                  </a:ext>
                </a:extLst>
              </a:tr>
              <a:tr h="570373">
                <a:tc>
                  <a:txBody>
                    <a:bodyPr/>
                    <a:lstStyle/>
                    <a:p>
                      <a:r>
                        <a:rPr lang="en-GB" dirty="0"/>
                        <a:t>2013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48278"/>
                  </a:ext>
                </a:extLst>
              </a:tr>
              <a:tr h="570373">
                <a:tc>
                  <a:txBody>
                    <a:bodyPr/>
                    <a:lstStyle/>
                    <a:p>
                      <a:r>
                        <a:rPr lang="en-GB" dirty="0"/>
                        <a:t>2014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-167922.26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76890"/>
                  </a:ext>
                </a:extLst>
              </a:tr>
              <a:tr h="570373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1982860.73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23897"/>
                  </a:ext>
                </a:extLst>
              </a:tr>
              <a:tr h="570373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-7071275.70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63734"/>
                  </a:ext>
                </a:extLst>
              </a:tr>
              <a:tr h="570373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-3900841.40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423461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46DD29-6CA1-A1B9-9847-922430478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17" y="1740522"/>
            <a:ext cx="6805551" cy="4541008"/>
          </a:xfrm>
        </p:spPr>
      </p:pic>
    </p:spTree>
    <p:extLst>
      <p:ext uri="{BB962C8B-B14F-4D97-AF65-F5344CB8AC3E}">
        <p14:creationId xmlns:p14="http://schemas.microsoft.com/office/powerpoint/2010/main" val="425320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B88-5389-B662-05EB-67145F0F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Revenue Loss per Year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8063C7-B0D5-9BBD-30C1-EBC8D4C13D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31321"/>
            <a:ext cx="10359887" cy="5360418"/>
          </a:xfrm>
        </p:spPr>
      </p:pic>
    </p:spTree>
    <p:extLst>
      <p:ext uri="{BB962C8B-B14F-4D97-AF65-F5344CB8AC3E}">
        <p14:creationId xmlns:p14="http://schemas.microsoft.com/office/powerpoint/2010/main" val="244922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B3D7-C8F5-C619-D415-70C90C40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Proportion of Revenue Generated per Customer Type and Distribution Channel</a:t>
            </a:r>
            <a:endParaRPr lang="en-NG" b="1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6311D03-3DDE-8EF9-5F87-095284B82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5" y="2014329"/>
            <a:ext cx="5624605" cy="4002157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6646F39-80D8-9401-5CF5-6BD28035F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14329"/>
            <a:ext cx="5181600" cy="3712693"/>
          </a:xfrm>
        </p:spPr>
      </p:pic>
    </p:spTree>
    <p:extLst>
      <p:ext uri="{BB962C8B-B14F-4D97-AF65-F5344CB8AC3E}">
        <p14:creationId xmlns:p14="http://schemas.microsoft.com/office/powerpoint/2010/main" val="39569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5893-AD85-B4D1-9B85-B09A84F0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Revenue Generation and Cancellation Proportion according to Deposit Type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9FAB38-2D3D-AC99-43F6-85F8ADEE16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257800" cy="39788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FC2BD7-2245-3A61-EC2D-DB394E966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370443" cy="3978826"/>
          </a:xfrm>
        </p:spPr>
      </p:pic>
    </p:spTree>
    <p:extLst>
      <p:ext uri="{BB962C8B-B14F-4D97-AF65-F5344CB8AC3E}">
        <p14:creationId xmlns:p14="http://schemas.microsoft.com/office/powerpoint/2010/main" val="115540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A97-D465-259A-F69C-2D4CAE25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Countries with the Highest Number of Guests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A5BF0-ACF3-03D9-A5D8-2BBDBAD99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42977"/>
            <a:ext cx="10515600" cy="5049897"/>
          </a:xfrm>
        </p:spPr>
      </p:pic>
    </p:spTree>
    <p:extLst>
      <p:ext uri="{BB962C8B-B14F-4D97-AF65-F5344CB8AC3E}">
        <p14:creationId xmlns:p14="http://schemas.microsoft.com/office/powerpoint/2010/main" val="170044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1B3C-5ADA-B29D-D2CD-0B619A7A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Average Length of Stay according to Customer Type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12914-B369-7401-7F7A-CADE03E90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91" y="1945599"/>
            <a:ext cx="6834809" cy="440219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F0F5AA8-0FFB-318C-DBE3-51D4DF748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53481"/>
              </p:ext>
            </p:extLst>
          </p:nvPr>
        </p:nvGraphicFramePr>
        <p:xfrm>
          <a:off x="838200" y="2027583"/>
          <a:ext cx="3482010" cy="275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05">
                  <a:extLst>
                    <a:ext uri="{9D8B030D-6E8A-4147-A177-3AD203B41FA5}">
                      <a16:colId xmlns:a16="http://schemas.microsoft.com/office/drawing/2014/main" val="3379683352"/>
                    </a:ext>
                  </a:extLst>
                </a:gridCol>
                <a:gridCol w="1741005">
                  <a:extLst>
                    <a:ext uri="{9D8B030D-6E8A-4147-A177-3AD203B41FA5}">
                      <a16:colId xmlns:a16="http://schemas.microsoft.com/office/drawing/2014/main" val="2262407643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r>
                        <a:rPr lang="en-GB" dirty="0"/>
                        <a:t>Customer Type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Length of Stay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08662"/>
                  </a:ext>
                </a:extLst>
              </a:tr>
              <a:tr h="527678">
                <a:tc>
                  <a:txBody>
                    <a:bodyPr/>
                    <a:lstStyle/>
                    <a:p>
                      <a:r>
                        <a:rPr lang="en-GB" dirty="0"/>
                        <a:t>Contract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5.3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7253"/>
                  </a:ext>
                </a:extLst>
              </a:tr>
              <a:tr h="527678">
                <a:tc>
                  <a:txBody>
                    <a:bodyPr/>
                    <a:lstStyle/>
                    <a:p>
                      <a:r>
                        <a:rPr lang="en-GB" dirty="0"/>
                        <a:t>Group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2.88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59363"/>
                  </a:ext>
                </a:extLst>
              </a:tr>
              <a:tr h="527678">
                <a:tc>
                  <a:txBody>
                    <a:bodyPr/>
                    <a:lstStyle/>
                    <a:p>
                      <a:r>
                        <a:rPr lang="en-GB" dirty="0"/>
                        <a:t>Transient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3.44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46062"/>
                  </a:ext>
                </a:extLst>
              </a:tr>
              <a:tr h="527678">
                <a:tc>
                  <a:txBody>
                    <a:bodyPr/>
                    <a:lstStyle/>
                    <a:p>
                      <a:r>
                        <a:rPr lang="en-GB" dirty="0"/>
                        <a:t>Transient-Party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3.06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18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FB4F-067E-7822-B9E3-D2FD221C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Customer Behaviour Analysis</a:t>
            </a:r>
            <a:endParaRPr lang="en-NG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0596B-D5D3-E9B6-2694-7FE70DC49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1689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Based on the analysis, in a span of 3 years, the distribution channel that contributed the most to bookings is the online travel agent with over 70000 booking. Next is the offline travel agent, then direct, and corporate channels.</a:t>
            </a:r>
            <a:endParaRPr lang="en-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069828-9881-E072-7D01-87D837CEB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6" y="1825624"/>
            <a:ext cx="6732104" cy="4866724"/>
          </a:xfrm>
        </p:spPr>
      </p:pic>
    </p:spTree>
    <p:extLst>
      <p:ext uri="{BB962C8B-B14F-4D97-AF65-F5344CB8AC3E}">
        <p14:creationId xmlns:p14="http://schemas.microsoft.com/office/powerpoint/2010/main" val="214490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C8A1-766E-6732-692A-1E9CEB8C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Avg</a:t>
            </a:r>
            <a:r>
              <a:rPr lang="en-GB" b="1" dirty="0"/>
              <a:t> Length of Stay according to Distribution Channel</a:t>
            </a:r>
            <a:endParaRPr lang="en-NG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CFD57C-31EF-E840-E103-4448CFEB1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7264801"/>
              </p:ext>
            </p:extLst>
          </p:nvPr>
        </p:nvGraphicFramePr>
        <p:xfrm>
          <a:off x="838200" y="1825624"/>
          <a:ext cx="3667540" cy="332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70">
                  <a:extLst>
                    <a:ext uri="{9D8B030D-6E8A-4147-A177-3AD203B41FA5}">
                      <a16:colId xmlns:a16="http://schemas.microsoft.com/office/drawing/2014/main" val="1108578066"/>
                    </a:ext>
                  </a:extLst>
                </a:gridCol>
                <a:gridCol w="1833770">
                  <a:extLst>
                    <a:ext uri="{9D8B030D-6E8A-4147-A177-3AD203B41FA5}">
                      <a16:colId xmlns:a16="http://schemas.microsoft.com/office/drawing/2014/main" val="1020222305"/>
                    </a:ext>
                  </a:extLst>
                </a:gridCol>
              </a:tblGrid>
              <a:tr h="554912">
                <a:tc>
                  <a:txBody>
                    <a:bodyPr/>
                    <a:lstStyle/>
                    <a:p>
                      <a:r>
                        <a:rPr lang="en-GB" dirty="0"/>
                        <a:t>Channel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Avg</a:t>
                      </a:r>
                      <a:r>
                        <a:rPr lang="en-GB" dirty="0"/>
                        <a:t> Length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72342"/>
                  </a:ext>
                </a:extLst>
              </a:tr>
              <a:tr h="554912">
                <a:tc>
                  <a:txBody>
                    <a:bodyPr/>
                    <a:lstStyle/>
                    <a:p>
                      <a:r>
                        <a:rPr lang="en-GB" dirty="0"/>
                        <a:t>Corporate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2.38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06254"/>
                  </a:ext>
                </a:extLst>
              </a:tr>
              <a:tr h="554912"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3.19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29853"/>
                  </a:ext>
                </a:extLst>
              </a:tr>
              <a:tr h="554912">
                <a:tc>
                  <a:txBody>
                    <a:bodyPr/>
                    <a:lstStyle/>
                    <a:p>
                      <a:r>
                        <a:rPr lang="en-GB" dirty="0"/>
                        <a:t>Offline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3.92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75424"/>
                  </a:ext>
                </a:extLst>
              </a:tr>
              <a:tr h="554912">
                <a:tc>
                  <a:txBody>
                    <a:bodyPr/>
                    <a:lstStyle/>
                    <a:p>
                      <a:r>
                        <a:rPr lang="en-GB" dirty="0"/>
                        <a:t>Online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3.41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47653"/>
                  </a:ext>
                </a:extLst>
              </a:tr>
              <a:tr h="554912">
                <a:tc>
                  <a:txBody>
                    <a:bodyPr/>
                    <a:lstStyle/>
                    <a:p>
                      <a:r>
                        <a:rPr lang="en-GB" dirty="0"/>
                        <a:t>Undefined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3.4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59707"/>
                  </a:ext>
                </a:extLst>
              </a:tr>
            </a:tbl>
          </a:graphicData>
        </a:graphic>
      </p:graphicFrame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B8159C-7CD7-C1A2-92AF-21016D0DE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5" y="1825625"/>
            <a:ext cx="6891615" cy="4667250"/>
          </a:xfrm>
        </p:spPr>
      </p:pic>
    </p:spTree>
    <p:extLst>
      <p:ext uri="{BB962C8B-B14F-4D97-AF65-F5344CB8AC3E}">
        <p14:creationId xmlns:p14="http://schemas.microsoft.com/office/powerpoint/2010/main" val="278404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8EEA-B143-9271-1F11-49A686F6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Cancellation Proportion according to Customer Type/ Distribution Channel</a:t>
            </a:r>
            <a:endParaRPr lang="en-NG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C8A35BE-6EA4-30C2-30F5-1F3C2D890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120349"/>
            <a:ext cx="5357191" cy="3763616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82EFFF9-D041-8DFF-5030-7A7D67DD8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2120350"/>
            <a:ext cx="5509590" cy="3763616"/>
          </a:xfrm>
        </p:spPr>
      </p:pic>
    </p:spTree>
    <p:extLst>
      <p:ext uri="{BB962C8B-B14F-4D97-AF65-F5344CB8AC3E}">
        <p14:creationId xmlns:p14="http://schemas.microsoft.com/office/powerpoint/2010/main" val="374971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23CE-10D3-BCC6-668E-0EAABA2A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Average Lead Time Variation according to Distribution Channel and Customer Type</a:t>
            </a:r>
            <a:endParaRPr lang="en-NG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5AF8B7-551F-9758-EFF9-A239C971E1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" y="1974574"/>
            <a:ext cx="5659390" cy="373787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8C0C9-8171-5515-14FD-B6DC612C8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3" y="2222782"/>
            <a:ext cx="4992634" cy="3557023"/>
          </a:xfrm>
        </p:spPr>
      </p:pic>
    </p:spTree>
    <p:extLst>
      <p:ext uri="{BB962C8B-B14F-4D97-AF65-F5344CB8AC3E}">
        <p14:creationId xmlns:p14="http://schemas.microsoft.com/office/powerpoint/2010/main" val="299278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8924-FC83-E77F-6237-FD19096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Avg</a:t>
            </a:r>
            <a:r>
              <a:rPr lang="en-GB" dirty="0"/>
              <a:t> daily rate of distribution channels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236F-A16E-9D86-EC8C-02339B01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5585"/>
            <a:ext cx="4051852" cy="3090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Offline travel agent and direct channels have close to the same </a:t>
            </a:r>
            <a:r>
              <a:rPr lang="en-GB" dirty="0" err="1"/>
              <a:t>avg</a:t>
            </a:r>
            <a:r>
              <a:rPr lang="en-GB" dirty="0"/>
              <a:t> daily rates of the hotels and resorts. They are significantly higher than the other 3 with the least being undefined.</a:t>
            </a:r>
            <a:endParaRPr lang="en-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2B23E8-20D0-686B-D093-28108E710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7" y="1550504"/>
            <a:ext cx="5844208" cy="4942371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8B81EB-1AE5-5D41-E9C2-15D179E5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08111"/>
              </p:ext>
            </p:extLst>
          </p:nvPr>
        </p:nvGraphicFramePr>
        <p:xfrm>
          <a:off x="838200" y="4481686"/>
          <a:ext cx="4727714" cy="225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57">
                  <a:extLst>
                    <a:ext uri="{9D8B030D-6E8A-4147-A177-3AD203B41FA5}">
                      <a16:colId xmlns:a16="http://schemas.microsoft.com/office/drawing/2014/main" val="1173804787"/>
                    </a:ext>
                  </a:extLst>
                </a:gridCol>
                <a:gridCol w="2363857">
                  <a:extLst>
                    <a:ext uri="{9D8B030D-6E8A-4147-A177-3AD203B41FA5}">
                      <a16:colId xmlns:a16="http://schemas.microsoft.com/office/drawing/2014/main" val="1115519886"/>
                    </a:ext>
                  </a:extLst>
                </a:gridCol>
              </a:tblGrid>
              <a:tr h="428245">
                <a:tc>
                  <a:txBody>
                    <a:bodyPr/>
                    <a:lstStyle/>
                    <a:p>
                      <a:r>
                        <a:rPr lang="en-GB" dirty="0"/>
                        <a:t>Distribution Channel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Avg</a:t>
                      </a:r>
                      <a:r>
                        <a:rPr lang="en-GB" dirty="0"/>
                        <a:t> Daily Rate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9755"/>
                  </a:ext>
                </a:extLst>
              </a:tr>
              <a:tr h="346557">
                <a:tc>
                  <a:txBody>
                    <a:bodyPr/>
                    <a:lstStyle/>
                    <a:p>
                      <a:r>
                        <a:rPr lang="en-GB" dirty="0"/>
                        <a:t>Offline travel agent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87.145444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54213"/>
                  </a:ext>
                </a:extLst>
              </a:tr>
              <a:tr h="346557">
                <a:tc>
                  <a:txBody>
                    <a:bodyPr/>
                    <a:lstStyle/>
                    <a:p>
                      <a:r>
                        <a:rPr lang="en-GB" dirty="0"/>
                        <a:t>Online Travel Agent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108.567791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36091"/>
                  </a:ext>
                </a:extLst>
              </a:tr>
              <a:tr h="346557">
                <a:tc>
                  <a:txBody>
                    <a:bodyPr/>
                    <a:lstStyle/>
                    <a:p>
                      <a:r>
                        <a:rPr lang="en-GB" dirty="0"/>
                        <a:t>Corporate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69.325204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49440"/>
                  </a:ext>
                </a:extLst>
              </a:tr>
              <a:tr h="346557"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106.654983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71698"/>
                  </a:ext>
                </a:extLst>
              </a:tr>
              <a:tr h="346557">
                <a:tc>
                  <a:txBody>
                    <a:bodyPr/>
                    <a:lstStyle/>
                    <a:p>
                      <a:r>
                        <a:rPr lang="en-GB" dirty="0"/>
                        <a:t>Undefined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46.240000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2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16F6-26F6-7E1D-FD55-056361FF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Avg</a:t>
            </a:r>
            <a:r>
              <a:rPr lang="en-GB" b="1" dirty="0"/>
              <a:t> Daily Rate according to Customer Type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BF69BE-929D-4225-68DD-0B961D3CD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46605"/>
            <a:ext cx="4887108" cy="46303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C62F4D-B8A8-9542-7E5C-C2F71DB2FA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8801"/>
            <a:ext cx="5516217" cy="3898222"/>
          </a:xfrm>
        </p:spPr>
      </p:pic>
    </p:spTree>
    <p:extLst>
      <p:ext uri="{BB962C8B-B14F-4D97-AF65-F5344CB8AC3E}">
        <p14:creationId xmlns:p14="http://schemas.microsoft.com/office/powerpoint/2010/main" val="314151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9B60-54FD-59B8-8415-645FCBC5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Booking Proportion according to Distribution Channel and Customer Type</a:t>
            </a:r>
            <a:endParaRPr lang="en-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2D39F-9AF2-22EF-8586-0132BC2C7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4" y="1961323"/>
            <a:ext cx="5653366" cy="37657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283095-B049-6906-A0B5-3EDAA68FD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61323"/>
            <a:ext cx="5343939" cy="3765699"/>
          </a:xfrm>
        </p:spPr>
      </p:pic>
    </p:spTree>
    <p:extLst>
      <p:ext uri="{BB962C8B-B14F-4D97-AF65-F5344CB8AC3E}">
        <p14:creationId xmlns:p14="http://schemas.microsoft.com/office/powerpoint/2010/main" val="152180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5C40-09C8-13EC-4317-887133B5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Countries With the Most Bookings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88C5-7D14-DE63-0028-1028CBB81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8059"/>
            <a:ext cx="10224993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</a:rPr>
              <a:t>F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rom the values we can see that the top ten countries which have the most bookings are </a:t>
            </a:r>
            <a:r>
              <a:rPr lang="en-GB" sz="1800" dirty="0">
                <a:solidFill>
                  <a:srgbClr val="000000"/>
                </a:solidFill>
              </a:rPr>
              <a:t>P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ortugal, UK, </a:t>
            </a:r>
            <a:r>
              <a:rPr lang="en-GB" sz="1800" dirty="0">
                <a:solidFill>
                  <a:srgbClr val="000000"/>
                </a:solidFill>
              </a:rPr>
              <a:t>F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rance, </a:t>
            </a:r>
            <a:r>
              <a:rPr lang="en-GB" sz="1800" dirty="0">
                <a:solidFill>
                  <a:srgbClr val="000000"/>
                </a:solidFill>
              </a:rPr>
              <a:t>S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pain, </a:t>
            </a:r>
            <a:r>
              <a:rPr lang="en-GB" sz="1800" dirty="0">
                <a:solidFill>
                  <a:srgbClr val="000000"/>
                </a:solidFill>
              </a:rPr>
              <a:t>G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ermany, </a:t>
            </a:r>
            <a:r>
              <a:rPr lang="en-GB" sz="1800" dirty="0">
                <a:solidFill>
                  <a:srgbClr val="000000"/>
                </a:solidFill>
              </a:rPr>
              <a:t>I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taly, </a:t>
            </a:r>
            <a:r>
              <a:rPr lang="en-GB" sz="1800" dirty="0">
                <a:solidFill>
                  <a:srgbClr val="000000"/>
                </a:solidFill>
              </a:rPr>
              <a:t>I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reland, </a:t>
            </a:r>
            <a:r>
              <a:rPr lang="en-GB" sz="1800" dirty="0">
                <a:solidFill>
                  <a:srgbClr val="000000"/>
                </a:solidFill>
              </a:rPr>
              <a:t>B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elgium, China, and </a:t>
            </a:r>
            <a:r>
              <a:rPr lang="en-GB" sz="1800" dirty="0">
                <a:solidFill>
                  <a:srgbClr val="000000"/>
                </a:solidFill>
              </a:rPr>
              <a:t>B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razil. All these countries are first world countries (countries with well off citizens)</a:t>
            </a:r>
            <a:endParaRPr lang="en-NG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E9475-6FA3-85A2-6543-05539D4F4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8887"/>
            <a:ext cx="10224993" cy="4333461"/>
          </a:xfrm>
        </p:spPr>
      </p:pic>
    </p:spTree>
    <p:extLst>
      <p:ext uri="{BB962C8B-B14F-4D97-AF65-F5344CB8AC3E}">
        <p14:creationId xmlns:p14="http://schemas.microsoft.com/office/powerpoint/2010/main" val="1440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9624-397D-00B1-E34F-496CEC4E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65"/>
            <a:ext cx="10515600" cy="1325563"/>
          </a:xfrm>
        </p:spPr>
        <p:txBody>
          <a:bodyPr/>
          <a:lstStyle/>
          <a:p>
            <a:r>
              <a:rPr lang="en-GB" b="1" dirty="0"/>
              <a:t>Revenue (Countries generating the most revenue)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7C220A-336D-4424-B2B1-A30BB08D1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70728"/>
            <a:ext cx="10214113" cy="5042107"/>
          </a:xfrm>
        </p:spPr>
      </p:pic>
    </p:spTree>
    <p:extLst>
      <p:ext uri="{BB962C8B-B14F-4D97-AF65-F5344CB8AC3E}">
        <p14:creationId xmlns:p14="http://schemas.microsoft.com/office/powerpoint/2010/main" val="403029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0388-1C43-A36B-0814-4DCFE0EB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Revenue (Countries with the highest revenue loss)</a:t>
            </a:r>
            <a:endParaRPr lang="en-N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AF4E8C-0F62-9785-297C-02B8706EF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537252"/>
            <a:ext cx="10389704" cy="5168347"/>
          </a:xfrm>
        </p:spPr>
      </p:pic>
    </p:spTree>
    <p:extLst>
      <p:ext uri="{BB962C8B-B14F-4D97-AF65-F5344CB8AC3E}">
        <p14:creationId xmlns:p14="http://schemas.microsoft.com/office/powerpoint/2010/main" val="237129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5CC-517A-920A-1C62-DF76138A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Leading Variables Correlated to Cancellations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2CD7-F676-8609-C6F1-29BF1D3137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Based on the correlation analysis, the variables which influence the rate of cancellation are namely: lead time, </a:t>
            </a:r>
            <a:r>
              <a:rPr lang="en-GB" dirty="0" err="1"/>
              <a:t>Avg</a:t>
            </a:r>
            <a:r>
              <a:rPr lang="en-GB" dirty="0"/>
              <a:t> daily rate, guests, and nights.</a:t>
            </a:r>
            <a:endParaRPr lang="en-N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C88BC2-5C90-A31A-BCCE-3D31EAB951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9559474"/>
              </p:ext>
            </p:extLst>
          </p:nvPr>
        </p:nvGraphicFramePr>
        <p:xfrm>
          <a:off x="6172200" y="1871345"/>
          <a:ext cx="5181600" cy="430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906471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47954058"/>
                    </a:ext>
                  </a:extLst>
                </a:gridCol>
              </a:tblGrid>
              <a:tr h="700915">
                <a:tc>
                  <a:txBody>
                    <a:bodyPr/>
                    <a:lstStyle/>
                    <a:p>
                      <a:pPr algn="r" fontAlgn="ctr"/>
                      <a:br>
                        <a:rPr lang="en-GB" b="1" dirty="0">
                          <a:effectLst/>
                        </a:rPr>
                      </a:br>
                      <a:r>
                        <a:rPr lang="en-GB" b="1" dirty="0">
                          <a:effectLst/>
                        </a:rPr>
                        <a:t>Cancelled (0/1)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63623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Cancelled (0/1)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505559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0.980601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202750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Lead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0.293123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2529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Avg Daily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0.047557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35068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Guests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0.046522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490415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Nights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0.017779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93951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Booking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-0.242238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192470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>
                          <a:effectLst/>
                        </a:rPr>
                        <a:t>-0.424228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906135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Revenue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G" dirty="0">
                          <a:effectLst/>
                        </a:rPr>
                        <a:t>-0.517136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34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2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447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SHG Analysis</vt:lpstr>
      <vt:lpstr>Customer Behaviour Analysis</vt:lpstr>
      <vt:lpstr>Avg daily rate of distribution channels</vt:lpstr>
      <vt:lpstr>Avg Daily Rate according to Customer Type</vt:lpstr>
      <vt:lpstr>Booking Proportion according to Distribution Channel and Customer Type</vt:lpstr>
      <vt:lpstr>Countries With the Most Bookings</vt:lpstr>
      <vt:lpstr>Revenue (Countries generating the most revenue)</vt:lpstr>
      <vt:lpstr>Revenue (Countries with the highest revenue loss)</vt:lpstr>
      <vt:lpstr>Leading Variables Correlated to Cancellations</vt:lpstr>
      <vt:lpstr>Revenue Loss across Customer Type</vt:lpstr>
      <vt:lpstr>Revenue Loss across Distribution Channel</vt:lpstr>
      <vt:lpstr>Yearly Revenue Generation</vt:lpstr>
      <vt:lpstr>Revenue per Year</vt:lpstr>
      <vt:lpstr>Revenue Loss per Year</vt:lpstr>
      <vt:lpstr>Revenue Loss per Year</vt:lpstr>
      <vt:lpstr>Proportion of Revenue Generated per Customer Type and Distribution Channel</vt:lpstr>
      <vt:lpstr>Revenue Generation and Cancellation Proportion according to Deposit Type</vt:lpstr>
      <vt:lpstr>Countries with the Highest Number of Guests</vt:lpstr>
      <vt:lpstr>Average Length of Stay according to Customer Type</vt:lpstr>
      <vt:lpstr>Avg Length of Stay according to Distribution Channel</vt:lpstr>
      <vt:lpstr>Cancellation Proportion according to Customer Type/ Distribution Channel</vt:lpstr>
      <vt:lpstr>Average Lead Time Variation according to Distribution Channel and Customer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SHG Analysis</dc:title>
  <dc:creator>ICS Outsourcing</dc:creator>
  <cp:lastModifiedBy>ICS Outsourcing</cp:lastModifiedBy>
  <cp:revision>2</cp:revision>
  <dcterms:created xsi:type="dcterms:W3CDTF">2023-11-27T14:07:59Z</dcterms:created>
  <dcterms:modified xsi:type="dcterms:W3CDTF">2023-11-27T23:57:37Z</dcterms:modified>
</cp:coreProperties>
</file>