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90" r:id="rId1"/>
  </p:sldMasterIdLst>
  <p:notesMasterIdLst>
    <p:notesMasterId r:id="rId13"/>
  </p:notesMasterIdLst>
  <p:handoutMasterIdLst>
    <p:handoutMasterId r:id="rId14"/>
  </p:handoutMasterIdLst>
  <p:sldIdLst>
    <p:sldId id="354" r:id="rId2"/>
    <p:sldId id="355" r:id="rId3"/>
    <p:sldId id="356" r:id="rId4"/>
    <p:sldId id="367" r:id="rId5"/>
    <p:sldId id="368" r:id="rId6"/>
    <p:sldId id="366" r:id="rId7"/>
    <p:sldId id="369" r:id="rId8"/>
    <p:sldId id="370" r:id="rId9"/>
    <p:sldId id="364" r:id="rId10"/>
    <p:sldId id="371" r:id="rId11"/>
    <p:sldId id="268" r:id="rId12"/>
  </p:sldIdLst>
  <p:sldSz cx="9144000" cy="6858000" type="screen4x3"/>
  <p:notesSz cx="9928225" cy="67976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맑은 고딕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맑은 고딕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맑은 고딕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맑은 고딕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맑은 고딕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맑은 고딕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맑은 고딕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맑은 고딕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39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성호 짱짱맨2" initials="성짱" lastIdx="1" clrIdx="0"/>
  <p:cmAuthor id="2" name="wjdtndus1111@naver.com" initials="w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423C0B-24CF-4C3C-8A59-7768EA0501B5}" styleName="Normal Style 1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68EC60B-5C72-4F00-A40B-8A06571290DB}" styleName="Normal Style 1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B5AC75-323D-4BF5-8D33-902B30104892}" styleName="Normal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3"/>
              </a:solidFill>
            </a:ln>
          </a:left>
          <a:right>
            <a:ln w="40000" cmpd="sng">
              <a:solidFill>
                <a:schemeClr val="accent3"/>
              </a:solidFill>
            </a:ln>
          </a:right>
          <a:top>
            <a:ln w="40000" cmpd="sng">
              <a:solidFill>
                <a:schemeClr val="accent3"/>
              </a:solidFill>
            </a:ln>
          </a:top>
          <a:bottom>
            <a:ln w="400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3">
          <a:shade val="80000"/>
        </a:schemeClr>
      </a:tcTxStyle>
      <a:tcStyle>
        <a:tcBdr>
          <a:bottom>
            <a:ln w="35400" cmpd="sng">
              <a:solidFill>
                <a:schemeClr val="accent3">
                  <a:shade val="80000"/>
                </a:schemeClr>
              </a:solidFill>
            </a:ln>
          </a:bottom>
        </a:tcBdr>
        <a:fill>
          <a:solidFill>
            <a:schemeClr val="accent3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TxStyle/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87736" autoAdjust="0"/>
  </p:normalViewPr>
  <p:slideViewPr>
    <p:cSldViewPr>
      <p:cViewPr varScale="1">
        <p:scale>
          <a:sx n="100" d="100"/>
          <a:sy n="100" d="100"/>
        </p:scale>
        <p:origin x="1782" y="84"/>
      </p:cViewPr>
      <p:guideLst>
        <p:guide orient="horz" pos="2158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25" d="100"/>
          <a:sy n="125" d="100"/>
        </p:scale>
        <p:origin x="1800" y="-156"/>
      </p:cViewPr>
      <p:guideLst>
        <p:guide orient="horz" pos="2139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8"/>
            <a:ext cx="4301438" cy="339803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 lang="en-US"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5201" y="8"/>
            <a:ext cx="4301438" cy="339803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 lang="en-US"/>
            </a:pPr>
            <a:fld id="{CFB48CEE-AF27-4101-8221-90C3F4E4C6BB}" type="datetime1">
              <a:rPr lang="ko-KR" altLang="en-US"/>
              <a:pPr>
                <a:defRPr lang="en-US"/>
              </a:pPr>
              <a:t>2024-03-25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262"/>
            <a:ext cx="4301438" cy="33980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 lang="en-US"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5201" y="6456262"/>
            <a:ext cx="4301438" cy="33980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 lang="en-US"/>
            </a:pPr>
            <a:fld id="{E1B208F0-334C-41DF-B5EE-36658DE27900}" type="slidenum">
              <a:rPr lang="ko-KR" altLang="en-US"/>
              <a:pPr>
                <a:defRPr lang="en-US"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5" y="8"/>
            <a:ext cx="4303025" cy="339803"/>
          </a:xfrm>
          <a:prstGeom prst="rect">
            <a:avLst/>
          </a:prstGeom>
        </p:spPr>
        <p:txBody>
          <a:bodyPr vert="horz" lIns="92398" tIns="46200" rIns="92398" bIns="4620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 lang="ko-KR"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614" y="8"/>
            <a:ext cx="4303024" cy="339803"/>
          </a:xfrm>
          <a:prstGeom prst="rect">
            <a:avLst/>
          </a:prstGeom>
        </p:spPr>
        <p:txBody>
          <a:bodyPr vert="horz" lIns="92398" tIns="46200" rIns="92398" bIns="4620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 lang="ko-KR"/>
            </a:pPr>
            <a:fld id="{5920BAB1-F586-4CEA-ACBD-26C3093223DC}" type="datetime1">
              <a:rPr lang="ko-KR" altLang="en-US"/>
              <a:pPr>
                <a:defRPr lang="ko-KR"/>
              </a:pPr>
              <a:t>2024-03-25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98" tIns="46200" rIns="92398" bIns="46200" anchor="ctr"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5" y="6456262"/>
            <a:ext cx="4303025" cy="339803"/>
          </a:xfrm>
          <a:prstGeom prst="rect">
            <a:avLst/>
          </a:prstGeom>
        </p:spPr>
        <p:txBody>
          <a:bodyPr vert="horz" lIns="92398" tIns="46200" rIns="92398" bIns="4620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 lang="ko-KR"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614" y="6456262"/>
            <a:ext cx="4303024" cy="339803"/>
          </a:xfrm>
          <a:prstGeom prst="rect">
            <a:avLst/>
          </a:prstGeom>
        </p:spPr>
        <p:txBody>
          <a:bodyPr vert="horz" lIns="92398" tIns="46200" rIns="92398" bIns="4620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 lang="ko-KR"/>
            </a:pPr>
            <a:fld id="{02108EED-5010-4BE4-9A0E-AE0B39BF9D09}" type="slidenum">
              <a:rPr lang="ko-KR" altLang="en-US"/>
              <a:pPr>
                <a:defRPr lang="ko-KR"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sz="1500" kern="1200">
        <a:solidFill>
          <a:schemeClr val="tx1"/>
        </a:solidFill>
        <a:latin typeface="+mn-lt"/>
        <a:ea typeface="+mn-ea"/>
        <a:cs typeface="맑은 고딕"/>
      </a:defRPr>
    </a:lvl1pPr>
    <a:lvl2pPr marL="457200" algn="l" rtl="0" fontAlgn="base" latinLnBrk="1">
      <a:spcBef>
        <a:spcPct val="30000"/>
      </a:spcBef>
      <a:spcAft>
        <a:spcPct val="0"/>
      </a:spcAft>
      <a:defRPr sz="1500" kern="1200">
        <a:solidFill>
          <a:schemeClr val="tx1"/>
        </a:solidFill>
        <a:latin typeface="+mn-lt"/>
        <a:ea typeface="+mn-ea"/>
        <a:cs typeface="맑은 고딕"/>
      </a:defRPr>
    </a:lvl2pPr>
    <a:lvl3pPr marL="914400" algn="l" rtl="0" fontAlgn="base" latinLnBrk="1">
      <a:spcBef>
        <a:spcPct val="30000"/>
      </a:spcBef>
      <a:spcAft>
        <a:spcPct val="0"/>
      </a:spcAft>
      <a:defRPr sz="1500" kern="1200">
        <a:solidFill>
          <a:schemeClr val="tx1"/>
        </a:solidFill>
        <a:latin typeface="+mn-lt"/>
        <a:ea typeface="+mn-ea"/>
        <a:cs typeface="맑은 고딕"/>
      </a:defRPr>
    </a:lvl3pPr>
    <a:lvl4pPr marL="1371600" algn="l" rtl="0" fontAlgn="base" latinLnBrk="1">
      <a:spcBef>
        <a:spcPct val="30000"/>
      </a:spcBef>
      <a:spcAft>
        <a:spcPct val="0"/>
      </a:spcAft>
      <a:defRPr sz="1500" kern="1200">
        <a:solidFill>
          <a:schemeClr val="tx1"/>
        </a:solidFill>
        <a:latin typeface="+mn-lt"/>
        <a:ea typeface="+mn-ea"/>
        <a:cs typeface="맑은 고딕"/>
      </a:defRPr>
    </a:lvl4pPr>
    <a:lvl5pPr marL="1828800" algn="l" rtl="0" fontAlgn="base" latinLnBrk="1">
      <a:spcBef>
        <a:spcPct val="30000"/>
      </a:spcBef>
      <a:spcAft>
        <a:spcPct val="0"/>
      </a:spcAft>
      <a:defRPr sz="1500" kern="1200">
        <a:solidFill>
          <a:schemeClr val="tx1"/>
        </a:solidFill>
        <a:latin typeface="+mn-lt"/>
        <a:ea typeface="+mn-ea"/>
        <a:cs typeface="맑은 고딕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63900" y="509588"/>
            <a:ext cx="3400425" cy="2549525"/>
          </a:xfrm>
          <a:noFill/>
          <a:ln>
            <a:solidFill>
              <a:srgbClr val="000000"/>
            </a:solidFill>
            <a:miter/>
          </a:ln>
        </p:spPr>
      </p:sp>
      <p:sp>
        <p:nvSpPr>
          <p:cNvPr id="19458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93616" y="3228134"/>
            <a:ext cx="7942580" cy="3059843"/>
          </a:xfrm>
          <a:prstGeom prst="rect">
            <a:avLst/>
          </a:prstGeom>
          <a:noFill/>
        </p:spPr>
        <p:txBody>
          <a:bodyPr wrap="square" anchor="t" anchorCtr="0">
            <a:normAutofit/>
          </a:bodyPr>
          <a:lstStyle/>
          <a:p>
            <a:pPr>
              <a:defRPr lang="ko-KR" altLang="en-US"/>
            </a:pPr>
            <a:endParaRPr lang="ko-KR" altLang="en-US" dirty="0"/>
          </a:p>
        </p:txBody>
      </p:sp>
      <p:sp>
        <p:nvSpPr>
          <p:cNvPr id="19459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>
            <a:miter/>
          </a:ln>
        </p:spPr>
        <p:txBody>
          <a:bodyPr wrap="square" anchorCtr="0">
            <a:norm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30EE9D30-ADAA-4044-86C9-7DF80186C420}" type="slidenum">
              <a:rPr lang="en-US" altLang="en-US">
                <a:cs typeface="맑은 고딕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1</a:t>
            </a:fld>
            <a:endParaRPr lang="en-US" altLang="en-US" dirty="0">
              <a:cs typeface="맑은 고딕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3850" cy="26765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 lang="ko-KR"/>
            </a:pPr>
            <a:fld id="{02108EED-5010-4BE4-9A0E-AE0B39BF9D09}" type="slidenum">
              <a:rPr lang="en-US" altLang="en-US"/>
              <a:pPr>
                <a:defRPr lang="ko-KR"/>
              </a:pPr>
              <a:t>2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3850" cy="26765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 lang="ko-KR"/>
            </a:pPr>
            <a:fld id="{02108EED-5010-4BE4-9A0E-AE0B39BF9D09}" type="slidenum">
              <a:rPr lang="en-US" altLang="en-US"/>
              <a:pPr>
                <a:defRPr lang="ko-KR"/>
              </a:pPr>
              <a:t>3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3850" cy="26765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 lang="ko-KR"/>
            </a:pPr>
            <a:fld id="{02108EED-5010-4BE4-9A0E-AE0B39BF9D09}" type="slidenum">
              <a:rPr lang="en-US" altLang="en-US"/>
              <a:pPr>
                <a:defRPr lang="ko-KR"/>
              </a:pPr>
              <a:t>5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63900" y="509588"/>
            <a:ext cx="3400425" cy="2549525"/>
          </a:xfrm>
          <a:noFill/>
          <a:ln>
            <a:solidFill>
              <a:srgbClr val="000000"/>
            </a:solidFill>
            <a:miter/>
          </a:ln>
        </p:spPr>
      </p:sp>
      <p:sp>
        <p:nvSpPr>
          <p:cNvPr id="34818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93616" y="3228134"/>
            <a:ext cx="7942580" cy="3059843"/>
          </a:xfrm>
          <a:prstGeom prst="rect">
            <a:avLst/>
          </a:prstGeom>
          <a:noFill/>
        </p:spPr>
        <p:txBody>
          <a:bodyPr wrap="square" anchor="t" anchorCtr="0">
            <a:normAutofit/>
          </a:bodyPr>
          <a:lstStyle/>
          <a:p>
            <a:pPr>
              <a:spcBef>
                <a:spcPct val="0"/>
              </a:spcBef>
              <a:defRPr lang="ko-KR" altLang="en-US"/>
            </a:pPr>
            <a:endParaRPr lang="ko-KR" altLang="en-US" dirty="0"/>
          </a:p>
        </p:txBody>
      </p:sp>
      <p:sp>
        <p:nvSpPr>
          <p:cNvPr id="34819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>
            <a:miter/>
          </a:ln>
        </p:spPr>
        <p:txBody>
          <a:bodyPr wrap="square" anchorCtr="0">
            <a:norm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fld id="{55534354-5A5C-4C8D-9981-D5CC4CA5BF71}" type="slidenum">
              <a:rPr lang="en-US" altLang="en-US">
                <a:cs typeface="맑은 고딕"/>
              </a:rPr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t>11</a:t>
            </a:fld>
            <a:endParaRPr lang="en-US" altLang="en-US" dirty="0">
              <a:cs typeface="맑은 고딕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bar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" y="1371600"/>
            <a:ext cx="9140825" cy="49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bar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" y="6278564"/>
            <a:ext cx="9140825" cy="5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59963" y="598489"/>
            <a:ext cx="2383577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143000" y="1752600"/>
            <a:ext cx="7010400" cy="1752600"/>
          </a:xfrm>
        </p:spPr>
        <p:txBody>
          <a:bodyPr/>
          <a:lstStyle>
            <a:lvl1pPr algn="ctr">
              <a:defRPr sz="3600">
                <a:latin typeface="굴림" pitchFamily="50" charset="-127"/>
                <a:ea typeface="굴림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62000" y="4114800"/>
            <a:ext cx="7696200" cy="17526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2000">
                <a:latin typeface="굴림" pitchFamily="50" charset="-127"/>
                <a:ea typeface="굴림" pitchFamily="50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E89D69-7A2C-4A0D-A8A2-45221ABDE2B1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1"/>
          </p:nvPr>
        </p:nvSpPr>
        <p:spPr>
          <a:xfrm>
            <a:off x="2033588" y="6429375"/>
            <a:ext cx="4038600" cy="304800"/>
          </a:xfrm>
          <a:prstGeom prst="rect">
            <a:avLst/>
          </a:prstGeom>
        </p:spPr>
        <p:txBody>
          <a:bodyPr/>
          <a:lstStyle>
            <a:lvl1pPr>
              <a:defRPr kumimoji="0" sz="120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IST (Information Sciences &amp; Technology) Laboratory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10350" y="228600"/>
            <a:ext cx="2000250" cy="6019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848350" cy="6019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84D25C-B6C1-4AC0-AD7C-9F2C58978F4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1"/>
          </p:nvPr>
        </p:nvSpPr>
        <p:spPr>
          <a:xfrm>
            <a:off x="2033588" y="6429375"/>
            <a:ext cx="4038600" cy="304800"/>
          </a:xfrm>
          <a:prstGeom prst="rect">
            <a:avLst/>
          </a:prstGeom>
        </p:spPr>
        <p:txBody>
          <a:bodyPr/>
          <a:lstStyle>
            <a:lvl1pPr>
              <a:defRPr kumimoji="0" sz="120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IST (Information Sciences &amp; Technology) Laboratory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001000" cy="914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3924300" cy="5029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6300" y="1219200"/>
            <a:ext cx="3924300" cy="5029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54E760-9598-450B-90AD-D4F5649876BC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1"/>
          </p:nvPr>
        </p:nvSpPr>
        <p:spPr>
          <a:xfrm>
            <a:off x="2033588" y="6429375"/>
            <a:ext cx="4038600" cy="304800"/>
          </a:xfrm>
          <a:prstGeom prst="rect">
            <a:avLst/>
          </a:prstGeom>
        </p:spPr>
        <p:txBody>
          <a:bodyPr/>
          <a:lstStyle>
            <a:lvl1pPr>
              <a:defRPr kumimoji="0" sz="120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IST (Information Sciences &amp; Technology) Laboratory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001000" cy="914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3924300" cy="5029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86300" y="1219200"/>
            <a:ext cx="3924300" cy="2438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86300" y="3810000"/>
            <a:ext cx="3924300" cy="2438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BC0ED-FA48-4E34-8B86-37B90DC5F95A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1"/>
          </p:nvPr>
        </p:nvSpPr>
        <p:spPr>
          <a:xfrm>
            <a:off x="2033588" y="6429375"/>
            <a:ext cx="4038600" cy="304800"/>
          </a:xfrm>
          <a:prstGeom prst="rect">
            <a:avLst/>
          </a:prstGeom>
        </p:spPr>
        <p:txBody>
          <a:bodyPr/>
          <a:lstStyle>
            <a:lvl1pPr>
              <a:defRPr kumimoji="0" sz="120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IST (Information Sciences &amp; Technology) Laboratory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sz="quarter"/>
          </p:nvPr>
        </p:nvSpPr>
        <p:spPr>
          <a:xfrm>
            <a:off x="609600" y="228600"/>
            <a:ext cx="8001000" cy="914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3924300" cy="2438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86300" y="1219200"/>
            <a:ext cx="3924300" cy="2438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9600" y="3810000"/>
            <a:ext cx="3924300" cy="2438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86300" y="3810000"/>
            <a:ext cx="3924300" cy="2438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CB4EF2-288E-4437-BD46-3FE311EB18BF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ftr" sz="quarter" idx="11"/>
          </p:nvPr>
        </p:nvSpPr>
        <p:spPr>
          <a:xfrm>
            <a:off x="2033588" y="6429375"/>
            <a:ext cx="4038600" cy="304800"/>
          </a:xfrm>
          <a:prstGeom prst="rect">
            <a:avLst/>
          </a:prstGeom>
        </p:spPr>
        <p:txBody>
          <a:bodyPr/>
          <a:lstStyle>
            <a:lvl1pPr>
              <a:defRPr kumimoji="0" sz="120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IST (Information Sciences &amp; Technology) Laboratory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latin typeface="굴림" pitchFamily="50" charset="-127"/>
                <a:ea typeface="굴림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굴림" pitchFamily="50" charset="-127"/>
                <a:ea typeface="굴림" pitchFamily="50" charset="-127"/>
              </a:defRPr>
            </a:lvl1pPr>
            <a:lvl2pPr>
              <a:buFont typeface="Wingdings" pitchFamily="2" charset="2"/>
              <a:buChar char="ü"/>
              <a:defRPr sz="1800">
                <a:latin typeface="굴림" pitchFamily="50" charset="-127"/>
                <a:ea typeface="굴림" pitchFamily="50" charset="-127"/>
              </a:defRPr>
            </a:lvl2pPr>
            <a:lvl3pPr>
              <a:buFont typeface="Wingdings" pitchFamily="2" charset="2"/>
              <a:buChar char="Ø"/>
              <a:defRPr sz="1600">
                <a:latin typeface="굴림" pitchFamily="50" charset="-127"/>
                <a:ea typeface="굴림" pitchFamily="50" charset="-127"/>
              </a:defRPr>
            </a:lvl3pPr>
            <a:lvl4pPr>
              <a:buFont typeface="Wingdings" pitchFamily="2" charset="2"/>
              <a:buChar char="§"/>
              <a:defRPr sz="1400">
                <a:latin typeface="굴림" pitchFamily="50" charset="-127"/>
                <a:ea typeface="굴림" pitchFamily="50" charset="-127"/>
              </a:defRPr>
            </a:lvl4pPr>
            <a:lvl5pPr>
              <a:defRPr sz="1400">
                <a:latin typeface="굴림" pitchFamily="50" charset="-127"/>
                <a:ea typeface="굴림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EBD41-55A8-4BD8-8FB4-DEA4850E4E3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1"/>
          </p:nvPr>
        </p:nvSpPr>
        <p:spPr>
          <a:xfrm>
            <a:off x="2033588" y="6429375"/>
            <a:ext cx="4038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B2316D-3408-4524-B9F3-C15ABDAE2B55}"/>
              </a:ext>
            </a:extLst>
          </p:cNvPr>
          <p:cNvSpPr/>
          <p:nvPr userDrawn="1"/>
        </p:nvSpPr>
        <p:spPr>
          <a:xfrm>
            <a:off x="2011627" y="6417276"/>
            <a:ext cx="39211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i="1" dirty="0">
                <a:solidFill>
                  <a:srgbClr val="073396"/>
                </a:solidFill>
                <a:latin typeface="Times New Roman" panose="02020603050405020304" pitchFamily="18" charset="0"/>
                <a:ea typeface="Arial Unicode MS" panose="020B0604020202020204" pitchFamily="50" charset="-127"/>
                <a:cs typeface="Times New Roman" panose="02020603050405020304" pitchFamily="18" charset="0"/>
              </a:rPr>
              <a:t>Computer Vision &amp; Machine Learning LAB</a:t>
            </a:r>
            <a:endParaRPr lang="ko-KR" altLang="en-US" sz="1600" b="1" i="1" dirty="0">
              <a:solidFill>
                <a:srgbClr val="073396"/>
              </a:solidFill>
              <a:latin typeface="Times New Roman" panose="02020603050405020304" pitchFamily="18" charset="0"/>
              <a:ea typeface="Arial Unicode MS" panose="020B0604020202020204" pitchFamily="50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6299C-E386-43E1-A583-FA923AEAD431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19200"/>
            <a:ext cx="3924300" cy="50292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6300" y="1219200"/>
            <a:ext cx="3924300" cy="50292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57E148-68D4-489E-B6AF-10BE0217C84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872DF0-251D-4E60-B8E8-727BD5DE5F7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285854" y="4786323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400" dirty="0">
              <a:latin typeface="좋은_아스피린" pitchFamily="2" charset="-127"/>
              <a:ea typeface="좋은_아스피린" pitchFamily="2" charset="-127"/>
            </a:endParaRPr>
          </a:p>
          <a:p>
            <a:endParaRPr lang="ko-KR" altLang="en-US" sz="1400" dirty="0">
              <a:latin typeface="좋은_아스피린" pitchFamily="2" charset="-127"/>
              <a:ea typeface="좋은_아스피린" pitchFamily="2" charset="-127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 userDrawn="1"/>
        </p:nvSpPr>
        <p:spPr bwMode="auto">
          <a:xfrm>
            <a:off x="2033588" y="6429375"/>
            <a:ext cx="4038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kumimoji="0" sz="120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cs typeface="+mn-cs"/>
              </a:rPr>
              <a:t>IST</a:t>
            </a:r>
            <a:r>
              <a:rPr lang="en-US" altLang="ko-KR" dirty="0">
                <a:solidFill>
                  <a:schemeClr val="bg2"/>
                </a:solidFill>
                <a:cs typeface="+mn-cs"/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cs typeface="+mn-cs"/>
              </a:rPr>
              <a:t>(</a:t>
            </a:r>
            <a:r>
              <a:rPr lang="en-US" altLang="ko-KR" dirty="0">
                <a:cs typeface="+mn-cs"/>
              </a:rPr>
              <a:t>I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cs typeface="+mn-cs"/>
              </a:rPr>
              <a:t>nformation</a:t>
            </a:r>
            <a:r>
              <a:rPr lang="en-US" altLang="ko-KR" dirty="0">
                <a:solidFill>
                  <a:schemeClr val="bg2"/>
                </a:solidFill>
                <a:cs typeface="+mn-cs"/>
              </a:rPr>
              <a:t> </a:t>
            </a:r>
            <a:r>
              <a:rPr lang="en-US" altLang="ko-KR" dirty="0">
                <a:cs typeface="+mn-cs"/>
              </a:rPr>
              <a:t>S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cs typeface="+mn-cs"/>
              </a:rPr>
              <a:t>ciences &amp; </a:t>
            </a:r>
            <a:r>
              <a:rPr lang="en-US" altLang="ko-KR" dirty="0">
                <a:solidFill>
                  <a:srgbClr val="0000FF"/>
                </a:solidFill>
                <a:cs typeface="+mn-cs"/>
              </a:rPr>
              <a:t>T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cs typeface="+mn-cs"/>
              </a:rPr>
              <a:t>echnology) Laboratory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dirty="0">
              <a:solidFill>
                <a:schemeClr val="bg1">
                  <a:lumMod val="50000"/>
                </a:schemeClr>
              </a:solidFill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302D15-BFC5-4965-9D58-7AACB3B0B6C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50B72-3535-4110-8C6D-5EED0737E4C1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3" name="Footer Placeholder 2"/>
          <p:cNvSpPr>
            <a:spLocks noGrp="1" noChangeArrowheads="1"/>
          </p:cNvSpPr>
          <p:nvPr>
            <p:ph type="ftr" sz="quarter" idx="11"/>
          </p:nvPr>
        </p:nvSpPr>
        <p:spPr>
          <a:xfrm>
            <a:off x="2033588" y="6429375"/>
            <a:ext cx="4038600" cy="304800"/>
          </a:xfrm>
          <a:prstGeom prst="rect">
            <a:avLst/>
          </a:prstGeom>
        </p:spPr>
        <p:txBody>
          <a:bodyPr/>
          <a:lstStyle>
            <a:lvl1pPr>
              <a:defRPr kumimoji="0" sz="120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IST (Information Sciences &amp; Technology) Laboratory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489429-AA97-42DE-8DE3-BF1A4D98292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1"/>
          </p:nvPr>
        </p:nvSpPr>
        <p:spPr>
          <a:xfrm>
            <a:off x="2033588" y="6429375"/>
            <a:ext cx="4038600" cy="304800"/>
          </a:xfrm>
          <a:prstGeom prst="rect">
            <a:avLst/>
          </a:prstGeom>
        </p:spPr>
        <p:txBody>
          <a:bodyPr/>
          <a:lstStyle>
            <a:lvl1pPr>
              <a:defRPr kumimoji="0" sz="120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IST (Information Sciences &amp; Technology) Laboratory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32AC52-6D9A-4D83-933E-D4D90BB4204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1"/>
          </p:nvPr>
        </p:nvSpPr>
        <p:spPr>
          <a:xfrm>
            <a:off x="2033588" y="6429375"/>
            <a:ext cx="4038600" cy="304800"/>
          </a:xfrm>
          <a:prstGeom prst="rect">
            <a:avLst/>
          </a:prstGeom>
        </p:spPr>
        <p:txBody>
          <a:bodyPr/>
          <a:lstStyle>
            <a:lvl1pPr>
              <a:defRPr kumimoji="0" sz="120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IST (Information Sciences &amp; Technology) Laboratory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8B42890-2757-40BB-947C-53C730F45FF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60649"/>
            <a:ext cx="8001000" cy="687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19200"/>
            <a:ext cx="8001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029" name="Picture 6" descr="bar"/>
          <p:cNvPicPr>
            <a:picLocks noChangeAspect="1" noChangeArrowheads="1"/>
          </p:cNvPicPr>
          <p:nvPr/>
        </p:nvPicPr>
        <p:blipFill>
          <a:blip r:embed="rId16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998112"/>
            <a:ext cx="8637588" cy="4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7" descr="bar"/>
          <p:cNvPicPr>
            <a:picLocks noChangeAspect="1" noChangeArrowheads="1"/>
          </p:cNvPicPr>
          <p:nvPr/>
        </p:nvPicPr>
        <p:blipFill>
          <a:blip r:embed="rId16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6278564"/>
            <a:ext cx="8637588" cy="4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2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5516" y="6435282"/>
            <a:ext cx="1722438" cy="30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4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헤움솔개142" pitchFamily="18" charset="-127"/>
          <a:ea typeface="헤움솔개142" pitchFamily="18" charset="-127"/>
          <a:cs typeface="헤움솔개142" pitchFamily="18" charset="-127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/>
          <a:ea typeface="맑은 고딕"/>
          <a:cs typeface="맑은 고딕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/>
          <a:ea typeface="맑은 고딕"/>
          <a:cs typeface="맑은 고딕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/>
          <a:ea typeface="맑은 고딕"/>
          <a:cs typeface="맑은 고딕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/>
          <a:ea typeface="맑은 고딕"/>
          <a:cs typeface="맑은 고딕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CC3300"/>
        </a:buClr>
        <a:buFont typeface="Wingdings" pitchFamily="2" charset="2"/>
        <a:buChar char="v"/>
        <a:defRPr kumimoji="1" sz="2400" b="1">
          <a:solidFill>
            <a:schemeClr val="tx1"/>
          </a:solidFill>
          <a:latin typeface="헤움솔개142" pitchFamily="18" charset="-127"/>
          <a:ea typeface="헤움솔개142" pitchFamily="18" charset="-127"/>
          <a:cs typeface="헤움솔개142" pitchFamily="18" charset="-127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Char char="v"/>
        <a:defRPr kumimoji="1" sz="2000">
          <a:solidFill>
            <a:schemeClr val="tx1"/>
          </a:solidFill>
          <a:latin typeface="헤움솔개142" pitchFamily="18" charset="-127"/>
          <a:ea typeface="헤움솔개142" pitchFamily="18" charset="-127"/>
          <a:cs typeface="헤움솔개142" pitchFamily="18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Times New Roman" pitchFamily="18" charset="0"/>
        <a:buChar char="–"/>
        <a:defRPr kumimoji="1" sz="1800">
          <a:solidFill>
            <a:schemeClr val="tx1"/>
          </a:solidFill>
          <a:latin typeface="헤움솔개142" pitchFamily="18" charset="-127"/>
          <a:ea typeface="헤움솔개142" pitchFamily="18" charset="-127"/>
          <a:cs typeface="헤움솔개142" pitchFamily="18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Char char="Ø"/>
        <a:defRPr kumimoji="1" sz="1600">
          <a:solidFill>
            <a:schemeClr val="tx1"/>
          </a:solidFill>
          <a:latin typeface="헤움솔개142" pitchFamily="18" charset="-127"/>
          <a:ea typeface="헤움솔개142" pitchFamily="18" charset="-127"/>
          <a:cs typeface="헤움솔개142" pitchFamily="18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ü"/>
        <a:defRPr kumimoji="1" sz="1600">
          <a:solidFill>
            <a:schemeClr val="tx1"/>
          </a:solidFill>
          <a:latin typeface="헤움솔개142" pitchFamily="18" charset="-127"/>
          <a:ea typeface="헤움솔개142" pitchFamily="18" charset="-127"/>
          <a:cs typeface="헤움솔개142" pitchFamily="18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w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w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w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w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na.co.kr/view/MYH2023110500090064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부제목 2"/>
          <p:cNvSpPr>
            <a:spLocks noGrp="1"/>
          </p:cNvSpPr>
          <p:nvPr>
            <p:ph type="subTitle" sz="quarter" idx="1"/>
          </p:nvPr>
        </p:nvSpPr>
        <p:spPr>
          <a:xfrm>
            <a:off x="723899" y="4221088"/>
            <a:ext cx="7696200" cy="1512168"/>
          </a:xfrm>
        </p:spPr>
        <p:txBody>
          <a:bodyPr>
            <a:noAutofit/>
          </a:bodyPr>
          <a:lstStyle/>
          <a:p>
            <a:pPr eaLnBrk="1" hangingPunct="1">
              <a:defRPr lang="ko-KR" altLang="en-US"/>
            </a:pPr>
            <a:r>
              <a:rPr lang="en-US" altLang="ko-KR" b="0" dirty="0">
                <a:latin typeface="+mj-ea"/>
                <a:ea typeface="+mj-ea"/>
              </a:rPr>
              <a:t>3</a:t>
            </a:r>
            <a:r>
              <a:rPr lang="ko-KR" altLang="en-US" b="0" dirty="0">
                <a:latin typeface="+mj-ea"/>
                <a:ea typeface="+mj-ea"/>
              </a:rPr>
              <a:t>팀 </a:t>
            </a:r>
            <a:r>
              <a:rPr lang="en-US" altLang="ko-KR" b="0" dirty="0">
                <a:latin typeface="+mj-ea"/>
                <a:ea typeface="+mj-ea"/>
              </a:rPr>
              <a:t>S.F.Suffer</a:t>
            </a:r>
          </a:p>
          <a:p>
            <a:pPr eaLnBrk="1" hangingPunct="1">
              <a:defRPr lang="ko-KR" altLang="en-US"/>
            </a:pPr>
            <a:endParaRPr lang="en-US" altLang="ko-KR" sz="1400" b="0" dirty="0">
              <a:latin typeface="+mj-ea"/>
              <a:ea typeface="+mj-ea"/>
            </a:endParaRPr>
          </a:p>
          <a:p>
            <a:pPr eaLnBrk="1" hangingPunct="1">
              <a:defRPr lang="ko-KR" altLang="en-US"/>
            </a:pPr>
            <a:endParaRPr lang="en-US" altLang="ko-KR" sz="1400" b="0" dirty="0">
              <a:latin typeface="+mj-ea"/>
              <a:ea typeface="+mj-ea"/>
            </a:endParaRPr>
          </a:p>
          <a:p>
            <a:pPr eaLnBrk="1" hangingPunct="1">
              <a:defRPr lang="ko-KR" altLang="en-US"/>
            </a:pPr>
            <a:endParaRPr lang="en-US" altLang="ko-KR" sz="1400" b="0" dirty="0">
              <a:latin typeface="+mj-ea"/>
              <a:ea typeface="+mj-ea"/>
            </a:endParaRPr>
          </a:p>
          <a:p>
            <a:pPr eaLnBrk="1" hangingPunct="1">
              <a:defRPr lang="ko-KR" altLang="en-US"/>
            </a:pPr>
            <a:endParaRPr lang="en-US" altLang="ko-KR" sz="1400" b="0" dirty="0">
              <a:latin typeface="+mj-ea"/>
              <a:ea typeface="+mj-ea"/>
            </a:endParaRPr>
          </a:p>
          <a:p>
            <a:pPr eaLnBrk="1" hangingPunct="1">
              <a:defRPr lang="ko-KR" altLang="en-US"/>
            </a:pPr>
            <a:endParaRPr lang="en-US" altLang="ko-KR" sz="1400" b="0" dirty="0">
              <a:latin typeface="+mj-ea"/>
              <a:ea typeface="+mj-ea"/>
            </a:endParaRPr>
          </a:p>
          <a:p>
            <a:pPr eaLnBrk="1" hangingPunct="1">
              <a:defRPr lang="ko-KR" altLang="en-US"/>
            </a:pPr>
            <a:r>
              <a:rPr lang="ko-KR" altLang="en-US" sz="1200" b="0" dirty="0">
                <a:latin typeface="+mj-ea"/>
                <a:ea typeface="+mj-ea"/>
              </a:rPr>
              <a:t>1901617 최원준</a:t>
            </a:r>
            <a:endParaRPr lang="en-US" altLang="ko-KR" sz="1200" b="0" dirty="0">
              <a:latin typeface="+mj-ea"/>
              <a:ea typeface="+mj-ea"/>
            </a:endParaRPr>
          </a:p>
          <a:p>
            <a:pPr eaLnBrk="1" hangingPunct="1">
              <a:defRPr lang="ko-KR" altLang="en-US"/>
            </a:pPr>
            <a:r>
              <a:rPr lang="ko-KR" altLang="en-US" sz="1200" b="0" dirty="0">
                <a:latin typeface="+mj-ea"/>
                <a:ea typeface="+mj-ea"/>
              </a:rPr>
              <a:t>1801579 유제혁</a:t>
            </a:r>
          </a:p>
          <a:p>
            <a:pPr eaLnBrk="1" hangingPunct="1">
              <a:defRPr lang="ko-KR" altLang="en-US"/>
            </a:pPr>
            <a:r>
              <a:rPr lang="ko-KR" altLang="en-US" sz="1200" b="0" dirty="0">
                <a:latin typeface="+mj-ea"/>
                <a:ea typeface="+mj-ea"/>
              </a:rPr>
              <a:t>   2001878 짠응억득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87624" y="2924944"/>
            <a:ext cx="67687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200" dirty="0">
                <a:latin typeface="+mj-ea"/>
                <a:ea typeface="+mj-ea"/>
              </a:rPr>
              <a:t>캡스톤 디자인 제안발표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E7D5ED45-6ED3-41AA-AE8C-1A46FB676F09}"/>
              </a:ext>
            </a:extLst>
          </p:cNvPr>
          <p:cNvSpPr txBox="1">
            <a:spLocks/>
          </p:cNvSpPr>
          <p:nvPr/>
        </p:nvSpPr>
        <p:spPr bwMode="auto">
          <a:xfrm>
            <a:off x="1811870" y="5085184"/>
            <a:ext cx="5520257" cy="351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None/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헤움솔개142" pitchFamily="18" charset="-127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헤움솔개142" pitchFamily="18" charset="-127"/>
                <a:ea typeface="헤움솔개142" pitchFamily="18" charset="-127"/>
                <a:cs typeface="헤움솔개142" pitchFamily="18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 New Roman" pitchFamily="18" charset="0"/>
              <a:buChar char="–"/>
              <a:defRPr kumimoji="1" sz="1800">
                <a:solidFill>
                  <a:schemeClr val="tx1"/>
                </a:solidFill>
                <a:latin typeface="헤움솔개142" pitchFamily="18" charset="-127"/>
                <a:ea typeface="헤움솔개142" pitchFamily="18" charset="-127"/>
                <a:cs typeface="헤움솔개142" pitchFamily="18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헤움솔개142" pitchFamily="18" charset="-127"/>
                <a:ea typeface="헤움솔개142" pitchFamily="18" charset="-127"/>
                <a:cs typeface="헤움솔개142" pitchFamily="18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ü"/>
              <a:defRPr kumimoji="1" sz="1600">
                <a:solidFill>
                  <a:schemeClr val="tx1"/>
                </a:solidFill>
                <a:latin typeface="헤움솔개142" pitchFamily="18" charset="-127"/>
                <a:ea typeface="헤움솔개142" pitchFamily="18" charset="-127"/>
                <a:cs typeface="헤움솔개142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 lang="ko-KR" altLang="en-US"/>
            </a:pPr>
            <a:r>
              <a:rPr lang="ko-KR" altLang="en-US" sz="1200" b="0" kern="0" dirty="0">
                <a:latin typeface="+mj-ea"/>
                <a:ea typeface="+mj-ea"/>
              </a:rPr>
              <a:t>군산대학교 소프트웨어학부 소프트웨어학전공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>
                <a:latin typeface="+mj-ea"/>
                <a:ea typeface="+mj-ea"/>
              </a:rPr>
              <a:t>향후 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2EBD41-55A8-4BD8-8FB4-DEA4850E4E39}" type="slidenum">
              <a:rPr lang="en-US" altLang="ko-KR"/>
              <a:pPr>
                <a:defRPr/>
              </a:pPr>
              <a:t>10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995936" y="5140424"/>
            <a:ext cx="4038600" cy="304800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051719" y="6381328"/>
            <a:ext cx="3816424" cy="360040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sz="1200" dirty="0">
              <a:latin typeface="굴림"/>
              <a:ea typeface="굴림"/>
              <a:cs typeface="헤움솔개142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FEB3A0-CB76-4929-9898-A2C9E97205C8}"/>
              </a:ext>
            </a:extLst>
          </p:cNvPr>
          <p:cNvSpPr/>
          <p:nvPr/>
        </p:nvSpPr>
        <p:spPr>
          <a:xfrm>
            <a:off x="421825" y="1219201"/>
            <a:ext cx="45719" cy="163373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굴림"/>
              <a:ea typeface="굴림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4754205-5FE3-3051-37B8-AA63FBC829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028010"/>
              </p:ext>
            </p:extLst>
          </p:nvPr>
        </p:nvGraphicFramePr>
        <p:xfrm>
          <a:off x="644489" y="1219201"/>
          <a:ext cx="7902705" cy="40395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8930">
                  <a:extLst>
                    <a:ext uri="{9D8B030D-6E8A-4147-A177-3AD203B41FA5}">
                      <a16:colId xmlns:a16="http://schemas.microsoft.com/office/drawing/2014/main" val="302860977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805405249"/>
                    </a:ext>
                  </a:extLst>
                </a:gridCol>
                <a:gridCol w="879087">
                  <a:extLst>
                    <a:ext uri="{9D8B030D-6E8A-4147-A177-3AD203B41FA5}">
                      <a16:colId xmlns:a16="http://schemas.microsoft.com/office/drawing/2014/main" val="355675941"/>
                    </a:ext>
                  </a:extLst>
                </a:gridCol>
                <a:gridCol w="1122146">
                  <a:extLst>
                    <a:ext uri="{9D8B030D-6E8A-4147-A177-3AD203B41FA5}">
                      <a16:colId xmlns:a16="http://schemas.microsoft.com/office/drawing/2014/main" val="868219987"/>
                    </a:ext>
                  </a:extLst>
                </a:gridCol>
                <a:gridCol w="1122146">
                  <a:extLst>
                    <a:ext uri="{9D8B030D-6E8A-4147-A177-3AD203B41FA5}">
                      <a16:colId xmlns:a16="http://schemas.microsoft.com/office/drawing/2014/main" val="2171869856"/>
                    </a:ext>
                  </a:extLst>
                </a:gridCol>
                <a:gridCol w="1122146">
                  <a:extLst>
                    <a:ext uri="{9D8B030D-6E8A-4147-A177-3AD203B41FA5}">
                      <a16:colId xmlns:a16="http://schemas.microsoft.com/office/drawing/2014/main" val="990266332"/>
                    </a:ext>
                  </a:extLst>
                </a:gridCol>
                <a:gridCol w="1122146">
                  <a:extLst>
                    <a:ext uri="{9D8B030D-6E8A-4147-A177-3AD203B41FA5}">
                      <a16:colId xmlns:a16="http://schemas.microsoft.com/office/drawing/2014/main" val="4209894640"/>
                    </a:ext>
                  </a:extLst>
                </a:gridCol>
              </a:tblGrid>
              <a:tr h="3175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3/25~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4/1~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4/15~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5/1~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5/15~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6/1~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27290"/>
                  </a:ext>
                </a:extLst>
              </a:tr>
              <a:tr h="469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해충 데이터 수집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676120"/>
                  </a:ext>
                </a:extLst>
              </a:tr>
              <a:tr h="3665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참고자료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387694"/>
                  </a:ext>
                </a:extLst>
              </a:tr>
              <a:tr h="4297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none" dirty="0"/>
                        <a:t>데이터 전 처리</a:t>
                      </a:r>
                      <a:endParaRPr lang="en-US" altLang="ko-KR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04924"/>
                  </a:ext>
                </a:extLst>
              </a:tr>
              <a:tr h="2903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none" dirty="0"/>
                        <a:t>데이터 세트 제작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378170"/>
                  </a:ext>
                </a:extLst>
              </a:tr>
              <a:tr h="381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카운팅 딥 러닝 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모델 </a:t>
                      </a:r>
                      <a:r>
                        <a:rPr lang="ko-KR" altLang="en-US" sz="1400" u="none" dirty="0"/>
                        <a:t>설계</a:t>
                      </a:r>
                      <a:endParaRPr lang="en-US" altLang="ko-KR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83278"/>
                  </a:ext>
                </a:extLst>
              </a:tr>
              <a:tr h="381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none" dirty="0"/>
                        <a:t>딥 러닝 모델 학습</a:t>
                      </a:r>
                      <a:endParaRPr lang="en-US" altLang="ko-KR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014974"/>
                  </a:ext>
                </a:extLst>
              </a:tr>
              <a:tr h="381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딥 러닝 모델 평가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71384"/>
                  </a:ext>
                </a:extLst>
              </a:tr>
              <a:tr h="381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디지털 트랩 적용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447838"/>
                  </a:ext>
                </a:extLst>
              </a:tr>
              <a:tr h="381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최종 검토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794476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20DEB3A-9BBB-806E-2DA5-B3A1F03D4398}"/>
              </a:ext>
            </a:extLst>
          </p:cNvPr>
          <p:cNvSpPr/>
          <p:nvPr/>
        </p:nvSpPr>
        <p:spPr>
          <a:xfrm>
            <a:off x="2492150" y="2149695"/>
            <a:ext cx="1232522" cy="18864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굴림"/>
              <a:ea typeface="굴림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C32E081-1C7F-1DF3-CB5E-D7E000841166}"/>
              </a:ext>
            </a:extLst>
          </p:cNvPr>
          <p:cNvSpPr/>
          <p:nvPr/>
        </p:nvSpPr>
        <p:spPr>
          <a:xfrm>
            <a:off x="3264768" y="3362391"/>
            <a:ext cx="2819400" cy="193394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굴림"/>
              <a:ea typeface="굴림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31A723F-1D9A-429A-A93E-3F286995B95F}"/>
              </a:ext>
            </a:extLst>
          </p:cNvPr>
          <p:cNvSpPr/>
          <p:nvPr/>
        </p:nvSpPr>
        <p:spPr>
          <a:xfrm>
            <a:off x="6084168" y="3824344"/>
            <a:ext cx="765446" cy="193394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굴림"/>
              <a:ea typeface="굴림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691F881-137F-EB63-2A05-42EBEA540B9E}"/>
              </a:ext>
            </a:extLst>
          </p:cNvPr>
          <p:cNvSpPr/>
          <p:nvPr/>
        </p:nvSpPr>
        <p:spPr>
          <a:xfrm>
            <a:off x="6637549" y="4204184"/>
            <a:ext cx="765446" cy="21048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굴림"/>
              <a:ea typeface="굴림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BE248C9-D5BD-9430-E1B9-EB9E025264E5}"/>
              </a:ext>
            </a:extLst>
          </p:cNvPr>
          <p:cNvSpPr/>
          <p:nvPr/>
        </p:nvSpPr>
        <p:spPr>
          <a:xfrm>
            <a:off x="7020272" y="4567064"/>
            <a:ext cx="864096" cy="21048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굴림"/>
              <a:ea typeface="굴림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557BE38-FAD3-E766-0139-D074422FFB68}"/>
              </a:ext>
            </a:extLst>
          </p:cNvPr>
          <p:cNvSpPr/>
          <p:nvPr/>
        </p:nvSpPr>
        <p:spPr>
          <a:xfrm>
            <a:off x="7735957" y="4988024"/>
            <a:ext cx="666936" cy="18864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굴림"/>
              <a:ea typeface="굴림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5809E83-3A8F-1DDF-D139-15FDFB41C0D2}"/>
              </a:ext>
            </a:extLst>
          </p:cNvPr>
          <p:cNvSpPr/>
          <p:nvPr/>
        </p:nvSpPr>
        <p:spPr>
          <a:xfrm>
            <a:off x="3364631" y="2555691"/>
            <a:ext cx="1143743" cy="200468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굴림"/>
              <a:ea typeface="굴림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5582DFA-835E-A34A-6AD4-DAA6F518AAA0}"/>
              </a:ext>
            </a:extLst>
          </p:cNvPr>
          <p:cNvSpPr/>
          <p:nvPr/>
        </p:nvSpPr>
        <p:spPr>
          <a:xfrm>
            <a:off x="3572272" y="2933388"/>
            <a:ext cx="1143743" cy="18864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굴림"/>
              <a:ea typeface="굴림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2C3EDB2-9FFA-5F42-BA38-DD014507F7E3}"/>
              </a:ext>
            </a:extLst>
          </p:cNvPr>
          <p:cNvSpPr/>
          <p:nvPr/>
        </p:nvSpPr>
        <p:spPr>
          <a:xfrm>
            <a:off x="2492150" y="1700808"/>
            <a:ext cx="1080122" cy="18864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굴림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343578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4"/>
          <p:cNvSpPr txBox="1">
            <a:spLocks noChangeArrowheads="1"/>
          </p:cNvSpPr>
          <p:nvPr/>
        </p:nvSpPr>
        <p:spPr>
          <a:xfrm>
            <a:off x="2071670" y="2577677"/>
            <a:ext cx="4929222" cy="90656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wrap="square">
            <a:spAutoFit/>
          </a:bodyPr>
          <a:lstStyle/>
          <a:p>
            <a:pPr algn="ctr" eaLnBrk="1" latinLnBrk="1" hangingPunct="1">
              <a:spcBef>
                <a:spcPct val="50000"/>
              </a:spcBef>
              <a:defRPr lang="ko-KR" altLang="en-US"/>
            </a:pPr>
            <a:r>
              <a:rPr lang="ko-KR" altLang="en-US" sz="5400" b="1" i="0" dirty="0">
                <a:latin typeface="굴림"/>
                <a:ea typeface="굴림"/>
                <a:cs typeface="헤움솔개142"/>
              </a:rPr>
              <a:t>감사합니다</a:t>
            </a:r>
            <a:r>
              <a:rPr lang="en-US" altLang="ko-KR" sz="5400" b="1" i="0" dirty="0">
                <a:latin typeface="굴림"/>
                <a:ea typeface="굴림"/>
                <a:cs typeface="헤움솔개142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>
                <a:latin typeface="+mj-ea"/>
                <a:ea typeface="+mj-ea"/>
              </a:rPr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84304" y="2011288"/>
            <a:ext cx="3026296" cy="3073896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latin typeface="+mj-ea"/>
                <a:ea typeface="+mj-ea"/>
              </a:rPr>
              <a:t>1.</a:t>
            </a:r>
            <a:r>
              <a:rPr lang="ko-KR" altLang="en-US" dirty="0">
                <a:latin typeface="+mj-ea"/>
                <a:ea typeface="+mj-ea"/>
              </a:rPr>
              <a:t> 팀 소개</a:t>
            </a:r>
          </a:p>
          <a:p>
            <a:pPr lvl="0">
              <a:buFont typeface="Wingdings" panose="05000000000000000000" pitchFamily="2" charset="2"/>
              <a:buChar char="§"/>
              <a:defRPr/>
            </a:pPr>
            <a:endParaRPr lang="ko-KR" altLang="en-US" dirty="0">
              <a:latin typeface="+mj-ea"/>
              <a:ea typeface="+mj-ea"/>
            </a:endParaRPr>
          </a:p>
          <a:p>
            <a:pPr lvl="0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latin typeface="+mj-ea"/>
                <a:ea typeface="+mj-ea"/>
              </a:rPr>
              <a:t>2.</a:t>
            </a:r>
            <a:r>
              <a:rPr lang="ko-KR" altLang="en-US" dirty="0">
                <a:latin typeface="+mj-ea"/>
                <a:ea typeface="+mj-ea"/>
              </a:rPr>
              <a:t> 주제 소개</a:t>
            </a:r>
          </a:p>
          <a:p>
            <a:pPr lvl="0">
              <a:buFont typeface="Wingdings" panose="05000000000000000000" pitchFamily="2" charset="2"/>
              <a:buChar char="§"/>
              <a:defRPr/>
            </a:pPr>
            <a:endParaRPr lang="en-US" altLang="ko-KR" dirty="0">
              <a:latin typeface="+mj-ea"/>
              <a:ea typeface="+mj-ea"/>
            </a:endParaRPr>
          </a:p>
          <a:p>
            <a:pPr lvl="0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latin typeface="+mj-ea"/>
                <a:ea typeface="+mj-ea"/>
              </a:rPr>
              <a:t>3. </a:t>
            </a:r>
            <a:r>
              <a:rPr lang="ko-KR" altLang="en-US" dirty="0">
                <a:latin typeface="+mj-ea"/>
                <a:ea typeface="+mj-ea"/>
              </a:rPr>
              <a:t>주제 수행 내용</a:t>
            </a:r>
            <a:endParaRPr lang="en-US" altLang="ko-KR" dirty="0">
              <a:latin typeface="+mj-ea"/>
              <a:ea typeface="+mj-ea"/>
            </a:endParaRPr>
          </a:p>
          <a:p>
            <a:pPr lvl="0">
              <a:buFont typeface="Wingdings" panose="05000000000000000000" pitchFamily="2" charset="2"/>
              <a:buChar char="§"/>
              <a:defRPr/>
            </a:pPr>
            <a:endParaRPr lang="en-US" altLang="ko-KR" dirty="0">
              <a:latin typeface="+mj-ea"/>
              <a:ea typeface="+mj-ea"/>
            </a:endParaRPr>
          </a:p>
          <a:p>
            <a:pPr lvl="0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latin typeface="+mj-ea"/>
                <a:ea typeface="+mj-ea"/>
              </a:rPr>
              <a:t>4. </a:t>
            </a:r>
            <a:r>
              <a:rPr lang="ko-KR" altLang="en-US" dirty="0">
                <a:latin typeface="+mj-ea"/>
                <a:ea typeface="+mj-ea"/>
              </a:rPr>
              <a:t>최종 목표</a:t>
            </a:r>
            <a:endParaRPr lang="en-US" altLang="ko-KR" dirty="0">
              <a:latin typeface="+mj-ea"/>
              <a:ea typeface="+mj-ea"/>
            </a:endParaRPr>
          </a:p>
          <a:p>
            <a:pPr lvl="0">
              <a:buFont typeface="Wingdings" panose="05000000000000000000" pitchFamily="2" charset="2"/>
              <a:buChar char="§"/>
              <a:defRPr/>
            </a:pPr>
            <a:endParaRPr lang="en-US" altLang="ko-KR" dirty="0">
              <a:latin typeface="+mj-ea"/>
              <a:ea typeface="+mj-ea"/>
            </a:endParaRPr>
          </a:p>
          <a:p>
            <a:pPr lvl="0"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latin typeface="+mj-ea"/>
                <a:ea typeface="+mj-ea"/>
              </a:rPr>
              <a:t>5. </a:t>
            </a:r>
            <a:r>
              <a:rPr lang="ko-KR" altLang="en-US" dirty="0">
                <a:latin typeface="+mj-ea"/>
                <a:ea typeface="+mj-ea"/>
              </a:rPr>
              <a:t>향후 일정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2EBD41-55A8-4BD8-8FB4-DEA4850E4E39}" type="slidenum">
              <a:rPr lang="en-US" altLang="ko-KR"/>
              <a:pPr>
                <a:defRPr/>
              </a:pPr>
              <a:t>2</a:t>
            </a:fld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2051719" y="6381328"/>
            <a:ext cx="3816424" cy="360040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sz="1200" dirty="0">
              <a:latin typeface="굴림"/>
              <a:ea typeface="굴림"/>
              <a:cs typeface="헤움솔개142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5E11754-576B-4AD0-A91E-BAB1AFA5012E}"/>
              </a:ext>
            </a:extLst>
          </p:cNvPr>
          <p:cNvSpPr/>
          <p:nvPr/>
        </p:nvSpPr>
        <p:spPr>
          <a:xfrm>
            <a:off x="5364088" y="2060848"/>
            <a:ext cx="45719" cy="324036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굴림"/>
              <a:ea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>
                <a:latin typeface="+mj-ea"/>
                <a:ea typeface="+mj-ea"/>
              </a:rPr>
              <a:t>팀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219200"/>
            <a:ext cx="8138864" cy="4226024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§"/>
              <a:defRPr/>
            </a:pPr>
            <a:r>
              <a:rPr lang="ko-KR" altLang="en-US" dirty="0">
                <a:latin typeface="+mn-ea"/>
                <a:ea typeface="+mn-ea"/>
              </a:rPr>
              <a:t>팀 명 </a:t>
            </a:r>
            <a:r>
              <a:rPr lang="en-US" altLang="ko-KR" dirty="0">
                <a:latin typeface="+mn-ea"/>
                <a:ea typeface="+mn-ea"/>
              </a:rPr>
              <a:t>: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S.F.Suffer</a:t>
            </a:r>
          </a:p>
          <a:p>
            <a:pPr lvl="0">
              <a:buFont typeface="Wingdings" panose="05000000000000000000" pitchFamily="2" charset="2"/>
              <a:buChar char="§"/>
              <a:defRPr/>
            </a:pPr>
            <a:endParaRPr lang="en-US" altLang="ko-KR" dirty="0">
              <a:latin typeface="+mn-ea"/>
              <a:ea typeface="+mn-ea"/>
            </a:endParaRPr>
          </a:p>
          <a:p>
            <a:pPr lvl="0">
              <a:buFont typeface="Wingdings" panose="05000000000000000000" pitchFamily="2" charset="2"/>
              <a:buChar char="§"/>
              <a:defRPr/>
            </a:pPr>
            <a:r>
              <a:rPr lang="ko-KR" altLang="en-US" dirty="0">
                <a:latin typeface="+mn-ea"/>
                <a:ea typeface="+mn-ea"/>
              </a:rPr>
              <a:t>팀원 구성</a:t>
            </a:r>
            <a:r>
              <a:rPr lang="en-US" altLang="ko-KR" dirty="0">
                <a:latin typeface="+mn-ea"/>
                <a:ea typeface="+mn-ea"/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ko-KR" altLang="en-US" dirty="0">
                <a:latin typeface="+mn-ea"/>
                <a:ea typeface="+mn-ea"/>
              </a:rPr>
              <a:t>최원준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팀장</a:t>
            </a:r>
            <a:r>
              <a:rPr lang="en-US" altLang="ko-KR" dirty="0">
                <a:latin typeface="+mn-ea"/>
                <a:ea typeface="+mn-ea"/>
              </a:rPr>
              <a:t>) : </a:t>
            </a:r>
            <a:r>
              <a:rPr lang="ko-KR" altLang="en-US" dirty="0">
                <a:latin typeface="+mn-ea"/>
                <a:ea typeface="+mn-ea"/>
              </a:rPr>
              <a:t>바운딩 박스 기반 모델 설계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멀티스케일 설계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이미지 라벨링</a:t>
            </a:r>
            <a:endParaRPr lang="en-US" altLang="ko-KR" dirty="0">
              <a:latin typeface="+mn-ea"/>
              <a:ea typeface="+mn-ea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ko-KR" altLang="en-US" dirty="0">
                <a:latin typeface="+mn-ea"/>
                <a:ea typeface="+mn-ea"/>
              </a:rPr>
              <a:t>유제혁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팀원</a:t>
            </a:r>
            <a:r>
              <a:rPr lang="en-US" altLang="ko-KR" dirty="0">
                <a:latin typeface="+mn-ea"/>
                <a:ea typeface="+mn-ea"/>
              </a:rPr>
              <a:t>) : </a:t>
            </a:r>
            <a:r>
              <a:rPr lang="ko-KR" altLang="en-US" dirty="0">
                <a:latin typeface="+mn-ea"/>
                <a:ea typeface="+mn-ea"/>
              </a:rPr>
              <a:t>밀도 기반 모델 설계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하이퍼 파라미터 설계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멀티 스케일 설계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ko-KR" altLang="en-US" dirty="0">
                <a:latin typeface="+mn-ea"/>
                <a:ea typeface="+mn-ea"/>
              </a:rPr>
              <a:t>짠응억득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팀원</a:t>
            </a:r>
            <a:r>
              <a:rPr lang="en-US" altLang="ko-KR" dirty="0">
                <a:latin typeface="+mn-ea"/>
                <a:ea typeface="+mn-ea"/>
              </a:rPr>
              <a:t>)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ko-KR" altLang="en-US" dirty="0">
                <a:latin typeface="+mn-ea"/>
                <a:ea typeface="+mn-ea"/>
              </a:rPr>
              <a:t>데이터 수집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이미지 라벨링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모델 성능 비교</a:t>
            </a:r>
          </a:p>
          <a:p>
            <a:pPr lvl="0">
              <a:buFont typeface="Wingdings" panose="05000000000000000000" pitchFamily="2" charset="2"/>
              <a:buChar char="§"/>
              <a:defRPr/>
            </a:pPr>
            <a:endParaRPr lang="en-US" altLang="ko-KR" dirty="0">
              <a:latin typeface="+mn-ea"/>
              <a:ea typeface="+mn-ea"/>
            </a:endParaRPr>
          </a:p>
          <a:p>
            <a:pPr lvl="0">
              <a:buFont typeface="Wingdings" panose="05000000000000000000" pitchFamily="2" charset="2"/>
              <a:buChar char="§"/>
              <a:defRPr/>
            </a:pPr>
            <a:r>
              <a:rPr lang="ko-KR" altLang="en-US" dirty="0">
                <a:latin typeface="+mn-ea"/>
                <a:ea typeface="+mn-ea"/>
              </a:rPr>
              <a:t>작품 명 </a:t>
            </a:r>
            <a:r>
              <a:rPr lang="en-US" altLang="ko-KR" dirty="0">
                <a:latin typeface="+mn-ea"/>
                <a:ea typeface="+mn-ea"/>
              </a:rPr>
              <a:t>:</a:t>
            </a:r>
            <a:r>
              <a:rPr lang="ko-KR" altLang="en-US" dirty="0">
                <a:latin typeface="+mn-ea"/>
                <a:ea typeface="+mn-ea"/>
              </a:rPr>
              <a:t> 해충 피해 예방을 위한 해충 카운팅 모델</a:t>
            </a:r>
          </a:p>
          <a:p>
            <a:pPr marL="0" lvl="0" indent="0">
              <a:buNone/>
              <a:defRPr/>
            </a:pPr>
            <a:endParaRPr lang="ko-KR" altLang="en-US" dirty="0">
              <a:latin typeface="+mn-ea"/>
              <a:ea typeface="+mn-ea"/>
            </a:endParaRPr>
          </a:p>
          <a:p>
            <a:pPr lvl="0">
              <a:buFont typeface="Wingdings" panose="05000000000000000000" pitchFamily="2" charset="2"/>
              <a:buChar char="§"/>
              <a:defRPr/>
            </a:pPr>
            <a:r>
              <a:rPr lang="ko-KR" altLang="en-US" dirty="0">
                <a:latin typeface="+mn-ea"/>
                <a:ea typeface="+mn-ea"/>
              </a:rPr>
              <a:t>유형 </a:t>
            </a:r>
            <a:r>
              <a:rPr lang="en-US" altLang="ko-KR" dirty="0">
                <a:latin typeface="+mn-ea"/>
                <a:ea typeface="+mn-ea"/>
              </a:rPr>
              <a:t>:</a:t>
            </a:r>
            <a:r>
              <a:rPr lang="ko-KR" altLang="en-US" dirty="0">
                <a:latin typeface="+mn-ea"/>
                <a:ea typeface="+mn-ea"/>
              </a:rPr>
              <a:t> 창의형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무형</a:t>
            </a:r>
            <a:r>
              <a:rPr lang="en-US" altLang="ko-KR" dirty="0">
                <a:latin typeface="+mn-ea"/>
                <a:ea typeface="+mn-ea"/>
              </a:rPr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2EBD41-55A8-4BD8-8FB4-DEA4850E4E39}" type="slidenum">
              <a:rPr lang="en-US" altLang="ko-KR"/>
              <a:pPr>
                <a:defRPr/>
              </a:pPr>
              <a:t>3</a:t>
            </a:fld>
            <a:endParaRPr lang="en-US" altLang="ko-KR" dirty="0"/>
          </a:p>
        </p:txBody>
      </p:sp>
      <p:sp>
        <p:nvSpPr>
          <p:cNvPr id="12" name="직사각형 11"/>
          <p:cNvSpPr/>
          <p:nvPr/>
        </p:nvSpPr>
        <p:spPr>
          <a:xfrm>
            <a:off x="2051719" y="6381328"/>
            <a:ext cx="3816424" cy="360040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sz="1200" dirty="0">
              <a:latin typeface="굴림"/>
              <a:ea typeface="굴림"/>
              <a:cs typeface="헤움솔개142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E8AC72C-68D2-4E9F-9E7B-C173B7A81548}"/>
              </a:ext>
            </a:extLst>
          </p:cNvPr>
          <p:cNvSpPr/>
          <p:nvPr/>
        </p:nvSpPr>
        <p:spPr>
          <a:xfrm>
            <a:off x="395536" y="1219200"/>
            <a:ext cx="45719" cy="408200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굴림"/>
              <a:ea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>
                <a:latin typeface="+mj-ea"/>
                <a:ea typeface="+mj-ea"/>
              </a:rPr>
              <a:t>주제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219200"/>
            <a:ext cx="8001000" cy="4586064"/>
          </a:xfrm>
        </p:spPr>
        <p:txBody>
          <a:bodyPr/>
          <a:lstStyle/>
          <a:p>
            <a:pPr>
              <a:defRPr/>
            </a:pPr>
            <a:endParaRPr lang="en-US" altLang="ko-KR" dirty="0">
              <a:hlinkClick r:id="rId2"/>
            </a:endParaRPr>
          </a:p>
          <a:p>
            <a:pPr>
              <a:defRPr/>
            </a:pPr>
            <a:endParaRPr lang="en-US" altLang="ko-KR" dirty="0">
              <a:hlinkClick r:id="rId2"/>
            </a:endParaRPr>
          </a:p>
          <a:p>
            <a:pPr>
              <a:defRPr/>
            </a:pPr>
            <a:endParaRPr lang="en-US" altLang="ko-KR" dirty="0">
              <a:hlinkClick r:id="rId2"/>
            </a:endParaRPr>
          </a:p>
          <a:p>
            <a:pPr>
              <a:defRPr/>
            </a:pPr>
            <a:endParaRPr lang="en-US" altLang="ko-KR" dirty="0">
              <a:hlinkClick r:id="rId2"/>
            </a:endParaRPr>
          </a:p>
          <a:p>
            <a:pPr>
              <a:defRPr/>
            </a:pPr>
            <a:endParaRPr lang="en-US" altLang="ko-KR" dirty="0">
              <a:hlinkClick r:id="rId2"/>
            </a:endParaRPr>
          </a:p>
          <a:p>
            <a:pPr>
              <a:defRPr/>
            </a:pPr>
            <a:endParaRPr lang="en-US" altLang="ko-KR" dirty="0">
              <a:hlinkClick r:id="rId2"/>
            </a:endParaRPr>
          </a:p>
          <a:p>
            <a:pPr>
              <a:defRPr/>
            </a:pPr>
            <a:endParaRPr lang="en-US" altLang="ko-KR" dirty="0">
              <a:hlinkClick r:id="rId2"/>
            </a:endParaRPr>
          </a:p>
          <a:p>
            <a:pPr>
              <a:defRPr/>
            </a:pPr>
            <a:endParaRPr lang="en-US" altLang="ko-KR" dirty="0">
              <a:hlinkClick r:id="rId2"/>
            </a:endParaRPr>
          </a:p>
          <a:p>
            <a:pPr>
              <a:defRPr/>
            </a:pPr>
            <a:endParaRPr lang="en-US" altLang="ko-KR" dirty="0">
              <a:hlinkClick r:id="rId2"/>
            </a:endParaRPr>
          </a:p>
          <a:p>
            <a:pPr>
              <a:defRPr/>
            </a:pPr>
            <a:endParaRPr lang="en-US" altLang="ko-KR" dirty="0">
              <a:hlinkClick r:id="rId2"/>
            </a:endParaRPr>
          </a:p>
          <a:p>
            <a:pPr marL="0" indent="0">
              <a:buNone/>
              <a:defRPr/>
            </a:pPr>
            <a:endParaRPr lang="en-US" altLang="ko-KR" dirty="0">
              <a:hlinkClick r:id="rId2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ko-KR" sz="1600" dirty="0">
                <a:hlinkClick r:id="rId2"/>
              </a:rPr>
              <a:t>https://www.yna.co.kr/view/MYH20231105000900641</a:t>
            </a:r>
            <a:endParaRPr lang="en-US" altLang="ko-KR" sz="1600" dirty="0"/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ko-KR" sz="1600" dirty="0">
                <a:hlinkClick r:id="rId2"/>
              </a:rPr>
              <a:t>https://news.kbs.co.kr/news/view2.do?ncd=5510911</a:t>
            </a:r>
          </a:p>
          <a:p>
            <a:pPr>
              <a:defRPr/>
            </a:pPr>
            <a:endParaRPr lang="en-US" altLang="ko-KR" dirty="0">
              <a:hlinkClick r:id="rId2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2EBD41-55A8-4BD8-8FB4-DEA4850E4E39}" type="slidenum">
              <a:rPr lang="en-US" altLang="ko-KR"/>
              <a:pPr>
                <a:defRPr/>
              </a:pPr>
              <a:t>4</a:t>
            </a:fld>
            <a:endParaRPr lang="en-US" altLang="ko-KR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</a:p>
        </p:txBody>
      </p:sp>
      <p:sp>
        <p:nvSpPr>
          <p:cNvPr id="6" name="직사각형 11"/>
          <p:cNvSpPr/>
          <p:nvPr/>
        </p:nvSpPr>
        <p:spPr>
          <a:xfrm>
            <a:off x="2051719" y="6381328"/>
            <a:ext cx="3816424" cy="360040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sz="1200" dirty="0">
              <a:latin typeface="굴림"/>
              <a:ea typeface="굴림"/>
              <a:cs typeface="헤움솔개142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" y="2145082"/>
            <a:ext cx="3707904" cy="240973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838008" y="2145082"/>
            <a:ext cx="3725190" cy="240973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B5F6C72-11EB-446C-B4BF-79F6B5BA14EB}"/>
              </a:ext>
            </a:extLst>
          </p:cNvPr>
          <p:cNvSpPr/>
          <p:nvPr/>
        </p:nvSpPr>
        <p:spPr>
          <a:xfrm>
            <a:off x="395536" y="5301208"/>
            <a:ext cx="45719" cy="5040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굴림"/>
              <a:ea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>
                <a:latin typeface="+mj-ea"/>
                <a:ea typeface="+mj-ea"/>
              </a:rPr>
              <a:t>주제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2713" y="764704"/>
            <a:ext cx="8297887" cy="5029200"/>
          </a:xfrm>
        </p:spPr>
        <p:txBody>
          <a:bodyPr/>
          <a:lstStyle/>
          <a:p>
            <a:pPr lvl="8">
              <a:defRPr/>
            </a:pPr>
            <a:endParaRPr lang="en-US" altLang="ko-KR" b="1" dirty="0"/>
          </a:p>
          <a:p>
            <a:pPr lvl="8">
              <a:defRPr/>
            </a:pPr>
            <a:endParaRPr lang="en-US" altLang="ko-KR" b="1" dirty="0"/>
          </a:p>
          <a:p>
            <a:pPr marL="3657600" lvl="8" indent="0">
              <a:buNone/>
              <a:defRPr/>
            </a:pPr>
            <a:r>
              <a:rPr lang="ko-KR" altLang="en-US" sz="2000" b="1" dirty="0"/>
              <a:t>선정 배경</a:t>
            </a:r>
            <a:br>
              <a:rPr lang="ko-KR" altLang="en-US" dirty="0"/>
            </a:br>
            <a:endParaRPr lang="en-US" altLang="ko-KR" sz="1200" dirty="0"/>
          </a:p>
          <a:p>
            <a:pPr lvl="8">
              <a:buFont typeface="Wingdings" panose="05000000000000000000" pitchFamily="2" charset="2"/>
              <a:buChar char="§"/>
              <a:defRPr/>
            </a:pPr>
            <a:r>
              <a:rPr lang="ko-KR" altLang="en-US" dirty="0">
                <a:latin typeface="+mn-ea"/>
              </a:rPr>
              <a:t>최근 기후변화로 인해 해충이 점차 증가하고 있다</a:t>
            </a:r>
            <a:r>
              <a:rPr lang="en-US" altLang="ko-KR" dirty="0">
                <a:latin typeface="+mn-ea"/>
              </a:rPr>
              <a:t>.</a:t>
            </a:r>
          </a:p>
          <a:p>
            <a:pPr lvl="8">
              <a:buFont typeface="Wingdings" panose="05000000000000000000" pitchFamily="2" charset="2"/>
              <a:buChar char="§"/>
              <a:defRPr/>
            </a:pPr>
            <a:r>
              <a:rPr lang="ko-KR" altLang="en-US" dirty="0">
                <a:latin typeface="+mn-ea"/>
              </a:rPr>
              <a:t>해충은 농작물을 갉아 먹거나 즙액을 빨아들여 농작물의 성장 저하를 일으키고 이는 전체적인 생산량을 저하시킨다</a:t>
            </a:r>
            <a:r>
              <a:rPr lang="en-US" altLang="ko-KR" dirty="0">
                <a:latin typeface="+mn-ea"/>
              </a:rPr>
              <a:t>.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lvl="8">
              <a:buFont typeface="Wingdings" panose="05000000000000000000" pitchFamily="2" charset="2"/>
              <a:buChar char="§"/>
              <a:defRPr/>
            </a:pPr>
            <a:r>
              <a:rPr lang="ko-KR" altLang="en-US" dirty="0">
                <a:latin typeface="+mn-ea"/>
              </a:rPr>
              <a:t>따라서 해충을 피해를 예방하기 위해 해충 방제를 </a:t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조기에 실시할 필요가 있다</a:t>
            </a:r>
            <a:r>
              <a:rPr lang="en-US" altLang="ko-KR" dirty="0">
                <a:latin typeface="+mn-ea"/>
              </a:rPr>
              <a:t>.</a:t>
            </a:r>
          </a:p>
          <a:p>
            <a:pPr lvl="8">
              <a:buFont typeface="Wingdings" panose="05000000000000000000" pitchFamily="2" charset="2"/>
              <a:buChar char="§"/>
              <a:defRPr/>
            </a:pPr>
            <a:r>
              <a:rPr lang="ko-KR" altLang="en-US" dirty="0">
                <a:latin typeface="+mn-ea"/>
              </a:rPr>
              <a:t>기존의 해충방제는 사람이 직접 조사하기 때문에 </a:t>
            </a:r>
            <a:br>
              <a:rPr lang="en-US" altLang="ko-KR">
                <a:latin typeface="+mn-ea"/>
              </a:rPr>
            </a:br>
            <a:r>
              <a:rPr lang="ko-KR" altLang="en-US">
                <a:latin typeface="+mn-ea"/>
              </a:rPr>
              <a:t>장소나 </a:t>
            </a:r>
            <a:r>
              <a:rPr lang="ko-KR" altLang="en-US" dirty="0">
                <a:latin typeface="+mn-ea"/>
              </a:rPr>
              <a:t>시간에 따라 정확한 해충의 발생량을 조사</a:t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하기에는 적합하지 않다</a:t>
            </a:r>
            <a:r>
              <a:rPr lang="en-US" altLang="ko-KR" dirty="0">
                <a:latin typeface="+mn-ea"/>
              </a:rPr>
              <a:t>.</a:t>
            </a:r>
          </a:p>
          <a:p>
            <a:pPr lvl="8">
              <a:defRPr/>
            </a:pPr>
            <a:endParaRPr lang="en-US" altLang="ko-KR" dirty="0">
              <a:latin typeface="+mn-ea"/>
            </a:endParaRPr>
          </a:p>
          <a:p>
            <a:pPr lvl="8">
              <a:defRPr/>
            </a:pPr>
            <a:endParaRPr lang="en-US" altLang="ko-KR" dirty="0">
              <a:latin typeface="+mn-ea"/>
            </a:endParaRPr>
          </a:p>
          <a:p>
            <a:pPr marL="2286000" lvl="5" indent="0">
              <a:buNone/>
              <a:defRPr/>
            </a:pPr>
            <a:r>
              <a:rPr lang="ko-KR" altLang="en-US" dirty="0">
                <a:latin typeface="+mn-ea"/>
              </a:rPr>
              <a:t>                         </a:t>
            </a:r>
            <a:endParaRPr lang="en-US" altLang="ko-KR" dirty="0">
              <a:latin typeface="+mn-ea"/>
            </a:endParaRPr>
          </a:p>
          <a:p>
            <a:pPr marL="2286000" lvl="5" indent="0">
              <a:buNone/>
              <a:defRPr/>
            </a:pPr>
            <a:r>
              <a:rPr lang="en-US" altLang="ko-KR" dirty="0">
                <a:latin typeface="+mn-ea"/>
              </a:rPr>
              <a:t>                         </a:t>
            </a:r>
            <a:r>
              <a:rPr lang="ko-KR" altLang="en-US" dirty="0">
                <a:latin typeface="+mn-ea"/>
              </a:rPr>
              <a:t> 따라서 우리는 딥 러닝 기술을 이용한 해충 카운팅 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                          </a:t>
            </a:r>
            <a:r>
              <a:rPr lang="ko-KR" altLang="en-US" dirty="0">
                <a:latin typeface="+mn-ea"/>
              </a:rPr>
              <a:t>기술로 보다 정확하고 빠른 예측이 필요하다</a:t>
            </a:r>
            <a:r>
              <a:rPr lang="en-US" altLang="ko-KR" dirty="0">
                <a:latin typeface="+mn-ea"/>
              </a:rPr>
              <a:t>.</a:t>
            </a:r>
            <a:r>
              <a:rPr lang="ko-KR" altLang="en-US" dirty="0">
                <a:latin typeface="+mn-ea"/>
              </a:rPr>
              <a:t> </a:t>
            </a:r>
          </a:p>
          <a:p>
            <a:pPr lvl="8">
              <a:defRPr/>
            </a:pPr>
            <a:endParaRPr lang="ko-KR" altLang="en-US" sz="1200" dirty="0"/>
          </a:p>
          <a:p>
            <a:pPr marL="0" lvl="0" indent="0">
              <a:buNone/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2EBD41-55A8-4BD8-8FB4-DEA4850E4E39}" type="slidenum">
              <a:rPr lang="en-US" altLang="ko-KR"/>
              <a:pPr>
                <a:defRPr/>
              </a:pPr>
              <a:t>5</a:t>
            </a:fld>
            <a:endParaRPr lang="en-US" altLang="ko-KR" dirty="0"/>
          </a:p>
        </p:txBody>
      </p:sp>
      <p:sp>
        <p:nvSpPr>
          <p:cNvPr id="12" name="직사각형 11"/>
          <p:cNvSpPr/>
          <p:nvPr/>
        </p:nvSpPr>
        <p:spPr>
          <a:xfrm>
            <a:off x="2051719" y="6381328"/>
            <a:ext cx="3816424" cy="360040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sz="1200" dirty="0">
              <a:latin typeface="굴림"/>
              <a:ea typeface="굴림"/>
              <a:cs typeface="헤움솔개14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0ED621-E0DE-4F6C-9D07-7F74FD0CC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349769"/>
            <a:ext cx="2160240" cy="415846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C36654D-8DEA-4816-BB86-9E543D24089B}"/>
              </a:ext>
            </a:extLst>
          </p:cNvPr>
          <p:cNvSpPr/>
          <p:nvPr/>
        </p:nvSpPr>
        <p:spPr>
          <a:xfrm>
            <a:off x="3779912" y="1349769"/>
            <a:ext cx="45719" cy="415846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굴림"/>
              <a:ea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>
                <a:latin typeface="+mj-ea"/>
                <a:ea typeface="+mj-ea"/>
              </a:rPr>
              <a:t>주제 수행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§"/>
              <a:defRPr/>
            </a:pPr>
            <a:r>
              <a:rPr lang="ko-KR" altLang="en-US" b="0" dirty="0">
                <a:latin typeface="+mn-ea"/>
                <a:ea typeface="+mn-ea"/>
              </a:rPr>
              <a:t>디지털 트랩을 통해 해충들을 수집하고 수집한 해충을 센서 내부 </a:t>
            </a:r>
            <a:br>
              <a:rPr lang="ko-KR" altLang="en-US" b="0" dirty="0">
                <a:latin typeface="+mn-ea"/>
                <a:ea typeface="+mn-ea"/>
              </a:rPr>
            </a:br>
            <a:r>
              <a:rPr lang="ko-KR" altLang="en-US" b="0" dirty="0">
                <a:latin typeface="+mn-ea"/>
                <a:ea typeface="+mn-ea"/>
              </a:rPr>
              <a:t>카메라로 촬영하여 테스트 데이터를 생성한다. </a:t>
            </a:r>
            <a:endParaRPr lang="en-US" altLang="ko-KR" b="0" dirty="0">
              <a:latin typeface="+mn-ea"/>
              <a:ea typeface="+mn-ea"/>
            </a:endParaRPr>
          </a:p>
          <a:p>
            <a:pPr lvl="0">
              <a:buFont typeface="Wingdings" panose="05000000000000000000" pitchFamily="2" charset="2"/>
              <a:buChar char="§"/>
              <a:defRPr/>
            </a:pPr>
            <a:r>
              <a:rPr lang="ko-KR" altLang="en-US" b="0" dirty="0">
                <a:latin typeface="+mn-ea"/>
                <a:ea typeface="+mn-ea"/>
              </a:rPr>
              <a:t>해충을 카운팅하기 위해 밀도 맵 추정 기반 해충 카운팅 기술과 바운딩 박스 검출 기반 해충 카운팅을 통해 더욱 정확하게 해충을 카운팅 하는 방법을 찾는 것이 중요한 수행이다. </a:t>
            </a:r>
            <a:endParaRPr lang="en-US" altLang="ko-KR" b="0" dirty="0">
              <a:latin typeface="+mn-ea"/>
              <a:ea typeface="+mn-ea"/>
            </a:endParaRPr>
          </a:p>
          <a:p>
            <a:pPr lvl="0">
              <a:buFont typeface="Wingdings" panose="05000000000000000000" pitchFamily="2" charset="2"/>
              <a:buChar char="§"/>
              <a:defRPr/>
            </a:pPr>
            <a:r>
              <a:rPr lang="ko-KR" altLang="en-US" b="0" dirty="0">
                <a:latin typeface="+mn-ea"/>
                <a:ea typeface="+mn-ea"/>
              </a:rPr>
              <a:t>완성된 딥 러닝 모델을 통해 해충의 발생량을 예측할 수 있도록 한다.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2EBD41-55A8-4BD8-8FB4-DEA4850E4E39}" type="slidenum">
              <a:rPr lang="en-US" altLang="ko-KR"/>
              <a:pPr>
                <a:defRPr/>
              </a:pPr>
              <a:t>6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F05B22E-DF9F-4CBD-89BB-89EA3B10E92B}"/>
              </a:ext>
            </a:extLst>
          </p:cNvPr>
          <p:cNvSpPr/>
          <p:nvPr/>
        </p:nvSpPr>
        <p:spPr>
          <a:xfrm>
            <a:off x="421825" y="1219200"/>
            <a:ext cx="45719" cy="22098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굴림"/>
              <a:ea typeface="굴림"/>
            </a:endParaRPr>
          </a:p>
        </p:txBody>
      </p:sp>
      <p:sp>
        <p:nvSpPr>
          <p:cNvPr id="11" name="직사각형 11">
            <a:extLst>
              <a:ext uri="{FF2B5EF4-FFF2-40B4-BE49-F238E27FC236}">
                <a16:creationId xmlns:a16="http://schemas.microsoft.com/office/drawing/2014/main" id="{ACF43A2C-A5C6-74EB-3073-5734A698AA08}"/>
              </a:ext>
            </a:extLst>
          </p:cNvPr>
          <p:cNvSpPr/>
          <p:nvPr/>
        </p:nvSpPr>
        <p:spPr>
          <a:xfrm>
            <a:off x="2051719" y="6381328"/>
            <a:ext cx="3816424" cy="360040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sz="1200" dirty="0">
              <a:latin typeface="굴림"/>
              <a:ea typeface="굴림"/>
              <a:cs typeface="헤움솔개14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3E2F7-365F-3FDA-1590-D76DF0F10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연구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1F782A4-B827-9850-FC82-6D6E19ECE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28" y="1491531"/>
            <a:ext cx="7645144" cy="387493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19502E-14D5-A6F4-C998-8A30D4530F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2EBD41-55A8-4BD8-8FB4-DEA4850E4E39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FB7C6-599F-7570-167E-8FC72E5D7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endParaRPr lang="en-US" altLang="ko-KR" dirty="0"/>
          </a:p>
        </p:txBody>
      </p:sp>
      <p:sp>
        <p:nvSpPr>
          <p:cNvPr id="6" name="직사각형 11">
            <a:extLst>
              <a:ext uri="{FF2B5EF4-FFF2-40B4-BE49-F238E27FC236}">
                <a16:creationId xmlns:a16="http://schemas.microsoft.com/office/drawing/2014/main" id="{96900D38-EBAA-53F4-ECAA-775F14420E0B}"/>
              </a:ext>
            </a:extLst>
          </p:cNvPr>
          <p:cNvSpPr/>
          <p:nvPr/>
        </p:nvSpPr>
        <p:spPr>
          <a:xfrm>
            <a:off x="2051719" y="6381328"/>
            <a:ext cx="3816424" cy="360040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sz="1200" dirty="0">
              <a:latin typeface="굴림"/>
              <a:ea typeface="굴림"/>
              <a:cs typeface="헤움솔개14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769C1D-B3A3-91EB-39A8-DB0445791293}"/>
              </a:ext>
            </a:extLst>
          </p:cNvPr>
          <p:cNvSpPr txBox="1"/>
          <p:nvPr/>
        </p:nvSpPr>
        <p:spPr>
          <a:xfrm>
            <a:off x="2375756" y="5307109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+mn-ea"/>
                <a:ea typeface="+mn-ea"/>
              </a:rPr>
              <a:t>밀도 맵 추정 기반 카운팅</a:t>
            </a:r>
          </a:p>
        </p:txBody>
      </p:sp>
    </p:spTree>
    <p:extLst>
      <p:ext uri="{BB962C8B-B14F-4D97-AF65-F5344CB8AC3E}">
        <p14:creationId xmlns:p14="http://schemas.microsoft.com/office/powerpoint/2010/main" val="653610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5C8A8-8086-CC34-FB26-98E3C8F2B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연구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2B99D9-6248-55C9-5C1D-0DEA42B3EC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2EBD41-55A8-4BD8-8FB4-DEA4850E4E39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58D4D-8FCE-7777-A9F1-A1745203B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F45A81-09B6-D375-0B60-9871DFF84BF0}"/>
              </a:ext>
            </a:extLst>
          </p:cNvPr>
          <p:cNvSpPr txBox="1"/>
          <p:nvPr/>
        </p:nvSpPr>
        <p:spPr>
          <a:xfrm>
            <a:off x="2375756" y="4293096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+mn-ea"/>
                <a:ea typeface="+mn-ea"/>
              </a:rPr>
              <a:t>바운딩 박스 검출 기반 카운팅 </a:t>
            </a:r>
          </a:p>
        </p:txBody>
      </p:sp>
      <p:pic>
        <p:nvPicPr>
          <p:cNvPr id="13" name="Content Placeholder 6">
            <a:extLst>
              <a:ext uri="{FF2B5EF4-FFF2-40B4-BE49-F238E27FC236}">
                <a16:creationId xmlns:a16="http://schemas.microsoft.com/office/drawing/2014/main" id="{E7BDC8BE-89E2-DAC3-3274-3BBACE81A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7258" y="2509012"/>
            <a:ext cx="7645144" cy="155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1">
            <a:extLst>
              <a:ext uri="{FF2B5EF4-FFF2-40B4-BE49-F238E27FC236}">
                <a16:creationId xmlns:a16="http://schemas.microsoft.com/office/drawing/2014/main" id="{1D6CA7E2-7569-209D-D2E2-FEA551DC7496}"/>
              </a:ext>
            </a:extLst>
          </p:cNvPr>
          <p:cNvSpPr/>
          <p:nvPr/>
        </p:nvSpPr>
        <p:spPr>
          <a:xfrm>
            <a:off x="2051719" y="6381328"/>
            <a:ext cx="3816424" cy="360040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sz="1200" dirty="0">
              <a:latin typeface="굴림"/>
              <a:ea typeface="굴림"/>
              <a:cs typeface="헤움솔개142"/>
            </a:endParaRPr>
          </a:p>
        </p:txBody>
      </p:sp>
    </p:spTree>
    <p:extLst>
      <p:ext uri="{BB962C8B-B14F-4D97-AF65-F5344CB8AC3E}">
        <p14:creationId xmlns:p14="http://schemas.microsoft.com/office/powerpoint/2010/main" val="770409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>
                <a:latin typeface="+mj-ea"/>
                <a:ea typeface="+mj-ea"/>
              </a:rPr>
              <a:t>최종 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  <a:defRPr/>
            </a:pPr>
            <a:r>
              <a:rPr lang="ko-KR" altLang="en-US" b="0" dirty="0">
                <a:latin typeface="+mn-ea"/>
                <a:ea typeface="+mn-ea"/>
              </a:rPr>
              <a:t>주광성 기반의 디지털 트랩을 사용하여 해충을 수집하고, </a:t>
            </a:r>
            <a:br>
              <a:rPr lang="en-US" altLang="ko-KR" b="0" dirty="0">
                <a:latin typeface="+mn-ea"/>
                <a:ea typeface="+mn-ea"/>
              </a:rPr>
            </a:br>
            <a:r>
              <a:rPr lang="ko-KR" altLang="en-US" b="0" dirty="0">
                <a:latin typeface="+mn-ea"/>
                <a:ea typeface="+mn-ea"/>
              </a:rPr>
              <a:t>수집한 해충을 촬영하여 훈련 데이터를 수집한 뒤, 수집한 데이터를 토대로 해충 카운팅 딥 러닝 모델을 설계한다. </a:t>
            </a:r>
            <a:endParaRPr lang="en-US" altLang="ko-KR" b="0" dirty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ko-KR" altLang="en-US" b="0" dirty="0">
                <a:latin typeface="+mn-ea"/>
                <a:ea typeface="+mn-ea"/>
              </a:rPr>
              <a:t>기존의 해충 카운팅에 사용된 바운딩 박스 검출 기반과 밀도 맵 추정 기반이 아닌 새로운 해충 카운팅 딥 러닝 모델을 설계한다.</a:t>
            </a:r>
            <a:endParaRPr lang="en-US" altLang="ko-KR" b="0" dirty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ko-KR" altLang="en-US" b="0" dirty="0">
                <a:latin typeface="+mn-ea"/>
                <a:ea typeface="+mn-ea"/>
              </a:rPr>
              <a:t>학습된 해충 카운팅 딥 러닝 모델을 기존의 두 방법과 새로운 딥 러닝 모델의 성능을 비교하여 새로운 딥 러닝 모델이 기존의 두 방법보다 좋은 성능을 갖는지 검증한다.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2EBD41-55A8-4BD8-8FB4-DEA4850E4E39}" type="slidenum">
              <a:rPr lang="en-US" altLang="ko-KR"/>
              <a:pPr>
                <a:defRPr/>
              </a:pPr>
              <a:t>9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995936" y="5140424"/>
            <a:ext cx="4038600" cy="304800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051719" y="6381328"/>
            <a:ext cx="3816424" cy="360040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sz="1200" dirty="0">
              <a:latin typeface="굴림"/>
              <a:ea typeface="굴림"/>
              <a:cs typeface="헤움솔개142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C96981-1CD8-4D93-9F1C-2EE70B309388}"/>
              </a:ext>
            </a:extLst>
          </p:cNvPr>
          <p:cNvSpPr/>
          <p:nvPr/>
        </p:nvSpPr>
        <p:spPr>
          <a:xfrm>
            <a:off x="421825" y="1219201"/>
            <a:ext cx="45719" cy="264184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굴림"/>
              <a:ea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1_KNU-로고왼쪽하단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Microsoft JhengHei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SimSun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accent2"/>
          </a:solidFill>
        </a:ln>
      </a:spPr>
      <a:bodyPr rtlCol="0" anchor="ctr"/>
      <a:lstStyle>
        <a:defPPr algn="ctr">
          <a:defRPr sz="1200">
            <a:latin typeface="굴림"/>
            <a:ea typeface="굴림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5000" dirty="0" smtClean="0">
            <a:latin typeface="자연Block"/>
            <a:ea typeface="자연Block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447</Words>
  <Application>Microsoft Office PowerPoint</Application>
  <PresentationFormat>On-screen Show (4:3)</PresentationFormat>
  <Paragraphs>116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굴림</vt:lpstr>
      <vt:lpstr>맑은 고딕</vt:lpstr>
      <vt:lpstr>좋은_아스피린</vt:lpstr>
      <vt:lpstr>헤움솔개142</vt:lpstr>
      <vt:lpstr>Times New Roman</vt:lpstr>
      <vt:lpstr>Wingdings</vt:lpstr>
      <vt:lpstr>1_KNU-로고왼쪽하단</vt:lpstr>
      <vt:lpstr>PowerPoint Presentation</vt:lpstr>
      <vt:lpstr>목차</vt:lpstr>
      <vt:lpstr>팀 소개</vt:lpstr>
      <vt:lpstr>주제 소개</vt:lpstr>
      <vt:lpstr>주제 소개</vt:lpstr>
      <vt:lpstr>주제 수행 내용</vt:lpstr>
      <vt:lpstr>기존 연구</vt:lpstr>
      <vt:lpstr>기존 연구</vt:lpstr>
      <vt:lpstr>최종 목표</vt:lpstr>
      <vt:lpstr>향후 일정</vt:lpstr>
      <vt:lpstr>PowerPoint Presentation</vt:lpstr>
    </vt:vector>
  </TitlesOfParts>
  <Manager/>
  <Company>ISTLAB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이재현</dc:creator>
  <cp:lastModifiedBy>최원준</cp:lastModifiedBy>
  <cp:revision>11114</cp:revision>
  <dcterms:created xsi:type="dcterms:W3CDTF">2008-10-01T13:38:18Z</dcterms:created>
  <dcterms:modified xsi:type="dcterms:W3CDTF">2024-03-25T08:16:50Z</dcterms:modified>
  <cp:version/>
</cp:coreProperties>
</file>