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75" r:id="rId4"/>
    <p:sldId id="276" r:id="rId5"/>
    <p:sldId id="277" r:id="rId6"/>
    <p:sldId id="272" r:id="rId7"/>
    <p:sldId id="259" r:id="rId8"/>
    <p:sldId id="260" r:id="rId9"/>
    <p:sldId id="261" r:id="rId10"/>
    <p:sldId id="266" r:id="rId11"/>
    <p:sldId id="262" r:id="rId12"/>
    <p:sldId id="271" r:id="rId13"/>
    <p:sldId id="264" r:id="rId14"/>
    <p:sldId id="265" r:id="rId15"/>
    <p:sldId id="270" r:id="rId16"/>
    <p:sldId id="258" r:id="rId17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316" autoAdjust="0"/>
    <p:restoredTop sz="96408" autoAdjust="0"/>
  </p:normalViewPr>
  <p:slideViewPr>
    <p:cSldViewPr>
      <p:cViewPr varScale="1">
        <p:scale>
          <a:sx n="76" d="100"/>
          <a:sy n="76" d="100"/>
        </p:scale>
        <p:origin x="93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GI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GIF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-314286" y="5883373"/>
            <a:ext cx="18914286" cy="19389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6000" dirty="0">
                <a:solidFill>
                  <a:srgbClr val="000000"/>
                </a:solidFill>
                <a:latin typeface="Pretendard Black" pitchFamily="34" charset="0"/>
                <a:cs typeface="Pretendard Black" pitchFamily="34" charset="0"/>
              </a:rPr>
              <a:t>Personalized food warning system</a:t>
            </a:r>
          </a:p>
          <a:p>
            <a:pPr algn="ctr"/>
            <a:r>
              <a:rPr lang="en-US" sz="6000" dirty="0" smtClean="0">
                <a:solidFill>
                  <a:srgbClr val="000000"/>
                </a:solidFill>
                <a:latin typeface="Pretendard Black" pitchFamily="34" charset="0"/>
                <a:cs typeface="Pretendard Black" pitchFamily="34" charset="0"/>
              </a:rPr>
              <a:t>Project Cycle &amp; Code </a:t>
            </a:r>
            <a:r>
              <a:rPr lang="en-US" sz="6000" dirty="0">
                <a:solidFill>
                  <a:srgbClr val="000000"/>
                </a:solidFill>
                <a:latin typeface="Pretendard Black" pitchFamily="34" charset="0"/>
                <a:cs typeface="Pretendard Black" pitchFamily="34" charset="0"/>
              </a:rPr>
              <a:t>Review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93141" y="2618908"/>
            <a:ext cx="4178358" cy="2842469"/>
            <a:chOff x="5993141" y="2618908"/>
            <a:chExt cx="4178358" cy="284246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93141" y="2618908"/>
              <a:ext cx="4178358" cy="28424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829280" y="2618908"/>
            <a:ext cx="3852224" cy="2914063"/>
            <a:chOff x="8829280" y="2618908"/>
            <a:chExt cx="3852224" cy="291406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29280" y="2618908"/>
              <a:ext cx="3852224" cy="291406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73016" y="1291258"/>
            <a:ext cx="16939683" cy="114286"/>
            <a:chOff x="673016" y="1291258"/>
            <a:chExt cx="16939683" cy="11428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3016" y="1291258"/>
              <a:ext cx="16939683" cy="11428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73016" y="8908742"/>
            <a:ext cx="16939683" cy="114286"/>
            <a:chOff x="673016" y="8908742"/>
            <a:chExt cx="16939683" cy="11428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3016" y="8908742"/>
              <a:ext cx="16939683" cy="114286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6872197" y="9203503"/>
            <a:ext cx="4541320" cy="8072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900" i="1" dirty="0">
                <a:solidFill>
                  <a:srgbClr val="000000"/>
                </a:solidFill>
                <a:latin typeface="Pretendard Medium" pitchFamily="34" charset="0"/>
                <a:cs typeface="Pretendard Medium" pitchFamily="34" charset="0"/>
              </a:rPr>
              <a:t>Dongwoo Shin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73014" y="876300"/>
            <a:ext cx="16939683" cy="114286"/>
            <a:chOff x="673016" y="1291258"/>
            <a:chExt cx="16939683" cy="1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3016" y="1291258"/>
              <a:ext cx="16939683" cy="1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11062" y="9639300"/>
            <a:ext cx="16939683" cy="114286"/>
            <a:chOff x="673016" y="8908742"/>
            <a:chExt cx="16939683" cy="1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3016" y="8908742"/>
              <a:ext cx="16939683" cy="114286"/>
            </a:xfrm>
            <a:prstGeom prst="rect">
              <a:avLst/>
            </a:prstGeom>
          </p:spPr>
        </p:pic>
      </p:grpSp>
      <p:pic>
        <p:nvPicPr>
          <p:cNvPr id="7" name="내용 개체 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655" y="990586"/>
            <a:ext cx="8593346" cy="5826462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3732655" y="6860052"/>
            <a:ext cx="14874233" cy="11634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>
                <a:solidFill>
                  <a:schemeClr val="tx1"/>
                </a:solidFill>
              </a:rPr>
              <a:t>- Explanation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732654" y="7734300"/>
            <a:ext cx="13107545" cy="16766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r>
              <a:rPr lang="en-US" altLang="ko-KR" sz="2400" dirty="0">
                <a:solidFill>
                  <a:schemeClr val="tx1"/>
                </a:solidFill>
              </a:rPr>
              <a:t>Determined that the number of data is too small to cause problems with accuracy and loss rate.</a:t>
            </a:r>
          </a:p>
          <a:p>
            <a:pPr marL="342900" indent="-342900">
              <a:buFontTx/>
              <a:buChar char="-"/>
            </a:pPr>
            <a:r>
              <a:rPr lang="en-US" altLang="ko-KR" sz="2400" dirty="0">
                <a:solidFill>
                  <a:schemeClr val="tx1"/>
                </a:solidFill>
              </a:rPr>
              <a:t>I expanded the learning data and trained it again.</a:t>
            </a:r>
          </a:p>
          <a:p>
            <a:pPr marL="342900" indent="-342900">
              <a:buFontTx/>
              <a:buChar char="-"/>
            </a:pPr>
            <a:r>
              <a:rPr lang="en-US" altLang="ko-KR" sz="2400" dirty="0">
                <a:solidFill>
                  <a:schemeClr val="tx1"/>
                </a:solidFill>
              </a:rPr>
              <a:t>Extends learning data by adjusting multiple angles of the image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73014" y="196843"/>
            <a:ext cx="5346786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chemeClr val="tx1"/>
                </a:solidFill>
              </a:rPr>
              <a:t>Data </a:t>
            </a:r>
            <a:r>
              <a:rPr lang="en-US" altLang="ko-KR" sz="3200" dirty="0">
                <a:solidFill>
                  <a:schemeClr val="tx1"/>
                </a:solidFill>
              </a:rPr>
              <a:t>augmentation techniques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4710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053998"/>
            <a:ext cx="10210800" cy="386000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70048" y="789244"/>
            <a:ext cx="16939683" cy="114286"/>
            <a:chOff x="673016" y="1291258"/>
            <a:chExt cx="16939683" cy="1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3016" y="1291258"/>
              <a:ext cx="16939683" cy="1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11062" y="9639300"/>
            <a:ext cx="16939683" cy="114286"/>
            <a:chOff x="673016" y="8908742"/>
            <a:chExt cx="16939683" cy="1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3016" y="8908742"/>
              <a:ext cx="16939683" cy="114286"/>
            </a:xfrm>
            <a:prstGeom prst="rect">
              <a:avLst/>
            </a:prstGeom>
          </p:spPr>
        </p:pic>
      </p:grpSp>
      <p:cxnSp>
        <p:nvCxnSpPr>
          <p:cNvPr id="4" name="직선 연결선 3"/>
          <p:cNvCxnSpPr/>
          <p:nvPr/>
        </p:nvCxnSpPr>
        <p:spPr>
          <a:xfrm>
            <a:off x="2057845" y="1333500"/>
            <a:ext cx="96552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2122953" y="1943100"/>
            <a:ext cx="413794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2122953" y="2171700"/>
            <a:ext cx="124138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752504" y="4747162"/>
            <a:ext cx="15151378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r>
              <a:rPr lang="en-US" altLang="ko-KR" sz="2400" dirty="0">
                <a:solidFill>
                  <a:schemeClr val="tx1"/>
                </a:solidFill>
              </a:rPr>
              <a:t>Model  Using Sequential Models.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1066800" y="5214550"/>
            <a:ext cx="15151378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>
                <a:solidFill>
                  <a:schemeClr val="tx1"/>
                </a:solidFill>
              </a:rPr>
              <a:t>Reasons for using the Sequential Model: It's a one-step, sequential neural network model, and it's very simple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736462" y="8240950"/>
            <a:ext cx="16256138" cy="1002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r>
              <a:rPr lang="en-US" altLang="ko-KR" sz="2400" dirty="0">
                <a:solidFill>
                  <a:schemeClr val="tx1"/>
                </a:solidFill>
              </a:rPr>
              <a:t>Explanation </a:t>
            </a:r>
          </a:p>
          <a:p>
            <a:pPr marL="342900" indent="-342900">
              <a:buFontTx/>
              <a:buChar char="-"/>
            </a:pPr>
            <a:r>
              <a:rPr lang="en-US" altLang="ko-KR" sz="2400" dirty="0">
                <a:solidFill>
                  <a:schemeClr val="tx1"/>
                </a:solidFill>
              </a:rPr>
              <a:t>The sequential model of </a:t>
            </a:r>
            <a:r>
              <a:rPr lang="en-US" altLang="ko-KR" sz="2400" dirty="0" err="1">
                <a:solidFill>
                  <a:schemeClr val="tx1"/>
                </a:solidFill>
              </a:rPr>
              <a:t>keras</a:t>
            </a:r>
            <a:r>
              <a:rPr lang="en-US" altLang="ko-KR" sz="2400" dirty="0">
                <a:solidFill>
                  <a:schemeClr val="tx1"/>
                </a:solidFill>
              </a:rPr>
              <a:t> was used as the model. To increase the accuracy of image classification, we created a model alternating the convolutional (Conv2D) layer and Maxpooling2D to reduce the size of the image at each layer, thus reducing the computation and preventing overfitting.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752504" y="6046257"/>
            <a:ext cx="16214696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r>
              <a:rPr lang="en-US" altLang="ko-KR" sz="2400" dirty="0">
                <a:solidFill>
                  <a:schemeClr val="tx1"/>
                </a:solidFill>
              </a:rPr>
              <a:t>Conv2D(activation=‘</a:t>
            </a:r>
            <a:r>
              <a:rPr lang="en-US" altLang="ko-KR" sz="2400" dirty="0" err="1">
                <a:solidFill>
                  <a:schemeClr val="tx1"/>
                </a:solidFill>
              </a:rPr>
              <a:t>relu</a:t>
            </a:r>
            <a:r>
              <a:rPr lang="en-US" altLang="ko-KR" sz="2400" dirty="0">
                <a:solidFill>
                  <a:schemeClr val="tx1"/>
                </a:solidFill>
              </a:rPr>
              <a:t>’)</a:t>
            </a:r>
          </a:p>
          <a:p>
            <a:r>
              <a:rPr lang="en-US" altLang="ko-KR" sz="2400" dirty="0">
                <a:solidFill>
                  <a:schemeClr val="tx1"/>
                </a:solidFill>
              </a:rPr>
              <a:t>     Set the activation function to </a:t>
            </a:r>
            <a:r>
              <a:rPr lang="en-US" altLang="ko-KR" sz="2400" dirty="0" err="1">
                <a:solidFill>
                  <a:schemeClr val="tx1"/>
                </a:solidFill>
              </a:rPr>
              <a:t>relu</a:t>
            </a:r>
            <a:r>
              <a:rPr lang="en-US" altLang="ko-KR" sz="2400" dirty="0">
                <a:solidFill>
                  <a:schemeClr val="tx1"/>
                </a:solidFill>
              </a:rPr>
              <a:t> to prevent gradient </a:t>
            </a:r>
            <a:r>
              <a:rPr lang="en-US" altLang="ko-KR" sz="2400" dirty="0" err="1">
                <a:solidFill>
                  <a:schemeClr val="tx1"/>
                </a:solidFill>
              </a:rPr>
              <a:t>varishing</a:t>
            </a:r>
            <a:r>
              <a:rPr lang="en-US" altLang="ko-KR" sz="2400" dirty="0">
                <a:solidFill>
                  <a:schemeClr val="tx1"/>
                </a:solidFill>
              </a:rPr>
              <a:t> problems in the convolution layer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736462" y="7041109"/>
            <a:ext cx="16468695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r>
              <a:rPr lang="en-US" altLang="ko-KR" sz="2400" dirty="0">
                <a:solidFill>
                  <a:schemeClr val="tx1"/>
                </a:solidFill>
              </a:rPr>
              <a:t>Dense(activation=‘</a:t>
            </a:r>
            <a:r>
              <a:rPr lang="en-US" altLang="ko-KR" sz="2400" dirty="0" err="1">
                <a:solidFill>
                  <a:schemeClr val="tx1"/>
                </a:solidFill>
              </a:rPr>
              <a:t>relu</a:t>
            </a:r>
            <a:r>
              <a:rPr lang="en-US" altLang="ko-KR" sz="2400" dirty="0">
                <a:solidFill>
                  <a:schemeClr val="tx1"/>
                </a:solidFill>
              </a:rPr>
              <a:t>’)</a:t>
            </a:r>
          </a:p>
          <a:p>
            <a:r>
              <a:rPr lang="en-US" altLang="ko-KR" sz="2400" dirty="0">
                <a:solidFill>
                  <a:schemeClr val="tx1"/>
                </a:solidFill>
              </a:rPr>
              <a:t>     Set the activation function to </a:t>
            </a:r>
            <a:r>
              <a:rPr lang="en-US" altLang="ko-KR" sz="2400" dirty="0" err="1">
                <a:solidFill>
                  <a:schemeClr val="tx1"/>
                </a:solidFill>
              </a:rPr>
              <a:t>relu</a:t>
            </a:r>
            <a:r>
              <a:rPr lang="en-US" altLang="ko-KR" sz="2400" dirty="0">
                <a:solidFill>
                  <a:schemeClr val="tx1"/>
                </a:solidFill>
              </a:rPr>
              <a:t> to reduce the slope problem through backpropagation and produce good performance. 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774562" y="-9011"/>
            <a:ext cx="15151378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dirty="0" smtClean="0">
                <a:solidFill>
                  <a:srgbClr val="92D050"/>
                </a:solidFill>
              </a:rPr>
              <a:t>4. Modeling</a:t>
            </a:r>
            <a:r>
              <a:rPr lang="en-US" altLang="ko-KR" sz="2800" dirty="0" smtClean="0">
                <a:solidFill>
                  <a:schemeClr val="tx1"/>
                </a:solidFill>
              </a:rPr>
              <a:t>(Model </a:t>
            </a:r>
            <a:r>
              <a:rPr lang="en-US" altLang="ko-KR" sz="2800" dirty="0">
                <a:solidFill>
                  <a:schemeClr val="tx1"/>
                </a:solidFill>
              </a:rPr>
              <a:t>the </a:t>
            </a:r>
            <a:r>
              <a:rPr lang="en-US" altLang="ko-KR" sz="2800" dirty="0" smtClean="0">
                <a:solidFill>
                  <a:schemeClr val="tx1"/>
                </a:solidFill>
              </a:rPr>
              <a:t>data.)</a:t>
            </a:r>
            <a:endParaRPr lang="en-US" altLang="ko-KR" sz="2800" dirty="0">
              <a:solidFill>
                <a:schemeClr val="tx1"/>
              </a:solidFill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2122953" y="3771900"/>
            <a:ext cx="124138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0437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11062" y="1102530"/>
            <a:ext cx="16939683" cy="114286"/>
            <a:chOff x="673016" y="1291258"/>
            <a:chExt cx="16939683" cy="1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3016" y="1291258"/>
              <a:ext cx="16939683" cy="1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11062" y="9639300"/>
            <a:ext cx="16939683" cy="114286"/>
            <a:chOff x="673016" y="8908742"/>
            <a:chExt cx="16939683" cy="1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3016" y="8908742"/>
              <a:ext cx="16939683" cy="114286"/>
            </a:xfrm>
            <a:prstGeom prst="rect">
              <a:avLst/>
            </a:prstGeom>
          </p:spPr>
        </p:pic>
      </p:grpSp>
      <p:sp>
        <p:nvSpPr>
          <p:cNvPr id="17" name="직사각형 16"/>
          <p:cNvSpPr/>
          <p:nvPr/>
        </p:nvSpPr>
        <p:spPr>
          <a:xfrm>
            <a:off x="914400" y="3240751"/>
            <a:ext cx="14874233" cy="11634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r>
              <a:rPr lang="en-US" altLang="ko-KR" sz="2400" dirty="0">
                <a:solidFill>
                  <a:schemeClr val="tx1"/>
                </a:solidFill>
              </a:rPr>
              <a:t>Why Optimizer Adam?</a:t>
            </a:r>
          </a:p>
        </p:txBody>
      </p:sp>
      <p:pic>
        <p:nvPicPr>
          <p:cNvPr id="20" name="내용 개체 틀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466"/>
          <a:stretch/>
        </p:blipFill>
        <p:spPr>
          <a:xfrm>
            <a:off x="1066800" y="1873494"/>
            <a:ext cx="10896600" cy="1235177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1066800" y="5213260"/>
            <a:ext cx="14874233" cy="11634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>
                <a:solidFill>
                  <a:schemeClr val="tx1"/>
                </a:solidFill>
              </a:rPr>
              <a:t>- Explanation 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243263" y="6159631"/>
            <a:ext cx="16126746" cy="16766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>
                <a:solidFill>
                  <a:schemeClr val="tx1"/>
                </a:solidFill>
              </a:rPr>
              <a:t>The model was previously constructed, and before learning the model, the complex function was used to make various settings necessary for the learning process.</a:t>
            </a:r>
          </a:p>
          <a:p>
            <a:r>
              <a:rPr lang="en-US" altLang="ko-KR" sz="2400" dirty="0">
                <a:solidFill>
                  <a:schemeClr val="tx1"/>
                </a:solidFill>
              </a:rPr>
              <a:t>1. The optimizer uses </a:t>
            </a:r>
            <a:r>
              <a:rPr lang="en-US" altLang="ko-KR" sz="2400" dirty="0" err="1">
                <a:solidFill>
                  <a:schemeClr val="tx1"/>
                </a:solidFill>
              </a:rPr>
              <a:t>adam</a:t>
            </a:r>
            <a:r>
              <a:rPr lang="en-US" altLang="ko-KR" sz="2400" dirty="0">
                <a:solidFill>
                  <a:schemeClr val="tx1"/>
                </a:solidFill>
              </a:rPr>
              <a:t> to set the optimization method in the learning process in the compilation function.</a:t>
            </a:r>
            <a:br>
              <a:rPr lang="en-US" altLang="ko-KR" sz="2400" dirty="0">
                <a:solidFill>
                  <a:schemeClr val="tx1"/>
                </a:solidFill>
              </a:rPr>
            </a:br>
            <a:r>
              <a:rPr lang="en-US" altLang="ko-KR" sz="2400" dirty="0">
                <a:solidFill>
                  <a:schemeClr val="tx1"/>
                </a:solidFill>
              </a:rPr>
              <a:t>2. Set for calculating loss rate in loss facility.</a:t>
            </a:r>
            <a:br>
              <a:rPr lang="en-US" altLang="ko-KR" sz="2400" dirty="0">
                <a:solidFill>
                  <a:schemeClr val="tx1"/>
                </a:solidFill>
              </a:rPr>
            </a:br>
            <a:r>
              <a:rPr lang="en-US" altLang="ko-KR" sz="2400" dirty="0">
                <a:solidFill>
                  <a:schemeClr val="tx1"/>
                </a:solidFill>
              </a:rPr>
              <a:t>3. It was set up to monitor learning with </a:t>
            </a:r>
            <a:r>
              <a:rPr lang="en-US" altLang="ko-KR" sz="2400" dirty="0" err="1">
                <a:solidFill>
                  <a:schemeClr val="tx1"/>
                </a:solidFill>
              </a:rPr>
              <a:t>metircs</a:t>
            </a:r>
            <a:r>
              <a:rPr lang="en-US" altLang="ko-KR" sz="2400" dirty="0">
                <a:solidFill>
                  <a:schemeClr val="tx1"/>
                </a:solidFill>
              </a:rPr>
              <a:t>.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243263" y="3673961"/>
            <a:ext cx="14874233" cy="16766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>
                <a:solidFill>
                  <a:schemeClr val="tx1"/>
                </a:solidFill>
              </a:rPr>
              <a:t>Adam is considered appropriate because it requires a lot of data to perform efficient operations and reduce memory requirements through a simple implementation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11062" y="39108"/>
            <a:ext cx="14874233" cy="11634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dirty="0">
                <a:solidFill>
                  <a:schemeClr val="tx1"/>
                </a:solidFill>
              </a:rPr>
              <a:t>Compile the modeled data</a:t>
            </a:r>
          </a:p>
        </p:txBody>
      </p:sp>
    </p:spTree>
    <p:extLst>
      <p:ext uri="{BB962C8B-B14F-4D97-AF65-F5344CB8AC3E}">
        <p14:creationId xmlns:p14="http://schemas.microsoft.com/office/powerpoint/2010/main" val="3830912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1588996"/>
            <a:ext cx="7086600" cy="551180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73016" y="1291258"/>
            <a:ext cx="16939683" cy="114286"/>
            <a:chOff x="673016" y="1291258"/>
            <a:chExt cx="16939683" cy="1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3016" y="1291258"/>
              <a:ext cx="16939683" cy="1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11062" y="9639300"/>
            <a:ext cx="16939683" cy="114286"/>
            <a:chOff x="673016" y="8908742"/>
            <a:chExt cx="16939683" cy="1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3016" y="8908742"/>
              <a:ext cx="16939683" cy="114286"/>
            </a:xfrm>
            <a:prstGeom prst="rect">
              <a:avLst/>
            </a:prstGeom>
          </p:spPr>
        </p:pic>
      </p:grpSp>
      <p:cxnSp>
        <p:nvCxnSpPr>
          <p:cNvPr id="11" name="직선 연결선 10"/>
          <p:cNvCxnSpPr/>
          <p:nvPr/>
        </p:nvCxnSpPr>
        <p:spPr>
          <a:xfrm>
            <a:off x="6096000" y="2095500"/>
            <a:ext cx="130144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990600" y="6670081"/>
            <a:ext cx="14874233" cy="11634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>
                <a:solidFill>
                  <a:schemeClr val="tx1"/>
                </a:solidFill>
              </a:rPr>
              <a:t>- Explanation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21902" y="7505700"/>
            <a:ext cx="16126746" cy="16766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>
                <a:solidFill>
                  <a:schemeClr val="tx1"/>
                </a:solidFill>
              </a:rPr>
              <a:t>Use the Fit function to learn the model.</a:t>
            </a:r>
            <a:br>
              <a:rPr lang="en-US" altLang="ko-KR" sz="2400" dirty="0">
                <a:solidFill>
                  <a:schemeClr val="tx1"/>
                </a:solidFill>
              </a:rPr>
            </a:br>
            <a:r>
              <a:rPr lang="en-US" altLang="ko-KR" sz="2400" dirty="0">
                <a:solidFill>
                  <a:schemeClr val="tx1"/>
                </a:solidFill>
              </a:rPr>
              <a:t>1. The first factor is the training data set (80%)</a:t>
            </a:r>
            <a:br>
              <a:rPr lang="en-US" altLang="ko-KR" sz="2400" dirty="0">
                <a:solidFill>
                  <a:schemeClr val="tx1"/>
                </a:solidFill>
              </a:rPr>
            </a:br>
            <a:r>
              <a:rPr lang="en-US" altLang="ko-KR" sz="2400" dirty="0">
                <a:solidFill>
                  <a:schemeClr val="tx1"/>
                </a:solidFill>
              </a:rPr>
              <a:t>2. The second factor is val_ds (20%) i.e., data labeled in the train process.</a:t>
            </a:r>
            <a:br>
              <a:rPr lang="en-US" altLang="ko-KR" sz="2400" dirty="0">
                <a:solidFill>
                  <a:schemeClr val="tx1"/>
                </a:solidFill>
              </a:rPr>
            </a:br>
            <a:r>
              <a:rPr lang="en-US" altLang="ko-KR" sz="2400" dirty="0">
                <a:solidFill>
                  <a:schemeClr val="tx1"/>
                </a:solidFill>
              </a:rPr>
              <a:t>3. The third factor designated the number of studies as 100.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11062" y="237627"/>
            <a:ext cx="14874233" cy="11634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dirty="0">
                <a:solidFill>
                  <a:schemeClr val="tx1"/>
                </a:solidFill>
              </a:rPr>
              <a:t>model learning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1007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33600" y="619582"/>
            <a:ext cx="16939683" cy="114286"/>
            <a:chOff x="673016" y="1291258"/>
            <a:chExt cx="16939683" cy="1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3016" y="1291258"/>
              <a:ext cx="16939683" cy="1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11062" y="9639300"/>
            <a:ext cx="16939683" cy="114286"/>
            <a:chOff x="673016" y="8908742"/>
            <a:chExt cx="16939683" cy="1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3016" y="8908742"/>
              <a:ext cx="16939683" cy="114286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10657268" y="6067101"/>
            <a:ext cx="14874233" cy="11634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>
                <a:solidFill>
                  <a:schemeClr val="tx1"/>
                </a:solidFill>
              </a:rPr>
              <a:t>- Explanation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815405" y="6749889"/>
            <a:ext cx="7696200" cy="16766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>
                <a:solidFill>
                  <a:schemeClr val="tx1"/>
                </a:solidFill>
              </a:rPr>
              <a:t>Accuracy is getting higher than before.</a:t>
            </a:r>
            <a:br>
              <a:rPr lang="en-US" altLang="ko-KR" sz="2400" dirty="0">
                <a:solidFill>
                  <a:schemeClr val="tx1"/>
                </a:solidFill>
              </a:rPr>
            </a:br>
            <a:r>
              <a:rPr lang="en-US" altLang="ko-KR" sz="2400" dirty="0">
                <a:solidFill>
                  <a:schemeClr val="tx1"/>
                </a:solidFill>
              </a:rPr>
              <a:t>The loss rate is also much lower than before.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14"/>
          <a:stretch/>
        </p:blipFill>
        <p:spPr>
          <a:xfrm>
            <a:off x="10744200" y="897065"/>
            <a:ext cx="6383544" cy="5344025"/>
          </a:xfrm>
          <a:prstGeom prst="rect">
            <a:avLst/>
          </a:prstGeom>
        </p:spPr>
      </p:pic>
      <p:sp>
        <p:nvSpPr>
          <p:cNvPr id="13" name="오른쪽 화살표 12"/>
          <p:cNvSpPr/>
          <p:nvPr/>
        </p:nvSpPr>
        <p:spPr>
          <a:xfrm>
            <a:off x="8333799" y="3442779"/>
            <a:ext cx="1353321" cy="924246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37599" y="6574065"/>
            <a:ext cx="7696200" cy="16766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>
                <a:solidFill>
                  <a:schemeClr val="tx1"/>
                </a:solidFill>
              </a:rPr>
              <a:t>Results of the first training graph</a:t>
            </a:r>
            <a:br>
              <a:rPr lang="en-US" altLang="ko-KR" sz="2400" dirty="0">
                <a:solidFill>
                  <a:schemeClr val="tx1"/>
                </a:solidFill>
              </a:rPr>
            </a:br>
            <a:r>
              <a:rPr lang="en-US" altLang="ko-KR" sz="2400" dirty="0">
                <a:solidFill>
                  <a:schemeClr val="tx1"/>
                </a:solidFill>
              </a:rPr>
              <a:t>Problem: somewhat low accuracy, somewhat high loss rate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675645" y="6017742"/>
            <a:ext cx="14874233" cy="11634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>
                <a:solidFill>
                  <a:schemeClr val="tx1"/>
                </a:solidFill>
              </a:rPr>
              <a:t>- Explanation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710" y="1053323"/>
            <a:ext cx="5649216" cy="5031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1757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73016" y="1291258"/>
            <a:ext cx="16939683" cy="114286"/>
            <a:chOff x="673016" y="1291258"/>
            <a:chExt cx="16939683" cy="1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3016" y="1291258"/>
              <a:ext cx="16939683" cy="1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11062" y="9639300"/>
            <a:ext cx="16939683" cy="114286"/>
            <a:chOff x="673016" y="8908742"/>
            <a:chExt cx="16939683" cy="1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3016" y="8908742"/>
              <a:ext cx="16939683" cy="114286"/>
            </a:xfrm>
            <a:prstGeom prst="rect">
              <a:avLst/>
            </a:prstGeom>
          </p:spPr>
        </p:pic>
      </p:grpSp>
      <p:sp>
        <p:nvSpPr>
          <p:cNvPr id="8" name="직사각형 7"/>
          <p:cNvSpPr/>
          <p:nvPr/>
        </p:nvSpPr>
        <p:spPr>
          <a:xfrm>
            <a:off x="1743786" y="6517214"/>
            <a:ext cx="14874233" cy="11634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>
                <a:solidFill>
                  <a:schemeClr val="tx1"/>
                </a:solidFill>
              </a:rPr>
              <a:t>- Explanation</a:t>
            </a:r>
            <a:endParaRPr lang="ko-KR" altLang="en-US" sz="2400" dirty="0">
              <a:solidFill>
                <a:schemeClr val="tx1"/>
              </a:solidFill>
            </a:endParaRPr>
          </a:p>
          <a:p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286000" y="8037433"/>
            <a:ext cx="14520930" cy="16766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dirty="0">
                <a:solidFill>
                  <a:schemeClr val="tx1"/>
                </a:solidFill>
              </a:rPr>
              <a:t>* Currently, a prototype has been created to accurately distinguish food *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2" r="2686"/>
          <a:stretch/>
        </p:blipFill>
        <p:spPr>
          <a:xfrm>
            <a:off x="457200" y="1539459"/>
            <a:ext cx="8382000" cy="476910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09"/>
          <a:stretch/>
        </p:blipFill>
        <p:spPr>
          <a:xfrm>
            <a:off x="9142857" y="1614197"/>
            <a:ext cx="8394032" cy="4619625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2109789" y="6946004"/>
            <a:ext cx="14520930" cy="16766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r>
              <a:rPr lang="en-US" altLang="ko-KR" sz="2400" dirty="0">
                <a:solidFill>
                  <a:schemeClr val="tx1"/>
                </a:solidFill>
              </a:rPr>
              <a:t>When I entered a picture of </a:t>
            </a:r>
            <a:r>
              <a:rPr lang="en-US" altLang="ko-KR" sz="2400" dirty="0" smtClean="0">
                <a:solidFill>
                  <a:schemeClr val="tx1"/>
                </a:solidFill>
              </a:rPr>
              <a:t>banana </a:t>
            </a:r>
            <a:r>
              <a:rPr lang="en-US" altLang="ko-KR" sz="2400" dirty="0">
                <a:solidFill>
                  <a:schemeClr val="tx1"/>
                </a:solidFill>
              </a:rPr>
              <a:t>that was not included in the training data into the model, it was </a:t>
            </a:r>
            <a:r>
              <a:rPr lang="en-US" altLang="ko-KR" sz="2400" smtClean="0">
                <a:solidFill>
                  <a:schemeClr val="tx1"/>
                </a:solidFill>
              </a:rPr>
              <a:t>100% </a:t>
            </a:r>
            <a:r>
              <a:rPr lang="en-US" altLang="ko-KR" sz="2400" dirty="0">
                <a:solidFill>
                  <a:schemeClr val="tx1"/>
                </a:solidFill>
              </a:rPr>
              <a:t>accurate because it was </a:t>
            </a:r>
            <a:r>
              <a:rPr lang="en-US" altLang="ko-KR" sz="2400" dirty="0" smtClean="0">
                <a:solidFill>
                  <a:schemeClr val="tx1"/>
                </a:solidFill>
              </a:rPr>
              <a:t>banana.</a:t>
            </a:r>
            <a:endParaRPr lang="en-US" altLang="ko-KR" sz="2400" dirty="0">
              <a:solidFill>
                <a:schemeClr val="tx1"/>
              </a:solidFill>
            </a:endParaRPr>
          </a:p>
        </p:txBody>
      </p:sp>
      <p:sp>
        <p:nvSpPr>
          <p:cNvPr id="5" name="위로 굽은 화살표 4"/>
          <p:cNvSpPr/>
          <p:nvPr/>
        </p:nvSpPr>
        <p:spPr>
          <a:xfrm rot="7456816">
            <a:off x="644637" y="6707451"/>
            <a:ext cx="1595094" cy="2206532"/>
          </a:xfrm>
          <a:prstGeom prst="bent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Object 18"/>
          <p:cNvSpPr txBox="1"/>
          <p:nvPr/>
        </p:nvSpPr>
        <p:spPr>
          <a:xfrm>
            <a:off x="304800" y="737701"/>
            <a:ext cx="1786047" cy="53860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2900" i="1" dirty="0" smtClean="0">
                <a:solidFill>
                  <a:srgbClr val="000000"/>
                </a:solidFill>
                <a:latin typeface="Pretendard Medium" pitchFamily="34" charset="0"/>
                <a:cs typeface="Pretendard Medium" pitchFamily="34" charset="0"/>
              </a:rPr>
              <a:t>4. Test </a:t>
            </a:r>
            <a:r>
              <a:rPr lang="en-US" sz="2900" i="1" dirty="0" smtClean="0">
                <a:solidFill>
                  <a:srgbClr val="000000"/>
                </a:solidFill>
                <a:latin typeface="Pretendard Medium" pitchFamily="34" charset="0"/>
                <a:cs typeface="Pretendard Medium" pitchFamily="34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4470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14280" y="8044094"/>
            <a:ext cx="15257155" cy="7748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900" i="1" dirty="0">
                <a:solidFill>
                  <a:srgbClr val="000000"/>
                </a:solidFill>
                <a:latin typeface="Pretendard Medium" pitchFamily="34" charset="0"/>
                <a:cs typeface="Pretendard Medium" pitchFamily="34" charset="0"/>
              </a:rPr>
              <a:t>THANKS!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673016" y="1291258"/>
            <a:ext cx="16939683" cy="114286"/>
            <a:chOff x="673016" y="1291258"/>
            <a:chExt cx="16939683" cy="11428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3016" y="1291258"/>
              <a:ext cx="16939683" cy="1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73016" y="8908742"/>
            <a:ext cx="16939683" cy="114286"/>
            <a:chOff x="673016" y="8908742"/>
            <a:chExt cx="16939683" cy="11428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3016" y="8908742"/>
              <a:ext cx="16939683" cy="1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170953" y="2001914"/>
            <a:ext cx="5943807" cy="4019331"/>
            <a:chOff x="6170953" y="2001914"/>
            <a:chExt cx="5943807" cy="4019331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6170953" y="2001914"/>
              <a:ext cx="5943807" cy="3984757"/>
              <a:chOff x="6170953" y="2001914"/>
              <a:chExt cx="5943807" cy="3984757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170953" y="2001914"/>
                <a:ext cx="5943807" cy="3984757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6372793" y="5975057"/>
              <a:ext cx="5540129" cy="46188"/>
              <a:chOff x="6372793" y="5975057"/>
              <a:chExt cx="5540129" cy="46188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372793" y="5975057"/>
                <a:ext cx="5540129" cy="46188"/>
              </a:xfrm>
              <a:prstGeom prst="rect">
                <a:avLst/>
              </a:prstGeom>
            </p:spPr>
          </p:pic>
        </p:grpSp>
      </p:grpSp>
      <p:sp>
        <p:nvSpPr>
          <p:cNvPr id="17" name="Object 17"/>
          <p:cNvSpPr txBox="1"/>
          <p:nvPr/>
        </p:nvSpPr>
        <p:spPr>
          <a:xfrm>
            <a:off x="-73029" y="6135533"/>
            <a:ext cx="18914286" cy="275808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6000" dirty="0">
                <a:solidFill>
                  <a:srgbClr val="000000"/>
                </a:solidFill>
                <a:latin typeface="Pretendard Black" pitchFamily="34" charset="0"/>
                <a:cs typeface="Pretendard Black" pitchFamily="34" charset="0"/>
              </a:rPr>
              <a:t>Personalized food warning system</a:t>
            </a:r>
          </a:p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11061" y="1101635"/>
            <a:ext cx="16939683" cy="114286"/>
            <a:chOff x="673016" y="1291258"/>
            <a:chExt cx="16939683" cy="1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3016" y="1291258"/>
              <a:ext cx="16939683" cy="1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11062" y="9639300"/>
            <a:ext cx="16939683" cy="114286"/>
            <a:chOff x="673016" y="8908742"/>
            <a:chExt cx="16939683" cy="1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3016" y="8908742"/>
              <a:ext cx="16939683" cy="114286"/>
            </a:xfrm>
            <a:prstGeom prst="rect">
              <a:avLst/>
            </a:prstGeom>
          </p:spPr>
        </p:pic>
      </p:grpSp>
      <p:sp>
        <p:nvSpPr>
          <p:cNvPr id="9" name="Rectangle 2">
            <a:extLst>
              <a:ext uri="{FF2B5EF4-FFF2-40B4-BE49-F238E27FC236}">
                <a16:creationId xmlns="" xmlns:a16="http://schemas.microsoft.com/office/drawing/2014/main" id="{0C437672-93BF-15D6-84A5-C0AD3BFA7B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9330"/>
            <a:ext cx="65" cy="23853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9044" rIns="0" bIns="-1904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12" r="-122"/>
          <a:stretch/>
        </p:blipFill>
        <p:spPr>
          <a:xfrm>
            <a:off x="3657600" y="1521199"/>
            <a:ext cx="11720513" cy="5029200"/>
          </a:xfrm>
          <a:prstGeom prst="rect">
            <a:avLst/>
          </a:prstGeom>
        </p:spPr>
      </p:pic>
      <p:sp>
        <p:nvSpPr>
          <p:cNvPr id="10" name="Object 18"/>
          <p:cNvSpPr txBox="1"/>
          <p:nvPr/>
        </p:nvSpPr>
        <p:spPr>
          <a:xfrm>
            <a:off x="711061" y="481417"/>
            <a:ext cx="2609584" cy="53860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900" i="1" dirty="0" smtClean="0">
                <a:solidFill>
                  <a:srgbClr val="000000"/>
                </a:solidFill>
                <a:latin typeface="Pretendard Medium" pitchFamily="34" charset="0"/>
                <a:cs typeface="Pretendard Medium" pitchFamily="34" charset="0"/>
              </a:rPr>
              <a:t>Project Cycle </a:t>
            </a:r>
            <a:endParaRPr lang="en-US" dirty="0"/>
          </a:p>
        </p:txBody>
      </p:sp>
      <p:sp>
        <p:nvSpPr>
          <p:cNvPr id="11" name="Object 18"/>
          <p:cNvSpPr txBox="1"/>
          <p:nvPr/>
        </p:nvSpPr>
        <p:spPr>
          <a:xfrm>
            <a:off x="647491" y="7111406"/>
            <a:ext cx="3375162" cy="53860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900" i="1" dirty="0" smtClean="0">
                <a:solidFill>
                  <a:srgbClr val="92D050"/>
                </a:solidFill>
                <a:latin typeface="Pretendard Medium" pitchFamily="34" charset="0"/>
                <a:cs typeface="Pretendard Medium" pitchFamily="34" charset="0"/>
              </a:rPr>
              <a:t>Set problem scope 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13" name="Object 18"/>
          <p:cNvSpPr txBox="1"/>
          <p:nvPr/>
        </p:nvSpPr>
        <p:spPr>
          <a:xfrm>
            <a:off x="2971800" y="8925264"/>
            <a:ext cx="2870339" cy="53860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900" i="1" dirty="0" smtClean="0">
                <a:solidFill>
                  <a:srgbClr val="92D050"/>
                </a:solidFill>
                <a:latin typeface="Pretendard Medium" pitchFamily="34" charset="0"/>
                <a:cs typeface="Pretendard Medium" pitchFamily="34" charset="0"/>
              </a:rPr>
              <a:t>Data Acquisition 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14" name="Object 18"/>
          <p:cNvSpPr txBox="1"/>
          <p:nvPr/>
        </p:nvSpPr>
        <p:spPr>
          <a:xfrm>
            <a:off x="14935200" y="8580585"/>
            <a:ext cx="2870339" cy="53860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900" i="1" dirty="0" smtClean="0">
                <a:solidFill>
                  <a:srgbClr val="92D050"/>
                </a:solidFill>
                <a:latin typeface="Pretendard Medium" pitchFamily="34" charset="0"/>
                <a:cs typeface="Pretendard Medium" pitchFamily="34" charset="0"/>
              </a:rPr>
              <a:t>Deployment 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15" name="Object 18"/>
          <p:cNvSpPr txBox="1"/>
          <p:nvPr/>
        </p:nvSpPr>
        <p:spPr>
          <a:xfrm>
            <a:off x="9004369" y="8670473"/>
            <a:ext cx="2870339" cy="53860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900" i="1" dirty="0" smtClean="0">
                <a:solidFill>
                  <a:srgbClr val="92D050"/>
                </a:solidFill>
                <a:latin typeface="Pretendard Medium" pitchFamily="34" charset="0"/>
                <a:cs typeface="Pretendard Medium" pitchFamily="34" charset="0"/>
              </a:rPr>
              <a:t>Modeling 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16" name="Object 18"/>
          <p:cNvSpPr txBox="1"/>
          <p:nvPr/>
        </p:nvSpPr>
        <p:spPr>
          <a:xfrm>
            <a:off x="11887200" y="6934315"/>
            <a:ext cx="2870339" cy="53860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900" i="1" dirty="0" smtClean="0">
                <a:solidFill>
                  <a:srgbClr val="92D050"/>
                </a:solidFill>
                <a:latin typeface="Pretendard Medium" pitchFamily="34" charset="0"/>
                <a:cs typeface="Pretendard Medium" pitchFamily="34" charset="0"/>
              </a:rPr>
              <a:t>Test 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17" name="Object 18"/>
          <p:cNvSpPr txBox="1"/>
          <p:nvPr/>
        </p:nvSpPr>
        <p:spPr>
          <a:xfrm>
            <a:off x="6134030" y="7032636"/>
            <a:ext cx="2870339" cy="53860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900" i="1" dirty="0" smtClean="0">
                <a:solidFill>
                  <a:srgbClr val="92D050"/>
                </a:solidFill>
                <a:latin typeface="Pretendard Medium" pitchFamily="34" charset="0"/>
                <a:cs typeface="Pretendard Medium" pitchFamily="34" charset="0"/>
              </a:rPr>
              <a:t>Data Navigation </a:t>
            </a:r>
            <a:endParaRPr lang="en-US" dirty="0">
              <a:solidFill>
                <a:srgbClr val="92D050"/>
              </a:solidFill>
            </a:endParaRPr>
          </a:p>
        </p:txBody>
      </p:sp>
      <p:cxnSp>
        <p:nvCxnSpPr>
          <p:cNvPr id="5" name="직선 화살표 연결선 4"/>
          <p:cNvCxnSpPr>
            <a:stCxn id="11" idx="2"/>
            <a:endCxn id="13" idx="0"/>
          </p:cNvCxnSpPr>
          <p:nvPr/>
        </p:nvCxnSpPr>
        <p:spPr>
          <a:xfrm>
            <a:off x="2335072" y="7650015"/>
            <a:ext cx="2071898" cy="12752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13" idx="0"/>
            <a:endCxn id="17" idx="2"/>
          </p:cNvCxnSpPr>
          <p:nvPr/>
        </p:nvCxnSpPr>
        <p:spPr>
          <a:xfrm flipV="1">
            <a:off x="4406970" y="7571245"/>
            <a:ext cx="3162230" cy="135401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17" idx="2"/>
            <a:endCxn id="15" idx="0"/>
          </p:cNvCxnSpPr>
          <p:nvPr/>
        </p:nvCxnSpPr>
        <p:spPr>
          <a:xfrm>
            <a:off x="7569200" y="7571245"/>
            <a:ext cx="2870339" cy="10992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15" idx="0"/>
            <a:endCxn id="16" idx="2"/>
          </p:cNvCxnSpPr>
          <p:nvPr/>
        </p:nvCxnSpPr>
        <p:spPr>
          <a:xfrm flipV="1">
            <a:off x="10439539" y="7472924"/>
            <a:ext cx="2882831" cy="11975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16" idx="2"/>
            <a:endCxn id="14" idx="0"/>
          </p:cNvCxnSpPr>
          <p:nvPr/>
        </p:nvCxnSpPr>
        <p:spPr>
          <a:xfrm>
            <a:off x="13322370" y="7472924"/>
            <a:ext cx="3048000" cy="110766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6312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11061" y="1101635"/>
            <a:ext cx="16939683" cy="114286"/>
            <a:chOff x="673016" y="1291258"/>
            <a:chExt cx="16939683" cy="1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3016" y="1291258"/>
              <a:ext cx="16939683" cy="1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11062" y="9639300"/>
            <a:ext cx="16939683" cy="114286"/>
            <a:chOff x="673016" y="8908742"/>
            <a:chExt cx="16939683" cy="1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3016" y="8908742"/>
              <a:ext cx="16939683" cy="114286"/>
            </a:xfrm>
            <a:prstGeom prst="rect">
              <a:avLst/>
            </a:prstGeom>
          </p:spPr>
        </p:pic>
      </p:grpSp>
      <p:sp>
        <p:nvSpPr>
          <p:cNvPr id="9" name="Rectangle 2">
            <a:extLst>
              <a:ext uri="{FF2B5EF4-FFF2-40B4-BE49-F238E27FC236}">
                <a16:creationId xmlns="" xmlns:a16="http://schemas.microsoft.com/office/drawing/2014/main" id="{0C437672-93BF-15D6-84A5-C0AD3BFA7B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9330"/>
            <a:ext cx="65" cy="23853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9044" rIns="0" bIns="-1904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="" xmlns:a16="http://schemas.microsoft.com/office/drawing/2014/main" id="{8A18A803-B695-5F01-6F5B-44074639B6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1144" y="1241321"/>
            <a:ext cx="8229600" cy="3637281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="" xmlns:a16="http://schemas.microsoft.com/office/drawing/2014/main" id="{7CB142FB-C495-7DD0-27C0-2D534CC6B9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389" y="1241321"/>
            <a:ext cx="7519325" cy="3637281"/>
          </a:xfrm>
          <a:prstGeom prst="rect">
            <a:avLst/>
          </a:prstGeom>
        </p:spPr>
      </p:pic>
      <p:sp>
        <p:nvSpPr>
          <p:cNvPr id="10" name="Object 18"/>
          <p:cNvSpPr txBox="1"/>
          <p:nvPr/>
        </p:nvSpPr>
        <p:spPr>
          <a:xfrm>
            <a:off x="152400" y="438875"/>
            <a:ext cx="4635639" cy="53860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900" i="1" dirty="0" smtClean="0">
                <a:solidFill>
                  <a:srgbClr val="92D050"/>
                </a:solidFill>
                <a:latin typeface="Pretendard Medium" pitchFamily="34" charset="0"/>
                <a:cs typeface="Pretendard Medium" pitchFamily="34" charset="0"/>
              </a:rPr>
              <a:t>1. Set problem scope </a:t>
            </a:r>
            <a:endParaRPr lang="en-US" dirty="0">
              <a:solidFill>
                <a:srgbClr val="92D05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5085449"/>
            <a:ext cx="9029700" cy="44958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972" y="5018433"/>
            <a:ext cx="5105400" cy="450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090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11061" y="1101635"/>
            <a:ext cx="16939683" cy="114286"/>
            <a:chOff x="673016" y="1291258"/>
            <a:chExt cx="16939683" cy="1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3016" y="1291258"/>
              <a:ext cx="16939683" cy="1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11062" y="9639300"/>
            <a:ext cx="16939683" cy="114286"/>
            <a:chOff x="673016" y="8908742"/>
            <a:chExt cx="16939683" cy="1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3016" y="8908742"/>
              <a:ext cx="16939683" cy="114286"/>
            </a:xfrm>
            <a:prstGeom prst="rect">
              <a:avLst/>
            </a:prstGeom>
          </p:spPr>
        </p:pic>
      </p:grpSp>
      <p:sp>
        <p:nvSpPr>
          <p:cNvPr id="9" name="Rectangle 2">
            <a:extLst>
              <a:ext uri="{FF2B5EF4-FFF2-40B4-BE49-F238E27FC236}">
                <a16:creationId xmlns="" xmlns:a16="http://schemas.microsoft.com/office/drawing/2014/main" id="{0C437672-93BF-15D6-84A5-C0AD3BFA7B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9330"/>
            <a:ext cx="65" cy="23853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9044" rIns="0" bIns="-1904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Object 18"/>
          <p:cNvSpPr txBox="1"/>
          <p:nvPr/>
        </p:nvSpPr>
        <p:spPr>
          <a:xfrm>
            <a:off x="152400" y="438875"/>
            <a:ext cx="10363200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900" dirty="0" smtClean="0">
                <a:solidFill>
                  <a:srgbClr val="92D050"/>
                </a:solidFill>
                <a:latin typeface="Pretendard Medium" pitchFamily="34" charset="0"/>
                <a:cs typeface="Pretendard Medium" pitchFamily="34" charset="0"/>
              </a:rPr>
              <a:t>1. Set problem scope(</a:t>
            </a:r>
            <a:r>
              <a:rPr lang="en-US" sz="3200" dirty="0">
                <a:solidFill>
                  <a:srgbClr val="92D050"/>
                </a:solidFill>
              </a:rPr>
              <a:t>	T</a:t>
            </a:r>
            <a:r>
              <a:rPr lang="en-US" altLang="ko-KR" sz="3200" dirty="0" smtClean="0">
                <a:solidFill>
                  <a:srgbClr val="92D050"/>
                </a:solidFill>
              </a:rPr>
              <a:t>he </a:t>
            </a:r>
            <a:r>
              <a:rPr lang="en-US" altLang="ko-KR" sz="3200" dirty="0">
                <a:solidFill>
                  <a:srgbClr val="92D050"/>
                </a:solidFill>
              </a:rPr>
              <a:t>differentiation of technology</a:t>
            </a:r>
            <a:r>
              <a:rPr lang="en-US" sz="2900" dirty="0" smtClean="0">
                <a:solidFill>
                  <a:srgbClr val="92D050"/>
                </a:solidFill>
                <a:latin typeface="Pretendard Medium" pitchFamily="34" charset="0"/>
                <a:cs typeface="Pretendard Medium" pitchFamily="34" charset="0"/>
              </a:rPr>
              <a:t>) 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13" name="Object 18"/>
          <p:cNvSpPr txBox="1"/>
          <p:nvPr/>
        </p:nvSpPr>
        <p:spPr>
          <a:xfrm>
            <a:off x="3999302" y="1785461"/>
            <a:ext cx="10363200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900" dirty="0" smtClean="0">
                <a:solidFill>
                  <a:srgbClr val="000000"/>
                </a:solidFill>
                <a:latin typeface="Pretendard Medium" pitchFamily="34" charset="0"/>
                <a:cs typeface="Pretendard Medium" pitchFamily="34" charset="0"/>
              </a:rPr>
              <a:t>1. </a:t>
            </a:r>
            <a:r>
              <a:rPr lang="en-US" altLang="ko-KR" sz="3200" dirty="0"/>
              <a:t>It is not to analyze the nutritional content of simple food.</a:t>
            </a:r>
            <a:endParaRPr lang="en-US" dirty="0"/>
          </a:p>
        </p:txBody>
      </p:sp>
      <p:sp>
        <p:nvSpPr>
          <p:cNvPr id="14" name="Object 18"/>
          <p:cNvSpPr txBox="1"/>
          <p:nvPr/>
        </p:nvSpPr>
        <p:spPr>
          <a:xfrm>
            <a:off x="2590800" y="2816812"/>
            <a:ext cx="13411200" cy="1569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900" dirty="0" smtClean="0">
                <a:solidFill>
                  <a:srgbClr val="000000"/>
                </a:solidFill>
                <a:latin typeface="Pretendard Medium" pitchFamily="34" charset="0"/>
                <a:cs typeface="Pretendard Medium" pitchFamily="34" charset="0"/>
              </a:rPr>
              <a:t>2. </a:t>
            </a:r>
            <a:r>
              <a:rPr lang="en-US" altLang="ko-KR" sz="3200" dirty="0"/>
              <a:t>Artificial intelligence analyzes the </a:t>
            </a:r>
            <a:r>
              <a:rPr lang="en-US" altLang="ko-KR" sz="3200" dirty="0" smtClean="0"/>
              <a:t>health(</a:t>
            </a:r>
            <a:r>
              <a:rPr lang="en-US" altLang="ko-KR" sz="3200" dirty="0"/>
              <a:t>Religion, allergies, vegans, </a:t>
            </a:r>
            <a:r>
              <a:rPr lang="en-US" altLang="ko-KR" sz="3200" dirty="0" err="1"/>
              <a:t>etc</a:t>
            </a:r>
            <a:r>
              <a:rPr lang="en-US" altLang="ko-KR" sz="3200" dirty="0" smtClean="0"/>
              <a:t>) </a:t>
            </a:r>
            <a:r>
              <a:rPr lang="en-US" altLang="ko-KR" sz="3200" dirty="0"/>
              <a:t>information data entered by the user and analyzes the food that the user should avoid.</a:t>
            </a:r>
            <a:endParaRPr lang="en-US" dirty="0"/>
          </a:p>
        </p:txBody>
      </p:sp>
      <p:sp>
        <p:nvSpPr>
          <p:cNvPr id="15" name="Object 18"/>
          <p:cNvSpPr txBox="1"/>
          <p:nvPr/>
        </p:nvSpPr>
        <p:spPr>
          <a:xfrm>
            <a:off x="2475302" y="4895740"/>
            <a:ext cx="13411200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900" dirty="0">
                <a:solidFill>
                  <a:srgbClr val="000000"/>
                </a:solidFill>
                <a:latin typeface="Pretendard Medium" pitchFamily="34" charset="0"/>
                <a:cs typeface="Pretendard Medium" pitchFamily="34" charset="0"/>
              </a:rPr>
              <a:t>3</a:t>
            </a:r>
            <a:r>
              <a:rPr lang="en-US" sz="2900" dirty="0" smtClean="0">
                <a:solidFill>
                  <a:srgbClr val="000000"/>
                </a:solidFill>
                <a:latin typeface="Pretendard Medium" pitchFamily="34" charset="0"/>
                <a:cs typeface="Pretendard Medium" pitchFamily="34" charset="0"/>
              </a:rPr>
              <a:t>. </a:t>
            </a:r>
            <a:r>
              <a:rPr lang="en-US" altLang="ko-KR" sz="3200" dirty="0"/>
              <a:t>It is a system that gives warning notifications.</a:t>
            </a:r>
            <a:endParaRPr lang="en-US" dirty="0"/>
          </a:p>
        </p:txBody>
      </p:sp>
      <p:sp>
        <p:nvSpPr>
          <p:cNvPr id="16" name="Object 18"/>
          <p:cNvSpPr txBox="1"/>
          <p:nvPr/>
        </p:nvSpPr>
        <p:spPr>
          <a:xfrm>
            <a:off x="2806700" y="6024655"/>
            <a:ext cx="13411200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900" dirty="0" smtClean="0">
                <a:solidFill>
                  <a:srgbClr val="000000"/>
                </a:solidFill>
                <a:latin typeface="Pretendard Medium" pitchFamily="34" charset="0"/>
                <a:cs typeface="Pretendard Medium" pitchFamily="34" charset="0"/>
              </a:rPr>
              <a:t>4. </a:t>
            </a:r>
            <a:r>
              <a:rPr lang="en-US" altLang="ko-KR" sz="3200" dirty="0" smtClean="0"/>
              <a:t>It is possible to provide an optimal service that is differentiated for each user.</a:t>
            </a:r>
            <a:endParaRPr lang="en-US" dirty="0"/>
          </a:p>
        </p:txBody>
      </p:sp>
      <p:sp>
        <p:nvSpPr>
          <p:cNvPr id="17" name="Object 18"/>
          <p:cNvSpPr txBox="1"/>
          <p:nvPr/>
        </p:nvSpPr>
        <p:spPr>
          <a:xfrm>
            <a:off x="2895600" y="6975132"/>
            <a:ext cx="13411200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900" dirty="0">
                <a:solidFill>
                  <a:srgbClr val="000000"/>
                </a:solidFill>
                <a:latin typeface="Pretendard Medium" pitchFamily="34" charset="0"/>
                <a:cs typeface="Pretendard Medium" pitchFamily="34" charset="0"/>
              </a:rPr>
              <a:t>5</a:t>
            </a:r>
            <a:r>
              <a:rPr lang="en-US" sz="2900" dirty="0" smtClean="0">
                <a:solidFill>
                  <a:srgbClr val="000000"/>
                </a:solidFill>
                <a:latin typeface="Pretendard Medium" pitchFamily="34" charset="0"/>
                <a:cs typeface="Pretendard Medium" pitchFamily="34" charset="0"/>
              </a:rPr>
              <a:t>. </a:t>
            </a:r>
            <a:r>
              <a:rPr lang="en-US" altLang="ko-KR" sz="3200" dirty="0"/>
              <a:t>We can respect racial diversity and improve health care.</a:t>
            </a:r>
            <a:endParaRPr lang="en-US" dirty="0"/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787" y="7846951"/>
            <a:ext cx="1371600" cy="1371600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6302" y="7912475"/>
            <a:ext cx="1280273" cy="1343157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5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164" y="7654874"/>
            <a:ext cx="1755757" cy="1755757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6741" y="7730292"/>
            <a:ext cx="2017538" cy="1604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251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11061" y="1101635"/>
            <a:ext cx="16939683" cy="114286"/>
            <a:chOff x="673016" y="1291258"/>
            <a:chExt cx="16939683" cy="1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3016" y="1291258"/>
              <a:ext cx="16939683" cy="1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11062" y="9639300"/>
            <a:ext cx="16939683" cy="114286"/>
            <a:chOff x="673016" y="8908742"/>
            <a:chExt cx="16939683" cy="1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3016" y="8908742"/>
              <a:ext cx="16939683" cy="114286"/>
            </a:xfrm>
            <a:prstGeom prst="rect">
              <a:avLst/>
            </a:prstGeom>
          </p:spPr>
        </p:pic>
      </p:grpSp>
      <p:sp>
        <p:nvSpPr>
          <p:cNvPr id="9" name="Rectangle 2">
            <a:extLst>
              <a:ext uri="{FF2B5EF4-FFF2-40B4-BE49-F238E27FC236}">
                <a16:creationId xmlns="" xmlns:a16="http://schemas.microsoft.com/office/drawing/2014/main" id="{0C437672-93BF-15D6-84A5-C0AD3BFA7B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9330"/>
            <a:ext cx="65" cy="23853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9044" rIns="0" bIns="-1904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="" xmlns:a16="http://schemas.microsoft.com/office/drawing/2014/main" id="{1A806F34-A422-800D-C7F2-3E53AEE2CD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866900"/>
            <a:ext cx="3181350" cy="3114675"/>
          </a:xfrm>
          <a:prstGeom prst="rect">
            <a:avLst/>
          </a:prstGeom>
        </p:spPr>
      </p:pic>
      <p:sp>
        <p:nvSpPr>
          <p:cNvPr id="14" name="화살표: 왼쪽/오른쪽 15">
            <a:extLst>
              <a:ext uri="{FF2B5EF4-FFF2-40B4-BE49-F238E27FC236}">
                <a16:creationId xmlns="" xmlns:a16="http://schemas.microsoft.com/office/drawing/2014/main" id="{3C2042ED-89FD-1DA0-7503-92C6E9BE6C6C}"/>
              </a:ext>
            </a:extLst>
          </p:cNvPr>
          <p:cNvSpPr/>
          <p:nvPr/>
        </p:nvSpPr>
        <p:spPr>
          <a:xfrm>
            <a:off x="4648200" y="3055564"/>
            <a:ext cx="1752600" cy="762000"/>
          </a:xfrm>
          <a:prstGeom prst="left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="" xmlns:a16="http://schemas.microsoft.com/office/drawing/2014/main" id="{80470F10-779A-0479-3F33-206107B743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7000" y="1891553"/>
            <a:ext cx="3181350" cy="309002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="" xmlns:a16="http://schemas.microsoft.com/office/drawing/2014/main" id="{C7147A77-B180-5AD5-4D53-428F96D028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1600" y="5938837"/>
            <a:ext cx="3181350" cy="3114675"/>
          </a:xfrm>
          <a:prstGeom prst="rect">
            <a:avLst/>
          </a:prstGeom>
        </p:spPr>
      </p:pic>
      <p:sp>
        <p:nvSpPr>
          <p:cNvPr id="17" name="화살표: 왼쪽/오른쪽 19">
            <a:extLst>
              <a:ext uri="{FF2B5EF4-FFF2-40B4-BE49-F238E27FC236}">
                <a16:creationId xmlns="" xmlns:a16="http://schemas.microsoft.com/office/drawing/2014/main" id="{F06CB572-5D84-8E81-E6A6-05AD7D35E482}"/>
              </a:ext>
            </a:extLst>
          </p:cNvPr>
          <p:cNvSpPr/>
          <p:nvPr/>
        </p:nvSpPr>
        <p:spPr>
          <a:xfrm>
            <a:off x="4648200" y="7115174"/>
            <a:ext cx="1752600" cy="762000"/>
          </a:xfrm>
          <a:prstGeom prst="left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="" xmlns:a16="http://schemas.microsoft.com/office/drawing/2014/main" id="{B7819C7E-9B25-1D79-5366-3CC79B97D4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7000" y="5984081"/>
            <a:ext cx="3181350" cy="306943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E2CC64DA-20C2-8451-8439-A27997937E75}"/>
              </a:ext>
            </a:extLst>
          </p:cNvPr>
          <p:cNvSpPr txBox="1"/>
          <p:nvPr/>
        </p:nvSpPr>
        <p:spPr>
          <a:xfrm>
            <a:off x="11811000" y="3080217"/>
            <a:ext cx="480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What’s tomato?</a:t>
            </a:r>
            <a:endParaRPr lang="ko-KR" altLang="en-US" sz="4000" dirty="0"/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49E54938-301E-269D-C0C5-BF75D8F4B9AA}"/>
              </a:ext>
            </a:extLst>
          </p:cNvPr>
          <p:cNvSpPr txBox="1"/>
          <p:nvPr/>
        </p:nvSpPr>
        <p:spPr>
          <a:xfrm>
            <a:off x="11811000" y="7006425"/>
            <a:ext cx="480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What’s banana?</a:t>
            </a:r>
            <a:endParaRPr lang="ko-KR" altLang="en-US" sz="4000" dirty="0"/>
          </a:p>
        </p:txBody>
      </p:sp>
      <p:sp>
        <p:nvSpPr>
          <p:cNvPr id="22" name="Object 18"/>
          <p:cNvSpPr txBox="1"/>
          <p:nvPr/>
        </p:nvSpPr>
        <p:spPr>
          <a:xfrm>
            <a:off x="228600" y="457397"/>
            <a:ext cx="7291497" cy="53860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900" i="1" dirty="0">
                <a:solidFill>
                  <a:srgbClr val="92D050"/>
                </a:solidFill>
                <a:latin typeface="Pretendard Medium" pitchFamily="34" charset="0"/>
                <a:cs typeface="Pretendard Medium" pitchFamily="34" charset="0"/>
              </a:rPr>
              <a:t>2</a:t>
            </a:r>
            <a:r>
              <a:rPr lang="en-US" sz="2900" i="1" dirty="0" smtClean="0">
                <a:solidFill>
                  <a:srgbClr val="92D050"/>
                </a:solidFill>
                <a:latin typeface="Pretendard Medium" pitchFamily="34" charset="0"/>
                <a:cs typeface="Pretendard Medium" pitchFamily="34" charset="0"/>
              </a:rPr>
              <a:t>. </a:t>
            </a:r>
            <a:r>
              <a:rPr lang="en-US" altLang="ko-KR" sz="2900" i="1" dirty="0">
                <a:solidFill>
                  <a:srgbClr val="92D050"/>
                </a:solidFill>
                <a:latin typeface="Pretendard Medium" pitchFamily="34" charset="0"/>
                <a:cs typeface="Pretendard Medium" pitchFamily="34" charset="0"/>
              </a:rPr>
              <a:t>Data Acquisition </a:t>
            </a:r>
            <a:r>
              <a:rPr lang="en-US" sz="2900" i="1" dirty="0" smtClean="0">
                <a:solidFill>
                  <a:srgbClr val="92D050"/>
                </a:solidFill>
                <a:latin typeface="Pretendard Medium" pitchFamily="34" charset="0"/>
                <a:cs typeface="Pretendard Medium" pitchFamily="34" charset="0"/>
              </a:rPr>
              <a:t>3.</a:t>
            </a:r>
            <a:r>
              <a:rPr lang="en-US" altLang="ko-KR" sz="2900" i="1" dirty="0">
                <a:solidFill>
                  <a:srgbClr val="92D050"/>
                </a:solidFill>
                <a:latin typeface="Pretendard Medium" pitchFamily="34" charset="0"/>
                <a:cs typeface="Pretendard Medium" pitchFamily="34" charset="0"/>
              </a:rPr>
              <a:t> Data Navigation </a:t>
            </a:r>
            <a:r>
              <a:rPr lang="en-US" sz="2900" i="1" dirty="0" smtClean="0">
                <a:solidFill>
                  <a:srgbClr val="92D050"/>
                </a:solidFill>
                <a:latin typeface="Pretendard Medium" pitchFamily="34" charset="0"/>
                <a:cs typeface="Pretendard Medium" pitchFamily="34" charset="0"/>
              </a:rPr>
              <a:t> </a:t>
            </a:r>
            <a:endParaRPr 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1866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11061" y="1101635"/>
            <a:ext cx="16939683" cy="114286"/>
            <a:chOff x="673016" y="1291258"/>
            <a:chExt cx="16939683" cy="1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3016" y="1291258"/>
              <a:ext cx="16939683" cy="1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11062" y="9639300"/>
            <a:ext cx="16939683" cy="114286"/>
            <a:chOff x="673016" y="8908742"/>
            <a:chExt cx="16939683" cy="1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3016" y="8908742"/>
              <a:ext cx="16939683" cy="114286"/>
            </a:xfrm>
            <a:prstGeom prst="rect">
              <a:avLst/>
            </a:prstGeom>
          </p:spPr>
        </p:pic>
      </p:grpSp>
      <p:pic>
        <p:nvPicPr>
          <p:cNvPr id="7" name="내용 개체 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1445616"/>
            <a:ext cx="12114808" cy="5791200"/>
          </a:xfrm>
          <a:prstGeom prst="rect">
            <a:avLst/>
          </a:prstGeom>
        </p:spPr>
      </p:pic>
      <p:cxnSp>
        <p:nvCxnSpPr>
          <p:cNvPr id="10" name="직선 연결선 9"/>
          <p:cNvCxnSpPr/>
          <p:nvPr/>
        </p:nvCxnSpPr>
        <p:spPr>
          <a:xfrm>
            <a:off x="3886200" y="3884016"/>
            <a:ext cx="2286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886200" y="4457700"/>
            <a:ext cx="39624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209800" y="7537261"/>
            <a:ext cx="134112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- Tensorflow keras(framework) : Using the </a:t>
            </a:r>
            <a:r>
              <a:rPr lang="en-US" altLang="ko-KR" sz="2400" dirty="0" err="1">
                <a:solidFill>
                  <a:schemeClr val="tx1"/>
                </a:solidFill>
              </a:rPr>
              <a:t>Keras</a:t>
            </a:r>
            <a:r>
              <a:rPr lang="en-US" altLang="ko-KR" sz="2400" dirty="0">
                <a:solidFill>
                  <a:schemeClr val="tx1"/>
                </a:solidFill>
              </a:rPr>
              <a:t> of </a:t>
            </a:r>
            <a:r>
              <a:rPr lang="en-US" altLang="ko-KR" sz="2400" dirty="0" err="1">
                <a:solidFill>
                  <a:schemeClr val="tx1"/>
                </a:solidFill>
              </a:rPr>
              <a:t>TensorFlow</a:t>
            </a:r>
            <a:r>
              <a:rPr lang="en-US" altLang="ko-KR" sz="2400" dirty="0">
                <a:solidFill>
                  <a:schemeClr val="tx1"/>
                </a:solidFill>
              </a:rPr>
              <a:t> for basic image classification.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214154" y="8178422"/>
            <a:ext cx="134112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- Sequential : Decided to use the sequential model of </a:t>
            </a:r>
            <a:r>
              <a:rPr lang="en-US" altLang="ko-KR" sz="2400" dirty="0" err="1">
                <a:solidFill>
                  <a:schemeClr val="tx1"/>
                </a:solidFill>
              </a:rPr>
              <a:t>Keras</a:t>
            </a:r>
            <a:r>
              <a:rPr lang="en-US" altLang="ko-KR" sz="2400" dirty="0">
                <a:solidFill>
                  <a:schemeClr val="tx1"/>
                </a:solidFill>
              </a:rPr>
              <a:t> to learn.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1914799"/>
            <a:ext cx="6018808" cy="3656882"/>
          </a:xfrm>
          <a:prstGeom prst="rect">
            <a:avLst/>
          </a:prstGeom>
        </p:spPr>
      </p:pic>
      <p:cxnSp>
        <p:nvCxnSpPr>
          <p:cNvPr id="12" name="직선 화살표 연결선 11"/>
          <p:cNvCxnSpPr/>
          <p:nvPr/>
        </p:nvCxnSpPr>
        <p:spPr>
          <a:xfrm flipV="1">
            <a:off x="6400800" y="4152900"/>
            <a:ext cx="3581400" cy="10668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bject 18"/>
          <p:cNvSpPr txBox="1"/>
          <p:nvPr/>
        </p:nvSpPr>
        <p:spPr>
          <a:xfrm>
            <a:off x="13850684" y="3219844"/>
            <a:ext cx="4300647" cy="9848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900" i="1" dirty="0">
                <a:solidFill>
                  <a:srgbClr val="92D050"/>
                </a:solidFill>
                <a:latin typeface="Pretendard Medium" pitchFamily="34" charset="0"/>
                <a:cs typeface="Pretendard Medium" pitchFamily="34" charset="0"/>
              </a:rPr>
              <a:t>2</a:t>
            </a:r>
            <a:r>
              <a:rPr lang="en-US" sz="2900" i="1" dirty="0" smtClean="0">
                <a:solidFill>
                  <a:srgbClr val="92D050"/>
                </a:solidFill>
                <a:latin typeface="Pretendard Medium" pitchFamily="34" charset="0"/>
                <a:cs typeface="Pretendard Medium" pitchFamily="34" charset="0"/>
              </a:rPr>
              <a:t>. </a:t>
            </a:r>
            <a:r>
              <a:rPr lang="en-US" altLang="ko-KR" sz="2900" i="1" dirty="0">
                <a:solidFill>
                  <a:srgbClr val="92D050"/>
                </a:solidFill>
                <a:latin typeface="Pretendard Medium" pitchFamily="34" charset="0"/>
                <a:cs typeface="Pretendard Medium" pitchFamily="34" charset="0"/>
              </a:rPr>
              <a:t>Data Acquisition </a:t>
            </a:r>
            <a:endParaRPr lang="en-US" altLang="ko-KR" sz="3200" dirty="0">
              <a:solidFill>
                <a:srgbClr val="92D050"/>
              </a:solidFill>
            </a:endParaRPr>
          </a:p>
          <a:p>
            <a:pPr algn="ctr"/>
            <a:r>
              <a:rPr lang="en-US" sz="2900" i="1" dirty="0" smtClean="0">
                <a:solidFill>
                  <a:srgbClr val="92D050"/>
                </a:solidFill>
                <a:latin typeface="Pretendard Medium" pitchFamily="34" charset="0"/>
                <a:cs typeface="Pretendard Medium" pitchFamily="34" charset="0"/>
              </a:rPr>
              <a:t>3.</a:t>
            </a:r>
            <a:r>
              <a:rPr lang="en-US" altLang="ko-KR" sz="2900" i="1" dirty="0">
                <a:solidFill>
                  <a:srgbClr val="92D050"/>
                </a:solidFill>
                <a:latin typeface="Pretendard Medium" pitchFamily="34" charset="0"/>
                <a:cs typeface="Pretendard Medium" pitchFamily="34" charset="0"/>
              </a:rPr>
              <a:t> Data Navigation </a:t>
            </a:r>
            <a:r>
              <a:rPr lang="en-US" sz="2900" i="1" dirty="0" smtClean="0">
                <a:solidFill>
                  <a:srgbClr val="92D050"/>
                </a:solidFill>
                <a:latin typeface="Pretendard Medium" pitchFamily="34" charset="0"/>
                <a:cs typeface="Pretendard Medium" pitchFamily="34" charset="0"/>
              </a:rPr>
              <a:t> </a:t>
            </a:r>
            <a:endParaRPr 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4001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11061" y="870811"/>
            <a:ext cx="16939683" cy="114286"/>
            <a:chOff x="673016" y="1291258"/>
            <a:chExt cx="16939683" cy="1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3016" y="1291258"/>
              <a:ext cx="16939683" cy="1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11062" y="9639300"/>
            <a:ext cx="16939683" cy="114286"/>
            <a:chOff x="673016" y="8908742"/>
            <a:chExt cx="16939683" cy="1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3016" y="8908742"/>
              <a:ext cx="16939683" cy="114286"/>
            </a:xfrm>
            <a:prstGeom prst="rect">
              <a:avLst/>
            </a:prstGeom>
          </p:spPr>
        </p:pic>
      </p:grpSp>
      <p:pic>
        <p:nvPicPr>
          <p:cNvPr id="8" name="내용 개체 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181100"/>
            <a:ext cx="13792200" cy="6425347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2591997" y="1638300"/>
            <a:ext cx="17526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2591997" y="2705100"/>
            <a:ext cx="65532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591997" y="5372100"/>
            <a:ext cx="65532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2410326" y="7832529"/>
            <a:ext cx="134112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- batch_size : Considering noise and regularization, set a compliant batch size.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414680" y="8473690"/>
            <a:ext cx="134112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- train_ds // val_ds : The process of dividing train data and validation data (</a:t>
            </a:r>
            <a:r>
              <a:rPr lang="en-US" altLang="ko-KR" sz="2400" dirty="0" err="1">
                <a:solidFill>
                  <a:schemeClr val="tx1"/>
                </a:solidFill>
              </a:rPr>
              <a:t>image_count</a:t>
            </a:r>
            <a:r>
              <a:rPr lang="en-US" altLang="ko-KR" sz="2400" dirty="0">
                <a:solidFill>
                  <a:schemeClr val="tx1"/>
                </a:solidFill>
              </a:rPr>
              <a:t>)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136329"/>
            <a:ext cx="68580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Labeling and purifying collected data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0714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73016" y="1291258"/>
            <a:ext cx="16939683" cy="114286"/>
            <a:chOff x="673016" y="1291258"/>
            <a:chExt cx="16939683" cy="1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3016" y="1291258"/>
              <a:ext cx="16939683" cy="1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11062" y="9639300"/>
            <a:ext cx="16939683" cy="114286"/>
            <a:chOff x="673016" y="8908742"/>
            <a:chExt cx="16939683" cy="1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3016" y="8908742"/>
              <a:ext cx="16939683" cy="114286"/>
            </a:xfrm>
            <a:prstGeom prst="rect">
              <a:avLst/>
            </a:prstGeom>
          </p:spPr>
        </p:pic>
      </p:grpSp>
      <p:pic>
        <p:nvPicPr>
          <p:cNvPr id="7" name="내용 개체 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4435311"/>
            <a:ext cx="6400800" cy="443647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48"/>
          <a:stretch/>
        </p:blipFill>
        <p:spPr>
          <a:xfrm>
            <a:off x="1219200" y="1724297"/>
            <a:ext cx="6400800" cy="26670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6108700" y="4586877"/>
            <a:ext cx="134112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- </a:t>
            </a:r>
            <a:r>
              <a:rPr lang="en-US" altLang="ko-KR" sz="2400" dirty="0" err="1">
                <a:solidFill>
                  <a:schemeClr val="tx1"/>
                </a:solidFill>
              </a:rPr>
              <a:t>matplotlib</a:t>
            </a:r>
            <a:r>
              <a:rPr lang="en-US" altLang="ko-KR" sz="2400" dirty="0">
                <a:solidFill>
                  <a:schemeClr val="tx1"/>
                </a:solidFill>
              </a:rPr>
              <a:t> : Outputs the data set correctly using the </a:t>
            </a:r>
            <a:r>
              <a:rPr lang="en-US" altLang="ko-KR" sz="2400" dirty="0" err="1">
                <a:solidFill>
                  <a:schemeClr val="tx1"/>
                </a:solidFill>
              </a:rPr>
              <a:t>Matlab</a:t>
            </a:r>
            <a:r>
              <a:rPr lang="en-US" altLang="ko-KR" sz="2400" dirty="0">
                <a:solidFill>
                  <a:schemeClr val="tx1"/>
                </a:solidFill>
              </a:rPr>
              <a:t> library.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096000" y="5348877"/>
            <a:ext cx="134112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Explanation : Indicate and label what complications each food causes..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-1447800" y="453475"/>
            <a:ext cx="96774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Recall labeled data using a </a:t>
            </a:r>
            <a:r>
              <a:rPr lang="en-US" altLang="ko-KR" sz="2800" dirty="0" err="1">
                <a:solidFill>
                  <a:schemeClr val="tx1"/>
                </a:solidFill>
              </a:rPr>
              <a:t>matplotlib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845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11062" y="961681"/>
            <a:ext cx="16939683" cy="114286"/>
            <a:chOff x="673016" y="1291258"/>
            <a:chExt cx="16939683" cy="1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3016" y="1291258"/>
              <a:ext cx="16939683" cy="1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11062" y="9639300"/>
            <a:ext cx="16939683" cy="114286"/>
            <a:chOff x="673016" y="8908742"/>
            <a:chExt cx="16939683" cy="1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3016" y="8908742"/>
              <a:ext cx="16939683" cy="114286"/>
            </a:xfrm>
            <a:prstGeom prst="rect">
              <a:avLst/>
            </a:prstGeom>
          </p:spPr>
        </p:pic>
      </p:grpSp>
      <p:pic>
        <p:nvPicPr>
          <p:cNvPr id="8" name="내용 개체 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2103" y="1137700"/>
            <a:ext cx="11277600" cy="54864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603640" y="8496300"/>
            <a:ext cx="134112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Explanation : Set batch size, standardize data, and preprocess data (improve speed)..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81000" y="191890"/>
            <a:ext cx="33528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</a:rPr>
              <a:t>Data preprocessing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3657600" y="3390900"/>
            <a:ext cx="35814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5791200" y="4076700"/>
            <a:ext cx="6096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2627703" y="6892733"/>
            <a:ext cx="134112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-  AUTOTUNE :</a:t>
            </a:r>
            <a:r>
              <a:rPr lang="ko-KR" altLang="en-US" sz="2400" dirty="0">
                <a:solidFill>
                  <a:schemeClr val="tx1"/>
                </a:solidFill>
              </a:rPr>
              <a:t> </a:t>
            </a:r>
            <a:r>
              <a:rPr lang="en-US" altLang="ko-KR" sz="2400" dirty="0">
                <a:solidFill>
                  <a:schemeClr val="tx1"/>
                </a:solidFill>
              </a:rPr>
              <a:t>Using AUTOTUNE to reduce working time by mapping hardware resources in parallel.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780103" y="7631099"/>
            <a:ext cx="134112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-  </a:t>
            </a:r>
            <a:r>
              <a:rPr lang="en-US" altLang="ko-KR" sz="2400" dirty="0" err="1">
                <a:solidFill>
                  <a:schemeClr val="tx1"/>
                </a:solidFill>
              </a:rPr>
              <a:t>Prefetch</a:t>
            </a:r>
            <a:r>
              <a:rPr lang="en-US" altLang="ko-KR" sz="2400" dirty="0">
                <a:solidFill>
                  <a:schemeClr val="tx1"/>
                </a:solidFill>
              </a:rPr>
              <a:t> :</a:t>
            </a:r>
            <a:r>
              <a:rPr lang="ko-KR" altLang="en-US" sz="2400" dirty="0">
                <a:solidFill>
                  <a:schemeClr val="tx1"/>
                </a:solidFill>
              </a:rPr>
              <a:t> </a:t>
            </a:r>
            <a:r>
              <a:rPr lang="en-US" altLang="ko-KR" sz="2400" dirty="0">
                <a:solidFill>
                  <a:schemeClr val="tx1"/>
                </a:solidFill>
              </a:rPr>
              <a:t>Pipeline used to reduce data processing (task) time on GPU.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784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</TotalTime>
  <Words>617</Words>
  <Application>Microsoft Office PowerPoint</Application>
  <PresentationFormat>사용자 지정</PresentationFormat>
  <Paragraphs>67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?? ??</vt:lpstr>
      <vt:lpstr>Pretendard Black</vt:lpstr>
      <vt:lpstr>Pretendard Medium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USER</cp:lastModifiedBy>
  <cp:revision>42</cp:revision>
  <dcterms:created xsi:type="dcterms:W3CDTF">2022-08-17T16:52:38Z</dcterms:created>
  <dcterms:modified xsi:type="dcterms:W3CDTF">2022-09-24T12:23:36Z</dcterms:modified>
</cp:coreProperties>
</file>