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77"/>
    <a:srgbClr val="CCFFFF"/>
    <a:srgbClr val="DEEBF7"/>
    <a:srgbClr val="FFFACD"/>
    <a:srgbClr val="FFF2CC"/>
    <a:srgbClr val="FFF36D"/>
    <a:srgbClr val="54BBBB"/>
    <a:srgbClr val="7FFFD4"/>
    <a:srgbClr val="FBEDBA"/>
    <a:srgbClr val="FD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Different levels of water temperature and fish extinction time</a:t>
            </a:r>
            <a:endParaRPr lang="en-US"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c:rich>
      </c:tx>
      <c:layout>
        <c:manualLayout>
          <c:xMode val="edge"/>
          <c:yMode val="edge"/>
          <c:x val="0.10748325302620755"/>
          <c:y val="4.975124378109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model </c:v>
                </c:pt>
              </c:strCache>
            </c:strRef>
          </c:tx>
          <c:spPr>
            <a:solidFill>
              <a:srgbClr val="FFF2C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&gt; 18 °C and ≤ 21 °C</c:v>
                </c:pt>
                <c:pt idx="1">
                  <c:v> &gt;  21 °C and ≤ 23 °C</c:v>
                </c:pt>
                <c:pt idx="2">
                  <c:v> &gt; 23 °C</c:v>
                </c:pt>
                <c:pt idx="3">
                  <c:v> &lt; 16 °C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147</c:v>
                </c:pt>
                <c:pt idx="1">
                  <c:v>98</c:v>
                </c:pt>
                <c:pt idx="2">
                  <c:v>67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2-456F-8BB6-BDBCBC13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522383"/>
        <c:axId val="1123516559"/>
      </c:barChart>
      <c:catAx>
        <c:axId val="112352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16559"/>
        <c:crosses val="autoZero"/>
        <c:auto val="1"/>
        <c:lblAlgn val="ctr"/>
        <c:lblOffset val="100"/>
        <c:noMultiLvlLbl val="0"/>
      </c:catAx>
      <c:valAx>
        <c:axId val="11235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22383"/>
        <c:crosses val="autoZero"/>
        <c:crossBetween val="between"/>
      </c:valAx>
      <c:spPr>
        <a:solidFill>
          <a:srgbClr val="CC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Low water temperature and fish population</a:t>
            </a:r>
            <a:endParaRPr lang="en-US"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c:rich>
      </c:tx>
      <c:layout>
        <c:manualLayout>
          <c:xMode val="edge"/>
          <c:yMode val="edge"/>
          <c:x val="0.10748325302620755"/>
          <c:y val="4.975124378109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model </c:v>
                </c:pt>
              </c:strCache>
            </c:strRef>
          </c:tx>
          <c:spPr>
            <a:solidFill>
              <a:srgbClr val="FFF2C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 &lt; 16 °C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7-451A-950A-1C233B775A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model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 &lt; 16 °C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37-451A-950A-1C233B775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522383"/>
        <c:axId val="1123516559"/>
      </c:barChart>
      <c:catAx>
        <c:axId val="112352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16559"/>
        <c:crosses val="autoZero"/>
        <c:auto val="1"/>
        <c:lblAlgn val="ctr"/>
        <c:lblOffset val="100"/>
        <c:noMultiLvlLbl val="0"/>
      </c:catAx>
      <c:valAx>
        <c:axId val="11235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22383"/>
        <c:crosses val="autoZero"/>
        <c:crossBetween val="between"/>
      </c:valAx>
      <c:spPr>
        <a:solidFill>
          <a:srgbClr val="CC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D72EF-31BE-4327-8B09-AA5E0596A48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82725-3469-40D4-8C74-E1AB0FF91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82725-3469-40D4-8C74-E1AB0FF916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194-9DC6-482E-BB1B-D3BB879E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AD5B5-30D5-4057-A232-353B32FB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6E52-33FB-4F58-8766-A1F50CC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8864-F07D-4147-9F5E-E03111AC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F41C-9C1E-4104-B02E-E464C7E2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D3D5-B82F-4B5F-9BBF-51E89E93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4B68-2241-499D-90BA-246C1BC95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321E-BC1F-4009-8BEC-C5C01F5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9601-BE7D-4926-84EE-7DFB4294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FDAC-CCD5-4AC7-A0AE-01CC7ED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9F1B-FDEA-4933-BB7B-182679EF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DC1D-E792-4212-A426-BE860D74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74A2-09A5-4F35-89A0-2062275E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0797-03A0-4DC3-A635-99A46B66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82ED-2BA3-4EC3-9B3E-1AA343AA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55BE-7C2A-451A-ACAA-C4C4AFF4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0DB3-51EB-457F-A497-E5D3B6DB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B18D-838A-4059-975B-FA8609FD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EFFD-D686-465B-9B03-1870461F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90C8-6122-46B2-8593-7B36D18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2382-EBD2-4A8B-95EA-0ABB93A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58E6-E319-48C2-814F-ABF1FE7D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C211-CEDF-4D5F-81C7-DA7730D6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AA94-67B8-41E7-A79D-B381BC2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6AB9-A604-43E6-A0DE-391B7212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9CEB-45C1-4D77-BBE2-B2D65B42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58E-1CFB-43A0-BBBE-380035E22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3FC9-1A8F-470F-8684-E20F5D0F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DF04-891E-43CF-A5D9-D42CECC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160C-BAE7-4E34-BA95-340411B3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EBAC2-76DA-486E-AC9A-1235E438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A78-0282-4541-B06D-00626327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909FC-613A-4292-AA9E-B4B5681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41605-5A8B-4CB2-83FA-0185D3F0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75DE-A506-4D2C-AC47-3D1580EB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5B918-8715-4B58-AC94-D4DE443BB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2D8BD-6090-4D8C-B71C-73024575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573B3-3075-4D80-9F8D-1C7BFF3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32C60-43F7-404F-A79D-5DFB0627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0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BCC4-CD79-4348-ACF6-749381D3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C3FCD-5952-4528-8068-0B3ACE6C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73858-4718-4141-9056-C312E10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D3BF-29DF-4EB9-9000-A3867B33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AAE0-CE60-4AC7-A11D-27A30F51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32767-D019-4BD6-8D6A-637591FC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62DA2-24F6-4839-9EAC-EBA49568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6564-3E82-48C7-9E61-1F4CE59B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5026-DF3A-4E23-BB8A-DDB63574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450D9-FC7E-4070-9940-0589EDDA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E1EE-8765-40CF-A6D9-C69F906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2AD9-329B-4CFF-88CD-147011D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CEFAB-CA0A-48AC-BEE1-F828D18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0EEC-D9F8-4F48-BA6B-C5ED82E8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1F591-7AB9-47DC-88FE-25DA07E3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CDF5-A77C-4F97-AEB4-269AD6CB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30E0-F0A2-4DE3-94E8-56A5379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3A93-8D80-4E50-9AFD-2C91A4A7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E4EE-F37B-43F3-8852-3DFC175E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C6A7F-F287-46FE-874D-CA41E057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874D-77DD-4098-810A-DC926E6FE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BC3D-C1CD-4BE2-8892-B14B0243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4D7A-40C3-4A30-B0A5-87754049AD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3F7C-4ACD-466C-8BF5-E56B12C6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0F8A-5180-4172-8F43-0CD91A193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3CF-1078-4BEF-9529-8B5414904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91011" TargetMode="External"/><Relationship Id="rId2" Type="http://schemas.openxmlformats.org/officeDocument/2006/relationships/hyperlink" Target="http://dx.doi.org/10.1145/301153.30116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371/journal.pone.0194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5F9692-4E5D-45E3-86A0-29DFF57C431B}"/>
              </a:ext>
            </a:extLst>
          </p:cNvPr>
          <p:cNvSpPr/>
          <p:nvPr/>
        </p:nvSpPr>
        <p:spPr>
          <a:xfrm>
            <a:off x="7104613" y="255575"/>
            <a:ext cx="4634949" cy="3000372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1D85-7B25-433D-BAB6-19918E4E3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FED777"/>
                </a:solidFill>
                <a:latin typeface="Georgia" panose="02040502050405020303" pitchFamily="18" charset="0"/>
              </a:rPr>
              <a:t>Modelling Potential Effects Of Climate Change On Marine Food Chain and Marine Mammals with </a:t>
            </a:r>
            <a:r>
              <a:rPr lang="en-US" sz="1400" dirty="0" err="1">
                <a:solidFill>
                  <a:srgbClr val="FED777"/>
                </a:solidFill>
                <a:latin typeface="Georgia" panose="02040502050405020303" pitchFamily="18" charset="0"/>
              </a:rPr>
              <a:t>NetLogo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073FE-F4D6-4A7B-9715-4B3E967CB728}"/>
              </a:ext>
            </a:extLst>
          </p:cNvPr>
          <p:cNvSpPr/>
          <p:nvPr/>
        </p:nvSpPr>
        <p:spPr>
          <a:xfrm>
            <a:off x="452437" y="255588"/>
            <a:ext cx="4634952" cy="3000374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742C8-A60C-43C4-8E73-8B2465CA3958}"/>
              </a:ext>
            </a:extLst>
          </p:cNvPr>
          <p:cNvSpPr/>
          <p:nvPr/>
        </p:nvSpPr>
        <p:spPr>
          <a:xfrm>
            <a:off x="5087388" y="255585"/>
            <a:ext cx="1612669" cy="300037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9F9C7-6E92-4CE9-AEEB-3613AFA8C728}"/>
              </a:ext>
            </a:extLst>
          </p:cNvPr>
          <p:cNvSpPr/>
          <p:nvPr/>
        </p:nvSpPr>
        <p:spPr>
          <a:xfrm>
            <a:off x="6700057" y="255575"/>
            <a:ext cx="404556" cy="3000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3C1A-60ED-4074-9B11-975B1DE439E8}"/>
              </a:ext>
            </a:extLst>
          </p:cNvPr>
          <p:cNvSpPr txBox="1"/>
          <p:nvPr/>
        </p:nvSpPr>
        <p:spPr>
          <a:xfrm>
            <a:off x="3399948" y="4703802"/>
            <a:ext cx="5392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Keywords: Agent-based Modelling 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·</a:t>
            </a:r>
            <a:r>
              <a:rPr lang="en-GB" sz="1000" dirty="0">
                <a:solidFill>
                  <a:srgbClr val="FED777"/>
                </a:solidFill>
              </a:rPr>
              <a:t> </a:t>
            </a:r>
            <a:r>
              <a:rPr lang="en-GB" sz="1000" dirty="0" err="1">
                <a:solidFill>
                  <a:srgbClr val="FED777"/>
                </a:solidFill>
                <a:latin typeface="georgia" panose="02040502050405020303" pitchFamily="18" charset="0"/>
              </a:rPr>
              <a:t>NetLogo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 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·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 Project Socially Aware Computing 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· Oceanography and Marine Biology · 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Marine Ecosystems </a:t>
            </a:r>
            <a:r>
              <a:rPr lang="en-GB" sz="1000" dirty="0">
                <a:solidFill>
                  <a:srgbClr val="FED777"/>
                </a:solidFill>
                <a:latin typeface="Georgia" panose="02040502050405020303" pitchFamily="18" charset="0"/>
              </a:rPr>
              <a:t>· Climate Change · Agent-Based Modelling and Simulation · Climate Modelling</a:t>
            </a:r>
            <a:endParaRPr lang="en-GB" dirty="0">
              <a:solidFill>
                <a:srgbClr val="FED77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F0C29-9450-46EE-886B-087277ED4048}"/>
              </a:ext>
            </a:extLst>
          </p:cNvPr>
          <p:cNvSpPr txBox="1"/>
          <p:nvPr/>
        </p:nvSpPr>
        <p:spPr>
          <a:xfrm>
            <a:off x="3047308" y="5603876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endParaRPr lang="en-US" sz="1400" dirty="0">
              <a:solidFill>
                <a:srgbClr val="54BBBB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FED777"/>
                </a:solidFill>
                <a:latin typeface="georgia"/>
              </a:rPr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29979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18200-6906-48BA-BB32-59D115B3D27E}"/>
              </a:ext>
            </a:extLst>
          </p:cNvPr>
          <p:cNvSpPr txBox="1"/>
          <p:nvPr/>
        </p:nvSpPr>
        <p:spPr>
          <a:xfrm>
            <a:off x="1438030" y="1368924"/>
            <a:ext cx="41108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        - Turtles (and Breeds)</a:t>
            </a:r>
          </a:p>
          <a:p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        - Patches</a:t>
            </a:r>
          </a:p>
          <a:p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nl-NL" sz="1200" dirty="0" err="1">
                <a:solidFill>
                  <a:srgbClr val="FED777"/>
                </a:solidFill>
                <a:latin typeface="Georgia" panose="02040502050405020303" pitchFamily="18" charset="0"/>
              </a:rPr>
              <a:t>Methods</a:t>
            </a:r>
            <a:endParaRPr lang="nl-NL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endParaRPr lang="nl-NL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r>
              <a:rPr lang="nl-NL" sz="1200" dirty="0">
                <a:solidFill>
                  <a:srgbClr val="FED777"/>
                </a:solidFill>
                <a:latin typeface="Georgia" panose="02040502050405020303" pitchFamily="18" charset="0"/>
              </a:rPr>
              <a:t>         - </a:t>
            </a:r>
            <a:r>
              <a:rPr lang="en-GB" sz="1200" dirty="0">
                <a:solidFill>
                  <a:srgbClr val="FED777"/>
                </a:solidFill>
                <a:latin typeface="Georgia" panose="02040502050405020303" pitchFamily="18" charset="0"/>
              </a:rPr>
              <a:t>Overview</a:t>
            </a:r>
          </a:p>
          <a:p>
            <a:r>
              <a:rPr lang="nl-NL" sz="1200" dirty="0">
                <a:solidFill>
                  <a:srgbClr val="FED777"/>
                </a:solidFill>
                <a:latin typeface="Georgia" panose="02040502050405020303" pitchFamily="18" charset="0"/>
              </a:rPr>
              <a:t>         </a:t>
            </a:r>
          </a:p>
          <a:p>
            <a:r>
              <a:rPr lang="nl-NL" sz="1200" dirty="0">
                <a:solidFill>
                  <a:srgbClr val="FED777"/>
                </a:solidFill>
                <a:latin typeface="Georgia" panose="02040502050405020303" pitchFamily="18" charset="0"/>
              </a:rPr>
              <a:t>         - </a:t>
            </a:r>
            <a:r>
              <a:rPr lang="nl-NL" sz="1200" dirty="0" err="1">
                <a:solidFill>
                  <a:srgbClr val="FED777"/>
                </a:solidFill>
                <a:latin typeface="Georgia" panose="02040502050405020303" pitchFamily="18" charset="0"/>
              </a:rPr>
              <a:t>Measurements</a:t>
            </a:r>
            <a:endParaRPr lang="nl-NL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endParaRPr lang="nl-NL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Results and Results Analysis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Discussion and Conclusion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Further Research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References</a:t>
            </a:r>
            <a:endParaRPr lang="nl-NL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432770-7ED4-43A4-A73E-FEE609DE871B}"/>
              </a:ext>
            </a:extLst>
          </p:cNvPr>
          <p:cNvCxnSpPr/>
          <p:nvPr/>
        </p:nvCxnSpPr>
        <p:spPr>
          <a:xfrm flipH="1">
            <a:off x="6096000" y="492366"/>
            <a:ext cx="7815" cy="5838092"/>
          </a:xfrm>
          <a:prstGeom prst="line">
            <a:avLst/>
          </a:prstGeom>
          <a:ln w="25400">
            <a:solidFill>
              <a:srgbClr val="DEE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ED00FB2-D9F5-4A10-9600-B120FD529408}"/>
              </a:ext>
            </a:extLst>
          </p:cNvPr>
          <p:cNvSpPr/>
          <p:nvPr/>
        </p:nvSpPr>
        <p:spPr>
          <a:xfrm>
            <a:off x="6455508" y="492367"/>
            <a:ext cx="5064369" cy="2649418"/>
          </a:xfrm>
          <a:prstGeom prst="rect">
            <a:avLst/>
          </a:prstGeom>
          <a:noFill/>
          <a:ln w="25400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4690CD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99433-FC95-4DA3-90B1-DB26D30E65D7}"/>
              </a:ext>
            </a:extLst>
          </p:cNvPr>
          <p:cNvSpPr/>
          <p:nvPr/>
        </p:nvSpPr>
        <p:spPr>
          <a:xfrm>
            <a:off x="6455508" y="492366"/>
            <a:ext cx="5064369" cy="312618"/>
          </a:xfrm>
          <a:prstGeom prst="rect">
            <a:avLst/>
          </a:prstGeom>
          <a:noFill/>
          <a:ln w="25400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RESEARCH QUESTION</a:t>
            </a:r>
            <a:endParaRPr lang="nl-NL" sz="1000" dirty="0">
              <a:solidFill>
                <a:srgbClr val="FED777"/>
              </a:solidFill>
              <a:highlight>
                <a:srgbClr val="FFFACD"/>
              </a:highlight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3AD5C-F7CF-430B-B5D0-EBADC3999E32}"/>
              </a:ext>
            </a:extLst>
          </p:cNvPr>
          <p:cNvSpPr/>
          <p:nvPr/>
        </p:nvSpPr>
        <p:spPr>
          <a:xfrm>
            <a:off x="6455508" y="3669318"/>
            <a:ext cx="5064369" cy="2649418"/>
          </a:xfrm>
          <a:prstGeom prst="rect">
            <a:avLst/>
          </a:prstGeom>
          <a:noFill/>
          <a:ln w="25400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1A2BE-D745-4065-92AC-9A7853C79510}"/>
              </a:ext>
            </a:extLst>
          </p:cNvPr>
          <p:cNvSpPr/>
          <p:nvPr/>
        </p:nvSpPr>
        <p:spPr>
          <a:xfrm>
            <a:off x="6455508" y="3669318"/>
            <a:ext cx="5064369" cy="312618"/>
          </a:xfrm>
          <a:prstGeom prst="rect">
            <a:avLst/>
          </a:prstGeom>
          <a:noFill/>
          <a:ln w="25400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HYPOTHESIS</a:t>
            </a:r>
            <a:endParaRPr lang="nl-NL" sz="1000" dirty="0">
              <a:solidFill>
                <a:srgbClr val="FED777"/>
              </a:solidFill>
              <a:highlight>
                <a:srgbClr val="FFFACD"/>
              </a:highligh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1FD14-21B0-4F49-8853-0B0627189DCE}"/>
              </a:ext>
            </a:extLst>
          </p:cNvPr>
          <p:cNvSpPr txBox="1"/>
          <p:nvPr/>
        </p:nvSpPr>
        <p:spPr>
          <a:xfrm>
            <a:off x="6455508" y="1493910"/>
            <a:ext cx="5064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“How climate changes affect the survival of Cetaceans directly and indirectly and how climate changes affect the balance of the local marine ecosystem?”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200" dirty="0">
              <a:solidFill>
                <a:srgbClr val="FED77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505D-BBF1-4B6D-BE20-9B194246ADE0}"/>
              </a:ext>
            </a:extLst>
          </p:cNvPr>
          <p:cNvSpPr txBox="1"/>
          <p:nvPr/>
        </p:nvSpPr>
        <p:spPr>
          <a:xfrm>
            <a:off x="6455508" y="4050035"/>
            <a:ext cx="506436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The hypothesis of this research question is that compare to the default value of this model, which the whole ecosystem is not affected by climate change and relatively balanced, the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higher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the water temperature that caused by climate change, the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faster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the marine ecological equilibrium being disturbed, and the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extinction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of predators would also be accelerated. 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Another hypothesis is that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low water temperature 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will accelerate the extinction of dolphins, maintain the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ecological balance for a longer time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compared to the high seawater temperature </a:t>
            </a:r>
            <a:r>
              <a:rPr lang="en-US" sz="1200" dirty="0">
                <a:solidFill>
                  <a:srgbClr val="FED777"/>
                </a:solidFill>
                <a:effectLst/>
                <a:highlight>
                  <a:srgbClr val="FFFACD"/>
                </a:highlight>
                <a:latin typeface="Cambria Math" panose="02040503050406030204" pitchFamily="18" charset="0"/>
                <a:ea typeface="Times New Roman" panose="02020603050405020304" pitchFamily="18" charset="0"/>
              </a:rPr>
              <a:t>and increase the population of fish during certain time period</a:t>
            </a:r>
            <a:r>
              <a:rPr lang="en-US" sz="12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, but will still result in the mass extinction of the study area at the end.</a:t>
            </a:r>
            <a:endParaRPr lang="en-GB" sz="1200" dirty="0">
              <a:solidFill>
                <a:srgbClr val="FED77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A79BE-9778-4089-B269-8D5C249209FB}"/>
              </a:ext>
            </a:extLst>
          </p:cNvPr>
          <p:cNvSpPr/>
          <p:nvPr/>
        </p:nvSpPr>
        <p:spPr>
          <a:xfrm>
            <a:off x="876829" y="507998"/>
            <a:ext cx="1576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Turtles (and Breeds)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E5C2F-4E65-4871-8BF7-BDD93F0BE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6829" y="1112849"/>
            <a:ext cx="2285654" cy="2425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3BDC3-2194-4336-A945-8DCE495BAF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7026" y="1053214"/>
            <a:ext cx="2361855" cy="2485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42CC2-F23F-4B1B-AD80-0D7AA629EE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73425" y="1112850"/>
            <a:ext cx="2361855" cy="242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7904E-2141-4656-994B-5A6E6EE1FF8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36504" y="1172485"/>
            <a:ext cx="2361855" cy="236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9D538-499F-4126-8C30-CA680F748EED}"/>
              </a:ext>
            </a:extLst>
          </p:cNvPr>
          <p:cNvSpPr txBox="1"/>
          <p:nvPr/>
        </p:nvSpPr>
        <p:spPr>
          <a:xfrm>
            <a:off x="876829" y="5375818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consumers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19E88-BDCD-4E2C-9326-6DFBC077F05F}"/>
              </a:ext>
            </a:extLst>
          </p:cNvPr>
          <p:cNvSpPr txBox="1"/>
          <p:nvPr/>
        </p:nvSpPr>
        <p:spPr>
          <a:xfrm>
            <a:off x="3687026" y="480076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 consumers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B301A-09C2-4471-B67D-40E5AE885A70}"/>
              </a:ext>
            </a:extLst>
          </p:cNvPr>
          <p:cNvSpPr txBox="1"/>
          <p:nvPr/>
        </p:nvSpPr>
        <p:spPr>
          <a:xfrm>
            <a:off x="6573425" y="4225702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tertiary consumers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95527-B96C-4F1E-A730-4B0F13232E72}"/>
              </a:ext>
            </a:extLst>
          </p:cNvPr>
          <p:cNvSpPr txBox="1"/>
          <p:nvPr/>
        </p:nvSpPr>
        <p:spPr>
          <a:xfrm>
            <a:off x="9459822" y="3872397"/>
            <a:ext cx="6332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apex predators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71F6C8-F47E-4D37-906B-D6318FCE6030}"/>
              </a:ext>
            </a:extLst>
          </p:cNvPr>
          <p:cNvSpPr/>
          <p:nvPr/>
        </p:nvSpPr>
        <p:spPr>
          <a:xfrm>
            <a:off x="876829" y="3538328"/>
            <a:ext cx="232304" cy="1837490"/>
          </a:xfrm>
          <a:prstGeom prst="downArrow">
            <a:avLst/>
          </a:prstGeom>
          <a:solidFill>
            <a:srgbClr val="DEEBF7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EE36DBA-8634-4FB0-BA8E-75C65AF16806}"/>
              </a:ext>
            </a:extLst>
          </p:cNvPr>
          <p:cNvSpPr/>
          <p:nvPr/>
        </p:nvSpPr>
        <p:spPr>
          <a:xfrm>
            <a:off x="3687026" y="3538328"/>
            <a:ext cx="236992" cy="1355405"/>
          </a:xfrm>
          <a:prstGeom prst="downArrow">
            <a:avLst/>
          </a:prstGeom>
          <a:solidFill>
            <a:srgbClr val="DEEBF7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EF7778D-13B9-49D9-AF19-B5EEDAFB7881}"/>
              </a:ext>
            </a:extLst>
          </p:cNvPr>
          <p:cNvSpPr/>
          <p:nvPr/>
        </p:nvSpPr>
        <p:spPr>
          <a:xfrm>
            <a:off x="6573424" y="3538328"/>
            <a:ext cx="236992" cy="779672"/>
          </a:xfrm>
          <a:prstGeom prst="downArrow">
            <a:avLst/>
          </a:prstGeom>
          <a:solidFill>
            <a:srgbClr val="DEEBF7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22ED691-6BF0-40A4-AB41-7066BA98A5F4}"/>
              </a:ext>
            </a:extLst>
          </p:cNvPr>
          <p:cNvSpPr/>
          <p:nvPr/>
        </p:nvSpPr>
        <p:spPr>
          <a:xfrm>
            <a:off x="9459822" y="3538328"/>
            <a:ext cx="166778" cy="420093"/>
          </a:xfrm>
          <a:prstGeom prst="downArrow">
            <a:avLst/>
          </a:prstGeom>
          <a:solidFill>
            <a:srgbClr val="DEEBF7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2FA3CB-7D91-44A1-8C1F-E5853213AC5B}"/>
              </a:ext>
            </a:extLst>
          </p:cNvPr>
          <p:cNvSpPr/>
          <p:nvPr/>
        </p:nvSpPr>
        <p:spPr>
          <a:xfrm>
            <a:off x="2392842" y="6004413"/>
            <a:ext cx="1863632" cy="307777"/>
          </a:xfrm>
          <a:custGeom>
            <a:avLst/>
            <a:gdLst>
              <a:gd name="connsiteX0" fmla="*/ 0 w 1863632"/>
              <a:gd name="connsiteY0" fmla="*/ 51297 h 307777"/>
              <a:gd name="connsiteX1" fmla="*/ 51297 w 1863632"/>
              <a:gd name="connsiteY1" fmla="*/ 0 h 307777"/>
              <a:gd name="connsiteX2" fmla="*/ 655920 w 1863632"/>
              <a:gd name="connsiteY2" fmla="*/ 0 h 307777"/>
              <a:gd name="connsiteX3" fmla="*/ 1242933 w 1863632"/>
              <a:gd name="connsiteY3" fmla="*/ 0 h 307777"/>
              <a:gd name="connsiteX4" fmla="*/ 1812335 w 1863632"/>
              <a:gd name="connsiteY4" fmla="*/ 0 h 307777"/>
              <a:gd name="connsiteX5" fmla="*/ 1863632 w 1863632"/>
              <a:gd name="connsiteY5" fmla="*/ 51297 h 307777"/>
              <a:gd name="connsiteX6" fmla="*/ 1863632 w 1863632"/>
              <a:gd name="connsiteY6" fmla="*/ 256480 h 307777"/>
              <a:gd name="connsiteX7" fmla="*/ 1812335 w 1863632"/>
              <a:gd name="connsiteY7" fmla="*/ 307777 h 307777"/>
              <a:gd name="connsiteX8" fmla="*/ 1207712 w 1863632"/>
              <a:gd name="connsiteY8" fmla="*/ 307777 h 307777"/>
              <a:gd name="connsiteX9" fmla="*/ 673530 w 1863632"/>
              <a:gd name="connsiteY9" fmla="*/ 307777 h 307777"/>
              <a:gd name="connsiteX10" fmla="*/ 51297 w 1863632"/>
              <a:gd name="connsiteY10" fmla="*/ 307777 h 307777"/>
              <a:gd name="connsiteX11" fmla="*/ 0 w 1863632"/>
              <a:gd name="connsiteY11" fmla="*/ 256480 h 307777"/>
              <a:gd name="connsiteX12" fmla="*/ 0 w 1863632"/>
              <a:gd name="connsiteY12" fmla="*/ 51297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3632" h="307777" fill="none" extrusionOk="0">
                <a:moveTo>
                  <a:pt x="0" y="51297"/>
                </a:moveTo>
                <a:cubicBezTo>
                  <a:pt x="-5405" y="23854"/>
                  <a:pt x="19407" y="-2456"/>
                  <a:pt x="51297" y="0"/>
                </a:cubicBezTo>
                <a:cubicBezTo>
                  <a:pt x="284648" y="9405"/>
                  <a:pt x="368954" y="9588"/>
                  <a:pt x="655920" y="0"/>
                </a:cubicBezTo>
                <a:cubicBezTo>
                  <a:pt x="942886" y="-9588"/>
                  <a:pt x="1111613" y="18143"/>
                  <a:pt x="1242933" y="0"/>
                </a:cubicBezTo>
                <a:cubicBezTo>
                  <a:pt x="1374253" y="-18143"/>
                  <a:pt x="1534964" y="25471"/>
                  <a:pt x="1812335" y="0"/>
                </a:cubicBezTo>
                <a:cubicBezTo>
                  <a:pt x="1836121" y="187"/>
                  <a:pt x="1866423" y="17934"/>
                  <a:pt x="1863632" y="51297"/>
                </a:cubicBezTo>
                <a:cubicBezTo>
                  <a:pt x="1861249" y="126022"/>
                  <a:pt x="1867876" y="158331"/>
                  <a:pt x="1863632" y="256480"/>
                </a:cubicBezTo>
                <a:cubicBezTo>
                  <a:pt x="1864220" y="285975"/>
                  <a:pt x="1836224" y="310119"/>
                  <a:pt x="1812335" y="307777"/>
                </a:cubicBezTo>
                <a:cubicBezTo>
                  <a:pt x="1548585" y="300486"/>
                  <a:pt x="1438153" y="309936"/>
                  <a:pt x="1207712" y="307777"/>
                </a:cubicBezTo>
                <a:cubicBezTo>
                  <a:pt x="977271" y="305618"/>
                  <a:pt x="909246" y="332365"/>
                  <a:pt x="673530" y="307777"/>
                </a:cubicBezTo>
                <a:cubicBezTo>
                  <a:pt x="437814" y="283189"/>
                  <a:pt x="216630" y="311461"/>
                  <a:pt x="51297" y="307777"/>
                </a:cubicBezTo>
                <a:cubicBezTo>
                  <a:pt x="25311" y="308598"/>
                  <a:pt x="1611" y="290236"/>
                  <a:pt x="0" y="256480"/>
                </a:cubicBezTo>
                <a:cubicBezTo>
                  <a:pt x="8111" y="174329"/>
                  <a:pt x="-6520" y="129929"/>
                  <a:pt x="0" y="51297"/>
                </a:cubicBezTo>
                <a:close/>
              </a:path>
              <a:path w="1863632" h="307777" stroke="0" extrusionOk="0">
                <a:moveTo>
                  <a:pt x="0" y="51297"/>
                </a:moveTo>
                <a:cubicBezTo>
                  <a:pt x="-2806" y="21235"/>
                  <a:pt x="17781" y="1946"/>
                  <a:pt x="51297" y="0"/>
                </a:cubicBezTo>
                <a:cubicBezTo>
                  <a:pt x="220066" y="3656"/>
                  <a:pt x="521562" y="13865"/>
                  <a:pt x="673530" y="0"/>
                </a:cubicBezTo>
                <a:cubicBezTo>
                  <a:pt x="825498" y="-13865"/>
                  <a:pt x="1004212" y="12804"/>
                  <a:pt x="1242933" y="0"/>
                </a:cubicBezTo>
                <a:cubicBezTo>
                  <a:pt x="1481654" y="-12804"/>
                  <a:pt x="1626508" y="-17869"/>
                  <a:pt x="1812335" y="0"/>
                </a:cubicBezTo>
                <a:cubicBezTo>
                  <a:pt x="1840200" y="-1501"/>
                  <a:pt x="1864761" y="18789"/>
                  <a:pt x="1863632" y="51297"/>
                </a:cubicBezTo>
                <a:cubicBezTo>
                  <a:pt x="1855938" y="99743"/>
                  <a:pt x="1865680" y="170504"/>
                  <a:pt x="1863632" y="256480"/>
                </a:cubicBezTo>
                <a:cubicBezTo>
                  <a:pt x="1863386" y="282469"/>
                  <a:pt x="1839467" y="309443"/>
                  <a:pt x="1812335" y="307777"/>
                </a:cubicBezTo>
                <a:cubicBezTo>
                  <a:pt x="1695201" y="292585"/>
                  <a:pt x="1416400" y="317986"/>
                  <a:pt x="1260543" y="307777"/>
                </a:cubicBezTo>
                <a:cubicBezTo>
                  <a:pt x="1104686" y="297568"/>
                  <a:pt x="853185" y="293121"/>
                  <a:pt x="673530" y="307777"/>
                </a:cubicBezTo>
                <a:cubicBezTo>
                  <a:pt x="493875" y="322433"/>
                  <a:pt x="240907" y="333938"/>
                  <a:pt x="51297" y="307777"/>
                </a:cubicBezTo>
                <a:cubicBezTo>
                  <a:pt x="24920" y="305846"/>
                  <a:pt x="3991" y="282238"/>
                  <a:pt x="0" y="256480"/>
                </a:cubicBezTo>
                <a:cubicBezTo>
                  <a:pt x="-2565" y="205164"/>
                  <a:pt x="8777" y="121281"/>
                  <a:pt x="0" y="51297"/>
                </a:cubicBezTo>
                <a:close/>
              </a:path>
            </a:pathLst>
          </a:custGeom>
          <a:solidFill>
            <a:srgbClr val="CCFFFF">
              <a:alpha val="37000"/>
            </a:srgbClr>
          </a:solidFill>
          <a:ln w="41275">
            <a:solidFill>
              <a:srgbClr val="DEEB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1588B4-DCA8-4EE3-873B-8E6C7D637500}"/>
              </a:ext>
            </a:extLst>
          </p:cNvPr>
          <p:cNvSpPr/>
          <p:nvPr/>
        </p:nvSpPr>
        <p:spPr>
          <a:xfrm>
            <a:off x="7791855" y="6004413"/>
            <a:ext cx="2791839" cy="307777"/>
          </a:xfrm>
          <a:custGeom>
            <a:avLst/>
            <a:gdLst>
              <a:gd name="connsiteX0" fmla="*/ 0 w 2791839"/>
              <a:gd name="connsiteY0" fmla="*/ 51297 h 307777"/>
              <a:gd name="connsiteX1" fmla="*/ 51297 w 2791839"/>
              <a:gd name="connsiteY1" fmla="*/ 0 h 307777"/>
              <a:gd name="connsiteX2" fmla="*/ 750501 w 2791839"/>
              <a:gd name="connsiteY2" fmla="*/ 0 h 307777"/>
              <a:gd name="connsiteX3" fmla="*/ 1369027 w 2791839"/>
              <a:gd name="connsiteY3" fmla="*/ 0 h 307777"/>
              <a:gd name="connsiteX4" fmla="*/ 2095123 w 2791839"/>
              <a:gd name="connsiteY4" fmla="*/ 0 h 307777"/>
              <a:gd name="connsiteX5" fmla="*/ 2740542 w 2791839"/>
              <a:gd name="connsiteY5" fmla="*/ 0 h 307777"/>
              <a:gd name="connsiteX6" fmla="*/ 2791839 w 2791839"/>
              <a:gd name="connsiteY6" fmla="*/ 51297 h 307777"/>
              <a:gd name="connsiteX7" fmla="*/ 2791839 w 2791839"/>
              <a:gd name="connsiteY7" fmla="*/ 256480 h 307777"/>
              <a:gd name="connsiteX8" fmla="*/ 2740542 w 2791839"/>
              <a:gd name="connsiteY8" fmla="*/ 307777 h 307777"/>
              <a:gd name="connsiteX9" fmla="*/ 2014446 w 2791839"/>
              <a:gd name="connsiteY9" fmla="*/ 307777 h 307777"/>
              <a:gd name="connsiteX10" fmla="*/ 1315242 w 2791839"/>
              <a:gd name="connsiteY10" fmla="*/ 307777 h 307777"/>
              <a:gd name="connsiteX11" fmla="*/ 696716 w 2791839"/>
              <a:gd name="connsiteY11" fmla="*/ 307777 h 307777"/>
              <a:gd name="connsiteX12" fmla="*/ 51297 w 2791839"/>
              <a:gd name="connsiteY12" fmla="*/ 307777 h 307777"/>
              <a:gd name="connsiteX13" fmla="*/ 0 w 2791839"/>
              <a:gd name="connsiteY13" fmla="*/ 256480 h 307777"/>
              <a:gd name="connsiteX14" fmla="*/ 0 w 2791839"/>
              <a:gd name="connsiteY14" fmla="*/ 51297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91839" h="307777" fill="none" extrusionOk="0">
                <a:moveTo>
                  <a:pt x="0" y="51297"/>
                </a:moveTo>
                <a:cubicBezTo>
                  <a:pt x="-1825" y="19247"/>
                  <a:pt x="23361" y="-5348"/>
                  <a:pt x="51297" y="0"/>
                </a:cubicBezTo>
                <a:cubicBezTo>
                  <a:pt x="304219" y="20894"/>
                  <a:pt x="591089" y="-5552"/>
                  <a:pt x="750501" y="0"/>
                </a:cubicBezTo>
                <a:cubicBezTo>
                  <a:pt x="909913" y="5552"/>
                  <a:pt x="1086208" y="-28375"/>
                  <a:pt x="1369027" y="0"/>
                </a:cubicBezTo>
                <a:cubicBezTo>
                  <a:pt x="1651846" y="28375"/>
                  <a:pt x="1739456" y="-594"/>
                  <a:pt x="2095123" y="0"/>
                </a:cubicBezTo>
                <a:cubicBezTo>
                  <a:pt x="2450790" y="594"/>
                  <a:pt x="2546637" y="-6628"/>
                  <a:pt x="2740542" y="0"/>
                </a:cubicBezTo>
                <a:cubicBezTo>
                  <a:pt x="2769461" y="1164"/>
                  <a:pt x="2787397" y="25308"/>
                  <a:pt x="2791839" y="51297"/>
                </a:cubicBezTo>
                <a:cubicBezTo>
                  <a:pt x="2791709" y="103660"/>
                  <a:pt x="2789778" y="155256"/>
                  <a:pt x="2791839" y="256480"/>
                </a:cubicBezTo>
                <a:cubicBezTo>
                  <a:pt x="2792622" y="282402"/>
                  <a:pt x="2771043" y="310123"/>
                  <a:pt x="2740542" y="307777"/>
                </a:cubicBezTo>
                <a:cubicBezTo>
                  <a:pt x="2593381" y="294348"/>
                  <a:pt x="2242407" y="333509"/>
                  <a:pt x="2014446" y="307777"/>
                </a:cubicBezTo>
                <a:cubicBezTo>
                  <a:pt x="1786485" y="282045"/>
                  <a:pt x="1539243" y="312909"/>
                  <a:pt x="1315242" y="307777"/>
                </a:cubicBezTo>
                <a:cubicBezTo>
                  <a:pt x="1091241" y="302645"/>
                  <a:pt x="827403" y="327582"/>
                  <a:pt x="696716" y="307777"/>
                </a:cubicBezTo>
                <a:cubicBezTo>
                  <a:pt x="566029" y="287972"/>
                  <a:pt x="315454" y="305319"/>
                  <a:pt x="51297" y="307777"/>
                </a:cubicBezTo>
                <a:cubicBezTo>
                  <a:pt x="18015" y="312789"/>
                  <a:pt x="-2172" y="289460"/>
                  <a:pt x="0" y="256480"/>
                </a:cubicBezTo>
                <a:cubicBezTo>
                  <a:pt x="-2377" y="176757"/>
                  <a:pt x="-9872" y="150320"/>
                  <a:pt x="0" y="51297"/>
                </a:cubicBezTo>
                <a:close/>
              </a:path>
              <a:path w="2791839" h="307777" stroke="0" extrusionOk="0">
                <a:moveTo>
                  <a:pt x="0" y="51297"/>
                </a:moveTo>
                <a:cubicBezTo>
                  <a:pt x="-2806" y="21235"/>
                  <a:pt x="17781" y="1946"/>
                  <a:pt x="51297" y="0"/>
                </a:cubicBezTo>
                <a:cubicBezTo>
                  <a:pt x="304949" y="-21759"/>
                  <a:pt x="629862" y="26604"/>
                  <a:pt x="777393" y="0"/>
                </a:cubicBezTo>
                <a:cubicBezTo>
                  <a:pt x="924924" y="-26604"/>
                  <a:pt x="1203592" y="14051"/>
                  <a:pt x="1422812" y="0"/>
                </a:cubicBezTo>
                <a:cubicBezTo>
                  <a:pt x="1642032" y="-14051"/>
                  <a:pt x="1845036" y="-18219"/>
                  <a:pt x="2041338" y="0"/>
                </a:cubicBezTo>
                <a:cubicBezTo>
                  <a:pt x="2237640" y="18219"/>
                  <a:pt x="2472298" y="23874"/>
                  <a:pt x="2740542" y="0"/>
                </a:cubicBezTo>
                <a:cubicBezTo>
                  <a:pt x="2769539" y="-1370"/>
                  <a:pt x="2789271" y="22573"/>
                  <a:pt x="2791839" y="51297"/>
                </a:cubicBezTo>
                <a:cubicBezTo>
                  <a:pt x="2783455" y="93595"/>
                  <a:pt x="2799683" y="190800"/>
                  <a:pt x="2791839" y="256480"/>
                </a:cubicBezTo>
                <a:cubicBezTo>
                  <a:pt x="2790217" y="287494"/>
                  <a:pt x="2764984" y="303266"/>
                  <a:pt x="2740542" y="307777"/>
                </a:cubicBezTo>
                <a:cubicBezTo>
                  <a:pt x="2457182" y="338263"/>
                  <a:pt x="2256460" y="311102"/>
                  <a:pt x="2122016" y="307777"/>
                </a:cubicBezTo>
                <a:cubicBezTo>
                  <a:pt x="1987572" y="304452"/>
                  <a:pt x="1639618" y="289968"/>
                  <a:pt x="1449704" y="307777"/>
                </a:cubicBezTo>
                <a:cubicBezTo>
                  <a:pt x="1259790" y="325586"/>
                  <a:pt x="945783" y="324789"/>
                  <a:pt x="804286" y="307777"/>
                </a:cubicBezTo>
                <a:cubicBezTo>
                  <a:pt x="662789" y="290765"/>
                  <a:pt x="287788" y="309163"/>
                  <a:pt x="51297" y="307777"/>
                </a:cubicBezTo>
                <a:cubicBezTo>
                  <a:pt x="26398" y="303516"/>
                  <a:pt x="-5559" y="282662"/>
                  <a:pt x="0" y="256480"/>
                </a:cubicBezTo>
                <a:cubicBezTo>
                  <a:pt x="4886" y="197443"/>
                  <a:pt x="-5900" y="141794"/>
                  <a:pt x="0" y="51297"/>
                </a:cubicBezTo>
                <a:close/>
              </a:path>
            </a:pathLst>
          </a:custGeom>
          <a:solidFill>
            <a:srgbClr val="CCFFFF">
              <a:alpha val="37000"/>
            </a:srgbClr>
          </a:solidFill>
          <a:ln w="41275">
            <a:solidFill>
              <a:srgbClr val="DEEB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9D82B-0A9F-4936-821B-DF3BC314C160}"/>
              </a:ext>
            </a:extLst>
          </p:cNvPr>
          <p:cNvSpPr txBox="1"/>
          <p:nvPr/>
        </p:nvSpPr>
        <p:spPr>
          <a:xfrm>
            <a:off x="2392842" y="6004413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Marine – </a:t>
            </a:r>
            <a:r>
              <a:rPr lang="en-US" sz="1400" i="1" dirty="0" err="1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Basic.nlogo</a:t>
            </a:r>
            <a:endParaRPr lang="en-GB" sz="1400" dirty="0">
              <a:solidFill>
                <a:srgbClr val="FED77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26BEB-7D3F-45BE-A665-E7717333406F}"/>
              </a:ext>
            </a:extLst>
          </p:cNvPr>
          <p:cNvSpPr/>
          <p:nvPr/>
        </p:nvSpPr>
        <p:spPr>
          <a:xfrm>
            <a:off x="876829" y="507998"/>
            <a:ext cx="70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Patches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C1067-8EA5-4217-9F6D-F78171F6E9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8000" y="1155902"/>
            <a:ext cx="4713316" cy="4546196"/>
          </a:xfrm>
          <a:custGeom>
            <a:avLst/>
            <a:gdLst>
              <a:gd name="connsiteX0" fmla="*/ 0 w 4713316"/>
              <a:gd name="connsiteY0" fmla="*/ 0 h 4546196"/>
              <a:gd name="connsiteX1" fmla="*/ 767597 w 4713316"/>
              <a:gd name="connsiteY1" fmla="*/ 0 h 4546196"/>
              <a:gd name="connsiteX2" fmla="*/ 1535194 w 4713316"/>
              <a:gd name="connsiteY2" fmla="*/ 0 h 4546196"/>
              <a:gd name="connsiteX3" fmla="*/ 2208525 w 4713316"/>
              <a:gd name="connsiteY3" fmla="*/ 0 h 4546196"/>
              <a:gd name="connsiteX4" fmla="*/ 2928989 w 4713316"/>
              <a:gd name="connsiteY4" fmla="*/ 0 h 4546196"/>
              <a:gd name="connsiteX5" fmla="*/ 3555187 w 4713316"/>
              <a:gd name="connsiteY5" fmla="*/ 0 h 4546196"/>
              <a:gd name="connsiteX6" fmla="*/ 4713316 w 4713316"/>
              <a:gd name="connsiteY6" fmla="*/ 0 h 4546196"/>
              <a:gd name="connsiteX7" fmla="*/ 4713316 w 4713316"/>
              <a:gd name="connsiteY7" fmla="*/ 740380 h 4546196"/>
              <a:gd name="connsiteX8" fmla="*/ 4713316 w 4713316"/>
              <a:gd name="connsiteY8" fmla="*/ 1298913 h 4546196"/>
              <a:gd name="connsiteX9" fmla="*/ 4713316 w 4713316"/>
              <a:gd name="connsiteY9" fmla="*/ 1811984 h 4546196"/>
              <a:gd name="connsiteX10" fmla="*/ 4713316 w 4713316"/>
              <a:gd name="connsiteY10" fmla="*/ 2370516 h 4546196"/>
              <a:gd name="connsiteX11" fmla="*/ 4713316 w 4713316"/>
              <a:gd name="connsiteY11" fmla="*/ 2974511 h 4546196"/>
              <a:gd name="connsiteX12" fmla="*/ 4713316 w 4713316"/>
              <a:gd name="connsiteY12" fmla="*/ 3623968 h 4546196"/>
              <a:gd name="connsiteX13" fmla="*/ 4713316 w 4713316"/>
              <a:gd name="connsiteY13" fmla="*/ 4546196 h 4546196"/>
              <a:gd name="connsiteX14" fmla="*/ 3945719 w 4713316"/>
              <a:gd name="connsiteY14" fmla="*/ 4546196 h 4546196"/>
              <a:gd name="connsiteX15" fmla="*/ 3272388 w 4713316"/>
              <a:gd name="connsiteY15" fmla="*/ 4546196 h 4546196"/>
              <a:gd name="connsiteX16" fmla="*/ 2599057 w 4713316"/>
              <a:gd name="connsiteY16" fmla="*/ 4546196 h 4546196"/>
              <a:gd name="connsiteX17" fmla="*/ 1925726 w 4713316"/>
              <a:gd name="connsiteY17" fmla="*/ 4546196 h 4546196"/>
              <a:gd name="connsiteX18" fmla="*/ 1252395 w 4713316"/>
              <a:gd name="connsiteY18" fmla="*/ 4546196 h 4546196"/>
              <a:gd name="connsiteX19" fmla="*/ 626198 w 4713316"/>
              <a:gd name="connsiteY19" fmla="*/ 4546196 h 4546196"/>
              <a:gd name="connsiteX20" fmla="*/ 0 w 4713316"/>
              <a:gd name="connsiteY20" fmla="*/ 4546196 h 4546196"/>
              <a:gd name="connsiteX21" fmla="*/ 0 w 4713316"/>
              <a:gd name="connsiteY21" fmla="*/ 3896739 h 4546196"/>
              <a:gd name="connsiteX22" fmla="*/ 0 w 4713316"/>
              <a:gd name="connsiteY22" fmla="*/ 3201821 h 4546196"/>
              <a:gd name="connsiteX23" fmla="*/ 0 w 4713316"/>
              <a:gd name="connsiteY23" fmla="*/ 2506902 h 4546196"/>
              <a:gd name="connsiteX24" fmla="*/ 0 w 4713316"/>
              <a:gd name="connsiteY24" fmla="*/ 1766522 h 4546196"/>
              <a:gd name="connsiteX25" fmla="*/ 0 w 4713316"/>
              <a:gd name="connsiteY25" fmla="*/ 1117065 h 4546196"/>
              <a:gd name="connsiteX26" fmla="*/ 0 w 4713316"/>
              <a:gd name="connsiteY26" fmla="*/ 0 h 454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13316" h="4546196" fill="none" extrusionOk="0">
                <a:moveTo>
                  <a:pt x="0" y="0"/>
                </a:moveTo>
                <a:cubicBezTo>
                  <a:pt x="323403" y="-20682"/>
                  <a:pt x="576620" y="-20025"/>
                  <a:pt x="767597" y="0"/>
                </a:cubicBezTo>
                <a:cubicBezTo>
                  <a:pt x="958574" y="20025"/>
                  <a:pt x="1323980" y="20640"/>
                  <a:pt x="1535194" y="0"/>
                </a:cubicBezTo>
                <a:cubicBezTo>
                  <a:pt x="1746408" y="-20640"/>
                  <a:pt x="1985367" y="4957"/>
                  <a:pt x="2208525" y="0"/>
                </a:cubicBezTo>
                <a:cubicBezTo>
                  <a:pt x="2431683" y="-4957"/>
                  <a:pt x="2710563" y="-16232"/>
                  <a:pt x="2928989" y="0"/>
                </a:cubicBezTo>
                <a:cubicBezTo>
                  <a:pt x="3147415" y="16232"/>
                  <a:pt x="3367925" y="-20744"/>
                  <a:pt x="3555187" y="0"/>
                </a:cubicBezTo>
                <a:cubicBezTo>
                  <a:pt x="3742449" y="20744"/>
                  <a:pt x="4157279" y="-43187"/>
                  <a:pt x="4713316" y="0"/>
                </a:cubicBezTo>
                <a:cubicBezTo>
                  <a:pt x="4747109" y="179322"/>
                  <a:pt x="4728580" y="588136"/>
                  <a:pt x="4713316" y="740380"/>
                </a:cubicBezTo>
                <a:cubicBezTo>
                  <a:pt x="4698052" y="892624"/>
                  <a:pt x="4690697" y="1089961"/>
                  <a:pt x="4713316" y="1298913"/>
                </a:cubicBezTo>
                <a:cubicBezTo>
                  <a:pt x="4735935" y="1507865"/>
                  <a:pt x="4704404" y="1643375"/>
                  <a:pt x="4713316" y="1811984"/>
                </a:cubicBezTo>
                <a:cubicBezTo>
                  <a:pt x="4722228" y="1980593"/>
                  <a:pt x="4720247" y="2228150"/>
                  <a:pt x="4713316" y="2370516"/>
                </a:cubicBezTo>
                <a:cubicBezTo>
                  <a:pt x="4706385" y="2512882"/>
                  <a:pt x="4706314" y="2710255"/>
                  <a:pt x="4713316" y="2974511"/>
                </a:cubicBezTo>
                <a:cubicBezTo>
                  <a:pt x="4720318" y="3238767"/>
                  <a:pt x="4742288" y="3329705"/>
                  <a:pt x="4713316" y="3623968"/>
                </a:cubicBezTo>
                <a:cubicBezTo>
                  <a:pt x="4684344" y="3918231"/>
                  <a:pt x="4701071" y="4354059"/>
                  <a:pt x="4713316" y="4546196"/>
                </a:cubicBezTo>
                <a:cubicBezTo>
                  <a:pt x="4489147" y="4516167"/>
                  <a:pt x="4267126" y="4531403"/>
                  <a:pt x="3945719" y="4546196"/>
                </a:cubicBezTo>
                <a:cubicBezTo>
                  <a:pt x="3624312" y="4560989"/>
                  <a:pt x="3573232" y="4569072"/>
                  <a:pt x="3272388" y="4546196"/>
                </a:cubicBezTo>
                <a:cubicBezTo>
                  <a:pt x="2971544" y="4523320"/>
                  <a:pt x="2814800" y="4515273"/>
                  <a:pt x="2599057" y="4546196"/>
                </a:cubicBezTo>
                <a:cubicBezTo>
                  <a:pt x="2383314" y="4577119"/>
                  <a:pt x="2127834" y="4568202"/>
                  <a:pt x="1925726" y="4546196"/>
                </a:cubicBezTo>
                <a:cubicBezTo>
                  <a:pt x="1723618" y="4524190"/>
                  <a:pt x="1476144" y="4554139"/>
                  <a:pt x="1252395" y="4546196"/>
                </a:cubicBezTo>
                <a:cubicBezTo>
                  <a:pt x="1028646" y="4538253"/>
                  <a:pt x="754123" y="4553703"/>
                  <a:pt x="626198" y="4546196"/>
                </a:cubicBezTo>
                <a:cubicBezTo>
                  <a:pt x="498273" y="4538689"/>
                  <a:pt x="230709" y="4520382"/>
                  <a:pt x="0" y="4546196"/>
                </a:cubicBezTo>
                <a:cubicBezTo>
                  <a:pt x="-19886" y="4307180"/>
                  <a:pt x="11184" y="4127488"/>
                  <a:pt x="0" y="3896739"/>
                </a:cubicBezTo>
                <a:cubicBezTo>
                  <a:pt x="-11184" y="3665990"/>
                  <a:pt x="22795" y="3405430"/>
                  <a:pt x="0" y="3201821"/>
                </a:cubicBezTo>
                <a:cubicBezTo>
                  <a:pt x="-22795" y="2998212"/>
                  <a:pt x="34191" y="2719567"/>
                  <a:pt x="0" y="2506902"/>
                </a:cubicBezTo>
                <a:cubicBezTo>
                  <a:pt x="-34191" y="2294237"/>
                  <a:pt x="36341" y="2046125"/>
                  <a:pt x="0" y="1766522"/>
                </a:cubicBezTo>
                <a:cubicBezTo>
                  <a:pt x="-36341" y="1486919"/>
                  <a:pt x="-9970" y="1381930"/>
                  <a:pt x="0" y="1117065"/>
                </a:cubicBezTo>
                <a:cubicBezTo>
                  <a:pt x="9970" y="852200"/>
                  <a:pt x="45359" y="511875"/>
                  <a:pt x="0" y="0"/>
                </a:cubicBezTo>
                <a:close/>
              </a:path>
              <a:path w="4713316" h="4546196" stroke="0" extrusionOk="0">
                <a:moveTo>
                  <a:pt x="0" y="0"/>
                </a:moveTo>
                <a:cubicBezTo>
                  <a:pt x="292968" y="8680"/>
                  <a:pt x="429625" y="-9845"/>
                  <a:pt x="626198" y="0"/>
                </a:cubicBezTo>
                <a:cubicBezTo>
                  <a:pt x="822771" y="9845"/>
                  <a:pt x="894049" y="-6987"/>
                  <a:pt x="1158129" y="0"/>
                </a:cubicBezTo>
                <a:cubicBezTo>
                  <a:pt x="1422209" y="6987"/>
                  <a:pt x="1585503" y="-5970"/>
                  <a:pt x="1925726" y="0"/>
                </a:cubicBezTo>
                <a:cubicBezTo>
                  <a:pt x="2265949" y="5970"/>
                  <a:pt x="2292649" y="13137"/>
                  <a:pt x="2551924" y="0"/>
                </a:cubicBezTo>
                <a:cubicBezTo>
                  <a:pt x="2811199" y="-13137"/>
                  <a:pt x="3033409" y="-9493"/>
                  <a:pt x="3178122" y="0"/>
                </a:cubicBezTo>
                <a:cubicBezTo>
                  <a:pt x="3322835" y="9493"/>
                  <a:pt x="3665011" y="-21387"/>
                  <a:pt x="3945719" y="0"/>
                </a:cubicBezTo>
                <a:cubicBezTo>
                  <a:pt x="4226427" y="21387"/>
                  <a:pt x="4408908" y="16136"/>
                  <a:pt x="4713316" y="0"/>
                </a:cubicBezTo>
                <a:cubicBezTo>
                  <a:pt x="4713218" y="336245"/>
                  <a:pt x="4711974" y="512090"/>
                  <a:pt x="4713316" y="740380"/>
                </a:cubicBezTo>
                <a:cubicBezTo>
                  <a:pt x="4714658" y="968670"/>
                  <a:pt x="4713193" y="1042798"/>
                  <a:pt x="4713316" y="1298913"/>
                </a:cubicBezTo>
                <a:cubicBezTo>
                  <a:pt x="4713439" y="1555028"/>
                  <a:pt x="4731587" y="1604573"/>
                  <a:pt x="4713316" y="1857446"/>
                </a:cubicBezTo>
                <a:cubicBezTo>
                  <a:pt x="4695045" y="2110319"/>
                  <a:pt x="4737027" y="2298343"/>
                  <a:pt x="4713316" y="2506902"/>
                </a:cubicBezTo>
                <a:cubicBezTo>
                  <a:pt x="4689605" y="2715461"/>
                  <a:pt x="4730798" y="2991757"/>
                  <a:pt x="4713316" y="3201821"/>
                </a:cubicBezTo>
                <a:cubicBezTo>
                  <a:pt x="4695834" y="3411885"/>
                  <a:pt x="4736280" y="3492063"/>
                  <a:pt x="4713316" y="3714892"/>
                </a:cubicBezTo>
                <a:cubicBezTo>
                  <a:pt x="4690352" y="3937721"/>
                  <a:pt x="4700708" y="4297411"/>
                  <a:pt x="4713316" y="4546196"/>
                </a:cubicBezTo>
                <a:cubicBezTo>
                  <a:pt x="4535390" y="4572936"/>
                  <a:pt x="4285511" y="4512906"/>
                  <a:pt x="4039985" y="4546196"/>
                </a:cubicBezTo>
                <a:cubicBezTo>
                  <a:pt x="3794459" y="4579486"/>
                  <a:pt x="3590662" y="4542895"/>
                  <a:pt x="3366654" y="4546196"/>
                </a:cubicBezTo>
                <a:cubicBezTo>
                  <a:pt x="3142646" y="4549497"/>
                  <a:pt x="2868307" y="4563005"/>
                  <a:pt x="2599057" y="4546196"/>
                </a:cubicBezTo>
                <a:cubicBezTo>
                  <a:pt x="2329807" y="4529387"/>
                  <a:pt x="2152069" y="4535843"/>
                  <a:pt x="1925726" y="4546196"/>
                </a:cubicBezTo>
                <a:cubicBezTo>
                  <a:pt x="1699383" y="4556549"/>
                  <a:pt x="1599213" y="4521478"/>
                  <a:pt x="1393795" y="4546196"/>
                </a:cubicBezTo>
                <a:cubicBezTo>
                  <a:pt x="1188377" y="4570914"/>
                  <a:pt x="1043508" y="4546235"/>
                  <a:pt x="814730" y="4546196"/>
                </a:cubicBezTo>
                <a:cubicBezTo>
                  <a:pt x="585952" y="4546157"/>
                  <a:pt x="327019" y="4524960"/>
                  <a:pt x="0" y="4546196"/>
                </a:cubicBezTo>
                <a:cubicBezTo>
                  <a:pt x="-2609" y="4396695"/>
                  <a:pt x="-24008" y="4039448"/>
                  <a:pt x="0" y="3896739"/>
                </a:cubicBezTo>
                <a:cubicBezTo>
                  <a:pt x="24008" y="3754030"/>
                  <a:pt x="-7341" y="3444365"/>
                  <a:pt x="0" y="3247283"/>
                </a:cubicBezTo>
                <a:cubicBezTo>
                  <a:pt x="7341" y="3050201"/>
                  <a:pt x="4480" y="2878591"/>
                  <a:pt x="0" y="2643288"/>
                </a:cubicBezTo>
                <a:cubicBezTo>
                  <a:pt x="-4480" y="2407985"/>
                  <a:pt x="7005" y="2331759"/>
                  <a:pt x="0" y="2130218"/>
                </a:cubicBezTo>
                <a:cubicBezTo>
                  <a:pt x="-7005" y="1928677"/>
                  <a:pt x="21873" y="1829522"/>
                  <a:pt x="0" y="1617147"/>
                </a:cubicBezTo>
                <a:cubicBezTo>
                  <a:pt x="-21873" y="1404772"/>
                  <a:pt x="-23058" y="1179767"/>
                  <a:pt x="0" y="922228"/>
                </a:cubicBezTo>
                <a:cubicBezTo>
                  <a:pt x="23058" y="664689"/>
                  <a:pt x="13843" y="352458"/>
                  <a:pt x="0" y="0"/>
                </a:cubicBezTo>
                <a:close/>
              </a:path>
            </a:pathLst>
          </a:custGeom>
          <a:ln w="25400">
            <a:solidFill>
              <a:srgbClr val="DEEBF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BF9F9-0DAC-404B-BEC6-6AB89C7A02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8097" y="1155903"/>
            <a:ext cx="4713316" cy="4546195"/>
          </a:xfrm>
          <a:custGeom>
            <a:avLst/>
            <a:gdLst>
              <a:gd name="connsiteX0" fmla="*/ 0 w 4713316"/>
              <a:gd name="connsiteY0" fmla="*/ 0 h 4546195"/>
              <a:gd name="connsiteX1" fmla="*/ 767597 w 4713316"/>
              <a:gd name="connsiteY1" fmla="*/ 0 h 4546195"/>
              <a:gd name="connsiteX2" fmla="*/ 1535194 w 4713316"/>
              <a:gd name="connsiteY2" fmla="*/ 0 h 4546195"/>
              <a:gd name="connsiteX3" fmla="*/ 2208525 w 4713316"/>
              <a:gd name="connsiteY3" fmla="*/ 0 h 4546195"/>
              <a:gd name="connsiteX4" fmla="*/ 2928989 w 4713316"/>
              <a:gd name="connsiteY4" fmla="*/ 0 h 4546195"/>
              <a:gd name="connsiteX5" fmla="*/ 3555187 w 4713316"/>
              <a:gd name="connsiteY5" fmla="*/ 0 h 4546195"/>
              <a:gd name="connsiteX6" fmla="*/ 4713316 w 4713316"/>
              <a:gd name="connsiteY6" fmla="*/ 0 h 4546195"/>
              <a:gd name="connsiteX7" fmla="*/ 4713316 w 4713316"/>
              <a:gd name="connsiteY7" fmla="*/ 740380 h 4546195"/>
              <a:gd name="connsiteX8" fmla="*/ 4713316 w 4713316"/>
              <a:gd name="connsiteY8" fmla="*/ 1298913 h 4546195"/>
              <a:gd name="connsiteX9" fmla="*/ 4713316 w 4713316"/>
              <a:gd name="connsiteY9" fmla="*/ 1811983 h 4546195"/>
              <a:gd name="connsiteX10" fmla="*/ 4713316 w 4713316"/>
              <a:gd name="connsiteY10" fmla="*/ 2370516 h 4546195"/>
              <a:gd name="connsiteX11" fmla="*/ 4713316 w 4713316"/>
              <a:gd name="connsiteY11" fmla="*/ 2974510 h 4546195"/>
              <a:gd name="connsiteX12" fmla="*/ 4713316 w 4713316"/>
              <a:gd name="connsiteY12" fmla="*/ 3623967 h 4546195"/>
              <a:gd name="connsiteX13" fmla="*/ 4713316 w 4713316"/>
              <a:gd name="connsiteY13" fmla="*/ 4546195 h 4546195"/>
              <a:gd name="connsiteX14" fmla="*/ 3945719 w 4713316"/>
              <a:gd name="connsiteY14" fmla="*/ 4546195 h 4546195"/>
              <a:gd name="connsiteX15" fmla="*/ 3272388 w 4713316"/>
              <a:gd name="connsiteY15" fmla="*/ 4546195 h 4546195"/>
              <a:gd name="connsiteX16" fmla="*/ 2599057 w 4713316"/>
              <a:gd name="connsiteY16" fmla="*/ 4546195 h 4546195"/>
              <a:gd name="connsiteX17" fmla="*/ 1925726 w 4713316"/>
              <a:gd name="connsiteY17" fmla="*/ 4546195 h 4546195"/>
              <a:gd name="connsiteX18" fmla="*/ 1252395 w 4713316"/>
              <a:gd name="connsiteY18" fmla="*/ 4546195 h 4546195"/>
              <a:gd name="connsiteX19" fmla="*/ 626198 w 4713316"/>
              <a:gd name="connsiteY19" fmla="*/ 4546195 h 4546195"/>
              <a:gd name="connsiteX20" fmla="*/ 0 w 4713316"/>
              <a:gd name="connsiteY20" fmla="*/ 4546195 h 4546195"/>
              <a:gd name="connsiteX21" fmla="*/ 0 w 4713316"/>
              <a:gd name="connsiteY21" fmla="*/ 3896739 h 4546195"/>
              <a:gd name="connsiteX22" fmla="*/ 0 w 4713316"/>
              <a:gd name="connsiteY22" fmla="*/ 3201820 h 4546195"/>
              <a:gd name="connsiteX23" fmla="*/ 0 w 4713316"/>
              <a:gd name="connsiteY23" fmla="*/ 2506902 h 4546195"/>
              <a:gd name="connsiteX24" fmla="*/ 0 w 4713316"/>
              <a:gd name="connsiteY24" fmla="*/ 1766521 h 4546195"/>
              <a:gd name="connsiteX25" fmla="*/ 0 w 4713316"/>
              <a:gd name="connsiteY25" fmla="*/ 1117065 h 4546195"/>
              <a:gd name="connsiteX26" fmla="*/ 0 w 4713316"/>
              <a:gd name="connsiteY26" fmla="*/ 0 h 454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13316" h="4546195" fill="none" extrusionOk="0">
                <a:moveTo>
                  <a:pt x="0" y="0"/>
                </a:moveTo>
                <a:cubicBezTo>
                  <a:pt x="323403" y="-20682"/>
                  <a:pt x="576620" y="-20025"/>
                  <a:pt x="767597" y="0"/>
                </a:cubicBezTo>
                <a:cubicBezTo>
                  <a:pt x="958574" y="20025"/>
                  <a:pt x="1323980" y="20640"/>
                  <a:pt x="1535194" y="0"/>
                </a:cubicBezTo>
                <a:cubicBezTo>
                  <a:pt x="1746408" y="-20640"/>
                  <a:pt x="1985367" y="4957"/>
                  <a:pt x="2208525" y="0"/>
                </a:cubicBezTo>
                <a:cubicBezTo>
                  <a:pt x="2431683" y="-4957"/>
                  <a:pt x="2710563" y="-16232"/>
                  <a:pt x="2928989" y="0"/>
                </a:cubicBezTo>
                <a:cubicBezTo>
                  <a:pt x="3147415" y="16232"/>
                  <a:pt x="3367925" y="-20744"/>
                  <a:pt x="3555187" y="0"/>
                </a:cubicBezTo>
                <a:cubicBezTo>
                  <a:pt x="3742449" y="20744"/>
                  <a:pt x="4157279" y="-43187"/>
                  <a:pt x="4713316" y="0"/>
                </a:cubicBezTo>
                <a:cubicBezTo>
                  <a:pt x="4747109" y="179322"/>
                  <a:pt x="4728580" y="588136"/>
                  <a:pt x="4713316" y="740380"/>
                </a:cubicBezTo>
                <a:cubicBezTo>
                  <a:pt x="4698052" y="892624"/>
                  <a:pt x="4690697" y="1089961"/>
                  <a:pt x="4713316" y="1298913"/>
                </a:cubicBezTo>
                <a:cubicBezTo>
                  <a:pt x="4735935" y="1507865"/>
                  <a:pt x="4701283" y="1645867"/>
                  <a:pt x="4713316" y="1811983"/>
                </a:cubicBezTo>
                <a:cubicBezTo>
                  <a:pt x="4725350" y="1978099"/>
                  <a:pt x="4727000" y="2221267"/>
                  <a:pt x="4713316" y="2370516"/>
                </a:cubicBezTo>
                <a:cubicBezTo>
                  <a:pt x="4699632" y="2519765"/>
                  <a:pt x="4701301" y="2714062"/>
                  <a:pt x="4713316" y="2974510"/>
                </a:cubicBezTo>
                <a:cubicBezTo>
                  <a:pt x="4725331" y="3234958"/>
                  <a:pt x="4742288" y="3329704"/>
                  <a:pt x="4713316" y="3623967"/>
                </a:cubicBezTo>
                <a:cubicBezTo>
                  <a:pt x="4684344" y="3918230"/>
                  <a:pt x="4701071" y="4354058"/>
                  <a:pt x="4713316" y="4546195"/>
                </a:cubicBezTo>
                <a:cubicBezTo>
                  <a:pt x="4489147" y="4516166"/>
                  <a:pt x="4267126" y="4531402"/>
                  <a:pt x="3945719" y="4546195"/>
                </a:cubicBezTo>
                <a:cubicBezTo>
                  <a:pt x="3624312" y="4560988"/>
                  <a:pt x="3573232" y="4569071"/>
                  <a:pt x="3272388" y="4546195"/>
                </a:cubicBezTo>
                <a:cubicBezTo>
                  <a:pt x="2971544" y="4523319"/>
                  <a:pt x="2814800" y="4515272"/>
                  <a:pt x="2599057" y="4546195"/>
                </a:cubicBezTo>
                <a:cubicBezTo>
                  <a:pt x="2383314" y="4577118"/>
                  <a:pt x="2127834" y="4568201"/>
                  <a:pt x="1925726" y="4546195"/>
                </a:cubicBezTo>
                <a:cubicBezTo>
                  <a:pt x="1723618" y="4524189"/>
                  <a:pt x="1476144" y="4554138"/>
                  <a:pt x="1252395" y="4546195"/>
                </a:cubicBezTo>
                <a:cubicBezTo>
                  <a:pt x="1028646" y="4538252"/>
                  <a:pt x="754123" y="4553702"/>
                  <a:pt x="626198" y="4546195"/>
                </a:cubicBezTo>
                <a:cubicBezTo>
                  <a:pt x="498273" y="4538688"/>
                  <a:pt x="230709" y="4520381"/>
                  <a:pt x="0" y="4546195"/>
                </a:cubicBezTo>
                <a:cubicBezTo>
                  <a:pt x="-15828" y="4305801"/>
                  <a:pt x="14703" y="4127134"/>
                  <a:pt x="0" y="3896739"/>
                </a:cubicBezTo>
                <a:cubicBezTo>
                  <a:pt x="-14703" y="3666344"/>
                  <a:pt x="22439" y="3407278"/>
                  <a:pt x="0" y="3201820"/>
                </a:cubicBezTo>
                <a:cubicBezTo>
                  <a:pt x="-22439" y="2996362"/>
                  <a:pt x="-31894" y="2718045"/>
                  <a:pt x="0" y="2506902"/>
                </a:cubicBezTo>
                <a:cubicBezTo>
                  <a:pt x="31894" y="2295759"/>
                  <a:pt x="36029" y="2048882"/>
                  <a:pt x="0" y="1766521"/>
                </a:cubicBezTo>
                <a:cubicBezTo>
                  <a:pt x="-36029" y="1484160"/>
                  <a:pt x="-8816" y="1376107"/>
                  <a:pt x="0" y="1117065"/>
                </a:cubicBezTo>
                <a:cubicBezTo>
                  <a:pt x="8816" y="858023"/>
                  <a:pt x="45359" y="511875"/>
                  <a:pt x="0" y="0"/>
                </a:cubicBezTo>
                <a:close/>
              </a:path>
              <a:path w="4713316" h="4546195" stroke="0" extrusionOk="0">
                <a:moveTo>
                  <a:pt x="0" y="0"/>
                </a:moveTo>
                <a:cubicBezTo>
                  <a:pt x="292968" y="8680"/>
                  <a:pt x="429625" y="-9845"/>
                  <a:pt x="626198" y="0"/>
                </a:cubicBezTo>
                <a:cubicBezTo>
                  <a:pt x="822771" y="9845"/>
                  <a:pt x="894049" y="-6987"/>
                  <a:pt x="1158129" y="0"/>
                </a:cubicBezTo>
                <a:cubicBezTo>
                  <a:pt x="1422209" y="6987"/>
                  <a:pt x="1585503" y="-5970"/>
                  <a:pt x="1925726" y="0"/>
                </a:cubicBezTo>
                <a:cubicBezTo>
                  <a:pt x="2265949" y="5970"/>
                  <a:pt x="2292649" y="13137"/>
                  <a:pt x="2551924" y="0"/>
                </a:cubicBezTo>
                <a:cubicBezTo>
                  <a:pt x="2811199" y="-13137"/>
                  <a:pt x="3033409" y="-9493"/>
                  <a:pt x="3178122" y="0"/>
                </a:cubicBezTo>
                <a:cubicBezTo>
                  <a:pt x="3322835" y="9493"/>
                  <a:pt x="3665011" y="-21387"/>
                  <a:pt x="3945719" y="0"/>
                </a:cubicBezTo>
                <a:cubicBezTo>
                  <a:pt x="4226427" y="21387"/>
                  <a:pt x="4408908" y="16136"/>
                  <a:pt x="4713316" y="0"/>
                </a:cubicBezTo>
                <a:cubicBezTo>
                  <a:pt x="4713218" y="336245"/>
                  <a:pt x="4711974" y="512090"/>
                  <a:pt x="4713316" y="740380"/>
                </a:cubicBezTo>
                <a:cubicBezTo>
                  <a:pt x="4714658" y="968670"/>
                  <a:pt x="4713193" y="1042798"/>
                  <a:pt x="4713316" y="1298913"/>
                </a:cubicBezTo>
                <a:cubicBezTo>
                  <a:pt x="4713439" y="1555028"/>
                  <a:pt x="4726988" y="1606331"/>
                  <a:pt x="4713316" y="1857445"/>
                </a:cubicBezTo>
                <a:cubicBezTo>
                  <a:pt x="4699644" y="2108559"/>
                  <a:pt x="4739032" y="2293787"/>
                  <a:pt x="4713316" y="2506902"/>
                </a:cubicBezTo>
                <a:cubicBezTo>
                  <a:pt x="4687600" y="2720017"/>
                  <a:pt x="4726172" y="2994084"/>
                  <a:pt x="4713316" y="3201820"/>
                </a:cubicBezTo>
                <a:cubicBezTo>
                  <a:pt x="4700460" y="3409556"/>
                  <a:pt x="4736280" y="3492062"/>
                  <a:pt x="4713316" y="3714891"/>
                </a:cubicBezTo>
                <a:cubicBezTo>
                  <a:pt x="4690352" y="3937720"/>
                  <a:pt x="4700708" y="4297410"/>
                  <a:pt x="4713316" y="4546195"/>
                </a:cubicBezTo>
                <a:cubicBezTo>
                  <a:pt x="4535390" y="4572935"/>
                  <a:pt x="4285511" y="4512905"/>
                  <a:pt x="4039985" y="4546195"/>
                </a:cubicBezTo>
                <a:cubicBezTo>
                  <a:pt x="3794459" y="4579485"/>
                  <a:pt x="3590662" y="4542894"/>
                  <a:pt x="3366654" y="4546195"/>
                </a:cubicBezTo>
                <a:cubicBezTo>
                  <a:pt x="3142646" y="4549496"/>
                  <a:pt x="2868307" y="4563004"/>
                  <a:pt x="2599057" y="4546195"/>
                </a:cubicBezTo>
                <a:cubicBezTo>
                  <a:pt x="2329807" y="4529386"/>
                  <a:pt x="2152069" y="4535842"/>
                  <a:pt x="1925726" y="4546195"/>
                </a:cubicBezTo>
                <a:cubicBezTo>
                  <a:pt x="1699383" y="4556548"/>
                  <a:pt x="1599213" y="4521477"/>
                  <a:pt x="1393795" y="4546195"/>
                </a:cubicBezTo>
                <a:cubicBezTo>
                  <a:pt x="1188377" y="4570913"/>
                  <a:pt x="1043508" y="4546234"/>
                  <a:pt x="814730" y="4546195"/>
                </a:cubicBezTo>
                <a:cubicBezTo>
                  <a:pt x="585952" y="4546156"/>
                  <a:pt x="327019" y="4524959"/>
                  <a:pt x="0" y="4546195"/>
                </a:cubicBezTo>
                <a:cubicBezTo>
                  <a:pt x="-1971" y="4396332"/>
                  <a:pt x="-19880" y="4039059"/>
                  <a:pt x="0" y="3896739"/>
                </a:cubicBezTo>
                <a:cubicBezTo>
                  <a:pt x="19880" y="3754419"/>
                  <a:pt x="-8545" y="3445551"/>
                  <a:pt x="0" y="3247282"/>
                </a:cubicBezTo>
                <a:cubicBezTo>
                  <a:pt x="8545" y="3049013"/>
                  <a:pt x="8826" y="2874091"/>
                  <a:pt x="0" y="2643288"/>
                </a:cubicBezTo>
                <a:cubicBezTo>
                  <a:pt x="-8826" y="2412485"/>
                  <a:pt x="3551" y="2336044"/>
                  <a:pt x="0" y="2130217"/>
                </a:cubicBezTo>
                <a:cubicBezTo>
                  <a:pt x="-3551" y="1924390"/>
                  <a:pt x="23917" y="1822661"/>
                  <a:pt x="0" y="1617147"/>
                </a:cubicBezTo>
                <a:cubicBezTo>
                  <a:pt x="-23917" y="1411633"/>
                  <a:pt x="-23058" y="1179767"/>
                  <a:pt x="0" y="922228"/>
                </a:cubicBezTo>
                <a:cubicBezTo>
                  <a:pt x="23058" y="664689"/>
                  <a:pt x="13843" y="352458"/>
                  <a:pt x="0" y="0"/>
                </a:cubicBezTo>
                <a:close/>
              </a:path>
            </a:pathLst>
          </a:custGeom>
          <a:ln w="25400">
            <a:solidFill>
              <a:srgbClr val="CCFF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70512A-88C3-4B0F-AA14-1B3C947C8C2A}"/>
              </a:ext>
            </a:extLst>
          </p:cNvPr>
          <p:cNvSpPr txBox="1"/>
          <p:nvPr/>
        </p:nvSpPr>
        <p:spPr>
          <a:xfrm>
            <a:off x="7935528" y="6004413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Marine - Climate </a:t>
            </a:r>
            <a:r>
              <a:rPr lang="en-US" sz="1400" i="1" dirty="0" err="1">
                <a:solidFill>
                  <a:srgbClr val="FED777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Change.nlogo</a:t>
            </a:r>
            <a:endParaRPr lang="en-GB" sz="1400" dirty="0">
              <a:solidFill>
                <a:srgbClr val="FED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F8441-EA49-4F28-9FD1-D50EF3FB49EE}"/>
              </a:ext>
            </a:extLst>
          </p:cNvPr>
          <p:cNvSpPr/>
          <p:nvPr/>
        </p:nvSpPr>
        <p:spPr>
          <a:xfrm>
            <a:off x="876829" y="507998"/>
            <a:ext cx="821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Overview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25A3A920-3F7B-4C7E-AFB2-D532E8A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9" y="1977264"/>
            <a:ext cx="10486029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896977-EFEA-488A-B91C-548F67086F2A}"/>
              </a:ext>
            </a:extLst>
          </p:cNvPr>
          <p:cNvSpPr/>
          <p:nvPr/>
        </p:nvSpPr>
        <p:spPr>
          <a:xfrm>
            <a:off x="876829" y="507998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7E8DE-80DA-4571-BBAE-C7207286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9" y="-4542183"/>
            <a:ext cx="6855038" cy="853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6D8CA-7E92-4A44-8FBF-4520966C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66" y="-609900"/>
            <a:ext cx="6638635" cy="639460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141D87-9ED1-433C-AC4D-FB807E9F6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524262"/>
              </p:ext>
            </p:extLst>
          </p:nvPr>
        </p:nvGraphicFramePr>
        <p:xfrm>
          <a:off x="8544264" y="1300143"/>
          <a:ext cx="3063240" cy="178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168FD1-13E1-416B-9712-83A7340C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032600"/>
              </p:ext>
            </p:extLst>
          </p:nvPr>
        </p:nvGraphicFramePr>
        <p:xfrm>
          <a:off x="8544264" y="3429000"/>
          <a:ext cx="3063240" cy="178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524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2CF72-38C2-4835-9BDD-252C534D6545}"/>
              </a:ext>
            </a:extLst>
          </p:cNvPr>
          <p:cNvSpPr/>
          <p:nvPr/>
        </p:nvSpPr>
        <p:spPr>
          <a:xfrm>
            <a:off x="876829" y="50799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Discussion and 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6BFFB-E164-4D2A-9990-E485F0F8AB89}"/>
              </a:ext>
            </a:extLst>
          </p:cNvPr>
          <p:cNvSpPr/>
          <p:nvPr/>
        </p:nvSpPr>
        <p:spPr>
          <a:xfrm>
            <a:off x="969107" y="1426305"/>
            <a:ext cx="1938216" cy="195384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2F97F-B710-442D-A02C-42A194F57BBA}"/>
              </a:ext>
            </a:extLst>
          </p:cNvPr>
          <p:cNvSpPr/>
          <p:nvPr/>
        </p:nvSpPr>
        <p:spPr>
          <a:xfrm>
            <a:off x="3024555" y="1426305"/>
            <a:ext cx="1938216" cy="195384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5F3E-4437-4C8D-976A-6672EC67BD12}"/>
              </a:ext>
            </a:extLst>
          </p:cNvPr>
          <p:cNvSpPr/>
          <p:nvPr/>
        </p:nvSpPr>
        <p:spPr>
          <a:xfrm>
            <a:off x="969107" y="3497383"/>
            <a:ext cx="1938216" cy="195384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1FE85-AE4D-48D5-9DCB-2573F0928032}"/>
              </a:ext>
            </a:extLst>
          </p:cNvPr>
          <p:cNvSpPr/>
          <p:nvPr/>
        </p:nvSpPr>
        <p:spPr>
          <a:xfrm>
            <a:off x="3024555" y="3497383"/>
            <a:ext cx="1938216" cy="195384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14BA-D084-4A24-BAE5-34488CFD121C}"/>
              </a:ext>
            </a:extLst>
          </p:cNvPr>
          <p:cNvSpPr txBox="1"/>
          <p:nvPr/>
        </p:nvSpPr>
        <p:spPr>
          <a:xfrm>
            <a:off x="7076303" y="1426305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sz="1200" dirty="0">
              <a:solidFill>
                <a:srgbClr val="5B9BD5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5B9BD5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Relations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Back to hypothesis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Findings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Limitations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FED777"/>
              </a:solidFill>
              <a:latin typeface="Georgia" panose="020405020504050203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ED777"/>
                </a:solidFill>
                <a:latin typeface="Georgia" panose="02040502050405020303" pitchFamily="18" charset="0"/>
              </a:rPr>
              <a:t>Further Research</a:t>
            </a:r>
          </a:p>
          <a:p>
            <a:pPr marL="171450" indent="-171450">
              <a:buFontTx/>
              <a:buChar char="-"/>
            </a:pPr>
            <a:endParaRPr lang="en-GB" sz="1200" dirty="0">
              <a:solidFill>
                <a:srgbClr val="5B9BD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5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B9ED3-8DFC-45E6-B754-EA3098E87C9D}"/>
              </a:ext>
            </a:extLst>
          </p:cNvPr>
          <p:cNvSpPr/>
          <p:nvPr/>
        </p:nvSpPr>
        <p:spPr>
          <a:xfrm>
            <a:off x="876829" y="507998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ED777"/>
                </a:solidFill>
                <a:highlight>
                  <a:srgbClr val="FFFACD"/>
                </a:highlight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C2113-14BD-4976-ADC5-A2D44821BAC3}"/>
              </a:ext>
            </a:extLst>
          </p:cNvPr>
          <p:cNvSpPr txBox="1"/>
          <p:nvPr/>
        </p:nvSpPr>
        <p:spPr>
          <a:xfrm>
            <a:off x="876829" y="2423596"/>
            <a:ext cx="10968807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Gibson, R., Atkinson, R., and Gordon, J. 2007.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Potential Effects Of Climate Change On Marine Mammals.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DOI 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http://dx.doi.org/10.1145/301153.301168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Silva, Teresa. 2018.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Ecology of krill in Icelandic waters. 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Klein ES., Hill SL.,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Hinke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JT., Phillips T., Watters . 2018.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Impacts of rising sea temperature on krill increase risks for predators in the Scotia Sea.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https://doi.org/10.1371/journal.pone.0191011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Gibson, R., Atkinson, R., and Gordon, J. 2007.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Potential Effects Of Climate Change On Marine Mammals.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DOI 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http://dx.doi.org/10.1145/301153.301168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Goedegebuure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M., Melbourne-Thomas, J.,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Corney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S. P., McMahon, C. R., and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Hindell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M. A. 2018.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Modelling southern elephant seals Mirounga </a:t>
            </a:r>
            <a:r>
              <a:rPr lang="en-US" sz="1200" i="1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leonina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using an individual-based model coupled with a dynamic energy budget.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https://doi.org/10.1371/journal.pone.0194950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</a:pP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Wilson, B., Arnold, H.,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Bearzi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G., Fortuna, C.M., Gaspar, R., Ingram, S.,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Liret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C.,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Pribanic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S., Read, A.J.,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Ridoux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V., Schneider, K., </a:t>
            </a:r>
            <a:r>
              <a:rPr lang="en-US" sz="1200" dirty="0" err="1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Urian</a:t>
            </a:r>
            <a:r>
              <a:rPr lang="en-US" sz="1200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K.W., Wells, R.S., Wood, C., Thompson, P.M., and Hammond, P.S. 1999. </a:t>
            </a:r>
            <a:r>
              <a:rPr lang="en-US" sz="1200" i="1" dirty="0">
                <a:solidFill>
                  <a:srgbClr val="FED777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Epidermal diseases in bottlenose dolphins: impacts of natural and anthropogenic factors.</a:t>
            </a:r>
            <a:endParaRPr lang="en-GB" sz="1200" dirty="0">
              <a:solidFill>
                <a:srgbClr val="FED777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8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Georgia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 启凡</dc:creator>
  <cp:lastModifiedBy>吴 启凡</cp:lastModifiedBy>
  <cp:revision>13</cp:revision>
  <dcterms:created xsi:type="dcterms:W3CDTF">2022-02-15T18:19:20Z</dcterms:created>
  <dcterms:modified xsi:type="dcterms:W3CDTF">2022-02-16T00:29:33Z</dcterms:modified>
</cp:coreProperties>
</file>