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5"/>
  </p:notesMasterIdLst>
  <p:sldIdLst>
    <p:sldId id="280" r:id="rId2"/>
    <p:sldId id="282" r:id="rId3"/>
    <p:sldId id="287" r:id="rId4"/>
    <p:sldId id="303" r:id="rId5"/>
    <p:sldId id="288" r:id="rId6"/>
    <p:sldId id="305" r:id="rId7"/>
    <p:sldId id="319" r:id="rId8"/>
    <p:sldId id="286" r:id="rId9"/>
    <p:sldId id="307" r:id="rId10"/>
    <p:sldId id="308" r:id="rId11"/>
    <p:sldId id="309" r:id="rId12"/>
    <p:sldId id="310" r:id="rId13"/>
    <p:sldId id="311" r:id="rId14"/>
    <p:sldId id="312" r:id="rId15"/>
    <p:sldId id="315" r:id="rId16"/>
    <p:sldId id="316" r:id="rId17"/>
    <p:sldId id="314" r:id="rId18"/>
    <p:sldId id="313" r:id="rId19"/>
    <p:sldId id="304" r:id="rId20"/>
    <p:sldId id="317" r:id="rId21"/>
    <p:sldId id="318" r:id="rId22"/>
    <p:sldId id="321" r:id="rId23"/>
    <p:sldId id="323" r:id="rId24"/>
    <p:sldId id="324" r:id="rId25"/>
    <p:sldId id="273" r:id="rId26"/>
    <p:sldId id="290" r:id="rId27"/>
    <p:sldId id="291" r:id="rId28"/>
    <p:sldId id="292" r:id="rId29"/>
    <p:sldId id="298" r:id="rId30"/>
    <p:sldId id="300" r:id="rId31"/>
    <p:sldId id="299" r:id="rId32"/>
    <p:sldId id="285" r:id="rId33"/>
    <p:sldId id="28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A3DC070A-E3D7-48F8-8027-66389560EB2C}">
          <p14:sldIdLst>
            <p14:sldId id="280"/>
            <p14:sldId id="282"/>
            <p14:sldId id="287"/>
            <p14:sldId id="303"/>
            <p14:sldId id="288"/>
            <p14:sldId id="305"/>
            <p14:sldId id="319"/>
          </p14:sldIdLst>
        </p14:section>
        <p14:section name="Algolite, трансляция в C++" id="{EA9D835F-D9BB-434F-9FFD-C5955749BE7D}">
          <p14:sldIdLst>
            <p14:sldId id="286"/>
            <p14:sldId id="307"/>
            <p14:sldId id="308"/>
            <p14:sldId id="309"/>
            <p14:sldId id="310"/>
            <p14:sldId id="311"/>
            <p14:sldId id="312"/>
            <p14:sldId id="315"/>
            <p14:sldId id="316"/>
          </p14:sldIdLst>
        </p14:section>
        <p14:section name="Анализ сложности алгоритма" id="{FAD2EFF8-6D22-4A34-B1AB-5E14F6597574}">
          <p14:sldIdLst>
            <p14:sldId id="314"/>
            <p14:sldId id="313"/>
            <p14:sldId id="304"/>
          </p14:sldIdLst>
        </p14:section>
        <p14:section name="Программная реализация" id="{BB46889C-7218-45B2-BDFB-7EA697B3D218}">
          <p14:sldIdLst>
            <p14:sldId id="317"/>
            <p14:sldId id="318"/>
            <p14:sldId id="321"/>
            <p14:sldId id="323"/>
            <p14:sldId id="324"/>
          </p14:sldIdLst>
        </p14:section>
        <p14:section name="Результаты исследований" id="{B4434CA1-568A-4BCC-8B8E-7B5CF9DA0036}">
          <p14:sldIdLst>
            <p14:sldId id="273"/>
            <p14:sldId id="290"/>
            <p14:sldId id="291"/>
            <p14:sldId id="292"/>
            <p14:sldId id="298"/>
            <p14:sldId id="300"/>
            <p14:sldId id="299"/>
          </p14:sldIdLst>
        </p14:section>
        <p14:section name="Заключение" id="{9998F40D-0148-4687-8863-7C0459509E95}">
          <p14:sldIdLst>
            <p14:sldId id="285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E1659-3AD3-4F74-9256-B18B26FC5B90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218A6-5F82-4950-BD3E-3FB8EC404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1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39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33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21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61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46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8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232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26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470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88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1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6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7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3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491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66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05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218A6-5F82-4950-BD3E-3FB8EC4044D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0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5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7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14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2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2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6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5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6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3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2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637C-0B0F-43A4-AF10-4752AF0BB159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05F7-7F5C-468F-A5DA-406A8353F2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648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2637155" algn="ctr"/>
                <a:tab pos="5274310" algn="r"/>
              </a:tabLst>
            </a:pPr>
            <a:endParaRPr lang="ru-RU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2637155" algn="ctr"/>
                <a:tab pos="5274310" algn="r"/>
              </a:tabLst>
            </a:pPr>
            <a:endParaRPr lang="ru-RU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2637155" algn="ctr"/>
                <a:tab pos="5274310" algn="r"/>
              </a:tabLst>
            </a:pPr>
            <a:endParaRPr lang="ru-RU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2637155" algn="ctr"/>
                <a:tab pos="5274310" algn="r"/>
              </a:tabLst>
            </a:pPr>
            <a:endParaRPr lang="ru-RU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2637155" algn="ctr"/>
                <a:tab pos="5274310" algn="r"/>
              </a:tabLst>
            </a:pPr>
            <a:endParaRPr lang="ru-RU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2637155" algn="ctr"/>
                <a:tab pos="5274310" algn="r"/>
              </a:tabLst>
            </a:pPr>
            <a:r>
              <a:rPr lang="ru-RU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КУРСОВАЯ РАБОТА </a:t>
            </a:r>
            <a:endParaRPr lang="ru-RU" sz="1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2637155" algn="ctr"/>
                <a:tab pos="5274310" algn="r"/>
              </a:tabLst>
            </a:pPr>
            <a:r>
              <a:rPr lang="ru-RU" b="1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ПРОГРАММА ОЦЕНКИ СЛОЖНОСТИ АЛГОРИТМОВ</a:t>
            </a: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Работу выполнил: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Ф.Р. Петренко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>
              <a:lnSpc>
                <a:spcPct val="107000"/>
              </a:lnSpc>
              <a:spcAft>
                <a:spcPts val="0"/>
              </a:spcAft>
              <a:tabLst>
                <a:tab pos="714375" algn="l"/>
                <a:tab pos="3060065" algn="ctr"/>
              </a:tabLst>
            </a:pPr>
            <a:r>
              <a:rPr lang="ru-RU" sz="2400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д-р физ.-мат. наук, проф., А.И. Миков</a:t>
            </a:r>
            <a:endParaRPr lang="ru-RU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182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43847"/>
            <a:ext cx="8857861" cy="513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&lt;case&gt; ::= 'case' &lt;</a:t>
            </a: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выражение&gt; ':' [{&lt;команда&gt;}]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en-US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switch&gt; ::= 'switch' '(' &lt;</a:t>
            </a: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выражение&gt; ')' '{' [{&lt;</a:t>
            </a:r>
            <a:r>
              <a:rPr lang="en-US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case&gt;}] '}'</a:t>
            </a:r>
          </a:p>
          <a:p>
            <a:pPr indent="450215" algn="just">
              <a:lnSpc>
                <a:spcPct val="150000"/>
              </a:lnSpc>
            </a:pPr>
            <a:r>
              <a:rPr lang="en-US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печать&gt; ::= '</a:t>
            </a:r>
            <a:r>
              <a:rPr lang="en-US" sz="16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cout</a:t>
            </a:r>
            <a:r>
              <a:rPr lang="en-US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' '&lt;&lt;' (&lt;</a:t>
            </a: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выражение&gt; | &lt;строковый литерал&gt;) [{'&lt;&lt;' (&lt;выражение&gt; | &lt;строковый литерал&gt;)}]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&lt;блок&gt; ::= '{' [{&lt;команда&gt;}] '}' 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&lt;простая команда&gt; ::= &lt;вызов функции&gt; | &lt;объявление переменной&gt; | &lt;присваивание значения переменной&gt; | &lt;печать&gt; | &lt;инкремент&gt; | &lt;декремент&gt; | &lt;уменьшение значения&gt; | &lt;увеличение значения&gt; | &lt;</a:t>
            </a:r>
            <a:r>
              <a:rPr lang="en-US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break&gt; | &lt;continue&gt; | &lt;return&gt;</a:t>
            </a:r>
          </a:p>
          <a:p>
            <a:pPr indent="450215" algn="just">
              <a:lnSpc>
                <a:spcPct val="150000"/>
              </a:lnSpc>
            </a:pPr>
            <a:r>
              <a:rPr lang="en-US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команда&gt; ::= (&lt;простая команда&gt; ';') | (&lt;</a:t>
            </a:r>
            <a:r>
              <a:rPr lang="en-US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do while&gt; ';') | &lt;if&gt; | &lt;for&gt; | &lt;switch&gt; | &lt;while&gt; | &lt;</a:t>
            </a: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блок&gt;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&lt;программа&gt; ::= &lt;объявление параметра сложности&gt; [{&lt;объявление функции&gt;}]</a:t>
            </a:r>
          </a:p>
          <a:p>
            <a:pPr indent="450215" algn="just">
              <a:lnSpc>
                <a:spcPct val="150000"/>
              </a:lnSpc>
            </a:pPr>
            <a:endParaRPr lang="ru-RU" sz="12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9094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Algolite. 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Назначение и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161990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6770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Algolite. 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Лексический и синтаксический анализ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9AE978-935B-48DD-955A-09A9FF37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58" y="1630005"/>
            <a:ext cx="7326883" cy="34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7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6770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Algolite. 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Лексический и синтаксический анализ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E9DA0-C035-4434-B536-C01C3EC1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34" y="3031452"/>
            <a:ext cx="2640330" cy="3458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A8D9AB-2980-47A6-B34C-C9FE37B88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72" y="1363973"/>
            <a:ext cx="4326255" cy="15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3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171" y="349042"/>
            <a:ext cx="8969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Algolite. 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Внутреннее представление на основе синтаксического дерева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E53F1A-6A22-4185-B904-7FD2BD6C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67" y="1710457"/>
            <a:ext cx="5747236" cy="38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8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171" y="349042"/>
            <a:ext cx="8969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Algolite. 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Паттерн 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Visitor</a:t>
            </a:r>
            <a:endParaRPr lang="ru-RU" sz="28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890B73-52ED-4295-801D-33F3B5B59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3"/>
          <a:stretch/>
        </p:blipFill>
        <p:spPr bwMode="auto">
          <a:xfrm>
            <a:off x="1657032" y="1194752"/>
            <a:ext cx="5829935" cy="4468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897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171" y="349042"/>
            <a:ext cx="8969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Algolite. 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Паттерн 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Visitor</a:t>
            </a:r>
            <a:endParaRPr lang="ru-RU" sz="28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40D50-2378-4DFE-B10D-2A988D5B755F}"/>
              </a:ext>
            </a:extLst>
          </p:cNvPr>
          <p:cNvSpPr txBox="1"/>
          <p:nvPr/>
        </p:nvSpPr>
        <p:spPr>
          <a:xfrm>
            <a:off x="987489" y="1163216"/>
            <a:ext cx="7169021" cy="50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FunctionDefinitionNode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ParenExpressionNode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BinaryOperationNode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UnaryOperationNode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IntegerLiteralNode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DoubleLiteralNode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BooleanLiteralNode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StringLiteralNode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VariableNode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IfNode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WhileNode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ForNode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CaseNode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SwitchNode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BlockNode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FunctionCall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FunctionCallAsStatement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CoutNode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IncDecNode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BreakNode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ContinueNode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ReturnNode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VariableDeclarationNode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AssignmentNode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Program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– классы узлов, образующих синтаксическое дерево (каждый такой класс обладает индивидуальным набором полей, что обусловлено разным подходом к каждому из них при генерации конечной программы);</a:t>
            </a:r>
            <a:endParaRPr lang="ru-RU" sz="16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5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171" y="349042"/>
            <a:ext cx="8969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Algolite. 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Вставка счётчиков и генерация кода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40D50-2378-4DFE-B10D-2A988D5B755F}"/>
              </a:ext>
            </a:extLst>
          </p:cNvPr>
          <p:cNvSpPr txBox="1"/>
          <p:nvPr/>
        </p:nvSpPr>
        <p:spPr>
          <a:xfrm>
            <a:off x="3473320" y="4130341"/>
            <a:ext cx="2371530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counter += N</a:t>
            </a:r>
            <a:endParaRPr lang="ru-RU" sz="24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AB1B8-95F0-4F89-AA33-BFC0BE391796}"/>
              </a:ext>
            </a:extLst>
          </p:cNvPr>
          <p:cNvSpPr txBox="1"/>
          <p:nvPr/>
        </p:nvSpPr>
        <p:spPr>
          <a:xfrm>
            <a:off x="433873" y="1587689"/>
            <a:ext cx="8276254" cy="211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Так как целью курсовой работы является проведение анализа сложности транслируемого алгоритма, то в процесс генерации кода конечной программы можно внедрить расстановку команд для увеличения счётчика, символизирующего число выполняемых операций в зависимости от встреченной конструкции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endParaRPr lang="ru-RU" sz="16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6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3964" y="1278906"/>
                <a:ext cx="8756072" cy="1336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 ∗ </m:t>
                      </m:r>
                      <m:d>
                        <m:d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ru-RU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/>
                      <m:t>𝒍𝒐𝒈</m:t>
                    </m:r>
                    <m:r>
                      <a:rPr lang="ru-RU" b="1" i="1"/>
                      <m:t>(</m:t>
                    </m:r>
                    <m:r>
                      <a:rPr lang="ru-RU" b="1" i="1"/>
                      <m:t>𝒚</m:t>
                    </m:r>
                    <m:r>
                      <a:rPr lang="ru-RU" b="1" i="1"/>
                      <m:t>)</m:t>
                    </m:r>
                  </m:oMath>
                </a14:m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 i="1"/>
                      <m:t>=</m:t>
                    </m:r>
                  </m:oMath>
                </a14:m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 i="1"/>
                      <m:t>𝒍𝒐𝒈</m:t>
                    </m:r>
                    <m:r>
                      <a:rPr lang="ru-RU" b="1" i="1"/>
                      <m:t>(</m:t>
                    </m:r>
                    <m:r>
                      <a:rPr lang="ru-RU" b="1" i="1"/>
                      <m:t>𝒄</m:t>
                    </m:r>
                    <m:r>
                      <a:rPr lang="ru-RU" b="1" i="1"/>
                      <m:t>) + </m:t>
                    </m:r>
                    <m:r>
                      <a:rPr lang="ru-RU" b="1" i="1"/>
                      <m:t>𝒌</m:t>
                    </m:r>
                    <m:r>
                      <a:rPr lang="ru-RU" b="1" i="1"/>
                      <m:t> ∗ </m:t>
                    </m:r>
                    <m:r>
                      <a:rPr lang="ru-RU" b="1" i="1"/>
                      <m:t>𝒍𝒐𝒈</m:t>
                    </m:r>
                    <m:r>
                      <a:rPr lang="ru-RU" b="1" i="1"/>
                      <m:t>(</m:t>
                    </m:r>
                    <m:r>
                      <a:rPr lang="ru-RU" b="1" i="1"/>
                      <m:t>𝒙</m:t>
                    </m:r>
                    <m:r>
                      <a:rPr lang="ru-RU" b="1" i="1"/>
                      <m:t>) </m:t>
                    </m:r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𝒍𝒐𝒈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𝒗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𝒍𝒐𝒈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1278906"/>
                <a:ext cx="8756072" cy="1336328"/>
              </a:xfrm>
              <a:prstGeom prst="rect">
                <a:avLst/>
              </a:prstGeom>
              <a:blipFill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5DC2A4-25A4-431B-863D-2F81F5A41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787" y="2910094"/>
            <a:ext cx="5940425" cy="30905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23705-BC53-473D-9772-2F10BD5DCD46}"/>
                  </a:ext>
                </a:extLst>
              </p:cNvPr>
              <p:cNvSpPr txBox="1"/>
              <p:nvPr/>
            </p:nvSpPr>
            <p:spPr>
              <a:xfrm>
                <a:off x="2231571" y="6110833"/>
                <a:ext cx="4680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ru-RU" b="1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23705-BC53-473D-9772-2F10BD5DC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71" y="6110833"/>
                <a:ext cx="468085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72831C2-465B-47DB-8AEA-F0FA7210FC2C}"/>
              </a:ext>
            </a:extLst>
          </p:cNvPr>
          <p:cNvSpPr/>
          <p:nvPr/>
        </p:nvSpPr>
        <p:spPr>
          <a:xfrm>
            <a:off x="93306" y="2940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Анализ сложности алгоритма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Переход к новым переменным</a:t>
            </a:r>
          </a:p>
        </p:txBody>
      </p:sp>
    </p:spTree>
    <p:extLst>
      <p:ext uri="{BB962C8B-B14F-4D97-AF65-F5344CB8AC3E}">
        <p14:creationId xmlns:p14="http://schemas.microsoft.com/office/powerpoint/2010/main" val="66835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3964" y="1278906"/>
                <a:ext cx="8756072" cy="1469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/>
                        <m:t>𝒚</m:t>
                      </m:r>
                      <m:r>
                        <a:rPr lang="ru-RU" b="1" i="1"/>
                        <m:t> = </m:t>
                      </m:r>
                      <m:r>
                        <a:rPr lang="ru-RU" b="1" i="1"/>
                        <m:t>𝒄</m:t>
                      </m:r>
                      <m:r>
                        <a:rPr lang="ru-RU" b="1" i="1"/>
                        <m:t> ∗ (</m:t>
                      </m:r>
                      <m:sSup>
                        <m:sSupPr>
                          <m:ctrlPr>
                            <a:rPr lang="ru-RU" b="1" i="1"/>
                          </m:ctrlPr>
                        </m:sSupPr>
                        <m:e>
                          <m:r>
                            <a:rPr lang="ru-RU" b="1" i="1"/>
                            <m:t>𝒙</m:t>
                          </m:r>
                        </m:e>
                        <m:sup>
                          <m:r>
                            <a:rPr lang="ru-RU" b="1" i="1"/>
                            <m:t>𝒌</m:t>
                          </m:r>
                        </m:sup>
                      </m:sSup>
                      <m:r>
                        <a:rPr lang="ru-RU" b="1" i="1"/>
                        <m:t>) ∗ </m:t>
                      </m:r>
                      <m:r>
                        <a:rPr lang="ru-RU" b="1" i="1"/>
                        <m:t>𝒍𝒐𝒈</m:t>
                      </m:r>
                      <m:r>
                        <a:rPr lang="ru-RU" b="1" i="1"/>
                        <m:t>(</m:t>
                      </m:r>
                      <m:r>
                        <a:rPr lang="ru-RU" b="1" i="1"/>
                        <m:t>𝒙</m:t>
                      </m:r>
                      <m:r>
                        <a:rPr lang="ru-RU" b="1" i="1"/>
                        <m:t>)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ru-RU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𝒍𝒐𝒈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𝒍𝒐𝒈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𝒍𝒐𝒈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+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𝒍𝒐𝒈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𝒍𝒐𝒈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𝒍𝒐𝒈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𝒗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𝒍𝒐𝒈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1278906"/>
                <a:ext cx="8756072" cy="1469248"/>
              </a:xfrm>
              <a:prstGeom prst="rect">
                <a:avLst/>
              </a:prstGeom>
              <a:blipFill>
                <a:blip r:embed="rId3"/>
                <a:stretch>
                  <a:fillRect b="-33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B93EA3-F5E7-4D28-8991-298CFD58D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4" y="3076558"/>
            <a:ext cx="7797332" cy="20665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BAD90-A446-4094-9F21-DEF5A1CEB9AE}"/>
                  </a:ext>
                </a:extLst>
              </p:cNvPr>
              <p:cNvSpPr txBox="1"/>
              <p:nvPr/>
            </p:nvSpPr>
            <p:spPr>
              <a:xfrm>
                <a:off x="2231572" y="5286874"/>
                <a:ext cx="4680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ru-RU" b="1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BAD90-A446-4094-9F21-DEF5A1CEB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72" y="5286874"/>
                <a:ext cx="468085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FB7124E-43EE-4C9C-AF50-9C9C3537CF09}"/>
              </a:ext>
            </a:extLst>
          </p:cNvPr>
          <p:cNvSpPr/>
          <p:nvPr/>
        </p:nvSpPr>
        <p:spPr>
          <a:xfrm>
            <a:off x="93306" y="2940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Анализ сложности алгоритма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Переход к новым переменным</a:t>
            </a:r>
          </a:p>
        </p:txBody>
      </p:sp>
    </p:spTree>
    <p:extLst>
      <p:ext uri="{BB962C8B-B14F-4D97-AF65-F5344CB8AC3E}">
        <p14:creationId xmlns:p14="http://schemas.microsoft.com/office/powerpoint/2010/main" val="140067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3964" y="2022832"/>
                <a:ext cx="8756072" cy="879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ru-RU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′−(∑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′)(∑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(∑(</m:t>
                              </m:r>
                              <m:sSup>
                                <m:sSupPr>
                                  <m:ctrlP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2022832"/>
                <a:ext cx="8756072" cy="879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93306" y="2940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Анализ сложности алгоритма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Переход к новым переменным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2CDEC6-B223-4F7B-992F-4290EA6EAF3C}"/>
                  </a:ext>
                </a:extLst>
              </p:cNvPr>
              <p:cNvSpPr txBox="1"/>
              <p:nvPr/>
            </p:nvSpPr>
            <p:spPr>
              <a:xfrm>
                <a:off x="3524250" y="3119365"/>
                <a:ext cx="2095500" cy="632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ru-RU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′−</m:t>
                        </m:r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(∑</m:t>
                        </m:r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num>
                      <m:den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ru-RU" sz="24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u-RU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2CDEC6-B223-4F7B-992F-4290EA6E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0" y="3119365"/>
                <a:ext cx="2095500" cy="632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67834C-F493-4770-9163-84348894D9BA}"/>
                  </a:ext>
                </a:extLst>
              </p:cNvPr>
              <p:cNvSpPr txBox="1"/>
              <p:nvPr/>
            </p:nvSpPr>
            <p:spPr>
              <a:xfrm>
                <a:off x="2231572" y="3868407"/>
                <a:ext cx="4680856" cy="842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ru-RU" sz="24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ru-RU" sz="24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ru-RU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67834C-F493-4770-9163-84348894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72" y="3868407"/>
                <a:ext cx="4680856" cy="842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64E545-2F1E-42E4-8342-EB8CA349F5E9}"/>
              </a:ext>
            </a:extLst>
          </p:cNvPr>
          <p:cNvSpPr txBox="1"/>
          <p:nvPr/>
        </p:nvSpPr>
        <p:spPr>
          <a:xfrm>
            <a:off x="193964" y="1327701"/>
            <a:ext cx="875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Для определения класса сложности используем следующие формулы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C7FEBB-B44B-43FB-A867-CF6CE7DAC3A8}"/>
                  </a:ext>
                </a:extLst>
              </p:cNvPr>
              <p:cNvSpPr txBox="1"/>
              <p:nvPr/>
            </p:nvSpPr>
            <p:spPr>
              <a:xfrm>
                <a:off x="1543440" y="4934163"/>
                <a:ext cx="6691603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ru-RU" b="1" i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b="1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ru-RU" b="1" i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b="1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ru-RU" b="1" i="1"/>
                        <m:t>𝒖</m:t>
                      </m:r>
                      <m:r>
                        <a:rPr lang="ru-RU" b="1" i="1"/>
                        <m:t>` = </m:t>
                      </m:r>
                      <m:r>
                        <a:rPr lang="en-US" b="1" i="1"/>
                        <m:t>𝒂</m:t>
                      </m:r>
                      <m:r>
                        <a:rPr lang="ru-RU" b="1" i="1"/>
                        <m:t>+</m:t>
                      </m:r>
                      <m:r>
                        <a:rPr lang="en-US" b="1" i="1"/>
                        <m:t>𝒃</m:t>
                      </m:r>
                      <m:r>
                        <a:rPr lang="ru-RU" b="1" i="1"/>
                        <m:t>∗</m:t>
                      </m:r>
                      <m:r>
                        <a:rPr lang="en-US" b="1" i="1"/>
                        <m:t>𝒗</m:t>
                      </m:r>
                      <m:r>
                        <a:rPr lang="ru-RU" b="1" i="1"/>
                        <m:t>= </m:t>
                      </m:r>
                      <m:r>
                        <a:rPr lang="ru-RU" b="1" i="1"/>
                        <m:t>𝒍𝒐𝒈</m:t>
                      </m:r>
                      <m:r>
                        <a:rPr lang="ru-RU" b="1" i="1"/>
                        <m:t>(</m:t>
                      </m:r>
                      <m:r>
                        <a:rPr lang="ru-RU" b="1" i="1"/>
                        <m:t>𝒄</m:t>
                      </m:r>
                      <m:r>
                        <a:rPr lang="ru-RU" b="1" i="1"/>
                        <m:t>) + </m:t>
                      </m:r>
                      <m:r>
                        <a:rPr lang="ru-RU" b="1" i="1"/>
                        <m:t>𝒌</m:t>
                      </m:r>
                      <m:r>
                        <a:rPr lang="ru-RU" b="1" i="1"/>
                        <m:t> ∗ </m:t>
                      </m:r>
                      <m:r>
                        <a:rPr lang="ru-RU" b="1" i="1"/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C7FEBB-B44B-43FB-A867-CF6CE7DAC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440" y="4934163"/>
                <a:ext cx="6691603" cy="639983"/>
              </a:xfrm>
              <a:prstGeom prst="rect">
                <a:avLst/>
              </a:prstGeom>
              <a:blipFill>
                <a:blip r:embed="rId6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B60C0-FBE0-4814-8EA8-98EBE844D6AA}"/>
                  </a:ext>
                </a:extLst>
              </p:cNvPr>
              <p:cNvSpPr txBox="1"/>
              <p:nvPr/>
            </p:nvSpPr>
            <p:spPr>
              <a:xfrm>
                <a:off x="193964" y="5797043"/>
                <a:ext cx="8756072" cy="766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400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  <a:cs typeface="Times New Roman" panose="02020603050405020304" pitchFamily="18" charset="0"/>
                  </a:rPr>
                  <a:t>Результирующий выбор упадёт на тот тип класса сложности, чья ошибка </a:t>
                </a:r>
                <a14:m>
                  <m:oMath xmlns:m="http://schemas.openxmlformats.org/officeDocument/2006/math">
                    <m:r>
                      <a:rPr lang="ru-RU" sz="1400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  <a:cs typeface="Times New Roman" panose="02020603050405020304" pitchFamily="18" charset="0"/>
                  </a:rPr>
                  <a:t>показала меньшее значение. Следует отметить, что здесь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400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  <a:cs typeface="Times New Roman" panose="02020603050405020304" pitchFamily="18" charset="0"/>
                  </a:rPr>
                  <a:t> – это степень x в исходной функции сложности </a:t>
                </a: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≥ 0)</m:t>
                    </m:r>
                  </m:oMath>
                </a14:m>
                <a:r>
                  <a:rPr lang="ru-RU" sz="1400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B60C0-FBE0-4814-8EA8-98EBE844D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5797043"/>
                <a:ext cx="8756072" cy="766941"/>
              </a:xfrm>
              <a:prstGeom prst="rect">
                <a:avLst/>
              </a:prstGeom>
              <a:blipFill>
                <a:blip r:embed="rId7"/>
                <a:stretch>
                  <a:fillRect l="-209" t="-2381" b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70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964" y="224918"/>
            <a:ext cx="87560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Временная сложность алгоритма и её роль при разработке программ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178432-308F-448B-8660-F0D45614A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136"/>
            <a:ext cx="5867824" cy="4619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E407F-2D85-4761-A1CD-6A11E92BCECB}"/>
              </a:ext>
            </a:extLst>
          </p:cNvPr>
          <p:cNvSpPr txBox="1"/>
          <p:nvPr/>
        </p:nvSpPr>
        <p:spPr>
          <a:xfrm>
            <a:off x="5867824" y="1450257"/>
            <a:ext cx="3349690" cy="2441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Будем рассматривать временную сложность алгоритмов, которая подсчитывается в количестве арифметических операций, сравнений, пересылок.</a:t>
            </a:r>
            <a:endParaRPr lang="ru-RU" sz="14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D1022-9F46-4163-9343-DB2FCFE2B988}"/>
              </a:ext>
            </a:extLst>
          </p:cNvPr>
          <p:cNvSpPr txBox="1"/>
          <p:nvPr/>
        </p:nvSpPr>
        <p:spPr>
          <a:xfrm>
            <a:off x="5867824" y="3891695"/>
            <a:ext cx="2404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Временная сложность алгоритма обычно выражается с использованием нотации «O» большое (Big O)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01C84E-006E-4F0E-B9D2-61391579B19F}"/>
              </a:ext>
            </a:extLst>
          </p:cNvPr>
          <p:cNvSpPr txBox="1"/>
          <p:nvPr/>
        </p:nvSpPr>
        <p:spPr>
          <a:xfrm>
            <a:off x="174171" y="1775841"/>
            <a:ext cx="82358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Используемые средства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ru-RU" sz="24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1. </a:t>
            </a:r>
            <a:r>
              <a:rPr lang="ru-RU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Среда разработки </a:t>
            </a:r>
            <a:r>
              <a:rPr lang="en-US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Microsoft Visual Studio Community 2019</a:t>
            </a:r>
          </a:p>
          <a:p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2. </a:t>
            </a: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Библиотека для визуализации данных на графиках </a:t>
            </a:r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pbPlots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3. </a:t>
            </a: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Компилятор 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g++</a:t>
            </a:r>
            <a:endParaRPr lang="ru-RU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2ABD07-38D1-4322-8889-1A853765F47D}"/>
              </a:ext>
            </a:extLst>
          </p:cNvPr>
          <p:cNvSpPr/>
          <p:nvPr/>
        </p:nvSpPr>
        <p:spPr>
          <a:xfrm>
            <a:off x="174171" y="628960"/>
            <a:ext cx="8969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Уточнение этапа программной реализации </a:t>
            </a:r>
          </a:p>
        </p:txBody>
      </p:sp>
    </p:spTree>
    <p:extLst>
      <p:ext uri="{BB962C8B-B14F-4D97-AF65-F5344CB8AC3E}">
        <p14:creationId xmlns:p14="http://schemas.microsoft.com/office/powerpoint/2010/main" val="132419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2ABD07-38D1-4322-8889-1A853765F47D}"/>
              </a:ext>
            </a:extLst>
          </p:cNvPr>
          <p:cNvSpPr/>
          <p:nvPr/>
        </p:nvSpPr>
        <p:spPr>
          <a:xfrm>
            <a:off x="174171" y="349042"/>
            <a:ext cx="8969829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Инструкция по работе с программой</a:t>
            </a:r>
            <a:r>
              <a:rPr lang="en-US" sz="2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55CC6-CE70-44B2-98CF-D7C2090B147C}"/>
              </a:ext>
            </a:extLst>
          </p:cNvPr>
          <p:cNvSpPr txBox="1"/>
          <p:nvPr/>
        </p:nvSpPr>
        <p:spPr>
          <a:xfrm>
            <a:off x="174171" y="1337220"/>
            <a:ext cx="8663474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. </a:t>
            </a:r>
            <a:r>
              <a:rPr lang="ru-RU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О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ткрыть файл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sourceAlgolite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для описания алгоритма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:</a:t>
            </a:r>
            <a:endParaRPr lang="ru-RU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983F37-FA32-460B-A329-44D86C8B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27" y="2123228"/>
            <a:ext cx="7750146" cy="32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2ABD07-38D1-4322-8889-1A853765F47D}"/>
              </a:ext>
            </a:extLst>
          </p:cNvPr>
          <p:cNvSpPr/>
          <p:nvPr/>
        </p:nvSpPr>
        <p:spPr>
          <a:xfrm>
            <a:off x="174171" y="349042"/>
            <a:ext cx="8969829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Инструкция по работе с программой</a:t>
            </a:r>
            <a:r>
              <a:rPr lang="en-US" sz="2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55CC6-CE70-44B2-98CF-D7C2090B147C}"/>
              </a:ext>
            </a:extLst>
          </p:cNvPr>
          <p:cNvSpPr txBox="1"/>
          <p:nvPr/>
        </p:nvSpPr>
        <p:spPr>
          <a:xfrm>
            <a:off x="174171" y="1337220"/>
            <a:ext cx="8663474" cy="211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. </a:t>
            </a: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О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бъявить команду инициализации параметра сложности и ввести идентификатор параметра, граничные значения и величину шага изменения параметра при анализе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описать исследуемый алгоритм через набор функций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:</a:t>
            </a:r>
            <a:endParaRPr lang="ru-RU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lvl="0" algn="just">
              <a:lnSpc>
                <a:spcPct val="150000"/>
              </a:lnSpc>
            </a:pPr>
            <a:endParaRPr lang="ru-RU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801D31-BE10-41DD-83D6-7B9042B9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7" y="3160922"/>
            <a:ext cx="7906808" cy="29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57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2ABD07-38D1-4322-8889-1A853765F47D}"/>
              </a:ext>
            </a:extLst>
          </p:cNvPr>
          <p:cNvSpPr/>
          <p:nvPr/>
        </p:nvSpPr>
        <p:spPr>
          <a:xfrm>
            <a:off x="174171" y="349042"/>
            <a:ext cx="8969829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Инструкция по работе с программой</a:t>
            </a:r>
            <a:r>
              <a:rPr lang="en-US" sz="2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55CC6-CE70-44B2-98CF-D7C2090B147C}"/>
              </a:ext>
            </a:extLst>
          </p:cNvPr>
          <p:cNvSpPr txBox="1"/>
          <p:nvPr/>
        </p:nvSpPr>
        <p:spPr>
          <a:xfrm>
            <a:off x="174171" y="1337220"/>
            <a:ext cx="8663474" cy="211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3. </a:t>
            </a: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О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пределить функцию 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main</a:t>
            </a: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(без параметров), откуда будет запускаться весь процесс выполнения программных блоков, образующих рассматриваемый алгоритм и запустить процесс выполнения основной программы, описанный в файле </a:t>
            </a:r>
            <a:r>
              <a:rPr lang="en-US" sz="18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AlgoliteParser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:</a:t>
            </a:r>
            <a:endParaRPr lang="ru-RU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lvl="0" algn="just">
              <a:lnSpc>
                <a:spcPct val="150000"/>
              </a:lnSpc>
            </a:pPr>
            <a:endParaRPr lang="ru-RU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2870D-FBB3-4E66-B791-B9668DB0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3290596"/>
            <a:ext cx="7806814" cy="27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98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2ABD07-38D1-4322-8889-1A853765F47D}"/>
              </a:ext>
            </a:extLst>
          </p:cNvPr>
          <p:cNvSpPr/>
          <p:nvPr/>
        </p:nvSpPr>
        <p:spPr>
          <a:xfrm>
            <a:off x="174171" y="349042"/>
            <a:ext cx="8969829" cy="65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Инструкция по работе с программой</a:t>
            </a:r>
            <a:r>
              <a:rPr lang="en-US" sz="2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55CC6-CE70-44B2-98CF-D7C2090B147C}"/>
              </a:ext>
            </a:extLst>
          </p:cNvPr>
          <p:cNvSpPr txBox="1"/>
          <p:nvPr/>
        </p:nvSpPr>
        <p:spPr>
          <a:xfrm>
            <a:off x="174171" y="1163048"/>
            <a:ext cx="8663474" cy="115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В результате работы будет получен график сложности алгоритма с определённым классом сложности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:</a:t>
            </a:r>
            <a:endParaRPr lang="ru-RU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527E9-7152-4491-9F12-F409D464D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9"/>
          <a:stretch/>
        </p:blipFill>
        <p:spPr bwMode="auto">
          <a:xfrm>
            <a:off x="2255260" y="1816015"/>
            <a:ext cx="4501296" cy="45542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830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7082" y="152400"/>
            <a:ext cx="9161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анализа сложности </a:t>
            </a:r>
            <a:r>
              <a:rPr lang="ru-RU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нерекурсивного</a:t>
            </a: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алгоритма поиска числа Фибоначчи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D2406E-D857-41BB-9CA2-C2EC50EA3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52"/>
          <a:stretch/>
        </p:blipFill>
        <p:spPr>
          <a:xfrm>
            <a:off x="96235" y="997894"/>
            <a:ext cx="3619851" cy="44449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0F396B-B302-4721-A2C3-EC7F1B32F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44"/>
          <a:stretch/>
        </p:blipFill>
        <p:spPr>
          <a:xfrm>
            <a:off x="3786447" y="1156996"/>
            <a:ext cx="5261318" cy="39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93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7082" y="152400"/>
            <a:ext cx="9161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анализа сложности </a:t>
            </a:r>
            <a:r>
              <a:rPr lang="ru-RU" sz="2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нерекурсивного</a:t>
            </a: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алгоритма поиска числа Фибоначчи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3B4101-55DA-4F45-9C35-F441B309C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0"/>
          <a:stretch/>
        </p:blipFill>
        <p:spPr bwMode="auto">
          <a:xfrm>
            <a:off x="1549296" y="860286"/>
            <a:ext cx="6028325" cy="57544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619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7082" y="152400"/>
            <a:ext cx="9161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анализа сложности рекурсивного алгоритма поиска числа Фибоначчи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720DE1-A469-4E46-AA09-40235B12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58" y="915335"/>
            <a:ext cx="4926084" cy="29846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C81B05-3148-48AD-A88D-E696A8EC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207" y="4053000"/>
            <a:ext cx="5349585" cy="24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9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7082" y="152400"/>
            <a:ext cx="9161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анализа сложности рекурсивного алгоритма поиска числа Фибоначчи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69AB7E-26CD-4D8B-BB4E-81B218FFE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t="4923" b="4797"/>
          <a:stretch/>
        </p:blipFill>
        <p:spPr bwMode="auto">
          <a:xfrm>
            <a:off x="1464796" y="860286"/>
            <a:ext cx="6214408" cy="5722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6928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7082" y="152400"/>
            <a:ext cx="9161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анализа сложности алгоритма сортировки пузырьком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500453-244B-4CC9-99CE-D6A993347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0" y="875114"/>
            <a:ext cx="8708880" cy="46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2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07817" y="365126"/>
            <a:ext cx="8797637" cy="1325563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Big O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87926" y="1506970"/>
                <a:ext cx="8437418" cy="4351338"/>
              </a:xfrm>
            </p:spPr>
            <p:txBody>
              <a:bodyPr>
                <a:noAutofit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𝒇</m:t>
                    </m:r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𝒙</m:t>
                    </m:r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𝒈</m:t>
                    </m:r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𝒙</m:t>
                    </m:r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— две функции, определенные в некоторой проколотой окрестности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ru-RU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причем в этой окрестности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𝒈</m:t>
                    </m:r>
                  </m:oMath>
                </a14:m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не обращается в ноль. Говорят, что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𝒇</m:t>
                    </m:r>
                  </m:oMath>
                </a14:m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является «O» большим от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𝒈</m:t>
                    </m:r>
                  </m:oMath>
                </a14:m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𝒙</m:t>
                    </m:r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ru-RU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если существует такая константа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𝑪</m:t>
                    </m:r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ru-RU" sz="20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что для всех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из некоторой окрестности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ru-RU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sz="2000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ru-RU" sz="20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имеет место неравенство: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𝒇</m:t>
                          </m:r>
                          <m:r>
                            <a:rPr lang="ru-RU" sz="2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ru-RU" sz="2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𝒙</m:t>
                          </m:r>
                          <m:r>
                            <a:rPr lang="ru-RU" sz="2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ru-RU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ru-RU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𝑪</m:t>
                      </m:r>
                      <m:r>
                        <a:rPr lang="ru-RU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|</m:t>
                      </m:r>
                      <m:r>
                        <a:rPr lang="ru-RU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𝒈</m:t>
                      </m:r>
                      <m:d>
                        <m:dPr>
                          <m:ctrlPr>
                            <a:rPr lang="ru-RU" sz="2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𝒙</m:t>
                          </m:r>
                        </m:e>
                      </m:d>
                      <m:r>
                        <a:rPr lang="ru-RU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|</m:t>
                      </m:r>
                    </m:oMath>
                  </m:oMathPara>
                </a14:m>
                <a:endParaRPr lang="ru-RU" sz="2000" b="1" dirty="0"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Иначе говоря, в первом случае отношение модулей </a:t>
                </a:r>
                <a14:m>
                  <m:oMath xmlns:m="http://schemas.openxmlformats.org/officeDocument/2006/math">
                    <m:r>
                      <a:rPr lang="ru-RU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ru-RU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ru-RU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b="1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ru-RU" sz="2000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𝒈</m:t>
                    </m:r>
                    <m:d>
                      <m:dPr>
                        <m:ctrlPr>
                          <a:rPr lang="ru-RU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sz="2000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ограничено сверху некоторой константой </a:t>
                </a:r>
                <a14:m>
                  <m:oMath xmlns:m="http://schemas.openxmlformats.org/officeDocument/2006/math">
                    <m:r>
                      <a:rPr lang="ru-RU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r>
                  <a:rPr lang="ru-RU" sz="2000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в окрестностях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 Нотация «О» большое описывает количество операций при наихудшем сценарии.</a:t>
                </a:r>
                <a:endParaRPr lang="ru-RU" sz="2000" dirty="0">
                  <a:latin typeface="Segoe UI Black" panose="020B0A02040204020203" pitchFamily="34" charset="0"/>
                  <a:ea typeface="Segoe UI Black" panose="020B0A020402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6" y="1506970"/>
                <a:ext cx="8437418" cy="4351338"/>
              </a:xfrm>
              <a:blipFill>
                <a:blip r:embed="rId3"/>
                <a:stretch>
                  <a:fillRect l="-795" r="-1373" b="-6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81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7082" y="152400"/>
            <a:ext cx="9161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анализа сложности алгоритма сортировки пузырьком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F5D506-D14E-403B-BFE7-9A25CAC7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00" y="590693"/>
            <a:ext cx="6092599" cy="61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40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7082" y="152400"/>
            <a:ext cx="9161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анализа сложности алгоритма сортировки пузырьком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A1ACCE-0134-4A20-9556-A71BA3EFD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8"/>
          <a:stretch/>
        </p:blipFill>
        <p:spPr bwMode="auto">
          <a:xfrm>
            <a:off x="1428947" y="552510"/>
            <a:ext cx="6286106" cy="59969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7309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3960CFEB-60CB-4916-A864-D8C8DBCE93B3}"/>
              </a:ext>
            </a:extLst>
          </p:cNvPr>
          <p:cNvSpPr txBox="1">
            <a:spLocks/>
          </p:cNvSpPr>
          <p:nvPr/>
        </p:nvSpPr>
        <p:spPr>
          <a:xfrm>
            <a:off x="207817" y="365126"/>
            <a:ext cx="879763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Заключение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6ADE6A4C-F246-4CED-946C-079B3C24BB9C}"/>
              </a:ext>
            </a:extLst>
          </p:cNvPr>
          <p:cNvSpPr txBox="1">
            <a:spLocks/>
          </p:cNvSpPr>
          <p:nvPr/>
        </p:nvSpPr>
        <p:spPr>
          <a:xfrm>
            <a:off x="207817" y="1090203"/>
            <a:ext cx="843741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В результате выполнения курсовой работы была создана программа, предоставляющая возможность оценивания сложности алгоритма, написанного на разработанном языке </a:t>
            </a:r>
            <a:r>
              <a:rPr lang="ru-RU" sz="24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Algolite</a:t>
            </a:r>
            <a:r>
              <a:rPr lang="ru-RU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, транслируемого в команды языка C++, с дальнейшим построением графика сложности, описывающего зависимость числа элементарных операций от заданных значений параметра. Благодаря проведённым тестированиям функционала разработанной программы можно прийти к выводу, что данный процесс возможно автоматизировать, тем самым уменьшив временные затраты при внедрении рассматриваемого алгоритма в некоторую систему.</a:t>
            </a:r>
            <a:endParaRPr lang="ru-RU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65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92518" y="2921169"/>
            <a:ext cx="81243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191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07817" y="365126"/>
            <a:ext cx="8797637" cy="1325563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Big O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87926" y="1506970"/>
                <a:ext cx="843741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В рамках рассмотрения сложности алгоритмов </a:t>
                </a:r>
                <a:r>
                  <a:rPr lang="en-US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Big O </a:t>
                </a:r>
                <a:r>
                  <a:rPr lang="ru-RU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по своей сути позволяет разделять различные алгоритмы по классам сложности. К таким классам относятся: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ru-RU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(константное время),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ru-RU" b="1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ru-RU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(линейное время),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(полиномиальное время, где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ru-RU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(логарифмическое время),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ru-RU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(линейно-логарифмическое время),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(экспоненциальное время) и т.д. </a:t>
                </a: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6" y="1506970"/>
                <a:ext cx="8437418" cy="4351338"/>
              </a:xfrm>
              <a:blipFill>
                <a:blip r:embed="rId3"/>
                <a:stretch>
                  <a:fillRect l="-15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5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07817" y="134971"/>
            <a:ext cx="8797637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207817" y="1253331"/>
                <a:ext cx="8437418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Times New Roman" panose="02020603050405020304" pitchFamily="18" charset="0"/>
                  </a:rPr>
                  <a:t>Задача курсовой работы состоит в разработке программы для автоматизированного оценивания сложности произвольного алгоритма с отображением графика его сложности. </a:t>
                </a:r>
                <a:r>
                  <a:rPr lang="ru-RU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Результаты будут приведены в виде графиков сложности и наименований классов сложности в рамках нотации </a:t>
                </a:r>
                <a:r>
                  <a:rPr lang="en-US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Big O. </a:t>
                </a:r>
                <a:endParaRPr lang="ru-RU" sz="2400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Ввиду существования немалого числа классов сложности на задачу будет наложено следующее ограничение: результирующими классами сложности будут являться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ru-RU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</a:t>
                </a:r>
                <a:r>
                  <a:rPr lang="en-US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sz="2400" b="1" i="1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</a:t>
                </a:r>
                <a:r>
                  <a:rPr lang="en-US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:r>
                  <a:rPr lang="ru-RU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…,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 </a:t>
                </a:r>
                <a:r>
                  <a:rPr lang="ru-RU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Если алгоритм принадлежит иному классу сложности, ответ будет дан либо приближенно к одному из вышеуказанных, либо отмечен как</a:t>
                </a:r>
                <a:r>
                  <a:rPr lang="en-US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  <a:endParaRPr lang="ru-RU" sz="2400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17" y="1253331"/>
                <a:ext cx="8437418" cy="4351338"/>
              </a:xfrm>
              <a:blipFill>
                <a:blip r:embed="rId3"/>
                <a:stretch>
                  <a:fillRect l="-1084" t="-1823" r="-506" b="-23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95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73181" y="62204"/>
            <a:ext cx="8797637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Научная новизна работы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теоретическая и практическая значимость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18D367-30DB-4AF1-AC7D-366C632D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" y="1281403"/>
            <a:ext cx="4846389" cy="54521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F46924-FEA9-4547-B06A-A724E606E52A}"/>
              </a:ext>
            </a:extLst>
          </p:cNvPr>
          <p:cNvSpPr txBox="1"/>
          <p:nvPr/>
        </p:nvSpPr>
        <p:spPr>
          <a:xfrm>
            <a:off x="5019570" y="1690062"/>
            <a:ext cx="352598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Научная новизна и уникальность работы заключается в том, что предлагается оригинальный способ программного анализа сложности различных алгоритмов на основе числа элементарных операций, которые они содержат.</a:t>
            </a:r>
            <a:endParaRPr lang="ru-RU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1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73181" y="62204"/>
            <a:ext cx="8797637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Научная новизна работы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теоретическая и практическая значимость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B6998-57A9-4203-9D02-6CA795F386C0}"/>
              </a:ext>
            </a:extLst>
          </p:cNvPr>
          <p:cNvSpPr txBox="1"/>
          <p:nvPr/>
        </p:nvSpPr>
        <p:spPr>
          <a:xfrm>
            <a:off x="173181" y="2014253"/>
            <a:ext cx="8797637" cy="2829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Теоретическая и практическая значимость работы характеризуется пользой, которую может привнести программа, позволяющая разработчикам автоматизированным способом определять сложность рассматриваемых алгоритмов, тем самым исключая излишние временные затраты на ручное определение сложности.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113861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7744" y="1647978"/>
            <a:ext cx="8756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 – </a:t>
            </a: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программный язык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разработанный в целях предоставления возможности описания произвольного алгоритма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8046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Algolite.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Назначение и функционал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A0F4B-657A-4534-8397-4B718219EA48}"/>
              </a:ext>
            </a:extLst>
          </p:cNvPr>
          <p:cNvSpPr txBox="1"/>
          <p:nvPr/>
        </p:nvSpPr>
        <p:spPr>
          <a:xfrm>
            <a:off x="187744" y="3429000"/>
            <a:ext cx="87560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Функционал из </a:t>
            </a:r>
            <a:r>
              <a:rPr lang="en-US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  <a:r>
              <a:rPr lang="ru-RU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++, используемый в качестве основы разработанного программного языка, был выбран таким образом, чтобы оказаться вполне достаточным для описания произвольного алгоритма</a:t>
            </a:r>
            <a:endParaRPr lang="ru-RU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88575"/>
            <a:ext cx="923730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&lt;цифра&gt; ::= '0' | '1' | '2' | '3' | '4' | '5' | '6' | '7' | '8' | '9'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&lt;буква&gt; ::= /[</a:t>
            </a: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A-Za-z]/</a:t>
            </a: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число&gt; ::= &lt;цифра&gt; [{&lt;цифра&gt;} ['.' &lt;цифра&gt; [{&lt;цифра&gt;}]]]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&lt;логическое значение&gt; ::= '</a:t>
            </a: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true' | 'false'</a:t>
            </a: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имя&gt; ::= &lt;буква&gt; [{&lt;буква&gt; | &lt;цифра&gt;}]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&lt;переменная&gt; := &lt;имя&gt; [{'[' &lt;выражение&gt; ']'}]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&lt;тип данных&gt; ::= '</a:t>
            </a: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int' | 'bool' | 'long' | 'long </a:t>
            </a:r>
            <a:r>
              <a:rPr lang="en-US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long</a:t>
            </a: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' | 'double’</a:t>
            </a: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&lt;вызов функции&gt; ::= &lt;имя&gt; '(' [&lt;выражение&gt; [{ ',' &lt;выражение&gt; }]] ')’ </a:t>
            </a: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  <a:endParaRPr lang="ru-RU" sz="12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&lt;инкремент&gt; ::= (&lt;переменная&gt; '++') | ('++' &lt;переменная&gt;) 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&lt;декремент&gt; ::= (&lt;переменная&gt; '--') | ('--' &lt;переменная&gt;) </a:t>
            </a: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&lt;break&gt; ::= 'break'</a:t>
            </a:r>
            <a:endParaRPr lang="ru-RU" sz="12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&lt;continue&gt; ::= 'continue' </a:t>
            </a:r>
            <a:endParaRPr lang="ru-RU" sz="12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&lt;return&gt; ::= 'return' &lt;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выражение</a:t>
            </a: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&gt;</a:t>
            </a:r>
            <a:endParaRPr lang="ru-RU" sz="12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  <a:endParaRPr lang="ru-RU" sz="120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ru-RU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if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&gt; ::= '</a:t>
            </a:r>
            <a:r>
              <a:rPr lang="ru-RU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if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' '(' &lt;выражение&gt; ')' &lt;команда&gt; ['</a:t>
            </a:r>
            <a:r>
              <a:rPr lang="ru-RU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else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' &lt;команда&gt;]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ru-RU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while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условие&gt; ::= '</a:t>
            </a:r>
            <a:r>
              <a:rPr lang="ru-RU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while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' '(' &lt;выражение&gt; ')'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ru-RU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while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&gt; ::= &lt;</a:t>
            </a:r>
            <a:r>
              <a:rPr lang="ru-RU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while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условие&gt; &lt;команда&gt;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do while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&gt; ::= '</a:t>
            </a: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do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' &lt;команда&gt; &lt;</a:t>
            </a:r>
            <a:r>
              <a:rPr lang="en-US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while 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условие&gt;</a:t>
            </a:r>
          </a:p>
          <a:p>
            <a:r>
              <a:rPr lang="en-US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     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  <a:r>
              <a:rPr lang="ru-RU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for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&gt; ::= '</a:t>
            </a:r>
            <a:r>
              <a:rPr lang="ru-RU" sz="12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for</a:t>
            </a:r>
            <a:r>
              <a:rPr lang="ru-RU" sz="12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' '(' [&lt;простая команда&gt;] ';' [&lt;выражение&gt;] ';' [&lt;простая команда&gt;] ')' &lt;команда&gt;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9094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Algolite. 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Назначение и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928359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10138</TotalTime>
  <Words>1582</Words>
  <Application>Microsoft Office PowerPoint</Application>
  <PresentationFormat>Экран (4:3)</PresentationFormat>
  <Paragraphs>134</Paragraphs>
  <Slides>33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Segoe UI Black</vt:lpstr>
      <vt:lpstr>Times New Roman</vt:lpstr>
      <vt:lpstr>Тема Office</vt:lpstr>
      <vt:lpstr>Презентация PowerPoint</vt:lpstr>
      <vt:lpstr>Презентация PowerPoint</vt:lpstr>
      <vt:lpstr>Big O</vt:lpstr>
      <vt:lpstr>Big O</vt:lpstr>
      <vt:lpstr>Математическая постановка задачи</vt:lpstr>
      <vt:lpstr>Научная новизна работы, теоретическая и практическая значимость</vt:lpstr>
      <vt:lpstr>Научная новизна работы, теоретическая и практическая значимость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Smoky Bit</cp:lastModifiedBy>
  <cp:revision>133</cp:revision>
  <dcterms:created xsi:type="dcterms:W3CDTF">2019-12-11T13:50:14Z</dcterms:created>
  <dcterms:modified xsi:type="dcterms:W3CDTF">2021-12-20T22:47:58Z</dcterms:modified>
</cp:coreProperties>
</file>