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5"/>
  </p:notesMasterIdLst>
  <p:sldIdLst>
    <p:sldId id="280" r:id="rId2"/>
    <p:sldId id="282" r:id="rId3"/>
    <p:sldId id="303" r:id="rId4"/>
    <p:sldId id="326" r:id="rId5"/>
    <p:sldId id="288" r:id="rId6"/>
    <p:sldId id="305" r:id="rId7"/>
    <p:sldId id="327" r:id="rId8"/>
    <p:sldId id="328" r:id="rId9"/>
    <p:sldId id="329" r:id="rId10"/>
    <p:sldId id="330" r:id="rId11"/>
    <p:sldId id="318" r:id="rId12"/>
    <p:sldId id="331" r:id="rId13"/>
    <p:sldId id="321" r:id="rId14"/>
    <p:sldId id="323" r:id="rId15"/>
    <p:sldId id="324" r:id="rId16"/>
    <p:sldId id="273" r:id="rId17"/>
    <p:sldId id="332" r:id="rId18"/>
    <p:sldId id="333" r:id="rId19"/>
    <p:sldId id="334" r:id="rId20"/>
    <p:sldId id="335" r:id="rId21"/>
    <p:sldId id="336" r:id="rId22"/>
    <p:sldId id="285" r:id="rId23"/>
    <p:sldId id="289" r:id="rId2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A3DC070A-E3D7-48F8-8027-66389560EB2C}">
          <p14:sldIdLst>
            <p14:sldId id="280"/>
            <p14:sldId id="282"/>
            <p14:sldId id="303"/>
            <p14:sldId id="326"/>
            <p14:sldId id="288"/>
          </p14:sldIdLst>
        </p14:section>
        <p14:section name="Методы решения задач" id="{9079FCE8-8608-4F99-8EDF-BE09F49C95F2}">
          <p14:sldIdLst>
            <p14:sldId id="305"/>
            <p14:sldId id="327"/>
            <p14:sldId id="328"/>
            <p14:sldId id="329"/>
            <p14:sldId id="330"/>
          </p14:sldIdLst>
        </p14:section>
        <p14:section name="Программная реализация" id="{BB46889C-7218-45B2-BDFB-7EA697B3D218}">
          <p14:sldIdLst>
            <p14:sldId id="318"/>
            <p14:sldId id="331"/>
            <p14:sldId id="321"/>
            <p14:sldId id="323"/>
            <p14:sldId id="324"/>
          </p14:sldIdLst>
        </p14:section>
        <p14:section name="Результаты исследований" id="{B4434CA1-568A-4BCC-8B8E-7B5CF9DA0036}">
          <p14:sldIdLst>
            <p14:sldId id="273"/>
            <p14:sldId id="332"/>
            <p14:sldId id="333"/>
            <p14:sldId id="334"/>
            <p14:sldId id="335"/>
            <p14:sldId id="336"/>
          </p14:sldIdLst>
        </p14:section>
        <p14:section name="Заключение" id="{9998F40D-0148-4687-8863-7C0459509E95}">
          <p14:sldIdLst>
            <p14:sldId id="285"/>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00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E1659-3AD3-4F74-9256-B18B26FC5B90}" type="datetimeFigureOut">
              <a:rPr lang="ru-RU" smtClean="0"/>
              <a:t>25.05.2022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218A6-5F82-4950-BD3E-3FB8EC4044DA}" type="slidenum">
              <a:rPr lang="ru-RU" smtClean="0"/>
              <a:t>‹#›</a:t>
            </a:fld>
            <a:endParaRPr lang="ru-RU"/>
          </a:p>
        </p:txBody>
      </p:sp>
    </p:spTree>
    <p:extLst>
      <p:ext uri="{BB962C8B-B14F-4D97-AF65-F5344CB8AC3E}">
        <p14:creationId xmlns:p14="http://schemas.microsoft.com/office/powerpoint/2010/main" val="323311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1</a:t>
            </a:fld>
            <a:endParaRPr lang="ru-RU"/>
          </a:p>
        </p:txBody>
      </p:sp>
    </p:spTree>
    <p:extLst>
      <p:ext uri="{BB962C8B-B14F-4D97-AF65-F5344CB8AC3E}">
        <p14:creationId xmlns:p14="http://schemas.microsoft.com/office/powerpoint/2010/main" val="86053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10</a:t>
            </a:fld>
            <a:endParaRPr lang="ru-RU"/>
          </a:p>
        </p:txBody>
      </p:sp>
    </p:spTree>
    <p:extLst>
      <p:ext uri="{BB962C8B-B14F-4D97-AF65-F5344CB8AC3E}">
        <p14:creationId xmlns:p14="http://schemas.microsoft.com/office/powerpoint/2010/main" val="221594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2</a:t>
            </a:fld>
            <a:endParaRPr lang="ru-RU"/>
          </a:p>
        </p:txBody>
      </p:sp>
    </p:spTree>
    <p:extLst>
      <p:ext uri="{BB962C8B-B14F-4D97-AF65-F5344CB8AC3E}">
        <p14:creationId xmlns:p14="http://schemas.microsoft.com/office/powerpoint/2010/main" val="360051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3</a:t>
            </a:fld>
            <a:endParaRPr lang="ru-RU"/>
          </a:p>
        </p:txBody>
      </p:sp>
    </p:spTree>
    <p:extLst>
      <p:ext uri="{BB962C8B-B14F-4D97-AF65-F5344CB8AC3E}">
        <p14:creationId xmlns:p14="http://schemas.microsoft.com/office/powerpoint/2010/main" val="111597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4</a:t>
            </a:fld>
            <a:endParaRPr lang="ru-RU"/>
          </a:p>
        </p:txBody>
      </p:sp>
    </p:spTree>
    <p:extLst>
      <p:ext uri="{BB962C8B-B14F-4D97-AF65-F5344CB8AC3E}">
        <p14:creationId xmlns:p14="http://schemas.microsoft.com/office/powerpoint/2010/main" val="288901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5</a:t>
            </a:fld>
            <a:endParaRPr lang="ru-RU"/>
          </a:p>
        </p:txBody>
      </p:sp>
    </p:spTree>
    <p:extLst>
      <p:ext uri="{BB962C8B-B14F-4D97-AF65-F5344CB8AC3E}">
        <p14:creationId xmlns:p14="http://schemas.microsoft.com/office/powerpoint/2010/main" val="4242933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6</a:t>
            </a:fld>
            <a:endParaRPr lang="ru-RU"/>
          </a:p>
        </p:txBody>
      </p:sp>
    </p:spTree>
    <p:extLst>
      <p:ext uri="{BB962C8B-B14F-4D97-AF65-F5344CB8AC3E}">
        <p14:creationId xmlns:p14="http://schemas.microsoft.com/office/powerpoint/2010/main" val="773491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7</a:t>
            </a:fld>
            <a:endParaRPr lang="ru-RU"/>
          </a:p>
        </p:txBody>
      </p:sp>
    </p:spTree>
    <p:extLst>
      <p:ext uri="{BB962C8B-B14F-4D97-AF65-F5344CB8AC3E}">
        <p14:creationId xmlns:p14="http://schemas.microsoft.com/office/powerpoint/2010/main" val="304611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8</a:t>
            </a:fld>
            <a:endParaRPr lang="ru-RU"/>
          </a:p>
        </p:txBody>
      </p:sp>
    </p:spTree>
    <p:extLst>
      <p:ext uri="{BB962C8B-B14F-4D97-AF65-F5344CB8AC3E}">
        <p14:creationId xmlns:p14="http://schemas.microsoft.com/office/powerpoint/2010/main" val="243663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23218A6-5F82-4950-BD3E-3FB8EC4044DA}" type="slidenum">
              <a:rPr lang="ru-RU" smtClean="0"/>
              <a:t>9</a:t>
            </a:fld>
            <a:endParaRPr lang="ru-RU"/>
          </a:p>
        </p:txBody>
      </p:sp>
    </p:spTree>
    <p:extLst>
      <p:ext uri="{BB962C8B-B14F-4D97-AF65-F5344CB8AC3E}">
        <p14:creationId xmlns:p14="http://schemas.microsoft.com/office/powerpoint/2010/main" val="136120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206637C-0B0F-43A4-AF10-4752AF0BB159}" type="datetimeFigureOut">
              <a:rPr lang="ru-RU" smtClean="0"/>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283735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206637C-0B0F-43A4-AF10-4752AF0BB159}" type="datetimeFigureOut">
              <a:rPr lang="ru-RU" smtClean="0"/>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101507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206637C-0B0F-43A4-AF10-4752AF0BB159}" type="datetimeFigureOut">
              <a:rPr lang="ru-RU" smtClean="0"/>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63214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206637C-0B0F-43A4-AF10-4752AF0BB159}" type="datetimeFigureOut">
              <a:rPr lang="ru-RU" smtClean="0"/>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13721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206637C-0B0F-43A4-AF10-4752AF0BB159}" type="datetimeFigureOut">
              <a:rPr lang="ru-RU" smtClean="0"/>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151642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206637C-0B0F-43A4-AF10-4752AF0BB159}" type="datetimeFigureOut">
              <a:rPr lang="ru-RU" smtClean="0"/>
              <a:t>25.05.2022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226436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206637C-0B0F-43A4-AF10-4752AF0BB159}" type="datetimeFigureOut">
              <a:rPr lang="ru-RU" smtClean="0"/>
              <a:t>25.05.2022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4145459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206637C-0B0F-43A4-AF10-4752AF0BB159}" type="datetimeFigureOut">
              <a:rPr lang="ru-RU" smtClean="0"/>
              <a:t>25.05.2022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170296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6637C-0B0F-43A4-AF10-4752AF0BB159}" type="datetimeFigureOut">
              <a:rPr lang="ru-RU" smtClean="0"/>
              <a:t>25.05.2022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399463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206637C-0B0F-43A4-AF10-4752AF0BB159}" type="datetimeFigureOut">
              <a:rPr lang="ru-RU" smtClean="0"/>
              <a:t>25.05.2022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341422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206637C-0B0F-43A4-AF10-4752AF0BB159}" type="datetimeFigureOut">
              <a:rPr lang="ru-RU" smtClean="0"/>
              <a:t>25.05.2022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33D05F7-7F5C-468F-A5DA-406A8353F270}" type="slidenum">
              <a:rPr lang="ru-RU" smtClean="0"/>
              <a:t>‹#›</a:t>
            </a:fld>
            <a:endParaRPr lang="ru-RU"/>
          </a:p>
        </p:txBody>
      </p:sp>
    </p:spTree>
    <p:extLst>
      <p:ext uri="{BB962C8B-B14F-4D97-AF65-F5344CB8AC3E}">
        <p14:creationId xmlns:p14="http://schemas.microsoft.com/office/powerpoint/2010/main" val="286624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100000">
              <a:schemeClr val="tx2">
                <a:lumMod val="40000"/>
                <a:lumOff val="6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6637C-0B0F-43A4-AF10-4752AF0BB159}" type="datetimeFigureOut">
              <a:rPr lang="ru-RU" smtClean="0"/>
              <a:t>25.05.2022</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D05F7-7F5C-468F-A5DA-406A8353F270}" type="slidenum">
              <a:rPr lang="ru-RU" smtClean="0"/>
              <a:t>‹#›</a:t>
            </a:fld>
            <a:endParaRPr lang="ru-RU"/>
          </a:p>
        </p:txBody>
      </p:sp>
    </p:spTree>
    <p:extLst>
      <p:ext uri="{BB962C8B-B14F-4D97-AF65-F5344CB8AC3E}">
        <p14:creationId xmlns:p14="http://schemas.microsoft.com/office/powerpoint/2010/main" val="289737496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Прямоугольник 3"/>
          <p:cNvSpPr/>
          <p:nvPr/>
        </p:nvSpPr>
        <p:spPr>
          <a:xfrm>
            <a:off x="0" y="-118188"/>
            <a:ext cx="9144000" cy="6722738"/>
          </a:xfrm>
          <a:prstGeom prst="rect">
            <a:avLst/>
          </a:prstGeom>
        </p:spPr>
        <p:txBody>
          <a:bodyPr wrap="square">
            <a:spAutoFit/>
          </a:bodyPr>
          <a:lstStyle/>
          <a:p>
            <a:pPr algn="ctr">
              <a:lnSpc>
                <a:spcPct val="107000"/>
              </a:lnSpc>
              <a:spcAft>
                <a:spcPts val="0"/>
              </a:spcAft>
              <a:tabLst>
                <a:tab pos="2637155" algn="ctr"/>
                <a:tab pos="5274310" algn="r"/>
              </a:tabLst>
            </a:pPr>
            <a:endParaRPr lang="ru-RU" b="1" dirty="0">
              <a:latin typeface="Segoe UI Black" panose="020B0A02040204020203" pitchFamily="34" charset="0"/>
              <a:ea typeface="Segoe UI Black" panose="020B0A02040204020203" pitchFamily="34" charset="0"/>
              <a:cs typeface="Times New Roman" panose="02020603050405020304" pitchFamily="18" charset="0"/>
            </a:endParaRPr>
          </a:p>
          <a:p>
            <a:pPr algn="ctr">
              <a:lnSpc>
                <a:spcPct val="107000"/>
              </a:lnSpc>
              <a:spcAft>
                <a:spcPts val="0"/>
              </a:spcAft>
              <a:tabLst>
                <a:tab pos="2637155" algn="ctr"/>
                <a:tab pos="5274310" algn="r"/>
              </a:tabLst>
            </a:pPr>
            <a:endParaRPr lang="ru-RU" b="1" dirty="0">
              <a:latin typeface="Segoe UI Black" panose="020B0A02040204020203" pitchFamily="34" charset="0"/>
              <a:ea typeface="Segoe UI Black" panose="020B0A02040204020203" pitchFamily="34" charset="0"/>
              <a:cs typeface="Times New Roman" panose="02020603050405020304" pitchFamily="18" charset="0"/>
            </a:endParaRPr>
          </a:p>
          <a:p>
            <a:pPr algn="ctr">
              <a:lnSpc>
                <a:spcPct val="107000"/>
              </a:lnSpc>
              <a:spcAft>
                <a:spcPts val="0"/>
              </a:spcAft>
              <a:tabLst>
                <a:tab pos="2637155" algn="ctr"/>
                <a:tab pos="5274310" algn="r"/>
              </a:tabLst>
            </a:pPr>
            <a:endParaRPr lang="ru-RU" b="1" dirty="0">
              <a:latin typeface="Segoe UI Black" panose="020B0A02040204020203" pitchFamily="34" charset="0"/>
              <a:ea typeface="Segoe UI Black" panose="020B0A02040204020203" pitchFamily="34" charset="0"/>
              <a:cs typeface="Times New Roman" panose="02020603050405020304" pitchFamily="18" charset="0"/>
            </a:endParaRPr>
          </a:p>
          <a:p>
            <a:pPr algn="ctr">
              <a:lnSpc>
                <a:spcPct val="107000"/>
              </a:lnSpc>
              <a:spcAft>
                <a:spcPts val="0"/>
              </a:spcAft>
              <a:tabLst>
                <a:tab pos="2637155" algn="ctr"/>
                <a:tab pos="5274310" algn="r"/>
              </a:tabLst>
            </a:pPr>
            <a:endParaRPr lang="ru-RU" b="1" dirty="0">
              <a:latin typeface="Segoe UI Black" panose="020B0A02040204020203" pitchFamily="34" charset="0"/>
              <a:ea typeface="Segoe UI Black" panose="020B0A02040204020203" pitchFamily="34" charset="0"/>
              <a:cs typeface="Times New Roman" panose="02020603050405020304" pitchFamily="18" charset="0"/>
            </a:endParaRPr>
          </a:p>
          <a:p>
            <a:pPr algn="ctr">
              <a:lnSpc>
                <a:spcPct val="107000"/>
              </a:lnSpc>
              <a:spcAft>
                <a:spcPts val="0"/>
              </a:spcAft>
              <a:tabLst>
                <a:tab pos="2637155" algn="ctr"/>
                <a:tab pos="5274310" algn="r"/>
              </a:tabLst>
            </a:pPr>
            <a:endParaRPr lang="ru-RU" b="1" dirty="0">
              <a:latin typeface="Segoe UI Black" panose="020B0A02040204020203" pitchFamily="34" charset="0"/>
              <a:ea typeface="Segoe UI Black" panose="020B0A02040204020203" pitchFamily="34" charset="0"/>
              <a:cs typeface="Times New Roman" panose="02020603050405020304" pitchFamily="18" charset="0"/>
            </a:endParaRPr>
          </a:p>
          <a:p>
            <a:pPr algn="ctr">
              <a:lnSpc>
                <a:spcPct val="107000"/>
              </a:lnSpc>
              <a:spcAft>
                <a:spcPts val="0"/>
              </a:spcAft>
              <a:tabLst>
                <a:tab pos="2637155" algn="ctr"/>
                <a:tab pos="5274310" algn="r"/>
              </a:tabLst>
            </a:pPr>
            <a:r>
              <a:rPr lang="ru-RU" b="1" dirty="0">
                <a:latin typeface="Segoe UI Black" panose="020B0A02040204020203" pitchFamily="34" charset="0"/>
                <a:ea typeface="Segoe UI Black" panose="020B0A02040204020203" pitchFamily="34" charset="0"/>
                <a:cs typeface="Times New Roman" panose="02020603050405020304" pitchFamily="18" charset="0"/>
              </a:rPr>
              <a:t>КУРСОВАЯ РАБОТА </a:t>
            </a:r>
            <a:endParaRPr lang="ru-RU" sz="1400" dirty="0">
              <a:latin typeface="Segoe UI Black" panose="020B0A02040204020203" pitchFamily="34" charset="0"/>
              <a:ea typeface="Segoe UI Black" panose="020B0A02040204020203" pitchFamily="34" charset="0"/>
              <a:cs typeface="Times New Roman" panose="02020603050405020304" pitchFamily="18" charset="0"/>
            </a:endParaRPr>
          </a:p>
          <a:p>
            <a:pPr algn="ctr">
              <a:lnSpc>
                <a:spcPct val="107000"/>
              </a:lnSpc>
              <a:spcAft>
                <a:spcPts val="0"/>
              </a:spcAft>
              <a:tabLst>
                <a:tab pos="2637155" algn="ctr"/>
                <a:tab pos="5274310" algn="r"/>
              </a:tabLst>
            </a:pPr>
            <a:r>
              <a:rPr lang="ru-RU" b="1" dirty="0">
                <a:solidFill>
                  <a:srgbClr val="000000"/>
                </a:solidFill>
                <a:latin typeface="Segoe UI Black" panose="020B0A02040204020203" pitchFamily="34" charset="0"/>
                <a:ea typeface="Segoe UI Black" panose="020B0A02040204020203" pitchFamily="34" charset="0"/>
                <a:cs typeface="Times New Roman" panose="02020603050405020304" pitchFamily="18" charset="0"/>
              </a:rPr>
              <a:t> </a:t>
            </a:r>
            <a:endParaRPr lang="ru-RU" sz="1400" dirty="0">
              <a:latin typeface="Segoe UI Black" panose="020B0A02040204020203" pitchFamily="34" charset="0"/>
              <a:ea typeface="Segoe UI Black" panose="020B0A02040204020203" pitchFamily="34" charset="0"/>
              <a:cs typeface="Times New Roman" panose="02020603050405020304" pitchFamily="18" charset="0"/>
            </a:endParaRPr>
          </a:p>
          <a:p>
            <a:pPr algn="ctr">
              <a:lnSpc>
                <a:spcPct val="107000"/>
              </a:lnSpc>
              <a:spcBef>
                <a:spcPts val="600"/>
              </a:spcBef>
              <a:spcAft>
                <a:spcPts val="0"/>
              </a:spcAft>
            </a:pPr>
            <a:r>
              <a:rPr lang="ru-RU" sz="2800" b="1" dirty="0">
                <a:latin typeface="Segoe UI Black" panose="020B0A02040204020203" pitchFamily="34" charset="0"/>
                <a:ea typeface="Segoe UI Black" panose="020B0A02040204020203" pitchFamily="34" charset="0"/>
                <a:cs typeface="Times New Roman" panose="02020603050405020304" pitchFamily="18" charset="0"/>
              </a:rPr>
              <a:t>ОПТИМИЗАЦИЯ МЕТОДОВ ОПРЕДЕЛЕНИЯ </a:t>
            </a:r>
          </a:p>
          <a:p>
            <a:pPr algn="ctr">
              <a:lnSpc>
                <a:spcPct val="107000"/>
              </a:lnSpc>
              <a:spcBef>
                <a:spcPts val="600"/>
              </a:spcBef>
              <a:spcAft>
                <a:spcPts val="0"/>
              </a:spcAft>
            </a:pPr>
            <a:r>
              <a:rPr lang="ru-RU" sz="2800" b="1" dirty="0">
                <a:latin typeface="Segoe UI Black" panose="020B0A02040204020203" pitchFamily="34" charset="0"/>
                <a:ea typeface="Segoe UI Black" panose="020B0A02040204020203" pitchFamily="34" charset="0"/>
                <a:cs typeface="Times New Roman" panose="02020603050405020304" pitchFamily="18" charset="0"/>
              </a:rPr>
              <a:t>СЛОЖНОСТИ АЛГОРИТМА. </a:t>
            </a:r>
          </a:p>
          <a:p>
            <a:pPr algn="ctr">
              <a:lnSpc>
                <a:spcPct val="107000"/>
              </a:lnSpc>
              <a:spcBef>
                <a:spcPts val="600"/>
              </a:spcBef>
              <a:spcAft>
                <a:spcPts val="0"/>
              </a:spcAft>
            </a:pPr>
            <a:r>
              <a:rPr lang="ru-RU" sz="2800" b="1" dirty="0">
                <a:latin typeface="Segoe UI Black" panose="020B0A02040204020203" pitchFamily="34" charset="0"/>
                <a:ea typeface="Segoe UI Black" panose="020B0A02040204020203" pitchFamily="34" charset="0"/>
                <a:cs typeface="Times New Roman" panose="02020603050405020304" pitchFamily="18" charset="0"/>
              </a:rPr>
              <a:t>ВНЕДРЕНИЕ СРЕДСТВ ПАРАЛЛЕЛЬНОГО ВЫЧИСЛЕНИЯ</a:t>
            </a:r>
          </a:p>
          <a:p>
            <a:pPr>
              <a:lnSpc>
                <a:spcPct val="107000"/>
              </a:lnSpc>
              <a:spcAft>
                <a:spcPts val="0"/>
              </a:spcAft>
            </a:pPr>
            <a:endParaRPr lang="ru-RU" sz="1400" dirty="0">
              <a:latin typeface="Segoe UI Black" panose="020B0A02040204020203" pitchFamily="34" charset="0"/>
              <a:ea typeface="Segoe UI Black" panose="020B0A02040204020203" pitchFamily="34" charset="0"/>
              <a:cs typeface="Times New Roman" panose="02020603050405020304" pitchFamily="18" charset="0"/>
            </a:endParaRPr>
          </a:p>
          <a:p>
            <a:pPr algn="r">
              <a:lnSpc>
                <a:spcPct val="107000"/>
              </a:lnSpc>
              <a:spcAft>
                <a:spcPts val="0"/>
              </a:spcAft>
            </a:pPr>
            <a:r>
              <a:rPr lang="ru-RU" sz="2400" dirty="0">
                <a:latin typeface="Segoe UI Black" panose="020B0A02040204020203" pitchFamily="34" charset="0"/>
                <a:ea typeface="Segoe UI Black" panose="020B0A02040204020203" pitchFamily="34" charset="0"/>
                <a:cs typeface="Times New Roman" panose="02020603050405020304" pitchFamily="18" charset="0"/>
              </a:rPr>
              <a:t>Работу выполнил:</a:t>
            </a:r>
          </a:p>
          <a:p>
            <a:pPr algn="r">
              <a:lnSpc>
                <a:spcPct val="107000"/>
              </a:lnSpc>
              <a:spcAft>
                <a:spcPts val="0"/>
              </a:spcAft>
            </a:pPr>
            <a:r>
              <a:rPr lang="ru-RU" sz="2400" dirty="0">
                <a:latin typeface="Segoe UI Black" panose="020B0A02040204020203" pitchFamily="34" charset="0"/>
                <a:ea typeface="Segoe UI Black" panose="020B0A02040204020203" pitchFamily="34" charset="0"/>
                <a:cs typeface="Times New Roman" panose="02020603050405020304" pitchFamily="18" charset="0"/>
              </a:rPr>
              <a:t>Ф.Р. Петренко</a:t>
            </a:r>
          </a:p>
          <a:p>
            <a:pPr algn="r">
              <a:lnSpc>
                <a:spcPct val="107000"/>
              </a:lnSpc>
              <a:spcAft>
                <a:spcPts val="0"/>
              </a:spcAft>
            </a:pPr>
            <a:r>
              <a:rPr lang="ru-RU" sz="2400" dirty="0">
                <a:latin typeface="Segoe UI Black" panose="020B0A02040204020203" pitchFamily="34" charset="0"/>
                <a:ea typeface="Segoe UI Black" panose="020B0A02040204020203" pitchFamily="34" charset="0"/>
                <a:cs typeface="Times New Roman" panose="02020603050405020304" pitchFamily="18" charset="0"/>
              </a:rPr>
              <a:t>	</a:t>
            </a:r>
            <a:r>
              <a:rPr lang="ru-RU" sz="2400" dirty="0">
                <a:solidFill>
                  <a:srgbClr val="000000"/>
                </a:solidFill>
                <a:latin typeface="Segoe UI Black" panose="020B0A02040204020203" pitchFamily="34" charset="0"/>
                <a:ea typeface="Segoe UI Black" panose="020B0A02040204020203" pitchFamily="34" charset="0"/>
                <a:cs typeface="Times New Roman" panose="02020603050405020304" pitchFamily="18" charset="0"/>
              </a:rPr>
              <a:t> </a:t>
            </a:r>
            <a:endParaRPr lang="ru-RU" sz="2400" dirty="0">
              <a:latin typeface="Segoe UI Black" panose="020B0A02040204020203" pitchFamily="34" charset="0"/>
              <a:ea typeface="Segoe UI Black" panose="020B0A02040204020203" pitchFamily="34" charset="0"/>
              <a:cs typeface="Times New Roman" panose="02020603050405020304" pitchFamily="18" charset="0"/>
            </a:endParaRPr>
          </a:p>
          <a:p>
            <a:pPr algn="r">
              <a:lnSpc>
                <a:spcPct val="107000"/>
              </a:lnSpc>
              <a:spcAft>
                <a:spcPts val="0"/>
              </a:spcAft>
            </a:pPr>
            <a:r>
              <a:rPr lang="ru-RU" sz="2400" dirty="0">
                <a:latin typeface="Segoe UI Black" panose="020B0A02040204020203" pitchFamily="34" charset="0"/>
                <a:ea typeface="Segoe UI Black" panose="020B0A02040204020203" pitchFamily="34" charset="0"/>
                <a:cs typeface="Times New Roman" panose="02020603050405020304" pitchFamily="18" charset="0"/>
              </a:rPr>
              <a:t>Научный руководитель:</a:t>
            </a:r>
          </a:p>
          <a:p>
            <a:pPr algn="r">
              <a:lnSpc>
                <a:spcPct val="107000"/>
              </a:lnSpc>
              <a:spcAft>
                <a:spcPts val="0"/>
              </a:spcAft>
              <a:tabLst>
                <a:tab pos="714375" algn="l"/>
                <a:tab pos="3060065" algn="ctr"/>
              </a:tabLst>
            </a:pPr>
            <a:r>
              <a:rPr lang="ru-RU" sz="2400" dirty="0">
                <a:solidFill>
                  <a:srgbClr val="000000"/>
                </a:solidFill>
                <a:latin typeface="Segoe UI Black" panose="020B0A02040204020203" pitchFamily="34" charset="0"/>
                <a:ea typeface="Segoe UI Black" panose="020B0A02040204020203" pitchFamily="34" charset="0"/>
                <a:cs typeface="Times New Roman" panose="02020603050405020304" pitchFamily="18" charset="0"/>
              </a:rPr>
              <a:t>д-р физ.-мат. наук, проф., А.И. Миков</a:t>
            </a:r>
            <a:endParaRPr lang="ru-RU" sz="2400" dirty="0">
              <a:latin typeface="Segoe UI Black" panose="020B0A02040204020203" pitchFamily="34" charset="0"/>
              <a:ea typeface="Segoe UI Black" panose="020B0A02040204020203" pitchFamily="34" charset="0"/>
              <a:cs typeface="Times New Roman" panose="02020603050405020304" pitchFamily="18" charset="0"/>
            </a:endParaRPr>
          </a:p>
          <a:p>
            <a:pPr>
              <a:lnSpc>
                <a:spcPct val="107000"/>
              </a:lnSpc>
              <a:spcAft>
                <a:spcPts val="0"/>
              </a:spcAft>
            </a:pPr>
            <a:r>
              <a:rPr lang="ru-RU" dirty="0">
                <a:solidFill>
                  <a:srgbClr val="000000"/>
                </a:solidFill>
                <a:latin typeface="Segoe UI Black" panose="020B0A02040204020203" pitchFamily="34" charset="0"/>
                <a:ea typeface="Segoe UI Black" panose="020B0A02040204020203" pitchFamily="34" charset="0"/>
                <a:cs typeface="Times New Roman" panose="02020603050405020304" pitchFamily="18" charset="0"/>
              </a:rPr>
              <a:t> </a:t>
            </a:r>
          </a:p>
        </p:txBody>
      </p:sp>
    </p:spTree>
    <p:extLst>
      <p:ext uri="{BB962C8B-B14F-4D97-AF65-F5344CB8AC3E}">
        <p14:creationId xmlns:p14="http://schemas.microsoft.com/office/powerpoint/2010/main" val="65182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73181" y="62204"/>
            <a:ext cx="8797637" cy="1325563"/>
          </a:xfrm>
        </p:spPr>
        <p:txBody>
          <a:bodyPr>
            <a:normAutofit/>
          </a:bodyPr>
          <a:lstStyle/>
          <a:p>
            <a:r>
              <a:rPr lang="ru-RU" sz="2800" dirty="0">
                <a:latin typeface="Segoe UI Black" panose="020B0A02040204020203" pitchFamily="34" charset="0"/>
                <a:ea typeface="Segoe UI Black" panose="020B0A02040204020203" pitchFamily="34" charset="0"/>
                <a:cs typeface="Times New Roman" panose="02020603050405020304" pitchFamily="18" charset="0"/>
              </a:rPr>
              <a:t>Расширение и оптимизация процесса определения сложности</a:t>
            </a:r>
            <a:r>
              <a:rPr lang="en-US" sz="2800" dirty="0">
                <a:latin typeface="Segoe UI Black" panose="020B0A02040204020203" pitchFamily="34" charset="0"/>
                <a:ea typeface="Segoe UI Black" panose="020B0A02040204020203" pitchFamily="34" charset="0"/>
                <a:cs typeface="Times New Roman" panose="02020603050405020304" pitchFamily="18" charset="0"/>
              </a:rPr>
              <a:t>: </a:t>
            </a:r>
            <a:r>
              <a:rPr lang="ru-RU" sz="2800" dirty="0">
                <a:latin typeface="Segoe UI Black" panose="020B0A02040204020203" pitchFamily="34" charset="0"/>
                <a:ea typeface="Segoe UI Black" panose="020B0A02040204020203" pitchFamily="34" charset="0"/>
                <a:cs typeface="Times New Roman" panose="02020603050405020304" pitchFamily="18" charset="0"/>
              </a:rPr>
              <a:t>внедрение средств параллельного вычисления</a:t>
            </a:r>
          </a:p>
        </p:txBody>
      </p:sp>
      <p:pic>
        <p:nvPicPr>
          <p:cNvPr id="5" name="Рисунок 4">
            <a:extLst>
              <a:ext uri="{FF2B5EF4-FFF2-40B4-BE49-F238E27FC236}">
                <a16:creationId xmlns:a16="http://schemas.microsoft.com/office/drawing/2014/main" id="{123D0538-9517-83AB-69B9-4F9CA93643B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0319" y="1358220"/>
            <a:ext cx="4023360" cy="3482975"/>
          </a:xfrm>
          <a:prstGeom prst="rect">
            <a:avLst/>
          </a:prstGeom>
          <a:noFill/>
          <a:ln>
            <a:noFill/>
          </a:ln>
        </p:spPr>
      </p:pic>
      <p:sp>
        <p:nvSpPr>
          <p:cNvPr id="7" name="TextBox 6">
            <a:extLst>
              <a:ext uri="{FF2B5EF4-FFF2-40B4-BE49-F238E27FC236}">
                <a16:creationId xmlns:a16="http://schemas.microsoft.com/office/drawing/2014/main" id="{04ECDD17-A13E-913F-104C-8265BDB04F95}"/>
              </a:ext>
            </a:extLst>
          </p:cNvPr>
          <p:cNvSpPr txBox="1"/>
          <p:nvPr/>
        </p:nvSpPr>
        <p:spPr>
          <a:xfrm>
            <a:off x="2560319" y="5130448"/>
            <a:ext cx="457200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par</a:t>
            </a:r>
            <a:r>
              <a:rPr lang="ru-RU" sz="1800" dirty="0">
                <a:effectLst/>
                <a:latin typeface="Times New Roman" panose="02020603050405020304" pitchFamily="18" charset="0"/>
                <a:ea typeface="Calibri" panose="020F0502020204030204" pitchFamily="34" charset="0"/>
              </a:rPr>
              <a:t> = </a:t>
            </a:r>
            <a:r>
              <a:rPr lang="en-US" sz="1800" dirty="0">
                <a:effectLst/>
                <a:latin typeface="Times New Roman" panose="02020603050405020304" pitchFamily="18" charset="0"/>
                <a:ea typeface="Calibri" panose="020F0502020204030204" pitchFamily="34" charset="0"/>
              </a:rPr>
              <a:t>par</a:t>
            </a:r>
            <a:r>
              <a:rPr lang="ru-RU" sz="1800" dirty="0">
                <a:effectLst/>
                <a:latin typeface="Times New Roman" panose="02020603050405020304" pitchFamily="18" charset="0"/>
                <a:ea typeface="Calibri" panose="020F0502020204030204" pitchFamily="34" charset="0"/>
              </a:rPr>
              <a:t>_</a:t>
            </a:r>
            <a:r>
              <a:rPr lang="en-US" sz="1800" dirty="0">
                <a:effectLst/>
                <a:latin typeface="Times New Roman" panose="02020603050405020304" pitchFamily="18" charset="0"/>
                <a:ea typeface="Calibri" panose="020F0502020204030204" pitchFamily="34" charset="0"/>
              </a:rPr>
              <a:t>min</a:t>
            </a:r>
            <a:r>
              <a:rPr lang="ru-RU" sz="1800" dirty="0">
                <a:effectLst/>
                <a:latin typeface="Times New Roman" panose="02020603050405020304" pitchFamily="18" charset="0"/>
                <a:ea typeface="Calibri" panose="020F0502020204030204" pitchFamily="34" charset="0"/>
              </a:rPr>
              <a:t> + </a:t>
            </a:r>
            <a:r>
              <a:rPr lang="en-US" sz="1800" dirty="0">
                <a:effectLst/>
                <a:latin typeface="Times New Roman" panose="02020603050405020304" pitchFamily="18" charset="0"/>
                <a:ea typeface="Calibri" panose="020F0502020204030204" pitchFamily="34" charset="0"/>
              </a:rPr>
              <a:t>par</a:t>
            </a:r>
            <a:r>
              <a:rPr lang="ru-RU" sz="1800" dirty="0">
                <a:effectLst/>
                <a:latin typeface="Times New Roman" panose="02020603050405020304" pitchFamily="18" charset="0"/>
                <a:ea typeface="Calibri" panose="020F0502020204030204" pitchFamily="34" charset="0"/>
              </a:rPr>
              <a:t>_</a:t>
            </a:r>
            <a:r>
              <a:rPr lang="en-US" sz="1800" dirty="0">
                <a:effectLst/>
                <a:latin typeface="Times New Roman" panose="02020603050405020304" pitchFamily="18" charset="0"/>
                <a:ea typeface="Calibri" panose="020F0502020204030204" pitchFamily="34" charset="0"/>
              </a:rPr>
              <a:t>step</a:t>
            </a:r>
            <a:r>
              <a:rPr lang="ru-RU" sz="1800" dirty="0">
                <a:effectLst/>
                <a:latin typeface="Times New Roman" panose="02020603050405020304" pitchFamily="18" charset="0"/>
                <a:ea typeface="Calibri" panose="020F0502020204030204" pitchFamily="34" charset="0"/>
              </a:rPr>
              <a:t> * </a:t>
            </a:r>
            <a:r>
              <a:rPr lang="en-US" sz="1800" dirty="0">
                <a:effectLst/>
                <a:latin typeface="Times New Roman" panose="02020603050405020304" pitchFamily="18" charset="0"/>
                <a:ea typeface="Calibri" panose="020F0502020204030204" pitchFamily="34" charset="0"/>
              </a:rPr>
              <a:t>thread</a:t>
            </a:r>
            <a:r>
              <a:rPr lang="ru-RU" sz="1800" dirty="0">
                <a:effectLst/>
                <a:latin typeface="Times New Roman" panose="02020603050405020304" pitchFamily="18" charset="0"/>
                <a:ea typeface="Calibri" panose="020F0502020204030204" pitchFamily="34" charset="0"/>
              </a:rPr>
              <a:t>_</a:t>
            </a:r>
            <a:r>
              <a:rPr lang="en-US" sz="1800" dirty="0">
                <a:effectLst/>
                <a:latin typeface="Times New Roman" panose="02020603050405020304" pitchFamily="18" charset="0"/>
                <a:ea typeface="Calibri" panose="020F0502020204030204" pitchFamily="34" charset="0"/>
              </a:rPr>
              <a:t>number</a:t>
            </a:r>
            <a:endParaRPr lang="ru-RU" dirty="0"/>
          </a:p>
        </p:txBody>
      </p:sp>
      <p:sp>
        <p:nvSpPr>
          <p:cNvPr id="8" name="TextBox 7">
            <a:extLst>
              <a:ext uri="{FF2B5EF4-FFF2-40B4-BE49-F238E27FC236}">
                <a16:creationId xmlns:a16="http://schemas.microsoft.com/office/drawing/2014/main" id="{3E229A60-BA91-7C9B-3662-54B26E13AAF9}"/>
              </a:ext>
            </a:extLst>
          </p:cNvPr>
          <p:cNvSpPr txBox="1"/>
          <p:nvPr/>
        </p:nvSpPr>
        <p:spPr>
          <a:xfrm>
            <a:off x="2560319" y="5499780"/>
            <a:ext cx="457200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par</a:t>
            </a:r>
            <a:r>
              <a:rPr lang="ru-RU" sz="1800" dirty="0">
                <a:effectLst/>
                <a:latin typeface="Times New Roman" panose="02020603050405020304" pitchFamily="18" charset="0"/>
                <a:ea typeface="Calibri" panose="020F0502020204030204" pitchFamily="34" charset="0"/>
              </a:rPr>
              <a:t> += </a:t>
            </a:r>
            <a:r>
              <a:rPr lang="en-US" sz="1800" dirty="0">
                <a:effectLst/>
                <a:latin typeface="Times New Roman" panose="02020603050405020304" pitchFamily="18" charset="0"/>
                <a:ea typeface="Calibri" panose="020F0502020204030204" pitchFamily="34" charset="0"/>
              </a:rPr>
              <a:t>par</a:t>
            </a:r>
            <a:r>
              <a:rPr lang="ru-RU" sz="1800" dirty="0">
                <a:effectLst/>
                <a:latin typeface="Times New Roman" panose="02020603050405020304" pitchFamily="18" charset="0"/>
                <a:ea typeface="Calibri" panose="020F0502020204030204" pitchFamily="34" charset="0"/>
              </a:rPr>
              <a:t>_</a:t>
            </a:r>
            <a:r>
              <a:rPr lang="en-US" sz="1800" dirty="0">
                <a:effectLst/>
                <a:latin typeface="Times New Roman" panose="02020603050405020304" pitchFamily="18" charset="0"/>
                <a:ea typeface="Calibri" panose="020F0502020204030204" pitchFamily="34" charset="0"/>
              </a:rPr>
              <a:t>step</a:t>
            </a:r>
            <a:r>
              <a:rPr lang="ru-RU" sz="1800" dirty="0">
                <a:effectLst/>
                <a:latin typeface="Times New Roman" panose="02020603050405020304" pitchFamily="18" charset="0"/>
                <a:ea typeface="Calibri" panose="020F0502020204030204" pitchFamily="34" charset="0"/>
              </a:rPr>
              <a:t> * </a:t>
            </a:r>
            <a:r>
              <a:rPr lang="en-US" sz="1800" dirty="0">
                <a:effectLst/>
                <a:latin typeface="Times New Roman" panose="02020603050405020304" pitchFamily="18" charset="0"/>
                <a:ea typeface="Calibri" panose="020F0502020204030204" pitchFamily="34" charset="0"/>
              </a:rPr>
              <a:t>thread</a:t>
            </a:r>
            <a:r>
              <a:rPr lang="ru-RU" sz="1800" dirty="0">
                <a:effectLst/>
                <a:latin typeface="Times New Roman" panose="02020603050405020304" pitchFamily="18" charset="0"/>
                <a:ea typeface="Calibri" panose="020F0502020204030204" pitchFamily="34" charset="0"/>
              </a:rPr>
              <a:t>_</a:t>
            </a:r>
            <a:r>
              <a:rPr lang="en-US" sz="1800" dirty="0">
                <a:effectLst/>
                <a:latin typeface="Times New Roman" panose="02020603050405020304" pitchFamily="18" charset="0"/>
                <a:ea typeface="Calibri" panose="020F0502020204030204" pitchFamily="34" charset="0"/>
              </a:rPr>
              <a:t>amount </a:t>
            </a:r>
            <a:endParaRPr lang="ru-RU" dirty="0"/>
          </a:p>
        </p:txBody>
      </p:sp>
      <p:sp>
        <p:nvSpPr>
          <p:cNvPr id="9" name="TextBox 8">
            <a:extLst>
              <a:ext uri="{FF2B5EF4-FFF2-40B4-BE49-F238E27FC236}">
                <a16:creationId xmlns:a16="http://schemas.microsoft.com/office/drawing/2014/main" id="{C2527C4A-DE85-A633-4229-9C9D00944645}"/>
              </a:ext>
            </a:extLst>
          </p:cNvPr>
          <p:cNvSpPr txBox="1"/>
          <p:nvPr/>
        </p:nvSpPr>
        <p:spPr>
          <a:xfrm>
            <a:off x="6670454" y="5130448"/>
            <a:ext cx="461865"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(1</a:t>
            </a:r>
            <a:r>
              <a:rPr lang="ru-RU" sz="1800" dirty="0">
                <a:effectLst/>
                <a:latin typeface="Times New Roman" panose="02020603050405020304" pitchFamily="18" charset="0"/>
                <a:ea typeface="Calibri" panose="020F0502020204030204" pitchFamily="34" charset="0"/>
              </a:rPr>
              <a:t>)</a:t>
            </a:r>
            <a:endParaRPr lang="ru-RU" dirty="0"/>
          </a:p>
        </p:txBody>
      </p:sp>
      <p:sp>
        <p:nvSpPr>
          <p:cNvPr id="10" name="TextBox 9">
            <a:extLst>
              <a:ext uri="{FF2B5EF4-FFF2-40B4-BE49-F238E27FC236}">
                <a16:creationId xmlns:a16="http://schemas.microsoft.com/office/drawing/2014/main" id="{B60533CE-87D0-4AB4-C80B-F46CD829AAF8}"/>
              </a:ext>
            </a:extLst>
          </p:cNvPr>
          <p:cNvSpPr txBox="1"/>
          <p:nvPr/>
        </p:nvSpPr>
        <p:spPr>
          <a:xfrm>
            <a:off x="6670454" y="5499780"/>
            <a:ext cx="461865"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(2</a:t>
            </a:r>
            <a:r>
              <a:rPr lang="ru-RU" sz="1800" dirty="0">
                <a:effectLst/>
                <a:latin typeface="Times New Roman" panose="02020603050405020304" pitchFamily="18" charset="0"/>
                <a:ea typeface="Calibri" panose="020F0502020204030204" pitchFamily="34" charset="0"/>
              </a:rPr>
              <a:t>)</a:t>
            </a:r>
            <a:endParaRPr lang="ru-RU" dirty="0"/>
          </a:p>
        </p:txBody>
      </p:sp>
    </p:spTree>
    <p:extLst>
      <p:ext uri="{BB962C8B-B14F-4D97-AF65-F5344CB8AC3E}">
        <p14:creationId xmlns:p14="http://schemas.microsoft.com/office/powerpoint/2010/main" val="307468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952ABD07-38D1-4322-8889-1A853765F47D}"/>
              </a:ext>
            </a:extLst>
          </p:cNvPr>
          <p:cNvSpPr/>
          <p:nvPr/>
        </p:nvSpPr>
        <p:spPr>
          <a:xfrm>
            <a:off x="174171" y="349042"/>
            <a:ext cx="8969829" cy="739241"/>
          </a:xfrm>
          <a:prstGeom prst="rect">
            <a:avLst/>
          </a:prstGeom>
        </p:spPr>
        <p:txBody>
          <a:bodyPr wrap="square">
            <a:spAutoFit/>
          </a:bodyPr>
          <a:lstStyle/>
          <a:p>
            <a:pPr lvl="0" algn="just">
              <a:lnSpc>
                <a:spcPct val="150000"/>
              </a:lnSpc>
            </a:pPr>
            <a:r>
              <a:rPr lang="ru-RU" sz="3200" dirty="0">
                <a:latin typeface="Segoe UI Black" panose="020B0A02040204020203" pitchFamily="34" charset="0"/>
                <a:ea typeface="Segoe UI Black" panose="020B0A02040204020203" pitchFamily="34" charset="0"/>
              </a:rPr>
              <a:t>Особенности программной реализация</a:t>
            </a:r>
            <a:r>
              <a:rPr lang="en-US" sz="3200" dirty="0">
                <a:latin typeface="Segoe UI Black" panose="020B0A02040204020203" pitchFamily="34" charset="0"/>
                <a:ea typeface="Segoe UI Black" panose="020B0A02040204020203" pitchFamily="34" charset="0"/>
              </a:rPr>
              <a:t>:  </a:t>
            </a:r>
            <a:endParaRPr lang="en-US" sz="3200" dirty="0">
              <a:effectLst/>
              <a:latin typeface="Segoe UI Black" panose="020B0A02040204020203" pitchFamily="34" charset="0"/>
              <a:ea typeface="Segoe UI Black" panose="020B0A02040204020203" pitchFamily="34" charset="0"/>
            </a:endParaRPr>
          </a:p>
        </p:txBody>
      </p:sp>
      <p:sp>
        <p:nvSpPr>
          <p:cNvPr id="10" name="TextBox 9">
            <a:extLst>
              <a:ext uri="{FF2B5EF4-FFF2-40B4-BE49-F238E27FC236}">
                <a16:creationId xmlns:a16="http://schemas.microsoft.com/office/drawing/2014/main" id="{9C1696A9-2A9C-50BA-0515-C39FE0291ED1}"/>
              </a:ext>
            </a:extLst>
          </p:cNvPr>
          <p:cNvSpPr txBox="1"/>
          <p:nvPr/>
        </p:nvSpPr>
        <p:spPr>
          <a:xfrm>
            <a:off x="530288" y="2090172"/>
            <a:ext cx="8257593" cy="3108543"/>
          </a:xfrm>
          <a:prstGeom prst="rect">
            <a:avLst/>
          </a:prstGeom>
          <a:noFill/>
        </p:spPr>
        <p:txBody>
          <a:bodyPr wrap="square">
            <a:spAutoFit/>
          </a:bodyPr>
          <a:lstStyle/>
          <a:p>
            <a:pPr marL="457200" indent="-457200">
              <a:buFontTx/>
              <a:buChar char="-"/>
            </a:pPr>
            <a:r>
              <a:rPr lang="ru-RU" sz="2800" dirty="0">
                <a:latin typeface="Segoe UI Black" panose="020B0A02040204020203" pitchFamily="34" charset="0"/>
                <a:ea typeface="Segoe UI Black" panose="020B0A02040204020203" pitchFamily="34" charset="0"/>
                <a:cs typeface="Times New Roman" panose="02020603050405020304" pitchFamily="18" charset="0"/>
              </a:rPr>
              <a:t>Отрисовка графиков с помощью </a:t>
            </a:r>
            <a:r>
              <a:rPr lang="en-US" sz="2800" dirty="0" err="1">
                <a:latin typeface="Segoe UI Black" panose="020B0A02040204020203" pitchFamily="34" charset="0"/>
                <a:ea typeface="Segoe UI Black" panose="020B0A02040204020203" pitchFamily="34" charset="0"/>
                <a:cs typeface="Times New Roman" panose="02020603050405020304" pitchFamily="18" charset="0"/>
              </a:rPr>
              <a:t>pbPlots</a:t>
            </a:r>
            <a:r>
              <a:rPr lang="en-US" sz="2800" dirty="0">
                <a:latin typeface="Segoe UI Black" panose="020B0A02040204020203" pitchFamily="34" charset="0"/>
                <a:ea typeface="Segoe UI Black" panose="020B0A02040204020203" pitchFamily="34" charset="0"/>
                <a:cs typeface="Times New Roman" panose="02020603050405020304" pitchFamily="18" charset="0"/>
              </a:rPr>
              <a:t>;</a:t>
            </a:r>
            <a:endParaRPr lang="ru-RU" sz="2800" dirty="0">
              <a:latin typeface="Segoe UI Black" panose="020B0A02040204020203" pitchFamily="34" charset="0"/>
              <a:ea typeface="Segoe UI Black" panose="020B0A02040204020203" pitchFamily="34" charset="0"/>
              <a:cs typeface="Times New Roman" panose="02020603050405020304" pitchFamily="18" charset="0"/>
            </a:endParaRPr>
          </a:p>
          <a:p>
            <a:pPr marL="457200" indent="-457200">
              <a:buFontTx/>
              <a:buChar char="-"/>
            </a:pPr>
            <a:r>
              <a:rPr lang="ru-RU" sz="2800" dirty="0">
                <a:latin typeface="Segoe UI Black" panose="020B0A02040204020203" pitchFamily="34" charset="0"/>
                <a:ea typeface="Segoe UI Black" panose="020B0A02040204020203" pitchFamily="34" charset="0"/>
                <a:cs typeface="Times New Roman" panose="02020603050405020304" pitchFamily="18" charset="0"/>
              </a:rPr>
              <a:t>Компиляция с помощью </a:t>
            </a:r>
            <a:r>
              <a:rPr lang="en-US" sz="2800" dirty="0">
                <a:latin typeface="Segoe UI Black" panose="020B0A02040204020203" pitchFamily="34" charset="0"/>
                <a:ea typeface="Segoe UI Black" panose="020B0A02040204020203" pitchFamily="34" charset="0"/>
                <a:cs typeface="Times New Roman" panose="02020603050405020304" pitchFamily="18" charset="0"/>
              </a:rPr>
              <a:t>g++ </a:t>
            </a:r>
            <a:r>
              <a:rPr lang="ru-RU" sz="2800" dirty="0">
                <a:latin typeface="Segoe UI Black" panose="020B0A02040204020203" pitchFamily="34" charset="0"/>
                <a:ea typeface="Segoe UI Black" panose="020B0A02040204020203" pitchFamily="34" charset="0"/>
                <a:cs typeface="Times New Roman" panose="02020603050405020304" pitchFamily="18" charset="0"/>
              </a:rPr>
              <a:t>из </a:t>
            </a:r>
            <a:r>
              <a:rPr lang="en-US" sz="2800" dirty="0">
                <a:latin typeface="Segoe UI Black" panose="020B0A02040204020203" pitchFamily="34" charset="0"/>
                <a:ea typeface="Segoe UI Black" panose="020B0A02040204020203" pitchFamily="34" charset="0"/>
                <a:cs typeface="Times New Roman" panose="02020603050405020304" pitchFamily="18" charset="0"/>
              </a:rPr>
              <a:t>MinGW </a:t>
            </a:r>
            <a:r>
              <a:rPr lang="ru-RU" sz="2800" dirty="0">
                <a:latin typeface="Segoe UI Black" panose="020B0A02040204020203" pitchFamily="34" charset="0"/>
                <a:ea typeface="Segoe UI Black" panose="020B0A02040204020203" pitchFamily="34" charset="0"/>
                <a:cs typeface="Times New Roman" panose="02020603050405020304" pitchFamily="18" charset="0"/>
              </a:rPr>
              <a:t>(</a:t>
            </a:r>
            <a:r>
              <a:rPr lang="en-US" sz="2800" dirty="0">
                <a:latin typeface="Segoe UI Black" panose="020B0A02040204020203" pitchFamily="34" charset="0"/>
                <a:ea typeface="Segoe UI Black" panose="020B0A02040204020203" pitchFamily="34" charset="0"/>
                <a:cs typeface="Times New Roman" panose="02020603050405020304" pitchFamily="18" charset="0"/>
              </a:rPr>
              <a:t>thread-</a:t>
            </a:r>
            <a:r>
              <a:rPr lang="ru-RU" sz="2800" dirty="0">
                <a:latin typeface="Segoe UI Black" panose="020B0A02040204020203" pitchFamily="34" charset="0"/>
                <a:ea typeface="Segoe UI Black" panose="020B0A02040204020203" pitchFamily="34" charset="0"/>
                <a:cs typeface="Times New Roman" panose="02020603050405020304" pitchFamily="18" charset="0"/>
              </a:rPr>
              <a:t>модель </a:t>
            </a:r>
            <a:r>
              <a:rPr lang="en-US" sz="2800" dirty="0">
                <a:latin typeface="Segoe UI Black" panose="020B0A02040204020203" pitchFamily="34" charset="0"/>
                <a:ea typeface="Segoe UI Black" panose="020B0A02040204020203" pitchFamily="34" charset="0"/>
                <a:cs typeface="Times New Roman" panose="02020603050405020304" pitchFamily="18" charset="0"/>
              </a:rPr>
              <a:t>Win32);</a:t>
            </a:r>
            <a:endParaRPr lang="ru-RU" sz="2800" dirty="0">
              <a:latin typeface="Segoe UI Black" panose="020B0A02040204020203" pitchFamily="34" charset="0"/>
              <a:ea typeface="Segoe UI Black" panose="020B0A02040204020203" pitchFamily="34" charset="0"/>
              <a:cs typeface="Times New Roman" panose="02020603050405020304" pitchFamily="18" charset="0"/>
            </a:endParaRPr>
          </a:p>
          <a:p>
            <a:pPr marL="457200" indent="-457200">
              <a:buFontTx/>
              <a:buChar char="-"/>
            </a:pPr>
            <a:r>
              <a:rPr lang="ru-RU" sz="2800" dirty="0">
                <a:latin typeface="Segoe UI Black" panose="020B0A02040204020203" pitchFamily="34" charset="0"/>
                <a:ea typeface="Segoe UI Black" panose="020B0A02040204020203" pitchFamily="34" charset="0"/>
                <a:cs typeface="Times New Roman" panose="02020603050405020304" pitchFamily="18" charset="0"/>
              </a:rPr>
              <a:t>Сторонняя реализация работы с потоками через </a:t>
            </a:r>
            <a:r>
              <a:rPr lang="en-US" sz="2800" dirty="0" err="1">
                <a:latin typeface="Segoe UI Black" panose="020B0A02040204020203" pitchFamily="34" charset="0"/>
                <a:ea typeface="Segoe UI Black" panose="020B0A02040204020203" pitchFamily="34" charset="0"/>
                <a:cs typeface="Times New Roman" panose="02020603050405020304" pitchFamily="18" charset="0"/>
              </a:rPr>
              <a:t>mingw</a:t>
            </a:r>
            <a:r>
              <a:rPr lang="en-US" sz="2800" dirty="0">
                <a:latin typeface="Segoe UI Black" panose="020B0A02040204020203" pitchFamily="34" charset="0"/>
                <a:ea typeface="Segoe UI Black" panose="020B0A02040204020203" pitchFamily="34" charset="0"/>
                <a:cs typeface="Times New Roman" panose="02020603050405020304" pitchFamily="18" charset="0"/>
              </a:rPr>
              <a:t>-std-threads;</a:t>
            </a:r>
            <a:endParaRPr lang="ru-RU" sz="2800" dirty="0">
              <a:latin typeface="Segoe UI Black" panose="020B0A02040204020203" pitchFamily="34" charset="0"/>
              <a:ea typeface="Segoe UI Black" panose="020B0A02040204020203" pitchFamily="34" charset="0"/>
              <a:cs typeface="Times New Roman" panose="02020603050405020304" pitchFamily="18" charset="0"/>
            </a:endParaRPr>
          </a:p>
          <a:p>
            <a:pPr marL="457200" indent="-457200">
              <a:buFontTx/>
              <a:buChar char="-"/>
            </a:pPr>
            <a:r>
              <a:rPr lang="ru-RU" sz="2800" dirty="0">
                <a:latin typeface="Segoe UI Black" panose="020B0A02040204020203" pitchFamily="34" charset="0"/>
                <a:ea typeface="Segoe UI Black" panose="020B0A02040204020203" pitchFamily="34" charset="0"/>
                <a:cs typeface="Times New Roman" panose="02020603050405020304" pitchFamily="18" charset="0"/>
              </a:rPr>
              <a:t>Форматирование конечного файла с помощью </a:t>
            </a:r>
            <a:r>
              <a:rPr lang="en-US" sz="2800" dirty="0" err="1">
                <a:latin typeface="Segoe UI Black" panose="020B0A02040204020203" pitchFamily="34" charset="0"/>
                <a:ea typeface="Segoe UI Black" panose="020B0A02040204020203" pitchFamily="34" charset="0"/>
                <a:cs typeface="Times New Roman" panose="02020603050405020304" pitchFamily="18" charset="0"/>
              </a:rPr>
              <a:t>Uncrustify</a:t>
            </a:r>
            <a:r>
              <a:rPr lang="ru-RU" sz="2800" dirty="0">
                <a:latin typeface="Segoe UI Black" panose="020B0A02040204020203" pitchFamily="34" charset="0"/>
                <a:ea typeface="Segoe UI Black" panose="020B0A02040204020203" pitchFamily="34" charset="0"/>
                <a:cs typeface="Times New Roman" panose="02020603050405020304" pitchFamily="18" charset="0"/>
              </a:rPr>
              <a:t> (конфиг </a:t>
            </a:r>
            <a:r>
              <a:rPr lang="en-US" sz="2800" dirty="0" err="1">
                <a:latin typeface="Segoe UI Black" panose="020B0A02040204020203" pitchFamily="34" charset="0"/>
                <a:ea typeface="Segoe UI Black" panose="020B0A02040204020203" pitchFamily="34" charset="0"/>
                <a:cs typeface="Times New Roman" panose="02020603050405020304" pitchFamily="18" charset="0"/>
              </a:rPr>
              <a:t>msvc.cfg</a:t>
            </a:r>
            <a:r>
              <a:rPr lang="en-US" sz="2800" dirty="0">
                <a:latin typeface="Segoe UI Black" panose="020B0A02040204020203" pitchFamily="34" charset="0"/>
                <a:ea typeface="Segoe UI Black" panose="020B0A02040204020203" pitchFamily="34" charset="0"/>
                <a:cs typeface="Times New Roman" panose="02020603050405020304" pitchFamily="18" charset="0"/>
              </a:rPr>
              <a:t>);</a:t>
            </a:r>
            <a:endParaRPr lang="ru-RU" sz="28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41169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952ABD07-38D1-4322-8889-1A853765F47D}"/>
              </a:ext>
            </a:extLst>
          </p:cNvPr>
          <p:cNvSpPr/>
          <p:nvPr/>
        </p:nvSpPr>
        <p:spPr>
          <a:xfrm>
            <a:off x="174171" y="349042"/>
            <a:ext cx="8969829" cy="658385"/>
          </a:xfrm>
          <a:prstGeom prst="rect">
            <a:avLst/>
          </a:prstGeom>
        </p:spPr>
        <p:txBody>
          <a:bodyPr wrap="square">
            <a:spAutoFit/>
          </a:bodyPr>
          <a:lstStyle/>
          <a:p>
            <a:pPr lvl="0" algn="just">
              <a:lnSpc>
                <a:spcPct val="150000"/>
              </a:lnSpc>
            </a:pPr>
            <a:r>
              <a:rPr lang="ru-RU" sz="2800" dirty="0">
                <a:effectLst/>
                <a:latin typeface="Segoe UI Black" panose="020B0A02040204020203" pitchFamily="34" charset="0"/>
                <a:ea typeface="Segoe UI Black" panose="020B0A02040204020203" pitchFamily="34" charset="0"/>
              </a:rPr>
              <a:t>Инструкция по работе с программой</a:t>
            </a:r>
            <a:r>
              <a:rPr lang="en-US" sz="2800" dirty="0">
                <a:effectLst/>
                <a:latin typeface="Segoe UI Black" panose="020B0A02040204020203" pitchFamily="34" charset="0"/>
                <a:ea typeface="Segoe UI Black" panose="020B0A02040204020203" pitchFamily="34" charset="0"/>
              </a:rPr>
              <a:t>:</a:t>
            </a:r>
          </a:p>
        </p:txBody>
      </p:sp>
      <p:sp>
        <p:nvSpPr>
          <p:cNvPr id="5" name="TextBox 4">
            <a:extLst>
              <a:ext uri="{FF2B5EF4-FFF2-40B4-BE49-F238E27FC236}">
                <a16:creationId xmlns:a16="http://schemas.microsoft.com/office/drawing/2014/main" id="{30B55CC6-CE70-44B2-98CF-D7C2090B147C}"/>
              </a:ext>
            </a:extLst>
          </p:cNvPr>
          <p:cNvSpPr txBox="1"/>
          <p:nvPr/>
        </p:nvSpPr>
        <p:spPr>
          <a:xfrm>
            <a:off x="174171" y="1337220"/>
            <a:ext cx="8663474" cy="456215"/>
          </a:xfrm>
          <a:prstGeom prst="rect">
            <a:avLst/>
          </a:prstGeom>
          <a:noFill/>
        </p:spPr>
        <p:txBody>
          <a:bodyPr wrap="square">
            <a:spAutoFit/>
          </a:bodyPr>
          <a:lstStyle/>
          <a:p>
            <a:pPr lvl="0" algn="just">
              <a:lnSpc>
                <a:spcPct val="150000"/>
              </a:lnSpc>
            </a:pPr>
            <a:r>
              <a:rPr lang="ru-RU" sz="1800" dirty="0">
                <a:effectLst/>
                <a:latin typeface="Segoe UI Black" panose="020B0A02040204020203" pitchFamily="34" charset="0"/>
                <a:ea typeface="Segoe UI Black" panose="020B0A02040204020203" pitchFamily="34" charset="0"/>
              </a:rPr>
              <a:t>1</a:t>
            </a:r>
            <a:r>
              <a:rPr lang="en-US" sz="1800" dirty="0">
                <a:effectLst/>
                <a:latin typeface="Segoe UI Black" panose="020B0A02040204020203" pitchFamily="34" charset="0"/>
                <a:ea typeface="Segoe UI Black" panose="020B0A02040204020203" pitchFamily="34" charset="0"/>
              </a:rPr>
              <a:t>. </a:t>
            </a:r>
            <a:r>
              <a:rPr lang="ru-RU" sz="1800" dirty="0">
                <a:latin typeface="Segoe UI Black" panose="020B0A02040204020203" pitchFamily="34" charset="0"/>
                <a:ea typeface="Segoe UI Black" panose="020B0A02040204020203" pitchFamily="34" charset="0"/>
              </a:rPr>
              <a:t>О</a:t>
            </a:r>
            <a:r>
              <a:rPr lang="ru-RU" sz="1800" dirty="0">
                <a:effectLst/>
                <a:latin typeface="Segoe UI Black" panose="020B0A02040204020203" pitchFamily="34" charset="0"/>
                <a:ea typeface="Segoe UI Black" panose="020B0A02040204020203" pitchFamily="34" charset="0"/>
              </a:rPr>
              <a:t>ткрыть файл </a:t>
            </a:r>
            <a:r>
              <a:rPr lang="en-US" sz="1800" dirty="0" err="1">
                <a:effectLst/>
                <a:latin typeface="Segoe UI Black" panose="020B0A02040204020203" pitchFamily="34" charset="0"/>
                <a:ea typeface="Segoe UI Black" panose="020B0A02040204020203" pitchFamily="34" charset="0"/>
              </a:rPr>
              <a:t>sourceAlgolite</a:t>
            </a:r>
            <a:r>
              <a:rPr lang="ru-RU" sz="1800" dirty="0">
                <a:effectLst/>
                <a:latin typeface="Segoe UI Black" panose="020B0A02040204020203" pitchFamily="34" charset="0"/>
                <a:ea typeface="Segoe UI Black" panose="020B0A02040204020203" pitchFamily="34" charset="0"/>
              </a:rPr>
              <a:t> для описания алгоритма</a:t>
            </a:r>
            <a:r>
              <a:rPr lang="en-US" sz="1800" dirty="0">
                <a:effectLst/>
                <a:latin typeface="Segoe UI Black" panose="020B0A02040204020203" pitchFamily="34" charset="0"/>
                <a:ea typeface="Segoe UI Black" panose="020B0A02040204020203" pitchFamily="34" charset="0"/>
              </a:rPr>
              <a:t> :</a:t>
            </a:r>
            <a:endParaRPr lang="ru-RU" sz="1800" dirty="0">
              <a:effectLst/>
              <a:latin typeface="Segoe UI Black" panose="020B0A02040204020203" pitchFamily="34" charset="0"/>
              <a:ea typeface="Segoe UI Black" panose="020B0A02040204020203" pitchFamily="34" charset="0"/>
            </a:endParaRPr>
          </a:p>
        </p:txBody>
      </p:sp>
      <p:pic>
        <p:nvPicPr>
          <p:cNvPr id="3" name="Рисунок 2">
            <a:extLst>
              <a:ext uri="{FF2B5EF4-FFF2-40B4-BE49-F238E27FC236}">
                <a16:creationId xmlns:a16="http://schemas.microsoft.com/office/drawing/2014/main" id="{F5DB6CEE-24FE-D63B-B712-61B0178DF74F}"/>
              </a:ext>
            </a:extLst>
          </p:cNvPr>
          <p:cNvPicPr>
            <a:picLocks noChangeAspect="1"/>
          </p:cNvPicPr>
          <p:nvPr/>
        </p:nvPicPr>
        <p:blipFill>
          <a:blip r:embed="rId2"/>
          <a:stretch>
            <a:fillRect/>
          </a:stretch>
        </p:blipFill>
        <p:spPr>
          <a:xfrm>
            <a:off x="1483716" y="1932456"/>
            <a:ext cx="6176567" cy="4409382"/>
          </a:xfrm>
          <a:prstGeom prst="rect">
            <a:avLst/>
          </a:prstGeom>
        </p:spPr>
      </p:pic>
    </p:spTree>
    <p:extLst>
      <p:ext uri="{BB962C8B-B14F-4D97-AF65-F5344CB8AC3E}">
        <p14:creationId xmlns:p14="http://schemas.microsoft.com/office/powerpoint/2010/main" val="29900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952ABD07-38D1-4322-8889-1A853765F47D}"/>
              </a:ext>
            </a:extLst>
          </p:cNvPr>
          <p:cNvSpPr/>
          <p:nvPr/>
        </p:nvSpPr>
        <p:spPr>
          <a:xfrm>
            <a:off x="174171" y="349042"/>
            <a:ext cx="8969829" cy="658385"/>
          </a:xfrm>
          <a:prstGeom prst="rect">
            <a:avLst/>
          </a:prstGeom>
        </p:spPr>
        <p:txBody>
          <a:bodyPr wrap="square">
            <a:spAutoFit/>
          </a:bodyPr>
          <a:lstStyle/>
          <a:p>
            <a:pPr lvl="0" algn="just">
              <a:lnSpc>
                <a:spcPct val="150000"/>
              </a:lnSpc>
            </a:pPr>
            <a:r>
              <a:rPr lang="ru-RU" sz="2800" dirty="0">
                <a:effectLst/>
                <a:latin typeface="Segoe UI Black" panose="020B0A02040204020203" pitchFamily="34" charset="0"/>
                <a:ea typeface="Segoe UI Black" panose="020B0A02040204020203" pitchFamily="34" charset="0"/>
              </a:rPr>
              <a:t>Инструкция по работе с программой</a:t>
            </a:r>
            <a:r>
              <a:rPr lang="en-US" sz="2800" dirty="0">
                <a:effectLst/>
                <a:latin typeface="Segoe UI Black" panose="020B0A02040204020203" pitchFamily="34" charset="0"/>
                <a:ea typeface="Segoe UI Black" panose="020B0A02040204020203" pitchFamily="34" charset="0"/>
              </a:rPr>
              <a:t>:</a:t>
            </a:r>
          </a:p>
        </p:txBody>
      </p:sp>
      <p:sp>
        <p:nvSpPr>
          <p:cNvPr id="5" name="TextBox 4">
            <a:extLst>
              <a:ext uri="{FF2B5EF4-FFF2-40B4-BE49-F238E27FC236}">
                <a16:creationId xmlns:a16="http://schemas.microsoft.com/office/drawing/2014/main" id="{30B55CC6-CE70-44B2-98CF-D7C2090B147C}"/>
              </a:ext>
            </a:extLst>
          </p:cNvPr>
          <p:cNvSpPr txBox="1"/>
          <p:nvPr/>
        </p:nvSpPr>
        <p:spPr>
          <a:xfrm>
            <a:off x="174171" y="1337220"/>
            <a:ext cx="8663474" cy="2118209"/>
          </a:xfrm>
          <a:prstGeom prst="rect">
            <a:avLst/>
          </a:prstGeom>
          <a:noFill/>
        </p:spPr>
        <p:txBody>
          <a:bodyPr wrap="square">
            <a:spAutoFit/>
          </a:bodyPr>
          <a:lstStyle/>
          <a:p>
            <a:pPr algn="just">
              <a:lnSpc>
                <a:spcPct val="150000"/>
              </a:lnSpc>
            </a:pPr>
            <a:r>
              <a:rPr lang="en-US" dirty="0">
                <a:latin typeface="Segoe UI Black" panose="020B0A02040204020203" pitchFamily="34" charset="0"/>
                <a:ea typeface="Segoe UI Black" panose="020B0A02040204020203" pitchFamily="34" charset="0"/>
              </a:rPr>
              <a:t>2</a:t>
            </a:r>
            <a:r>
              <a:rPr lang="en-US" sz="1800" dirty="0">
                <a:effectLst/>
                <a:latin typeface="Segoe UI Black" panose="020B0A02040204020203" pitchFamily="34" charset="0"/>
                <a:ea typeface="Segoe UI Black" panose="020B0A02040204020203" pitchFamily="34" charset="0"/>
              </a:rPr>
              <a:t>. </a:t>
            </a:r>
            <a:r>
              <a:rPr lang="ru-RU" dirty="0">
                <a:latin typeface="Segoe UI Black" panose="020B0A02040204020203" pitchFamily="34" charset="0"/>
                <a:ea typeface="Segoe UI Black" panose="020B0A02040204020203" pitchFamily="34" charset="0"/>
              </a:rPr>
              <a:t>О</a:t>
            </a:r>
            <a:r>
              <a:rPr lang="ru-RU" sz="1800" dirty="0">
                <a:effectLst/>
                <a:latin typeface="Segoe UI Black" panose="020B0A02040204020203" pitchFamily="34" charset="0"/>
                <a:ea typeface="Segoe UI Black" panose="020B0A02040204020203" pitchFamily="34" charset="0"/>
              </a:rPr>
              <a:t>бъявить команду инициализации параметра сложности и ввести идентификатор параметра, граничные значения и величину шага изменения параметра при анализе</a:t>
            </a:r>
            <a:r>
              <a:rPr lang="en-US" sz="1800" dirty="0">
                <a:effectLst/>
                <a:latin typeface="Segoe UI Black" panose="020B0A02040204020203" pitchFamily="34" charset="0"/>
                <a:ea typeface="Segoe UI Black" panose="020B0A02040204020203" pitchFamily="34" charset="0"/>
              </a:rPr>
              <a:t>, </a:t>
            </a:r>
            <a:r>
              <a:rPr lang="ru-RU" sz="1800" dirty="0">
                <a:effectLst/>
                <a:latin typeface="Segoe UI Black" panose="020B0A02040204020203" pitchFamily="34" charset="0"/>
                <a:ea typeface="Segoe UI Black" panose="020B0A02040204020203" pitchFamily="34" charset="0"/>
              </a:rPr>
              <a:t>описать исследуемый алгоритм через набор функций</a:t>
            </a:r>
            <a:r>
              <a:rPr lang="en-US" sz="1800" dirty="0">
                <a:effectLst/>
                <a:latin typeface="Segoe UI Black" panose="020B0A02040204020203" pitchFamily="34" charset="0"/>
                <a:ea typeface="Segoe UI Black" panose="020B0A02040204020203" pitchFamily="34" charset="0"/>
              </a:rPr>
              <a:t> :</a:t>
            </a:r>
            <a:endParaRPr lang="ru-RU" sz="1800" dirty="0">
              <a:effectLst/>
              <a:latin typeface="Segoe UI Black" panose="020B0A02040204020203" pitchFamily="34" charset="0"/>
              <a:ea typeface="Segoe UI Black" panose="020B0A02040204020203" pitchFamily="34" charset="0"/>
            </a:endParaRPr>
          </a:p>
          <a:p>
            <a:pPr lvl="0" algn="just">
              <a:lnSpc>
                <a:spcPct val="150000"/>
              </a:lnSpc>
            </a:pPr>
            <a:endParaRPr lang="ru-RU" sz="1800" dirty="0">
              <a:effectLst/>
              <a:latin typeface="Segoe UI Black" panose="020B0A02040204020203" pitchFamily="34" charset="0"/>
              <a:ea typeface="Segoe UI Black" panose="020B0A02040204020203" pitchFamily="34" charset="0"/>
            </a:endParaRPr>
          </a:p>
        </p:txBody>
      </p:sp>
      <p:pic>
        <p:nvPicPr>
          <p:cNvPr id="10" name="Рисунок 9">
            <a:extLst>
              <a:ext uri="{FF2B5EF4-FFF2-40B4-BE49-F238E27FC236}">
                <a16:creationId xmlns:a16="http://schemas.microsoft.com/office/drawing/2014/main" id="{8E801D31-BE10-41DD-83D6-7B9042B91596}"/>
              </a:ext>
            </a:extLst>
          </p:cNvPr>
          <p:cNvPicPr>
            <a:picLocks noChangeAspect="1"/>
          </p:cNvPicPr>
          <p:nvPr/>
        </p:nvPicPr>
        <p:blipFill rotWithShape="1">
          <a:blip r:embed="rId2"/>
          <a:srcRect l="60438" b="24801"/>
          <a:stretch/>
        </p:blipFill>
        <p:spPr>
          <a:xfrm>
            <a:off x="2954693" y="3429000"/>
            <a:ext cx="3917341" cy="2747865"/>
          </a:xfrm>
          <a:prstGeom prst="rect">
            <a:avLst/>
          </a:prstGeom>
        </p:spPr>
      </p:pic>
    </p:spTree>
    <p:extLst>
      <p:ext uri="{BB962C8B-B14F-4D97-AF65-F5344CB8AC3E}">
        <p14:creationId xmlns:p14="http://schemas.microsoft.com/office/powerpoint/2010/main" val="406005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952ABD07-38D1-4322-8889-1A853765F47D}"/>
              </a:ext>
            </a:extLst>
          </p:cNvPr>
          <p:cNvSpPr/>
          <p:nvPr/>
        </p:nvSpPr>
        <p:spPr>
          <a:xfrm>
            <a:off x="174171" y="349042"/>
            <a:ext cx="8969829" cy="658385"/>
          </a:xfrm>
          <a:prstGeom prst="rect">
            <a:avLst/>
          </a:prstGeom>
        </p:spPr>
        <p:txBody>
          <a:bodyPr wrap="square">
            <a:spAutoFit/>
          </a:bodyPr>
          <a:lstStyle/>
          <a:p>
            <a:pPr lvl="0" algn="just">
              <a:lnSpc>
                <a:spcPct val="150000"/>
              </a:lnSpc>
            </a:pPr>
            <a:r>
              <a:rPr lang="ru-RU" sz="2800" dirty="0">
                <a:effectLst/>
                <a:latin typeface="Segoe UI Black" panose="020B0A02040204020203" pitchFamily="34" charset="0"/>
                <a:ea typeface="Segoe UI Black" panose="020B0A02040204020203" pitchFamily="34" charset="0"/>
              </a:rPr>
              <a:t>Инструкция по работе с программой</a:t>
            </a:r>
            <a:r>
              <a:rPr lang="en-US" sz="2800" dirty="0">
                <a:effectLst/>
                <a:latin typeface="Segoe UI Black" panose="020B0A02040204020203" pitchFamily="34" charset="0"/>
                <a:ea typeface="Segoe UI Black" panose="020B0A02040204020203" pitchFamily="34" charset="0"/>
              </a:rPr>
              <a:t>:</a:t>
            </a:r>
          </a:p>
        </p:txBody>
      </p:sp>
      <p:sp>
        <p:nvSpPr>
          <p:cNvPr id="5" name="TextBox 4">
            <a:extLst>
              <a:ext uri="{FF2B5EF4-FFF2-40B4-BE49-F238E27FC236}">
                <a16:creationId xmlns:a16="http://schemas.microsoft.com/office/drawing/2014/main" id="{30B55CC6-CE70-44B2-98CF-D7C2090B147C}"/>
              </a:ext>
            </a:extLst>
          </p:cNvPr>
          <p:cNvSpPr txBox="1"/>
          <p:nvPr/>
        </p:nvSpPr>
        <p:spPr>
          <a:xfrm>
            <a:off x="174171" y="1337220"/>
            <a:ext cx="8663474" cy="2533707"/>
          </a:xfrm>
          <a:prstGeom prst="rect">
            <a:avLst/>
          </a:prstGeom>
          <a:noFill/>
        </p:spPr>
        <p:txBody>
          <a:bodyPr wrap="square">
            <a:spAutoFit/>
          </a:bodyPr>
          <a:lstStyle/>
          <a:p>
            <a:pPr lvl="0" algn="just">
              <a:lnSpc>
                <a:spcPct val="150000"/>
              </a:lnSpc>
            </a:pPr>
            <a:r>
              <a:rPr lang="en-US" sz="1800" dirty="0">
                <a:effectLst/>
                <a:latin typeface="Segoe UI Black" panose="020B0A02040204020203" pitchFamily="34" charset="0"/>
                <a:ea typeface="Segoe UI Black" panose="020B0A02040204020203" pitchFamily="34" charset="0"/>
              </a:rPr>
              <a:t>3. </a:t>
            </a:r>
            <a:r>
              <a:rPr lang="ru-RU" dirty="0">
                <a:latin typeface="Segoe UI Black" panose="020B0A02040204020203" pitchFamily="34" charset="0"/>
                <a:ea typeface="Segoe UI Black" panose="020B0A02040204020203" pitchFamily="34" charset="0"/>
              </a:rPr>
              <a:t>О</a:t>
            </a:r>
            <a:r>
              <a:rPr lang="ru-RU" sz="1800" dirty="0">
                <a:effectLst/>
                <a:latin typeface="Segoe UI Black" panose="020B0A02040204020203" pitchFamily="34" charset="0"/>
                <a:ea typeface="Segoe UI Black" panose="020B0A02040204020203" pitchFamily="34" charset="0"/>
              </a:rPr>
              <a:t>пределить функцию </a:t>
            </a:r>
            <a:r>
              <a:rPr lang="en-US" sz="1800" dirty="0">
                <a:effectLst/>
                <a:latin typeface="Segoe UI Black" panose="020B0A02040204020203" pitchFamily="34" charset="0"/>
                <a:ea typeface="Segoe UI Black" panose="020B0A02040204020203" pitchFamily="34" charset="0"/>
              </a:rPr>
              <a:t>main</a:t>
            </a:r>
            <a:r>
              <a:rPr lang="ru-RU" sz="1800" dirty="0">
                <a:effectLst/>
                <a:latin typeface="Segoe UI Black" panose="020B0A02040204020203" pitchFamily="34" charset="0"/>
                <a:ea typeface="Segoe UI Black" panose="020B0A02040204020203" pitchFamily="34" charset="0"/>
              </a:rPr>
              <a:t> (без параметров), откуда будет запускаться весь процесс выполнения программных блоков, образующих рассматриваемый алгоритм и запустить процесс выполнения основной программы, описанный в файле </a:t>
            </a:r>
            <a:r>
              <a:rPr lang="en-US" sz="1800" dirty="0" err="1">
                <a:effectLst/>
                <a:latin typeface="Segoe UI Black" panose="020B0A02040204020203" pitchFamily="34" charset="0"/>
                <a:ea typeface="Segoe UI Black" panose="020B0A02040204020203" pitchFamily="34" charset="0"/>
              </a:rPr>
              <a:t>AlgoliteParser</a:t>
            </a:r>
            <a:r>
              <a:rPr lang="ru-RU" sz="1800" dirty="0">
                <a:effectLst/>
                <a:latin typeface="Segoe UI Black" panose="020B0A02040204020203" pitchFamily="34" charset="0"/>
                <a:ea typeface="Segoe UI Black" panose="020B0A02040204020203" pitchFamily="34" charset="0"/>
              </a:rPr>
              <a:t> (</a:t>
            </a:r>
            <a:r>
              <a:rPr lang="ru-RU" sz="1800" dirty="0" err="1">
                <a:effectLst/>
                <a:latin typeface="Segoe UI Black" panose="020B0A02040204020203" pitchFamily="34" charset="0"/>
                <a:ea typeface="Segoe UI Black" panose="020B0A02040204020203" pitchFamily="34" charset="0"/>
              </a:rPr>
              <a:t>транскомпиляции</a:t>
            </a:r>
            <a:r>
              <a:rPr lang="ru-RU" sz="1800" dirty="0">
                <a:effectLst/>
                <a:latin typeface="Segoe UI Black" panose="020B0A02040204020203" pitchFamily="34" charset="0"/>
                <a:ea typeface="Segoe UI Black" panose="020B0A02040204020203" pitchFamily="34" charset="0"/>
              </a:rPr>
              <a:t>)</a:t>
            </a:r>
            <a:r>
              <a:rPr lang="en-US" sz="1800" dirty="0">
                <a:effectLst/>
                <a:latin typeface="Segoe UI Black" panose="020B0A02040204020203" pitchFamily="34" charset="0"/>
                <a:ea typeface="Segoe UI Black" panose="020B0A02040204020203" pitchFamily="34" charset="0"/>
              </a:rPr>
              <a:t> :</a:t>
            </a:r>
            <a:endParaRPr lang="ru-RU" sz="1800" dirty="0">
              <a:effectLst/>
              <a:latin typeface="Segoe UI Black" panose="020B0A02040204020203" pitchFamily="34" charset="0"/>
              <a:ea typeface="Segoe UI Black" panose="020B0A02040204020203" pitchFamily="34" charset="0"/>
            </a:endParaRPr>
          </a:p>
          <a:p>
            <a:pPr lvl="0" algn="just">
              <a:lnSpc>
                <a:spcPct val="150000"/>
              </a:lnSpc>
            </a:pPr>
            <a:endParaRPr lang="ru-RU" sz="1800" dirty="0">
              <a:effectLst/>
              <a:latin typeface="Segoe UI Black" panose="020B0A02040204020203" pitchFamily="34" charset="0"/>
              <a:ea typeface="Segoe UI Black" panose="020B0A02040204020203" pitchFamily="34" charset="0"/>
            </a:endParaRPr>
          </a:p>
        </p:txBody>
      </p:sp>
      <p:pic>
        <p:nvPicPr>
          <p:cNvPr id="3" name="Рисунок 2">
            <a:extLst>
              <a:ext uri="{FF2B5EF4-FFF2-40B4-BE49-F238E27FC236}">
                <a16:creationId xmlns:a16="http://schemas.microsoft.com/office/drawing/2014/main" id="{4B22870D-FBB3-4E66-B791-B9668DB0A820}"/>
              </a:ext>
            </a:extLst>
          </p:cNvPr>
          <p:cNvPicPr>
            <a:picLocks noChangeAspect="1"/>
          </p:cNvPicPr>
          <p:nvPr/>
        </p:nvPicPr>
        <p:blipFill rotWithShape="1">
          <a:blip r:embed="rId2"/>
          <a:srcRect l="57331" r="6176" b="2997"/>
          <a:stretch/>
        </p:blipFill>
        <p:spPr>
          <a:xfrm>
            <a:off x="3211661" y="3429000"/>
            <a:ext cx="3579094" cy="3334139"/>
          </a:xfrm>
          <a:prstGeom prst="rect">
            <a:avLst/>
          </a:prstGeom>
        </p:spPr>
      </p:pic>
    </p:spTree>
    <p:extLst>
      <p:ext uri="{BB962C8B-B14F-4D97-AF65-F5344CB8AC3E}">
        <p14:creationId xmlns:p14="http://schemas.microsoft.com/office/powerpoint/2010/main" val="4009698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952ABD07-38D1-4322-8889-1A853765F47D}"/>
              </a:ext>
            </a:extLst>
          </p:cNvPr>
          <p:cNvSpPr/>
          <p:nvPr/>
        </p:nvSpPr>
        <p:spPr>
          <a:xfrm>
            <a:off x="87085" y="0"/>
            <a:ext cx="8969829" cy="658385"/>
          </a:xfrm>
          <a:prstGeom prst="rect">
            <a:avLst/>
          </a:prstGeom>
        </p:spPr>
        <p:txBody>
          <a:bodyPr wrap="square">
            <a:spAutoFit/>
          </a:bodyPr>
          <a:lstStyle/>
          <a:p>
            <a:pPr lvl="0" algn="just">
              <a:lnSpc>
                <a:spcPct val="150000"/>
              </a:lnSpc>
            </a:pPr>
            <a:r>
              <a:rPr lang="ru-RU" sz="2800" dirty="0">
                <a:effectLst/>
                <a:latin typeface="Segoe UI Black" panose="020B0A02040204020203" pitchFamily="34" charset="0"/>
                <a:ea typeface="Segoe UI Black" panose="020B0A02040204020203" pitchFamily="34" charset="0"/>
              </a:rPr>
              <a:t>Инструкция по работе с программой</a:t>
            </a:r>
            <a:r>
              <a:rPr lang="en-US" sz="2800" dirty="0">
                <a:effectLst/>
                <a:latin typeface="Segoe UI Black" panose="020B0A02040204020203" pitchFamily="34" charset="0"/>
                <a:ea typeface="Segoe UI Black" panose="020B0A02040204020203" pitchFamily="34" charset="0"/>
              </a:rPr>
              <a:t>:</a:t>
            </a:r>
          </a:p>
        </p:txBody>
      </p:sp>
      <p:sp>
        <p:nvSpPr>
          <p:cNvPr id="5" name="TextBox 4">
            <a:extLst>
              <a:ext uri="{FF2B5EF4-FFF2-40B4-BE49-F238E27FC236}">
                <a16:creationId xmlns:a16="http://schemas.microsoft.com/office/drawing/2014/main" id="{30B55CC6-CE70-44B2-98CF-D7C2090B147C}"/>
              </a:ext>
            </a:extLst>
          </p:cNvPr>
          <p:cNvSpPr txBox="1"/>
          <p:nvPr/>
        </p:nvSpPr>
        <p:spPr>
          <a:xfrm>
            <a:off x="124954" y="771163"/>
            <a:ext cx="8663474" cy="1151534"/>
          </a:xfrm>
          <a:prstGeom prst="rect">
            <a:avLst/>
          </a:prstGeom>
          <a:noFill/>
        </p:spPr>
        <p:txBody>
          <a:bodyPr wrap="square">
            <a:spAutoFit/>
          </a:bodyPr>
          <a:lstStyle/>
          <a:p>
            <a:pPr>
              <a:lnSpc>
                <a:spcPct val="107000"/>
              </a:lnSpc>
              <a:spcAft>
                <a:spcPts val="800"/>
              </a:spcAft>
            </a:pPr>
            <a:r>
              <a:rPr lang="ru-RU" sz="1800" dirty="0">
                <a:effectLst/>
                <a:latin typeface="Segoe UI Black" panose="020B0A02040204020203" pitchFamily="34" charset="0"/>
                <a:ea typeface="Segoe UI Black" panose="020B0A02040204020203" pitchFamily="34" charset="0"/>
                <a:cs typeface="Times New Roman" panose="02020603050405020304" pitchFamily="18" charset="0"/>
              </a:rPr>
              <a:t>В результате работы будет получен график сложности алгоритма с определённым классом сложности</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endParaRPr lang="ru-RU" sz="1800" dirty="0">
              <a:effectLst/>
              <a:latin typeface="Segoe UI Black" panose="020B0A02040204020203" pitchFamily="34" charset="0"/>
              <a:ea typeface="Segoe UI Black" panose="020B0A02040204020203" pitchFamily="34" charset="0"/>
              <a:cs typeface="Times New Roman" panose="02020603050405020304" pitchFamily="18" charset="0"/>
            </a:endParaRPr>
          </a:p>
          <a:p>
            <a:pPr lvl="0" algn="just">
              <a:lnSpc>
                <a:spcPct val="150000"/>
              </a:lnSpc>
            </a:pPr>
            <a:endParaRPr lang="ru-RU" sz="1800" dirty="0">
              <a:effectLst/>
              <a:latin typeface="Segoe UI Black" panose="020B0A02040204020203" pitchFamily="34" charset="0"/>
              <a:ea typeface="Segoe UI Black" panose="020B0A02040204020203" pitchFamily="34" charset="0"/>
            </a:endParaRPr>
          </a:p>
        </p:txBody>
      </p:sp>
      <p:pic>
        <p:nvPicPr>
          <p:cNvPr id="3" name="Рисунок 2">
            <a:extLst>
              <a:ext uri="{FF2B5EF4-FFF2-40B4-BE49-F238E27FC236}">
                <a16:creationId xmlns:a16="http://schemas.microsoft.com/office/drawing/2014/main" id="{1A3669F9-D2F4-E008-9EDA-BDC36A8F00B4}"/>
              </a:ext>
            </a:extLst>
          </p:cNvPr>
          <p:cNvPicPr>
            <a:picLocks noChangeAspect="1"/>
          </p:cNvPicPr>
          <p:nvPr/>
        </p:nvPicPr>
        <p:blipFill>
          <a:blip r:embed="rId2"/>
          <a:stretch>
            <a:fillRect/>
          </a:stretch>
        </p:blipFill>
        <p:spPr>
          <a:xfrm>
            <a:off x="1799857" y="1449355"/>
            <a:ext cx="5544285" cy="5408645"/>
          </a:xfrm>
          <a:prstGeom prst="rect">
            <a:avLst/>
          </a:prstGeom>
        </p:spPr>
      </p:pic>
    </p:spTree>
    <p:extLst>
      <p:ext uri="{BB962C8B-B14F-4D97-AF65-F5344CB8AC3E}">
        <p14:creationId xmlns:p14="http://schemas.microsoft.com/office/powerpoint/2010/main" val="918308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p:nvSpPr>
        <p:spPr>
          <a:xfrm>
            <a:off x="-17082" y="152400"/>
            <a:ext cx="9161082" cy="400110"/>
          </a:xfrm>
          <a:prstGeom prst="rect">
            <a:avLst/>
          </a:prstGeom>
        </p:spPr>
        <p:txBody>
          <a:bodyPr wrap="square">
            <a:spAutoFit/>
          </a:bodyPr>
          <a:lstStyle/>
          <a:p>
            <a:pPr algn="ctr"/>
            <a:r>
              <a:rPr lang="ru-RU" sz="2000" dirty="0">
                <a:latin typeface="Segoe UI Black" panose="020B0A02040204020203" pitchFamily="34" charset="0"/>
                <a:ea typeface="Segoe UI Black" panose="020B0A02040204020203" pitchFamily="34" charset="0"/>
              </a:rPr>
              <a:t>Результаты исследований</a:t>
            </a:r>
            <a:r>
              <a:rPr lang="en-US" sz="2000" dirty="0">
                <a:latin typeface="Segoe UI Black" panose="020B0A02040204020203" pitchFamily="34" charset="0"/>
                <a:ea typeface="Segoe UI Black" panose="020B0A02040204020203" pitchFamily="34" charset="0"/>
              </a:rPr>
              <a:t>: </a:t>
            </a:r>
            <a:r>
              <a:rPr lang="ru-RU" sz="2000" dirty="0">
                <a:latin typeface="Segoe UI Black" panose="020B0A02040204020203" pitchFamily="34" charset="0"/>
                <a:ea typeface="Segoe UI Black" panose="020B0A02040204020203" pitchFamily="34" charset="0"/>
              </a:rPr>
              <a:t>расширенный функционал языка</a:t>
            </a:r>
          </a:p>
        </p:txBody>
      </p:sp>
      <p:pic>
        <p:nvPicPr>
          <p:cNvPr id="3" name="Рисунок 2">
            <a:extLst>
              <a:ext uri="{FF2B5EF4-FFF2-40B4-BE49-F238E27FC236}">
                <a16:creationId xmlns:a16="http://schemas.microsoft.com/office/drawing/2014/main" id="{ABADD2B4-BF9C-A85F-CD67-336A30CBE854}"/>
              </a:ext>
            </a:extLst>
          </p:cNvPr>
          <p:cNvPicPr>
            <a:picLocks noChangeAspect="1"/>
          </p:cNvPicPr>
          <p:nvPr/>
        </p:nvPicPr>
        <p:blipFill>
          <a:blip r:embed="rId2"/>
          <a:stretch>
            <a:fillRect/>
          </a:stretch>
        </p:blipFill>
        <p:spPr>
          <a:xfrm>
            <a:off x="676275" y="833437"/>
            <a:ext cx="7791450" cy="5191125"/>
          </a:xfrm>
          <a:prstGeom prst="rect">
            <a:avLst/>
          </a:prstGeom>
        </p:spPr>
      </p:pic>
      <p:pic>
        <p:nvPicPr>
          <p:cNvPr id="9" name="Рисунок 8">
            <a:extLst>
              <a:ext uri="{FF2B5EF4-FFF2-40B4-BE49-F238E27FC236}">
                <a16:creationId xmlns:a16="http://schemas.microsoft.com/office/drawing/2014/main" id="{671CC297-1BBE-96AD-3312-7E477D76CD12}"/>
              </a:ext>
            </a:extLst>
          </p:cNvPr>
          <p:cNvPicPr>
            <a:picLocks noChangeAspect="1"/>
          </p:cNvPicPr>
          <p:nvPr/>
        </p:nvPicPr>
        <p:blipFill rotWithShape="1">
          <a:blip r:embed="rId3"/>
          <a:srcRect l="2725" t="2267" r="2833" b="5595"/>
          <a:stretch/>
        </p:blipFill>
        <p:spPr bwMode="auto">
          <a:xfrm>
            <a:off x="3294737" y="1733489"/>
            <a:ext cx="5087931" cy="4916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8679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p:nvSpPr>
        <p:spPr>
          <a:xfrm>
            <a:off x="-17082" y="152400"/>
            <a:ext cx="9161082" cy="400110"/>
          </a:xfrm>
          <a:prstGeom prst="rect">
            <a:avLst/>
          </a:prstGeom>
        </p:spPr>
        <p:txBody>
          <a:bodyPr wrap="square">
            <a:spAutoFit/>
          </a:bodyPr>
          <a:lstStyle/>
          <a:p>
            <a:pPr algn="ctr"/>
            <a:r>
              <a:rPr lang="ru-RU" sz="2000" dirty="0">
                <a:latin typeface="Segoe UI Black" panose="020B0A02040204020203" pitchFamily="34" charset="0"/>
                <a:ea typeface="Segoe UI Black" panose="020B0A02040204020203" pitchFamily="34" charset="0"/>
              </a:rPr>
              <a:t>Результаты исследований</a:t>
            </a:r>
            <a:r>
              <a:rPr lang="en-US" sz="2000" dirty="0">
                <a:latin typeface="Segoe UI Black" panose="020B0A02040204020203" pitchFamily="34" charset="0"/>
                <a:ea typeface="Segoe UI Black" panose="020B0A02040204020203" pitchFamily="34" charset="0"/>
              </a:rPr>
              <a:t>: </a:t>
            </a:r>
            <a:r>
              <a:rPr lang="ru-RU" sz="2000" dirty="0">
                <a:latin typeface="Segoe UI Black" panose="020B0A02040204020203" pitchFamily="34" charset="0"/>
                <a:ea typeface="Segoe UI Black" panose="020B0A02040204020203" pitchFamily="34" charset="0"/>
              </a:rPr>
              <a:t>расширенный функционал языка</a:t>
            </a:r>
          </a:p>
        </p:txBody>
      </p:sp>
      <p:pic>
        <p:nvPicPr>
          <p:cNvPr id="6" name="Рисунок 5">
            <a:extLst>
              <a:ext uri="{FF2B5EF4-FFF2-40B4-BE49-F238E27FC236}">
                <a16:creationId xmlns:a16="http://schemas.microsoft.com/office/drawing/2014/main" id="{9183A057-570E-9A1F-4117-8CF19BB6450E}"/>
              </a:ext>
            </a:extLst>
          </p:cNvPr>
          <p:cNvPicPr>
            <a:picLocks noChangeAspect="1"/>
          </p:cNvPicPr>
          <p:nvPr/>
        </p:nvPicPr>
        <p:blipFill>
          <a:blip r:embed="rId2"/>
          <a:stretch>
            <a:fillRect/>
          </a:stretch>
        </p:blipFill>
        <p:spPr>
          <a:xfrm>
            <a:off x="517090" y="661018"/>
            <a:ext cx="7277081" cy="6044582"/>
          </a:xfrm>
          <a:prstGeom prst="rect">
            <a:avLst/>
          </a:prstGeom>
        </p:spPr>
      </p:pic>
      <p:pic>
        <p:nvPicPr>
          <p:cNvPr id="7" name="Рисунок 6">
            <a:extLst>
              <a:ext uri="{FF2B5EF4-FFF2-40B4-BE49-F238E27FC236}">
                <a16:creationId xmlns:a16="http://schemas.microsoft.com/office/drawing/2014/main" id="{EF1A4485-9B72-394C-D366-5AA211ACF688}"/>
              </a:ext>
            </a:extLst>
          </p:cNvPr>
          <p:cNvPicPr>
            <a:picLocks noChangeAspect="1"/>
          </p:cNvPicPr>
          <p:nvPr/>
        </p:nvPicPr>
        <p:blipFill rotWithShape="1">
          <a:blip r:embed="rId3"/>
          <a:srcRect b="1783"/>
          <a:stretch/>
        </p:blipFill>
        <p:spPr>
          <a:xfrm>
            <a:off x="3272103" y="1533440"/>
            <a:ext cx="5287010" cy="5172160"/>
          </a:xfrm>
          <a:prstGeom prst="rect">
            <a:avLst/>
          </a:prstGeom>
        </p:spPr>
      </p:pic>
    </p:spTree>
    <p:extLst>
      <p:ext uri="{BB962C8B-B14F-4D97-AF65-F5344CB8AC3E}">
        <p14:creationId xmlns:p14="http://schemas.microsoft.com/office/powerpoint/2010/main" val="240625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p:nvSpPr>
        <p:spPr>
          <a:xfrm>
            <a:off x="-17082" y="152400"/>
            <a:ext cx="9161082" cy="707886"/>
          </a:xfrm>
          <a:prstGeom prst="rect">
            <a:avLst/>
          </a:prstGeom>
        </p:spPr>
        <p:txBody>
          <a:bodyPr wrap="square">
            <a:spAutoFit/>
          </a:bodyPr>
          <a:lstStyle/>
          <a:p>
            <a:pPr algn="ctr"/>
            <a:r>
              <a:rPr lang="ru-RU" sz="2000" dirty="0">
                <a:latin typeface="Segoe UI Black" panose="020B0A02040204020203" pitchFamily="34" charset="0"/>
                <a:ea typeface="Segoe UI Black" panose="020B0A02040204020203" pitchFamily="34" charset="0"/>
              </a:rPr>
              <a:t>Результаты исследований</a:t>
            </a:r>
            <a:r>
              <a:rPr lang="en-US" sz="2000" dirty="0">
                <a:latin typeface="Segoe UI Black" panose="020B0A02040204020203" pitchFamily="34" charset="0"/>
                <a:ea typeface="Segoe UI Black" panose="020B0A02040204020203" pitchFamily="34" charset="0"/>
              </a:rPr>
              <a:t>: </a:t>
            </a:r>
            <a:r>
              <a:rPr lang="ru-RU" sz="2000" dirty="0">
                <a:latin typeface="Segoe UI Black" panose="020B0A02040204020203" pitchFamily="34" charset="0"/>
                <a:ea typeface="Segoe UI Black" panose="020B0A02040204020203" pitchFamily="34" charset="0"/>
              </a:rPr>
              <a:t>применение линейной регрессии на интервалах</a:t>
            </a:r>
          </a:p>
        </p:txBody>
      </p:sp>
      <p:pic>
        <p:nvPicPr>
          <p:cNvPr id="8" name="Рисунок 7">
            <a:extLst>
              <a:ext uri="{FF2B5EF4-FFF2-40B4-BE49-F238E27FC236}">
                <a16:creationId xmlns:a16="http://schemas.microsoft.com/office/drawing/2014/main" id="{F24E7C43-447E-C240-001C-10AA2FCD2CB1}"/>
              </a:ext>
            </a:extLst>
          </p:cNvPr>
          <p:cNvPicPr>
            <a:picLocks noChangeAspect="1"/>
          </p:cNvPicPr>
          <p:nvPr/>
        </p:nvPicPr>
        <p:blipFill>
          <a:blip r:embed="rId2"/>
          <a:stretch>
            <a:fillRect/>
          </a:stretch>
        </p:blipFill>
        <p:spPr>
          <a:xfrm>
            <a:off x="2195195" y="1228725"/>
            <a:ext cx="4753610" cy="4400550"/>
          </a:xfrm>
          <a:prstGeom prst="rect">
            <a:avLst/>
          </a:prstGeom>
        </p:spPr>
      </p:pic>
    </p:spTree>
    <p:extLst>
      <p:ext uri="{BB962C8B-B14F-4D97-AF65-F5344CB8AC3E}">
        <p14:creationId xmlns:p14="http://schemas.microsoft.com/office/powerpoint/2010/main" val="4181346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p:nvSpPr>
        <p:spPr>
          <a:xfrm>
            <a:off x="-17082" y="152400"/>
            <a:ext cx="9161082" cy="707886"/>
          </a:xfrm>
          <a:prstGeom prst="rect">
            <a:avLst/>
          </a:prstGeom>
        </p:spPr>
        <p:txBody>
          <a:bodyPr wrap="square">
            <a:spAutoFit/>
          </a:bodyPr>
          <a:lstStyle/>
          <a:p>
            <a:pPr algn="ctr"/>
            <a:r>
              <a:rPr lang="ru-RU" sz="2000" dirty="0">
                <a:latin typeface="Segoe UI Black" panose="020B0A02040204020203" pitchFamily="34" charset="0"/>
                <a:ea typeface="Segoe UI Black" panose="020B0A02040204020203" pitchFamily="34" charset="0"/>
              </a:rPr>
              <a:t>Результаты исследований</a:t>
            </a:r>
            <a:r>
              <a:rPr lang="en-US" sz="2000" dirty="0">
                <a:latin typeface="Segoe UI Black" panose="020B0A02040204020203" pitchFamily="34" charset="0"/>
                <a:ea typeface="Segoe UI Black" panose="020B0A02040204020203" pitchFamily="34" charset="0"/>
              </a:rPr>
              <a:t>: </a:t>
            </a:r>
            <a:r>
              <a:rPr lang="ru-RU" sz="2000" dirty="0">
                <a:latin typeface="Segoe UI Black" panose="020B0A02040204020203" pitchFamily="34" charset="0"/>
                <a:ea typeface="Segoe UI Black" panose="020B0A02040204020203" pitchFamily="34" charset="0"/>
              </a:rPr>
              <a:t>применение метода полиномиальной регрессии</a:t>
            </a:r>
          </a:p>
        </p:txBody>
      </p:sp>
      <p:pic>
        <p:nvPicPr>
          <p:cNvPr id="4" name="Рисунок 3">
            <a:extLst>
              <a:ext uri="{FF2B5EF4-FFF2-40B4-BE49-F238E27FC236}">
                <a16:creationId xmlns:a16="http://schemas.microsoft.com/office/drawing/2014/main" id="{9EA3A298-B0BC-8581-0706-C25794863262}"/>
              </a:ext>
            </a:extLst>
          </p:cNvPr>
          <p:cNvPicPr>
            <a:picLocks noChangeAspect="1"/>
          </p:cNvPicPr>
          <p:nvPr/>
        </p:nvPicPr>
        <p:blipFill>
          <a:blip r:embed="rId2"/>
          <a:stretch>
            <a:fillRect/>
          </a:stretch>
        </p:blipFill>
        <p:spPr>
          <a:xfrm>
            <a:off x="1593246" y="910894"/>
            <a:ext cx="5940425" cy="5708015"/>
          </a:xfrm>
          <a:prstGeom prst="rect">
            <a:avLst/>
          </a:prstGeom>
        </p:spPr>
      </p:pic>
    </p:spTree>
    <p:extLst>
      <p:ext uri="{BB962C8B-B14F-4D97-AF65-F5344CB8AC3E}">
        <p14:creationId xmlns:p14="http://schemas.microsoft.com/office/powerpoint/2010/main" val="93840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Прямоугольник 2"/>
          <p:cNvSpPr/>
          <p:nvPr/>
        </p:nvSpPr>
        <p:spPr>
          <a:xfrm>
            <a:off x="193964" y="224918"/>
            <a:ext cx="8756072" cy="1077218"/>
          </a:xfrm>
          <a:prstGeom prst="rect">
            <a:avLst/>
          </a:prstGeom>
        </p:spPr>
        <p:txBody>
          <a:bodyPr wrap="square">
            <a:spAutoFit/>
          </a:bodyPr>
          <a:lstStyle/>
          <a:p>
            <a:pPr algn="ctr"/>
            <a:r>
              <a:rPr lang="ru-RU" sz="3200" dirty="0">
                <a:latin typeface="Segoe UI Black" panose="020B0A02040204020203" pitchFamily="34" charset="0"/>
                <a:ea typeface="Segoe UI Black" panose="020B0A02040204020203" pitchFamily="34" charset="0"/>
                <a:cs typeface="Times New Roman" panose="02020603050405020304" pitchFamily="18" charset="0"/>
              </a:rPr>
              <a:t>Язык </a:t>
            </a:r>
            <a:r>
              <a:rPr lang="en-US" sz="3200" dirty="0" err="1">
                <a:latin typeface="Segoe UI Black" panose="020B0A02040204020203" pitchFamily="34" charset="0"/>
                <a:ea typeface="Segoe UI Black" panose="020B0A02040204020203" pitchFamily="34" charset="0"/>
                <a:cs typeface="Times New Roman" panose="02020603050405020304" pitchFamily="18" charset="0"/>
              </a:rPr>
              <a:t>Algolite</a:t>
            </a:r>
            <a:r>
              <a:rPr lang="en-US" sz="3200" dirty="0">
                <a:latin typeface="Segoe UI Black" panose="020B0A02040204020203" pitchFamily="34" charset="0"/>
                <a:ea typeface="Segoe UI Black" panose="020B0A02040204020203" pitchFamily="34" charset="0"/>
                <a:cs typeface="Times New Roman" panose="02020603050405020304" pitchFamily="18" charset="0"/>
              </a:rPr>
              <a:t> </a:t>
            </a:r>
            <a:r>
              <a:rPr lang="ru-RU" sz="3200" dirty="0">
                <a:latin typeface="Segoe UI Black" panose="020B0A02040204020203" pitchFamily="34" charset="0"/>
                <a:ea typeface="Segoe UI Black" panose="020B0A02040204020203" pitchFamily="34" charset="0"/>
                <a:cs typeface="Times New Roman" panose="02020603050405020304" pitchFamily="18" charset="0"/>
              </a:rPr>
              <a:t>и разработанный </a:t>
            </a:r>
            <a:r>
              <a:rPr lang="ru-RU" sz="3200" dirty="0" err="1">
                <a:latin typeface="Segoe UI Black" panose="020B0A02040204020203" pitchFamily="34" charset="0"/>
                <a:ea typeface="Segoe UI Black" panose="020B0A02040204020203" pitchFamily="34" charset="0"/>
                <a:cs typeface="Times New Roman" panose="02020603050405020304" pitchFamily="18" charset="0"/>
              </a:rPr>
              <a:t>транскомпилятор</a:t>
            </a:r>
            <a:endParaRPr lang="ru-RU" sz="3200"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B659A07D-19BF-A553-521F-4039CFF5DD62}"/>
              </a:ext>
            </a:extLst>
          </p:cNvPr>
          <p:cNvPicPr>
            <a:picLocks noChangeAspect="1"/>
          </p:cNvPicPr>
          <p:nvPr/>
        </p:nvPicPr>
        <p:blipFill rotWithShape="1">
          <a:blip r:embed="rId3">
            <a:extLst>
              <a:ext uri="{28A0092B-C50C-407E-A947-70E740481C1C}">
                <a14:useLocalDpi xmlns:a14="http://schemas.microsoft.com/office/drawing/2010/main" val="0"/>
              </a:ext>
            </a:extLst>
          </a:blip>
          <a:srcRect r="5793" b="4060"/>
          <a:stretch/>
        </p:blipFill>
        <p:spPr bwMode="auto">
          <a:xfrm>
            <a:off x="4458486" y="1424193"/>
            <a:ext cx="4685514" cy="4747695"/>
          </a:xfrm>
          <a:prstGeom prst="rect">
            <a:avLst/>
          </a:prstGeom>
          <a:noFill/>
          <a:ln>
            <a:noFill/>
          </a:ln>
          <a:extLst>
            <a:ext uri="{53640926-AAD7-44D8-BBD7-CCE9431645EC}">
              <a14:shadowObscured xmlns:a14="http://schemas.microsoft.com/office/drawing/2010/main"/>
            </a:ext>
          </a:extLst>
        </p:spPr>
      </p:pic>
      <p:pic>
        <p:nvPicPr>
          <p:cNvPr id="4" name="Рисунок 3">
            <a:extLst>
              <a:ext uri="{FF2B5EF4-FFF2-40B4-BE49-F238E27FC236}">
                <a16:creationId xmlns:a16="http://schemas.microsoft.com/office/drawing/2014/main" id="{C658D57F-1C00-118A-B40B-BE51DE490F11}"/>
              </a:ext>
            </a:extLst>
          </p:cNvPr>
          <p:cNvPicPr>
            <a:picLocks noChangeAspect="1"/>
          </p:cNvPicPr>
          <p:nvPr/>
        </p:nvPicPr>
        <p:blipFill>
          <a:blip r:embed="rId4"/>
          <a:stretch>
            <a:fillRect/>
          </a:stretch>
        </p:blipFill>
        <p:spPr>
          <a:xfrm>
            <a:off x="240407" y="2548524"/>
            <a:ext cx="3984436" cy="1145042"/>
          </a:xfrm>
          <a:prstGeom prst="rect">
            <a:avLst/>
          </a:prstGeom>
        </p:spPr>
      </p:pic>
      <p:pic>
        <p:nvPicPr>
          <p:cNvPr id="14" name="Рисунок 13">
            <a:extLst>
              <a:ext uri="{FF2B5EF4-FFF2-40B4-BE49-F238E27FC236}">
                <a16:creationId xmlns:a16="http://schemas.microsoft.com/office/drawing/2014/main" id="{FA5CD1F3-1046-AE82-3579-51804224A012}"/>
              </a:ext>
            </a:extLst>
          </p:cNvPr>
          <p:cNvPicPr>
            <a:picLocks noChangeAspect="1"/>
          </p:cNvPicPr>
          <p:nvPr/>
        </p:nvPicPr>
        <p:blipFill>
          <a:blip r:embed="rId5"/>
          <a:stretch>
            <a:fillRect/>
          </a:stretch>
        </p:blipFill>
        <p:spPr>
          <a:xfrm>
            <a:off x="240407" y="4222286"/>
            <a:ext cx="4528622" cy="1420882"/>
          </a:xfrm>
          <a:prstGeom prst="rect">
            <a:avLst/>
          </a:prstGeom>
        </p:spPr>
      </p:pic>
    </p:spTree>
    <p:extLst>
      <p:ext uri="{BB962C8B-B14F-4D97-AF65-F5344CB8AC3E}">
        <p14:creationId xmlns:p14="http://schemas.microsoft.com/office/powerpoint/2010/main" val="47770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p:nvSpPr>
        <p:spPr>
          <a:xfrm>
            <a:off x="-17082" y="152400"/>
            <a:ext cx="9161082" cy="707886"/>
          </a:xfrm>
          <a:prstGeom prst="rect">
            <a:avLst/>
          </a:prstGeom>
        </p:spPr>
        <p:txBody>
          <a:bodyPr wrap="square">
            <a:spAutoFit/>
          </a:bodyPr>
          <a:lstStyle/>
          <a:p>
            <a:pPr algn="ctr"/>
            <a:r>
              <a:rPr lang="ru-RU" sz="2000" dirty="0">
                <a:latin typeface="Segoe UI Black" panose="020B0A02040204020203" pitchFamily="34" charset="0"/>
                <a:ea typeface="Segoe UI Black" panose="020B0A02040204020203" pitchFamily="34" charset="0"/>
              </a:rPr>
              <a:t>Результаты исследований</a:t>
            </a:r>
            <a:r>
              <a:rPr lang="en-US" sz="2000" dirty="0">
                <a:latin typeface="Segoe UI Black" panose="020B0A02040204020203" pitchFamily="34" charset="0"/>
                <a:ea typeface="Segoe UI Black" panose="020B0A02040204020203" pitchFamily="34" charset="0"/>
              </a:rPr>
              <a:t>: </a:t>
            </a:r>
            <a:r>
              <a:rPr lang="ru-RU" sz="2000" dirty="0">
                <a:latin typeface="Segoe UI Black" panose="020B0A02040204020203" pitchFamily="34" charset="0"/>
                <a:ea typeface="Segoe UI Black" panose="020B0A02040204020203" pitchFamily="34" charset="0"/>
              </a:rPr>
              <a:t>применение метода полиномиальной регрессии</a:t>
            </a:r>
          </a:p>
        </p:txBody>
      </p:sp>
      <p:pic>
        <p:nvPicPr>
          <p:cNvPr id="6" name="Рисунок 5">
            <a:extLst>
              <a:ext uri="{FF2B5EF4-FFF2-40B4-BE49-F238E27FC236}">
                <a16:creationId xmlns:a16="http://schemas.microsoft.com/office/drawing/2014/main" id="{28FFC419-B5D9-776C-979A-A40FFD989D3D}"/>
              </a:ext>
            </a:extLst>
          </p:cNvPr>
          <p:cNvPicPr>
            <a:picLocks noChangeAspect="1"/>
          </p:cNvPicPr>
          <p:nvPr/>
        </p:nvPicPr>
        <p:blipFill rotWithShape="1">
          <a:blip r:embed="rId2"/>
          <a:srcRect r="7172"/>
          <a:stretch/>
        </p:blipFill>
        <p:spPr>
          <a:xfrm>
            <a:off x="1806279" y="860286"/>
            <a:ext cx="5514360" cy="5934710"/>
          </a:xfrm>
          <a:prstGeom prst="rect">
            <a:avLst/>
          </a:prstGeom>
        </p:spPr>
      </p:pic>
    </p:spTree>
    <p:extLst>
      <p:ext uri="{BB962C8B-B14F-4D97-AF65-F5344CB8AC3E}">
        <p14:creationId xmlns:p14="http://schemas.microsoft.com/office/powerpoint/2010/main" val="458646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Прямоугольник 4"/>
          <p:cNvSpPr/>
          <p:nvPr/>
        </p:nvSpPr>
        <p:spPr>
          <a:xfrm>
            <a:off x="-17082" y="152400"/>
            <a:ext cx="9161082" cy="707886"/>
          </a:xfrm>
          <a:prstGeom prst="rect">
            <a:avLst/>
          </a:prstGeom>
        </p:spPr>
        <p:txBody>
          <a:bodyPr wrap="square">
            <a:spAutoFit/>
          </a:bodyPr>
          <a:lstStyle/>
          <a:p>
            <a:pPr algn="ctr"/>
            <a:r>
              <a:rPr lang="ru-RU" sz="2000" dirty="0">
                <a:latin typeface="Segoe UI Black" panose="020B0A02040204020203" pitchFamily="34" charset="0"/>
                <a:ea typeface="Segoe UI Black" panose="020B0A02040204020203" pitchFamily="34" charset="0"/>
              </a:rPr>
              <a:t>Результаты исследований</a:t>
            </a:r>
            <a:r>
              <a:rPr lang="en-US" sz="2000" dirty="0">
                <a:latin typeface="Segoe UI Black" panose="020B0A02040204020203" pitchFamily="34" charset="0"/>
                <a:ea typeface="Segoe UI Black" panose="020B0A02040204020203" pitchFamily="34" charset="0"/>
              </a:rPr>
              <a:t>: </a:t>
            </a:r>
            <a:r>
              <a:rPr lang="ru-RU" sz="2000" dirty="0">
                <a:latin typeface="Segoe UI Black" panose="020B0A02040204020203" pitchFamily="34" charset="0"/>
                <a:ea typeface="Segoe UI Black" panose="020B0A02040204020203" pitchFamily="34" charset="0"/>
              </a:rPr>
              <a:t>применение средств параллельного вычисления</a:t>
            </a:r>
          </a:p>
        </p:txBody>
      </p:sp>
      <p:pic>
        <p:nvPicPr>
          <p:cNvPr id="4" name="Рисунок 3">
            <a:extLst>
              <a:ext uri="{FF2B5EF4-FFF2-40B4-BE49-F238E27FC236}">
                <a16:creationId xmlns:a16="http://schemas.microsoft.com/office/drawing/2014/main" id="{F2C97987-07EE-BD24-9391-DE7F85A5E3A1}"/>
              </a:ext>
            </a:extLst>
          </p:cNvPr>
          <p:cNvPicPr>
            <a:picLocks noChangeAspect="1"/>
          </p:cNvPicPr>
          <p:nvPr/>
        </p:nvPicPr>
        <p:blipFill>
          <a:blip r:embed="rId2"/>
          <a:stretch>
            <a:fillRect/>
          </a:stretch>
        </p:blipFill>
        <p:spPr>
          <a:xfrm>
            <a:off x="792667" y="1812225"/>
            <a:ext cx="7558666" cy="2958828"/>
          </a:xfrm>
          <a:prstGeom prst="rect">
            <a:avLst/>
          </a:prstGeom>
        </p:spPr>
      </p:pic>
    </p:spTree>
    <p:extLst>
      <p:ext uri="{BB962C8B-B14F-4D97-AF65-F5344CB8AC3E}">
        <p14:creationId xmlns:p14="http://schemas.microsoft.com/office/powerpoint/2010/main" val="3978030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Заголовок 5">
            <a:extLst>
              <a:ext uri="{FF2B5EF4-FFF2-40B4-BE49-F238E27FC236}">
                <a16:creationId xmlns:a16="http://schemas.microsoft.com/office/drawing/2014/main" id="{3960CFEB-60CB-4916-A864-D8C8DBCE93B3}"/>
              </a:ext>
            </a:extLst>
          </p:cNvPr>
          <p:cNvSpPr txBox="1">
            <a:spLocks/>
          </p:cNvSpPr>
          <p:nvPr/>
        </p:nvSpPr>
        <p:spPr>
          <a:xfrm>
            <a:off x="207817" y="365126"/>
            <a:ext cx="879763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latin typeface="Segoe UI Black" panose="020B0A02040204020203" pitchFamily="34" charset="0"/>
                <a:ea typeface="Segoe UI Black" panose="020B0A02040204020203" pitchFamily="34" charset="0"/>
                <a:cs typeface="Times New Roman" panose="02020603050405020304" pitchFamily="18" charset="0"/>
              </a:rPr>
              <a:t>Заключение</a:t>
            </a:r>
            <a:r>
              <a:rPr lang="en-US" dirty="0">
                <a:latin typeface="Segoe UI Black" panose="020B0A02040204020203" pitchFamily="34" charset="0"/>
                <a:ea typeface="Segoe UI Black" panose="020B0A02040204020203" pitchFamily="34" charset="0"/>
                <a:cs typeface="Times New Roman" panose="02020603050405020304" pitchFamily="18" charset="0"/>
              </a:rPr>
              <a:t>:</a:t>
            </a:r>
            <a:endParaRPr lang="ru-RU"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 name="Объект 6">
            <a:extLst>
              <a:ext uri="{FF2B5EF4-FFF2-40B4-BE49-F238E27FC236}">
                <a16:creationId xmlns:a16="http://schemas.microsoft.com/office/drawing/2014/main" id="{6ADE6A4C-F246-4CED-946C-079B3C24BB9C}"/>
              </a:ext>
            </a:extLst>
          </p:cNvPr>
          <p:cNvSpPr txBox="1">
            <a:spLocks/>
          </p:cNvSpPr>
          <p:nvPr/>
        </p:nvSpPr>
        <p:spPr>
          <a:xfrm>
            <a:off x="207817" y="1090203"/>
            <a:ext cx="8437418"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000" dirty="0">
                <a:effectLst/>
                <a:latin typeface="Segoe UI Black" panose="020B0A02040204020203" pitchFamily="34" charset="0"/>
                <a:ea typeface="Segoe UI Black" panose="020B0A02040204020203" pitchFamily="34" charset="0"/>
              </a:rPr>
              <a:t>В результате работы в приложение, организующее </a:t>
            </a:r>
            <a:r>
              <a:rPr lang="ru-RU" sz="2000" dirty="0" err="1">
                <a:effectLst/>
                <a:latin typeface="Segoe UI Black" panose="020B0A02040204020203" pitchFamily="34" charset="0"/>
                <a:ea typeface="Segoe UI Black" panose="020B0A02040204020203" pitchFamily="34" charset="0"/>
              </a:rPr>
              <a:t>транскомпиляцию</a:t>
            </a:r>
            <a:r>
              <a:rPr lang="ru-RU" sz="2000" dirty="0">
                <a:effectLst/>
                <a:latin typeface="Segoe UI Black" panose="020B0A02040204020203" pitchFamily="34" charset="0"/>
                <a:ea typeface="Segoe UI Black" panose="020B0A02040204020203" pitchFamily="34" charset="0"/>
              </a:rPr>
              <a:t> кода на языке описания алгоритмов </a:t>
            </a:r>
            <a:r>
              <a:rPr lang="ru-RU" sz="2000" dirty="0" err="1">
                <a:effectLst/>
                <a:latin typeface="Segoe UI Black" panose="020B0A02040204020203" pitchFamily="34" charset="0"/>
                <a:ea typeface="Segoe UI Black" panose="020B0A02040204020203" pitchFamily="34" charset="0"/>
              </a:rPr>
              <a:t>Algolite</a:t>
            </a:r>
            <a:r>
              <a:rPr lang="ru-RU" sz="2000" dirty="0">
                <a:effectLst/>
                <a:latin typeface="Segoe UI Black" panose="020B0A02040204020203" pitchFamily="34" charset="0"/>
                <a:ea typeface="Segoe UI Black" panose="020B0A02040204020203" pitchFamily="34" charset="0"/>
              </a:rPr>
              <a:t> в код на языке C++ с дальнейшим определением класса сложности рассматриваемого алгоритма и построением графика сложности, были введены новые функциональные элементы языка описания алгоритмов, методы определения асимптотического и точного вида функции сложности и механизмы параллельного вычисления. </a:t>
            </a:r>
          </a:p>
          <a:p>
            <a:pPr marL="0" indent="0">
              <a:buFont typeface="Arial" panose="020B0604020202020204" pitchFamily="34" charset="0"/>
              <a:buNone/>
            </a:pPr>
            <a:r>
              <a:rPr lang="ru-RU" sz="2000" dirty="0">
                <a:effectLst/>
                <a:latin typeface="Segoe UI Black" panose="020B0A02040204020203" pitchFamily="34" charset="0"/>
                <a:ea typeface="Segoe UI Black" panose="020B0A02040204020203" pitchFamily="34" charset="0"/>
              </a:rPr>
              <a:t>С помощью усовершенствованной программы были проведены тестирования на некотором числе существующих алгоритмов, повсеместно применяемых разработчиками, отображающие высокую точность определения классов сложности, что позволяет ускорить процесс внедрения или отсеивания алгоритма при конструировании системы. Скорость работы программы была заметно увеличена благодаря перечисленным нововведениям.</a:t>
            </a:r>
            <a:endParaRPr lang="ru-RU" sz="20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875165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Прямоугольник 5"/>
          <p:cNvSpPr/>
          <p:nvPr/>
        </p:nvSpPr>
        <p:spPr>
          <a:xfrm>
            <a:off x="492518" y="2921169"/>
            <a:ext cx="8124340" cy="830997"/>
          </a:xfrm>
          <a:prstGeom prst="rect">
            <a:avLst/>
          </a:prstGeom>
        </p:spPr>
        <p:txBody>
          <a:bodyPr wrap="none">
            <a:spAutoFit/>
          </a:bodyPr>
          <a:lstStyle/>
          <a:p>
            <a:r>
              <a:rPr lang="ru-RU" sz="4800" dirty="0">
                <a:latin typeface="Segoe UI Black" panose="020B0A02040204020203" pitchFamily="34" charset="0"/>
                <a:ea typeface="Segoe UI Black" panose="020B0A02040204020203" pitchFamily="34" charset="0"/>
                <a:cs typeface="Times New Roman" panose="02020603050405020304" pitchFamily="18" charset="0"/>
              </a:rPr>
              <a:t>Благодарю за внимание!</a:t>
            </a:r>
          </a:p>
        </p:txBody>
      </p:sp>
    </p:spTree>
    <p:extLst>
      <p:ext uri="{BB962C8B-B14F-4D97-AF65-F5344CB8AC3E}">
        <p14:creationId xmlns:p14="http://schemas.microsoft.com/office/powerpoint/2010/main" val="382191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73179" y="900096"/>
            <a:ext cx="8797637" cy="1325563"/>
          </a:xfrm>
        </p:spPr>
        <p:txBody>
          <a:bodyPr>
            <a:normAutofit fontScale="90000"/>
          </a:bodyPr>
          <a:lstStyle/>
          <a:p>
            <a:r>
              <a:rPr lang="ru-RU" dirty="0">
                <a:latin typeface="Segoe UI Black" panose="020B0A02040204020203" pitchFamily="34" charset="0"/>
                <a:ea typeface="Segoe UI Black" panose="020B0A02040204020203" pitchFamily="34" charset="0"/>
                <a:cs typeface="Times New Roman" panose="02020603050405020304" pitchFamily="18" charset="0"/>
              </a:rPr>
              <a:t>Актуальность работы</a:t>
            </a:r>
            <a:r>
              <a:rPr lang="en-US" dirty="0">
                <a:latin typeface="Segoe UI Black" panose="020B0A02040204020203" pitchFamily="34" charset="0"/>
                <a:ea typeface="Segoe UI Black" panose="020B0A02040204020203" pitchFamily="34" charset="0"/>
                <a:cs typeface="Times New Roman" panose="02020603050405020304" pitchFamily="18" charset="0"/>
              </a:rPr>
              <a:t>:</a:t>
            </a:r>
            <a:br>
              <a:rPr lang="en-US" dirty="0">
                <a:latin typeface="Segoe UI Black" panose="020B0A02040204020203" pitchFamily="34" charset="0"/>
                <a:ea typeface="Segoe UI Black" panose="020B0A02040204020203" pitchFamily="34" charset="0"/>
                <a:cs typeface="Times New Roman" panose="02020603050405020304" pitchFamily="18" charset="0"/>
              </a:rPr>
            </a:br>
            <a:r>
              <a:rPr lang="ru-RU" dirty="0">
                <a:latin typeface="Segoe UI Black" panose="020B0A02040204020203" pitchFamily="34" charset="0"/>
                <a:ea typeface="Segoe UI Black" panose="020B0A02040204020203" pitchFamily="34" charset="0"/>
                <a:cs typeface="Times New Roman" panose="02020603050405020304" pitchFamily="18" charset="0"/>
              </a:rPr>
              <a:t>наличие излишних затрат сил разработчиков на ручное определение сложности </a:t>
            </a:r>
          </a:p>
        </p:txBody>
      </p:sp>
      <p:sp>
        <p:nvSpPr>
          <p:cNvPr id="8" name="Заголовок 5">
            <a:extLst>
              <a:ext uri="{FF2B5EF4-FFF2-40B4-BE49-F238E27FC236}">
                <a16:creationId xmlns:a16="http://schemas.microsoft.com/office/drawing/2014/main" id="{74FBAD34-C058-0ACC-5812-007FB580D774}"/>
              </a:ext>
            </a:extLst>
          </p:cNvPr>
          <p:cNvSpPr txBox="1">
            <a:spLocks/>
          </p:cNvSpPr>
          <p:nvPr/>
        </p:nvSpPr>
        <p:spPr>
          <a:xfrm>
            <a:off x="173180" y="3742822"/>
            <a:ext cx="879763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000" dirty="0">
                <a:latin typeface="Segoe UI Black" panose="020B0A02040204020203" pitchFamily="34" charset="0"/>
                <a:ea typeface="Segoe UI Black" panose="020B0A02040204020203" pitchFamily="34" charset="0"/>
                <a:cs typeface="Times New Roman" panose="02020603050405020304" pitchFamily="18" charset="0"/>
              </a:rPr>
              <a:t>Цель работы</a:t>
            </a:r>
            <a:r>
              <a:rPr lang="en-US" sz="4000" dirty="0">
                <a:latin typeface="Segoe UI Black" panose="020B0A02040204020203" pitchFamily="34" charset="0"/>
                <a:ea typeface="Segoe UI Black" panose="020B0A02040204020203" pitchFamily="34" charset="0"/>
                <a:cs typeface="Times New Roman" panose="02020603050405020304" pitchFamily="18" charset="0"/>
              </a:rPr>
              <a:t>:</a:t>
            </a:r>
            <a:br>
              <a:rPr lang="en-US" sz="4000" dirty="0">
                <a:latin typeface="Segoe UI Black" panose="020B0A02040204020203" pitchFamily="34" charset="0"/>
                <a:ea typeface="Segoe UI Black" panose="020B0A02040204020203" pitchFamily="34" charset="0"/>
                <a:cs typeface="Times New Roman" panose="02020603050405020304" pitchFamily="18" charset="0"/>
              </a:rPr>
            </a:br>
            <a:r>
              <a:rPr lang="ru-RU" sz="4000" dirty="0">
                <a:latin typeface="Segoe UI Black" panose="020B0A02040204020203" pitchFamily="34" charset="0"/>
                <a:ea typeface="Segoe UI Black" panose="020B0A02040204020203" pitchFamily="34" charset="0"/>
                <a:cs typeface="Times New Roman" panose="02020603050405020304" pitchFamily="18" charset="0"/>
              </a:rPr>
              <a:t>оптимизация и расширение функционала разработанного программного комплекса</a:t>
            </a:r>
          </a:p>
        </p:txBody>
      </p:sp>
    </p:spTree>
    <p:extLst>
      <p:ext uri="{BB962C8B-B14F-4D97-AF65-F5344CB8AC3E}">
        <p14:creationId xmlns:p14="http://schemas.microsoft.com/office/powerpoint/2010/main" val="401255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73181" y="1117809"/>
            <a:ext cx="8797637" cy="1325563"/>
          </a:xfrm>
        </p:spPr>
        <p:txBody>
          <a:bodyPr>
            <a:normAutofit fontScale="90000"/>
          </a:bodyPr>
          <a:lstStyle/>
          <a:p>
            <a:r>
              <a:rPr lang="ru-RU" dirty="0">
                <a:latin typeface="Segoe UI Black" panose="020B0A02040204020203" pitchFamily="34" charset="0"/>
                <a:ea typeface="Segoe UI Black" panose="020B0A02040204020203" pitchFamily="34" charset="0"/>
                <a:cs typeface="Times New Roman" panose="02020603050405020304" pitchFamily="18" charset="0"/>
              </a:rPr>
              <a:t>Научная новизна и уникальность работы</a:t>
            </a:r>
            <a:r>
              <a:rPr lang="en-US" dirty="0">
                <a:latin typeface="Segoe UI Black" panose="020B0A02040204020203" pitchFamily="34" charset="0"/>
                <a:ea typeface="Segoe UI Black" panose="020B0A02040204020203" pitchFamily="34" charset="0"/>
                <a:cs typeface="Times New Roman" panose="02020603050405020304" pitchFamily="18" charset="0"/>
              </a:rPr>
              <a:t>:</a:t>
            </a:r>
            <a:br>
              <a:rPr lang="en-US" dirty="0">
                <a:latin typeface="Segoe UI Black" panose="020B0A02040204020203" pitchFamily="34" charset="0"/>
                <a:ea typeface="Segoe UI Black" panose="020B0A02040204020203" pitchFamily="34" charset="0"/>
                <a:cs typeface="Times New Roman" panose="02020603050405020304" pitchFamily="18" charset="0"/>
              </a:rPr>
            </a:br>
            <a:r>
              <a:rPr lang="ru-RU" dirty="0">
                <a:latin typeface="Segoe UI Black" panose="020B0A02040204020203" pitchFamily="34" charset="0"/>
                <a:ea typeface="Segoe UI Black" panose="020B0A02040204020203" pitchFamily="34" charset="0"/>
                <a:cs typeface="Times New Roman" panose="02020603050405020304" pitchFamily="18" charset="0"/>
              </a:rPr>
              <a:t>использование оригинального способа анализа сложности с помощью программных средств </a:t>
            </a:r>
          </a:p>
        </p:txBody>
      </p:sp>
      <p:sp>
        <p:nvSpPr>
          <p:cNvPr id="8" name="Заголовок 5">
            <a:extLst>
              <a:ext uri="{FF2B5EF4-FFF2-40B4-BE49-F238E27FC236}">
                <a16:creationId xmlns:a16="http://schemas.microsoft.com/office/drawing/2014/main" id="{434A3979-B23F-494A-6AA3-0BA62A3D37AB}"/>
              </a:ext>
            </a:extLst>
          </p:cNvPr>
          <p:cNvSpPr txBox="1">
            <a:spLocks/>
          </p:cNvSpPr>
          <p:nvPr/>
        </p:nvSpPr>
        <p:spPr>
          <a:xfrm>
            <a:off x="0" y="4425208"/>
            <a:ext cx="927562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000" dirty="0">
                <a:latin typeface="Segoe UI Black" panose="020B0A02040204020203" pitchFamily="34" charset="0"/>
                <a:ea typeface="Segoe UI Black" panose="020B0A02040204020203" pitchFamily="34" charset="0"/>
                <a:cs typeface="Times New Roman" panose="02020603050405020304" pitchFamily="18" charset="0"/>
              </a:rPr>
              <a:t>Значимость работы</a:t>
            </a:r>
            <a:r>
              <a:rPr lang="en-US" sz="4000" dirty="0">
                <a:latin typeface="Segoe UI Black" panose="020B0A02040204020203" pitchFamily="34" charset="0"/>
                <a:ea typeface="Segoe UI Black" panose="020B0A02040204020203" pitchFamily="34" charset="0"/>
                <a:cs typeface="Times New Roman" panose="02020603050405020304" pitchFamily="18" charset="0"/>
              </a:rPr>
              <a:t>:</a:t>
            </a:r>
            <a:br>
              <a:rPr lang="en-US" sz="4000" dirty="0">
                <a:latin typeface="Segoe UI Black" panose="020B0A02040204020203" pitchFamily="34" charset="0"/>
                <a:ea typeface="Segoe UI Black" panose="020B0A02040204020203" pitchFamily="34" charset="0"/>
                <a:cs typeface="Times New Roman" panose="02020603050405020304" pitchFamily="18" charset="0"/>
              </a:rPr>
            </a:br>
            <a:r>
              <a:rPr lang="ru-RU" sz="4000" dirty="0">
                <a:latin typeface="Segoe UI Black" panose="020B0A02040204020203" pitchFamily="34" charset="0"/>
                <a:ea typeface="Segoe UI Black" panose="020B0A02040204020203" pitchFamily="34" charset="0"/>
                <a:cs typeface="Times New Roman" panose="02020603050405020304" pitchFamily="18" charset="0"/>
              </a:rPr>
              <a:t>автоматизация ради уменьшения затрат сил разработчиков</a:t>
            </a:r>
          </a:p>
        </p:txBody>
      </p:sp>
    </p:spTree>
    <p:extLst>
      <p:ext uri="{BB962C8B-B14F-4D97-AF65-F5344CB8AC3E}">
        <p14:creationId xmlns:p14="http://schemas.microsoft.com/office/powerpoint/2010/main" val="313413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07817" y="134971"/>
            <a:ext cx="8797637" cy="1325563"/>
          </a:xfrm>
        </p:spPr>
        <p:txBody>
          <a:bodyPr>
            <a:normAutofit/>
          </a:bodyPr>
          <a:lstStyle/>
          <a:p>
            <a:r>
              <a:rPr lang="ru-RU" sz="3200" dirty="0">
                <a:latin typeface="Segoe UI Black" panose="020B0A02040204020203" pitchFamily="34" charset="0"/>
                <a:ea typeface="Segoe UI Black" panose="020B0A02040204020203" pitchFamily="34" charset="0"/>
                <a:cs typeface="Times New Roman" panose="02020603050405020304" pitchFamily="18" charset="0"/>
              </a:rPr>
              <a:t>Постановка задачи</a:t>
            </a:r>
          </a:p>
        </p:txBody>
      </p:sp>
      <p:sp>
        <p:nvSpPr>
          <p:cNvPr id="8" name="Заголовок 5">
            <a:extLst>
              <a:ext uri="{FF2B5EF4-FFF2-40B4-BE49-F238E27FC236}">
                <a16:creationId xmlns:a16="http://schemas.microsoft.com/office/drawing/2014/main" id="{4998D560-3814-10FB-E298-17D449938FD7}"/>
              </a:ext>
            </a:extLst>
          </p:cNvPr>
          <p:cNvSpPr txBox="1">
            <a:spLocks/>
          </p:cNvSpPr>
          <p:nvPr/>
        </p:nvSpPr>
        <p:spPr>
          <a:xfrm>
            <a:off x="207817" y="2551614"/>
            <a:ext cx="879763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400" dirty="0">
                <a:latin typeface="Segoe UI Black" panose="020B0A02040204020203" pitchFamily="34" charset="0"/>
                <a:ea typeface="Segoe UI Black" panose="020B0A02040204020203" pitchFamily="34" charset="0"/>
                <a:cs typeface="Times New Roman" panose="02020603050405020304" pitchFamily="18" charset="0"/>
              </a:rPr>
              <a:t>-	Расширить функционал языка описания алгоритмов </a:t>
            </a:r>
            <a:r>
              <a:rPr lang="ru-RU" sz="2400" dirty="0" err="1">
                <a:latin typeface="Segoe UI Black" panose="020B0A02040204020203" pitchFamily="34" charset="0"/>
                <a:ea typeface="Segoe UI Black" panose="020B0A02040204020203" pitchFamily="34" charset="0"/>
                <a:cs typeface="Times New Roman" panose="02020603050405020304" pitchFamily="18" charset="0"/>
              </a:rPr>
              <a:t>Algolite</a:t>
            </a:r>
            <a:r>
              <a:rPr lang="en-US" sz="2400" dirty="0">
                <a:latin typeface="Segoe UI Black" panose="020B0A02040204020203" pitchFamily="34" charset="0"/>
                <a:ea typeface="Segoe UI Black" panose="020B0A02040204020203" pitchFamily="34" charset="0"/>
                <a:cs typeface="Times New Roman" panose="02020603050405020304" pitchFamily="18" charset="0"/>
              </a:rPr>
              <a:t>;</a:t>
            </a:r>
            <a:br>
              <a:rPr lang="ru-RU" sz="2400" dirty="0">
                <a:latin typeface="Segoe UI Black" panose="020B0A02040204020203" pitchFamily="34" charset="0"/>
                <a:ea typeface="Segoe UI Black" panose="020B0A02040204020203" pitchFamily="34" charset="0"/>
                <a:cs typeface="Times New Roman" panose="02020603050405020304" pitchFamily="18" charset="0"/>
              </a:rPr>
            </a:br>
            <a:r>
              <a:rPr lang="ru-RU" sz="2400" dirty="0">
                <a:latin typeface="Segoe UI Black" panose="020B0A02040204020203" pitchFamily="34" charset="0"/>
                <a:ea typeface="Segoe UI Black" panose="020B0A02040204020203" pitchFamily="34" charset="0"/>
                <a:cs typeface="Times New Roman" panose="02020603050405020304" pitchFamily="18" charset="0"/>
              </a:rPr>
              <a:t>-	Усовершенствование имеющихся методов определения класса сложности</a:t>
            </a:r>
            <a:r>
              <a:rPr lang="en-US" sz="2400" dirty="0">
                <a:latin typeface="Segoe UI Black" panose="020B0A02040204020203" pitchFamily="34" charset="0"/>
                <a:ea typeface="Segoe UI Black" panose="020B0A02040204020203" pitchFamily="34" charset="0"/>
                <a:cs typeface="Times New Roman" panose="02020603050405020304" pitchFamily="18" charset="0"/>
              </a:rPr>
              <a:t>;</a:t>
            </a:r>
            <a:br>
              <a:rPr lang="ru-RU" sz="2400" dirty="0">
                <a:latin typeface="Segoe UI Black" panose="020B0A02040204020203" pitchFamily="34" charset="0"/>
                <a:ea typeface="Segoe UI Black" panose="020B0A02040204020203" pitchFamily="34" charset="0"/>
                <a:cs typeface="Times New Roman" panose="02020603050405020304" pitchFamily="18" charset="0"/>
              </a:rPr>
            </a:br>
            <a:r>
              <a:rPr lang="ru-RU" sz="2400" dirty="0">
                <a:latin typeface="Segoe UI Black" panose="020B0A02040204020203" pitchFamily="34" charset="0"/>
                <a:ea typeface="Segoe UI Black" panose="020B0A02040204020203" pitchFamily="34" charset="0"/>
                <a:cs typeface="Times New Roman" panose="02020603050405020304" pitchFamily="18" charset="0"/>
              </a:rPr>
              <a:t>-	Оптимизировать процесс вставки счётчиков</a:t>
            </a:r>
            <a:r>
              <a:rPr lang="en-US" sz="2400" dirty="0">
                <a:latin typeface="Segoe UI Black" panose="020B0A02040204020203" pitchFamily="34" charset="0"/>
                <a:ea typeface="Segoe UI Black" panose="020B0A02040204020203" pitchFamily="34" charset="0"/>
                <a:cs typeface="Times New Roman" panose="02020603050405020304" pitchFamily="18" charset="0"/>
              </a:rPr>
              <a:t>;</a:t>
            </a:r>
            <a:endParaRPr lang="ru-RU"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88895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73181" y="62204"/>
            <a:ext cx="8797637" cy="1325563"/>
          </a:xfrm>
        </p:spPr>
        <p:txBody>
          <a:bodyPr>
            <a:normAutofit/>
          </a:bodyPr>
          <a:lstStyle/>
          <a:p>
            <a:r>
              <a:rPr lang="ru-RU" sz="2800" dirty="0">
                <a:latin typeface="Segoe UI Black" panose="020B0A02040204020203" pitchFamily="34" charset="0"/>
                <a:ea typeface="Segoe UI Black" panose="020B0A02040204020203" pitchFamily="34" charset="0"/>
                <a:cs typeface="Times New Roman" panose="02020603050405020304" pitchFamily="18" charset="0"/>
              </a:rPr>
              <a:t>Расширение функционала языка описания алгоритмов</a:t>
            </a:r>
          </a:p>
        </p:txBody>
      </p:sp>
      <p:sp>
        <p:nvSpPr>
          <p:cNvPr id="15" name="TextBox 14">
            <a:extLst>
              <a:ext uri="{FF2B5EF4-FFF2-40B4-BE49-F238E27FC236}">
                <a16:creationId xmlns:a16="http://schemas.microsoft.com/office/drawing/2014/main" id="{C8F46924-FEA9-4547-B06A-A724E606E52A}"/>
              </a:ext>
            </a:extLst>
          </p:cNvPr>
          <p:cNvSpPr txBox="1"/>
          <p:nvPr/>
        </p:nvSpPr>
        <p:spPr>
          <a:xfrm>
            <a:off x="454089" y="1884782"/>
            <a:ext cx="8235820" cy="2800767"/>
          </a:xfrm>
          <a:prstGeom prst="rect">
            <a:avLst/>
          </a:prstGeom>
          <a:noFill/>
        </p:spPr>
        <p:txBody>
          <a:bodyPr wrap="square">
            <a:spAutoFit/>
          </a:bodyPr>
          <a:lstStyle/>
          <a:p>
            <a:r>
              <a:rPr lang="ru-RU" sz="1600" dirty="0">
                <a:effectLst/>
                <a:latin typeface="Segoe UI Black" panose="020B0A02040204020203" pitchFamily="34" charset="0"/>
                <a:ea typeface="Segoe UI Black" panose="020B0A02040204020203" pitchFamily="34" charset="0"/>
              </a:rPr>
              <a:t>&lt;</a:t>
            </a:r>
            <a:r>
              <a:rPr lang="ru-RU" sz="1600" dirty="0">
                <a:solidFill>
                  <a:srgbClr val="FF0000"/>
                </a:solidFill>
                <a:effectLst/>
                <a:latin typeface="Segoe UI Black" panose="020B0A02040204020203" pitchFamily="34" charset="0"/>
                <a:ea typeface="Segoe UI Black" panose="020B0A02040204020203" pitchFamily="34" charset="0"/>
              </a:rPr>
              <a:t>отключение анализа в блоке</a:t>
            </a:r>
            <a:r>
              <a:rPr lang="ru-RU" sz="1600" dirty="0">
                <a:effectLst/>
                <a:latin typeface="Segoe UI Black" panose="020B0A02040204020203" pitchFamily="34" charset="0"/>
                <a:ea typeface="Segoe UI Black" panose="020B0A02040204020203" pitchFamily="34" charset="0"/>
              </a:rPr>
              <a:t>&gt; ::= '# </a:t>
            </a:r>
            <a:r>
              <a:rPr lang="en-US" sz="1600" dirty="0">
                <a:effectLst/>
                <a:latin typeface="Segoe UI Black" panose="020B0A02040204020203" pitchFamily="34" charset="0"/>
                <a:ea typeface="Segoe UI Black" panose="020B0A02040204020203" pitchFamily="34" charset="0"/>
              </a:rPr>
              <a:t>ANALYSIS_DISABLE #' (&lt;</a:t>
            </a:r>
            <a:r>
              <a:rPr lang="ru-RU" sz="1600" dirty="0">
                <a:effectLst/>
                <a:latin typeface="Segoe UI Black" panose="020B0A02040204020203" pitchFamily="34" charset="0"/>
                <a:ea typeface="Segoe UI Black" panose="020B0A02040204020203" pitchFamily="34" charset="0"/>
              </a:rPr>
              <a:t>блок&gt; - &lt;отключение анализа в блоке&gt;)</a:t>
            </a:r>
            <a:endParaRPr lang="en-US" sz="1600" dirty="0">
              <a:effectLst/>
              <a:latin typeface="Segoe UI Black" panose="020B0A02040204020203" pitchFamily="34" charset="0"/>
              <a:ea typeface="Segoe UI Black" panose="020B0A02040204020203" pitchFamily="34" charset="0"/>
            </a:endParaRPr>
          </a:p>
          <a:p>
            <a:endParaRPr lang="ru-RU" sz="1600" dirty="0">
              <a:effectLst/>
              <a:latin typeface="Segoe UI Black" panose="020B0A02040204020203" pitchFamily="34" charset="0"/>
              <a:ea typeface="Segoe UI Black" panose="020B0A02040204020203" pitchFamily="34" charset="0"/>
            </a:endParaRPr>
          </a:p>
          <a:p>
            <a:r>
              <a:rPr lang="ru-RU" sz="1600" dirty="0">
                <a:effectLst/>
                <a:latin typeface="Segoe UI Black" panose="020B0A02040204020203" pitchFamily="34" charset="0"/>
                <a:ea typeface="Segoe UI Black" panose="020B0A02040204020203" pitchFamily="34" charset="0"/>
              </a:rPr>
              <a:t>&lt;</a:t>
            </a:r>
            <a:r>
              <a:rPr lang="en-US" sz="1600" dirty="0">
                <a:solidFill>
                  <a:srgbClr val="FF0000"/>
                </a:solidFill>
                <a:effectLst/>
                <a:latin typeface="Segoe UI Black" panose="020B0A02040204020203" pitchFamily="34" charset="0"/>
                <a:ea typeface="Segoe UI Black" panose="020B0A02040204020203" pitchFamily="34" charset="0"/>
              </a:rPr>
              <a:t>default</a:t>
            </a:r>
            <a:r>
              <a:rPr lang="en-US" sz="1600" dirty="0">
                <a:effectLst/>
                <a:latin typeface="Segoe UI Black" panose="020B0A02040204020203" pitchFamily="34" charset="0"/>
                <a:ea typeface="Segoe UI Black" panose="020B0A02040204020203" pitchFamily="34" charset="0"/>
              </a:rPr>
              <a:t>&gt; ::= 'default' ':' [{&lt;</a:t>
            </a:r>
            <a:r>
              <a:rPr lang="ru-RU" sz="1600" dirty="0">
                <a:effectLst/>
                <a:latin typeface="Segoe UI Black" panose="020B0A02040204020203" pitchFamily="34" charset="0"/>
                <a:ea typeface="Segoe UI Black" panose="020B0A02040204020203" pitchFamily="34" charset="0"/>
              </a:rPr>
              <a:t>команда&gt;}]</a:t>
            </a:r>
            <a:endParaRPr lang="en-US" sz="1600" dirty="0">
              <a:effectLst/>
              <a:latin typeface="Segoe UI Black" panose="020B0A02040204020203" pitchFamily="34" charset="0"/>
              <a:ea typeface="Segoe UI Black" panose="020B0A02040204020203" pitchFamily="34" charset="0"/>
            </a:endParaRPr>
          </a:p>
          <a:p>
            <a:endParaRPr lang="ru-RU" sz="1600" dirty="0">
              <a:effectLst/>
              <a:latin typeface="Segoe UI Black" panose="020B0A02040204020203" pitchFamily="34" charset="0"/>
              <a:ea typeface="Segoe UI Black" panose="020B0A02040204020203" pitchFamily="34" charset="0"/>
            </a:endParaRPr>
          </a:p>
          <a:p>
            <a:r>
              <a:rPr lang="ru-RU" sz="1600" dirty="0">
                <a:effectLst/>
                <a:latin typeface="Segoe UI Black" panose="020B0A02040204020203" pitchFamily="34" charset="0"/>
                <a:ea typeface="Segoe UI Black" panose="020B0A02040204020203" pitchFamily="34" charset="0"/>
              </a:rPr>
              <a:t>&lt;</a:t>
            </a:r>
            <a:r>
              <a:rPr lang="en-US" sz="1600" dirty="0">
                <a:effectLst/>
                <a:latin typeface="Segoe UI Black" panose="020B0A02040204020203" pitchFamily="34" charset="0"/>
                <a:ea typeface="Segoe UI Black" panose="020B0A02040204020203" pitchFamily="34" charset="0"/>
              </a:rPr>
              <a:t>switch&gt; ::= 'switch' '(' &lt;</a:t>
            </a:r>
            <a:r>
              <a:rPr lang="ru-RU" sz="1600" dirty="0">
                <a:effectLst/>
                <a:latin typeface="Segoe UI Black" panose="020B0A02040204020203" pitchFamily="34" charset="0"/>
                <a:ea typeface="Segoe UI Black" panose="020B0A02040204020203" pitchFamily="34" charset="0"/>
              </a:rPr>
              <a:t>выражение&gt; ')' '{' [{&lt;</a:t>
            </a:r>
            <a:r>
              <a:rPr lang="en-US" sz="1600" dirty="0">
                <a:effectLst/>
                <a:latin typeface="Segoe UI Black" panose="020B0A02040204020203" pitchFamily="34" charset="0"/>
                <a:ea typeface="Segoe UI Black" panose="020B0A02040204020203" pitchFamily="34" charset="0"/>
              </a:rPr>
              <a:t>case&gt;}] [&lt;</a:t>
            </a:r>
            <a:r>
              <a:rPr lang="en-US" sz="1600" dirty="0">
                <a:solidFill>
                  <a:srgbClr val="FF0000"/>
                </a:solidFill>
                <a:effectLst/>
                <a:latin typeface="Segoe UI Black" panose="020B0A02040204020203" pitchFamily="34" charset="0"/>
                <a:ea typeface="Segoe UI Black" panose="020B0A02040204020203" pitchFamily="34" charset="0"/>
              </a:rPr>
              <a:t>default</a:t>
            </a:r>
            <a:r>
              <a:rPr lang="en-US" sz="1600" dirty="0">
                <a:effectLst/>
                <a:latin typeface="Segoe UI Black" panose="020B0A02040204020203" pitchFamily="34" charset="0"/>
                <a:ea typeface="Segoe UI Black" panose="020B0A02040204020203" pitchFamily="34" charset="0"/>
              </a:rPr>
              <a:t>&gt;] '}’</a:t>
            </a:r>
          </a:p>
          <a:p>
            <a:endParaRPr lang="en-US" sz="1600" dirty="0">
              <a:effectLst/>
              <a:latin typeface="Segoe UI Black" panose="020B0A02040204020203" pitchFamily="34" charset="0"/>
              <a:ea typeface="Segoe UI Black" panose="020B0A02040204020203" pitchFamily="34" charset="0"/>
            </a:endParaRPr>
          </a:p>
          <a:p>
            <a:r>
              <a:rPr lang="ru-RU" sz="1600" dirty="0">
                <a:effectLst/>
                <a:latin typeface="Segoe UI Black" panose="020B0A02040204020203" pitchFamily="34" charset="0"/>
                <a:ea typeface="Segoe UI Black" panose="020B0A02040204020203" pitchFamily="34" charset="0"/>
              </a:rPr>
              <a:t>&lt;блок&gt; ::= '{' [{&lt;команда&gt;}] '}’ </a:t>
            </a:r>
            <a:endParaRPr lang="en-US" sz="1600" dirty="0">
              <a:effectLst/>
              <a:latin typeface="Segoe UI Black" panose="020B0A02040204020203" pitchFamily="34" charset="0"/>
              <a:ea typeface="Segoe UI Black" panose="020B0A02040204020203" pitchFamily="34" charset="0"/>
            </a:endParaRPr>
          </a:p>
          <a:p>
            <a:endParaRPr lang="ru-RU" sz="1600" dirty="0">
              <a:effectLst/>
              <a:latin typeface="Segoe UI Black" panose="020B0A02040204020203" pitchFamily="34" charset="0"/>
              <a:ea typeface="Segoe UI Black" panose="020B0A02040204020203" pitchFamily="34" charset="0"/>
            </a:endParaRPr>
          </a:p>
          <a:p>
            <a:r>
              <a:rPr lang="en-US" sz="1600" dirty="0">
                <a:effectLst/>
                <a:latin typeface="Segoe UI Black" panose="020B0A02040204020203" pitchFamily="34" charset="0"/>
                <a:ea typeface="Segoe UI Black" panose="020B0A02040204020203" pitchFamily="34" charset="0"/>
              </a:rPr>
              <a:t>&lt;</a:t>
            </a:r>
            <a:r>
              <a:rPr lang="ru-RU" sz="1600" dirty="0">
                <a:effectLst/>
                <a:latin typeface="Segoe UI Black" panose="020B0A02040204020203" pitchFamily="34" charset="0"/>
                <a:ea typeface="Segoe UI Black" panose="020B0A02040204020203" pitchFamily="34" charset="0"/>
              </a:rPr>
              <a:t>команда&gt; ::= (&lt;простая команда&gt; ';') | (&lt;</a:t>
            </a:r>
            <a:r>
              <a:rPr lang="en-US" sz="1600" dirty="0">
                <a:effectLst/>
                <a:latin typeface="Segoe UI Black" panose="020B0A02040204020203" pitchFamily="34" charset="0"/>
                <a:ea typeface="Segoe UI Black" panose="020B0A02040204020203" pitchFamily="34" charset="0"/>
              </a:rPr>
              <a:t>do while&gt; ';') | &lt;</a:t>
            </a:r>
            <a:r>
              <a:rPr lang="ru-RU" sz="1600" dirty="0">
                <a:solidFill>
                  <a:srgbClr val="FF0000"/>
                </a:solidFill>
                <a:effectLst/>
                <a:latin typeface="Segoe UI Black" panose="020B0A02040204020203" pitchFamily="34" charset="0"/>
                <a:ea typeface="Segoe UI Black" panose="020B0A02040204020203" pitchFamily="34" charset="0"/>
              </a:rPr>
              <a:t>отключение анализа в блоке</a:t>
            </a:r>
            <a:r>
              <a:rPr lang="ru-RU" sz="1600" dirty="0">
                <a:effectLst/>
                <a:latin typeface="Segoe UI Black" panose="020B0A02040204020203" pitchFamily="34" charset="0"/>
                <a:ea typeface="Segoe UI Black" panose="020B0A02040204020203" pitchFamily="34" charset="0"/>
              </a:rPr>
              <a:t>&gt; | &lt;</a:t>
            </a:r>
            <a:r>
              <a:rPr lang="en-US" sz="1600" dirty="0">
                <a:effectLst/>
                <a:latin typeface="Segoe UI Black" panose="020B0A02040204020203" pitchFamily="34" charset="0"/>
                <a:ea typeface="Segoe UI Black" panose="020B0A02040204020203" pitchFamily="34" charset="0"/>
              </a:rPr>
              <a:t>if&gt; | &lt;for&gt; | &lt;switch&gt; | &lt;while&gt; | &lt;</a:t>
            </a:r>
            <a:r>
              <a:rPr lang="ru-RU" sz="1600" dirty="0">
                <a:effectLst/>
                <a:latin typeface="Segoe UI Black" panose="020B0A02040204020203" pitchFamily="34" charset="0"/>
                <a:ea typeface="Segoe UI Black" panose="020B0A02040204020203" pitchFamily="34" charset="0"/>
              </a:rPr>
              <a:t>блок&gt;</a:t>
            </a:r>
            <a:endParaRPr lang="en-US" sz="1600" dirty="0">
              <a:effectLst/>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82791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73181" y="62204"/>
            <a:ext cx="8797637" cy="1325563"/>
          </a:xfrm>
        </p:spPr>
        <p:txBody>
          <a:bodyPr>
            <a:normAutofit/>
          </a:bodyPr>
          <a:lstStyle/>
          <a:p>
            <a:r>
              <a:rPr lang="ru-RU" sz="2800" dirty="0">
                <a:latin typeface="Segoe UI Black" panose="020B0A02040204020203" pitchFamily="34" charset="0"/>
                <a:ea typeface="Segoe UI Black" panose="020B0A02040204020203" pitchFamily="34" charset="0"/>
                <a:cs typeface="Times New Roman" panose="02020603050405020304" pitchFamily="18" charset="0"/>
              </a:rPr>
              <a:t>Расширение и оптимизация процесса определения сложности</a:t>
            </a:r>
            <a:r>
              <a:rPr lang="en-US" sz="2800" dirty="0">
                <a:latin typeface="Segoe UI Black" panose="020B0A02040204020203" pitchFamily="34" charset="0"/>
                <a:ea typeface="Segoe UI Black" panose="020B0A02040204020203" pitchFamily="34" charset="0"/>
                <a:cs typeface="Times New Roman" panose="02020603050405020304" pitchFamily="18" charset="0"/>
              </a:rPr>
              <a:t>: </a:t>
            </a:r>
            <a:r>
              <a:rPr lang="ru-RU" sz="2800" dirty="0">
                <a:latin typeface="Segoe UI Black" panose="020B0A02040204020203" pitchFamily="34" charset="0"/>
                <a:ea typeface="Segoe UI Black" panose="020B0A02040204020203" pitchFamily="34" charset="0"/>
                <a:cs typeface="Times New Roman" panose="02020603050405020304" pitchFamily="18" charset="0"/>
              </a:rPr>
              <a:t>расширенное применение метода линейной регрессии</a:t>
            </a:r>
          </a:p>
        </p:txBody>
      </p:sp>
      <p:pic>
        <p:nvPicPr>
          <p:cNvPr id="4" name="Рисунок 3">
            <a:extLst>
              <a:ext uri="{FF2B5EF4-FFF2-40B4-BE49-F238E27FC236}">
                <a16:creationId xmlns:a16="http://schemas.microsoft.com/office/drawing/2014/main" id="{EF7EA85B-95C1-52DE-B5CB-92D75F38FD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8794" y="1813125"/>
            <a:ext cx="5566410" cy="3791585"/>
          </a:xfrm>
          <a:prstGeom prst="rect">
            <a:avLst/>
          </a:prstGeom>
          <a:noFill/>
          <a:ln>
            <a:noFill/>
          </a:ln>
        </p:spPr>
      </p:pic>
    </p:spTree>
    <p:extLst>
      <p:ext uri="{BB962C8B-B14F-4D97-AF65-F5344CB8AC3E}">
        <p14:creationId xmlns:p14="http://schemas.microsoft.com/office/powerpoint/2010/main" val="2029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73181" y="62204"/>
            <a:ext cx="8797637" cy="1325563"/>
          </a:xfrm>
        </p:spPr>
        <p:txBody>
          <a:bodyPr>
            <a:normAutofit/>
          </a:bodyPr>
          <a:lstStyle/>
          <a:p>
            <a:r>
              <a:rPr lang="ru-RU" sz="2800" dirty="0">
                <a:latin typeface="Segoe UI Black" panose="020B0A02040204020203" pitchFamily="34" charset="0"/>
                <a:ea typeface="Segoe UI Black" panose="020B0A02040204020203" pitchFamily="34" charset="0"/>
                <a:cs typeface="Times New Roman" panose="02020603050405020304" pitchFamily="18" charset="0"/>
              </a:rPr>
              <a:t>Расширение и оптимизация процесса определения сложности</a:t>
            </a:r>
            <a:r>
              <a:rPr lang="en-US" sz="2800" dirty="0">
                <a:latin typeface="Segoe UI Black" panose="020B0A02040204020203" pitchFamily="34" charset="0"/>
                <a:ea typeface="Segoe UI Black" panose="020B0A02040204020203" pitchFamily="34" charset="0"/>
                <a:cs typeface="Times New Roman" panose="02020603050405020304" pitchFamily="18" charset="0"/>
              </a:rPr>
              <a:t>: </a:t>
            </a:r>
            <a:r>
              <a:rPr lang="ru-RU" sz="2800" dirty="0">
                <a:latin typeface="Segoe UI Black" panose="020B0A02040204020203" pitchFamily="34" charset="0"/>
                <a:ea typeface="Segoe UI Black" panose="020B0A02040204020203" pitchFamily="34" charset="0"/>
                <a:cs typeface="Times New Roman" panose="02020603050405020304" pitchFamily="18" charset="0"/>
              </a:rPr>
              <a:t>класс экспоненциальной сложности</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D698D79-048B-4D49-2AA2-3FC38AACFB5E}"/>
                  </a:ext>
                </a:extLst>
              </p:cNvPr>
              <p:cNvSpPr txBox="1"/>
              <p:nvPr/>
            </p:nvSpPr>
            <p:spPr>
              <a:xfrm>
                <a:off x="914400" y="1637314"/>
                <a:ext cx="4572000"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ru-RU" i="1" smtClean="0"/>
                          </m:ctrlPr>
                        </m:sSupPr>
                        <m:e>
                          <m:r>
                            <a:rPr lang="ru-RU" i="1"/>
                            <m:t>10</m:t>
                          </m:r>
                        </m:e>
                        <m:sup>
                          <m:r>
                            <a:rPr lang="ru-RU" i="1"/>
                            <m:t>𝑥</m:t>
                          </m:r>
                        </m:sup>
                      </m:sSup>
                      <m:r>
                        <a:rPr lang="ru-RU" i="1"/>
                        <m:t> = </m:t>
                      </m:r>
                      <m:sSup>
                        <m:sSupPr>
                          <m:ctrlPr>
                            <a:rPr lang="ru-RU" i="1"/>
                          </m:ctrlPr>
                        </m:sSupPr>
                        <m:e>
                          <m:r>
                            <a:rPr lang="ru-RU" i="1"/>
                            <m:t>𝑒</m:t>
                          </m:r>
                        </m:e>
                        <m:sup>
                          <m:r>
                            <a:rPr lang="ru-RU" i="1"/>
                            <m:t>(</m:t>
                          </m:r>
                          <m:r>
                            <a:rPr lang="ru-RU" i="1"/>
                            <m:t>𝑥</m:t>
                          </m:r>
                          <m:r>
                            <a:rPr lang="ru-RU" i="1"/>
                            <m:t>∗</m:t>
                          </m:r>
                          <m:r>
                            <a:rPr lang="ru-RU" i="1"/>
                            <m:t>𝑙𝑛</m:t>
                          </m:r>
                          <m:r>
                            <a:rPr lang="ru-RU" i="1"/>
                            <m:t>10)</m:t>
                          </m:r>
                        </m:sup>
                      </m:sSup>
                      <m:r>
                        <a:rPr lang="en-US" b="0" i="1" smtClean="0">
                          <a:latin typeface="Cambria Math" panose="02040503050406030204" pitchFamily="18" charset="0"/>
                        </a:rPr>
                        <m:t>⇒</m:t>
                      </m:r>
                      <m:r>
                        <a:rPr lang="ru-RU" i="1" smtClean="0">
                          <a:latin typeface="Cambria Math" panose="02040503050406030204" pitchFamily="18" charset="0"/>
                        </a:rPr>
                        <m:t>𝑦</m:t>
                      </m:r>
                      <m:r>
                        <a:rPr lang="ru-RU" i="0">
                          <a:latin typeface="Cambria Math" panose="02040503050406030204" pitchFamily="18" charset="0"/>
                        </a:rPr>
                        <m:t> = </m:t>
                      </m:r>
                      <m:r>
                        <a:rPr lang="ru-RU" i="1">
                          <a:latin typeface="Cambria Math" panose="02040503050406030204" pitchFamily="18" charset="0"/>
                        </a:rPr>
                        <m:t>𝑐</m:t>
                      </m:r>
                      <m:r>
                        <a:rPr lang="ru-RU" i="0">
                          <a:latin typeface="Cambria Math" panose="02040503050406030204" pitchFamily="18" charset="0"/>
                        </a:rPr>
                        <m:t> ∗ </m:t>
                      </m:r>
                      <m:sSup>
                        <m:sSupPr>
                          <m:ctrlPr>
                            <a:rPr lang="ru-RU" i="1">
                              <a:solidFill>
                                <a:srgbClr val="836967"/>
                              </a:solidFill>
                              <a:latin typeface="Cambria Math" panose="02040503050406030204" pitchFamily="18" charset="0"/>
                            </a:rPr>
                          </m:ctrlPr>
                        </m:sSupPr>
                        <m:e>
                          <m:r>
                            <a:rPr lang="ru-RU" i="0">
                              <a:latin typeface="Cambria Math" panose="02040503050406030204" pitchFamily="18" charset="0"/>
                            </a:rPr>
                            <m:t>10</m:t>
                          </m:r>
                        </m:e>
                        <m:sup>
                          <m:r>
                            <a:rPr lang="ru-RU" i="1">
                              <a:latin typeface="Cambria Math" panose="02040503050406030204" pitchFamily="18" charset="0"/>
                            </a:rPr>
                            <m:t>𝑘𝑥</m:t>
                          </m:r>
                        </m:sup>
                      </m:sSup>
                    </m:oMath>
                  </m:oMathPara>
                </a14:m>
                <a:endParaRPr lang="ru-RU" dirty="0"/>
              </a:p>
            </p:txBody>
          </p:sp>
        </mc:Choice>
        <mc:Fallback>
          <p:sp>
            <p:nvSpPr>
              <p:cNvPr id="5" name="TextBox 4">
                <a:extLst>
                  <a:ext uri="{FF2B5EF4-FFF2-40B4-BE49-F238E27FC236}">
                    <a16:creationId xmlns:a16="http://schemas.microsoft.com/office/drawing/2014/main" id="{FD698D79-048B-4D49-2AA2-3FC38AACFB5E}"/>
                  </a:ext>
                </a:extLst>
              </p:cNvPr>
              <p:cNvSpPr txBox="1">
                <a:spLocks noRot="1" noChangeAspect="1" noMove="1" noResize="1" noEditPoints="1" noAdjustHandles="1" noChangeArrowheads="1" noChangeShapeType="1" noTextEdit="1"/>
              </p:cNvSpPr>
              <p:nvPr/>
            </p:nvSpPr>
            <p:spPr>
              <a:xfrm>
                <a:off x="914400" y="1637314"/>
                <a:ext cx="4572000" cy="380810"/>
              </a:xfrm>
              <a:prstGeom prst="rect">
                <a:avLst/>
              </a:prstGeom>
              <a:blipFill>
                <a:blip r:embed="rId3"/>
                <a:stretch>
                  <a:fillRect b="-6452"/>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F066289-DA10-CE6D-9E49-5EE968F6D41C}"/>
                  </a:ext>
                </a:extLst>
              </p:cNvPr>
              <p:cNvSpPr txBox="1"/>
              <p:nvPr/>
            </p:nvSpPr>
            <p:spPr>
              <a:xfrm>
                <a:off x="1940768" y="1994540"/>
                <a:ext cx="4572000" cy="369332"/>
              </a:xfrm>
              <a:prstGeom prst="rect">
                <a:avLst/>
              </a:prstGeom>
              <a:noFill/>
            </p:spPr>
            <p:txBody>
              <a:bodyPr wrap="square">
                <a:spAutoFit/>
              </a:bodyPr>
              <a:lstStyle/>
              <a:p>
                <a14:m>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𝑙𝑜𝑔</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𝑦</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800" dirty="0">
                    <a:effectLst/>
                    <a:latin typeface="Times New Roman" panose="02020603050405020304" pitchFamily="18" charset="0"/>
                    <a:ea typeface="Calibri" panose="020F0502020204030204" pitchFamily="34" charset="0"/>
                  </a:rPr>
                  <a:t>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800" dirty="0">
                    <a:effectLst/>
                    <a:latin typeface="Times New Roman" panose="02020603050405020304" pitchFamily="18" charset="0"/>
                    <a:ea typeface="Calibri" panose="020F0502020204030204" pitchFamily="34" charset="0"/>
                  </a:rPr>
                  <a:t>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𝑙𝑜𝑔</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𝑐</m:t>
                    </m:r>
                    <m:r>
                      <a:rPr lang="ru-RU" sz="1800" i="1">
                        <a:effectLst/>
                        <a:latin typeface="Cambria Math" panose="02040503050406030204" pitchFamily="18" charset="0"/>
                        <a:ea typeface="Calibri" panose="020F0502020204030204" pitchFamily="34" charset="0"/>
                        <a:cs typeface="Times New Roman" panose="02020603050405020304" pitchFamily="18" charset="0"/>
                      </a:rPr>
                      <m:t>) +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r>
                      <a:rPr lang="ru-RU" sz="1800" i="1">
                        <a:effectLst/>
                        <a:latin typeface="Cambria Math" panose="02040503050406030204" pitchFamily="18" charset="0"/>
                        <a:ea typeface="Calibri" panose="020F0502020204030204" pitchFamily="34" charset="0"/>
                        <a:cs typeface="Times New Roman" panose="02020603050405020304" pitchFamily="18" charset="0"/>
                      </a:rPr>
                      <m:t>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oMath>
                </a14:m>
                <a:endParaRPr lang="ru-RU" dirty="0"/>
              </a:p>
            </p:txBody>
          </p:sp>
        </mc:Choice>
        <mc:Fallback>
          <p:sp>
            <p:nvSpPr>
              <p:cNvPr id="7" name="TextBox 6">
                <a:extLst>
                  <a:ext uri="{FF2B5EF4-FFF2-40B4-BE49-F238E27FC236}">
                    <a16:creationId xmlns:a16="http://schemas.microsoft.com/office/drawing/2014/main" id="{CF066289-DA10-CE6D-9E49-5EE968F6D41C}"/>
                  </a:ext>
                </a:extLst>
              </p:cNvPr>
              <p:cNvSpPr txBox="1">
                <a:spLocks noRot="1" noChangeAspect="1" noMove="1" noResize="1" noEditPoints="1" noAdjustHandles="1" noChangeArrowheads="1" noChangeShapeType="1" noTextEdit="1"/>
              </p:cNvSpPr>
              <p:nvPr/>
            </p:nvSpPr>
            <p:spPr>
              <a:xfrm>
                <a:off x="1940768" y="1994540"/>
                <a:ext cx="4572000" cy="369332"/>
              </a:xfrm>
              <a:prstGeom prst="rect">
                <a:avLst/>
              </a:prstGeom>
              <a:blipFill>
                <a:blip r:embed="rId4"/>
                <a:stretch>
                  <a:fillRect l="-400" b="-13115"/>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F1D0C0F-9564-76B4-9899-5C08AFB74FEB}"/>
                  </a:ext>
                </a:extLst>
              </p:cNvPr>
              <p:cNvSpPr txBox="1"/>
              <p:nvPr/>
            </p:nvSpPr>
            <p:spPr>
              <a:xfrm>
                <a:off x="1101013" y="2311877"/>
                <a:ext cx="4572000" cy="369332"/>
              </a:xfrm>
              <a:prstGeom prst="rect">
                <a:avLst/>
              </a:prstGeom>
              <a:noFill/>
            </p:spPr>
            <p:txBody>
              <a:bodyPr wrap="square">
                <a:spAutoFit/>
              </a:bodyPr>
              <a:lstStyle/>
              <a:p>
                <a:pPr/>
                <a14:m>
                  <m:oMath xmlns:m="http://schemas.openxmlformats.org/officeDocument/2006/math">
                    <m:r>
                      <a:rPr lang="ru-RU" i="1" smtClean="0">
                        <a:latin typeface="Cambria Math" panose="02040503050406030204" pitchFamily="18" charset="0"/>
                      </a:rPr>
                      <m:t>𝑢</m:t>
                    </m:r>
                    <m:r>
                      <a:rPr lang="ru-RU" i="0">
                        <a:latin typeface="Cambria Math" panose="02040503050406030204" pitchFamily="18" charset="0"/>
                      </a:rPr>
                      <m:t> = </m:t>
                    </m:r>
                    <m:r>
                      <a:rPr lang="ru-RU" i="1">
                        <a:latin typeface="Cambria Math" panose="02040503050406030204" pitchFamily="18" charset="0"/>
                      </a:rPr>
                      <m:t>𝑙𝑜𝑔</m:t>
                    </m:r>
                    <m:d>
                      <m:dPr>
                        <m:ctrlPr>
                          <a:rPr lang="ru-RU" i="1">
                            <a:latin typeface="Cambria Math" panose="02040503050406030204" pitchFamily="18" charset="0"/>
                          </a:rPr>
                        </m:ctrlPr>
                      </m:dPr>
                      <m:e>
                        <m:r>
                          <a:rPr lang="ru-RU" i="1">
                            <a:latin typeface="Cambria Math" panose="02040503050406030204" pitchFamily="18" charset="0"/>
                          </a:rPr>
                          <m:t>𝑦</m:t>
                        </m:r>
                      </m:e>
                    </m:d>
                  </m:oMath>
                </a14:m>
                <a:r>
                  <a:rPr lang="en-US" dirty="0"/>
                  <a:t>, </a:t>
                </a:r>
                <a14:m>
                  <m:oMath xmlns:m="http://schemas.openxmlformats.org/officeDocument/2006/math">
                    <m:r>
                      <a:rPr lang="ru-RU" i="1"/>
                      <m:t>𝑣</m:t>
                    </m:r>
                    <m:r>
                      <a:rPr lang="ru-RU" i="1"/>
                      <m:t> = </m:t>
                    </m:r>
                    <m:r>
                      <a:rPr lang="ru-RU" i="1"/>
                      <m:t>𝑥</m:t>
                    </m:r>
                  </m:oMath>
                </a14:m>
                <a:r>
                  <a:rPr lang="en-US" dirty="0"/>
                  <a:t> </a:t>
                </a:r>
                <a14:m>
                  <m:oMath xmlns:m="http://schemas.openxmlformats.org/officeDocument/2006/math">
                    <m:r>
                      <a:rPr lang="en-US" i="1">
                        <a:latin typeface="Cambria Math" panose="02040503050406030204" pitchFamily="18" charset="0"/>
                      </a:rPr>
                      <m:t>⇒ </m:t>
                    </m:r>
                    <m:r>
                      <a:rPr lang="ru-RU" i="1"/>
                      <m:t>𝑢</m:t>
                    </m:r>
                    <m:r>
                      <a:rPr lang="ru-RU" i="1"/>
                      <m:t> = </m:t>
                    </m:r>
                    <m:r>
                      <a:rPr lang="ru-RU" i="1"/>
                      <m:t>𝑙𝑜𝑔</m:t>
                    </m:r>
                    <m:d>
                      <m:dPr>
                        <m:ctrlPr>
                          <a:rPr lang="ru-RU" i="1"/>
                        </m:ctrlPr>
                      </m:dPr>
                      <m:e>
                        <m:r>
                          <a:rPr lang="ru-RU" i="1"/>
                          <m:t>𝑐</m:t>
                        </m:r>
                      </m:e>
                    </m:d>
                    <m:r>
                      <a:rPr lang="ru-RU" i="1"/>
                      <m:t>+</m:t>
                    </m:r>
                    <m:r>
                      <a:rPr lang="en-US" i="1"/>
                      <m:t>𝑘</m:t>
                    </m:r>
                    <m:r>
                      <a:rPr lang="ru-RU" i="1"/>
                      <m:t>∗ </m:t>
                    </m:r>
                    <m:r>
                      <a:rPr lang="ru-RU" i="1"/>
                      <m:t>𝑣</m:t>
                    </m:r>
                  </m:oMath>
                </a14:m>
                <a:endParaRPr lang="ru-RU" dirty="0"/>
              </a:p>
            </p:txBody>
          </p:sp>
        </mc:Choice>
        <mc:Fallback>
          <p:sp>
            <p:nvSpPr>
              <p:cNvPr id="9" name="TextBox 8">
                <a:extLst>
                  <a:ext uri="{FF2B5EF4-FFF2-40B4-BE49-F238E27FC236}">
                    <a16:creationId xmlns:a16="http://schemas.microsoft.com/office/drawing/2014/main" id="{7F1D0C0F-9564-76B4-9899-5C08AFB74FEB}"/>
                  </a:ext>
                </a:extLst>
              </p:cNvPr>
              <p:cNvSpPr txBox="1">
                <a:spLocks noRot="1" noChangeAspect="1" noMove="1" noResize="1" noEditPoints="1" noAdjustHandles="1" noChangeArrowheads="1" noChangeShapeType="1" noTextEdit="1"/>
              </p:cNvSpPr>
              <p:nvPr/>
            </p:nvSpPr>
            <p:spPr>
              <a:xfrm>
                <a:off x="1101013" y="2311877"/>
                <a:ext cx="4572000" cy="369332"/>
              </a:xfrm>
              <a:prstGeom prst="rect">
                <a:avLst/>
              </a:prstGeom>
              <a:blipFill>
                <a:blip r:embed="rId5"/>
                <a:stretch>
                  <a:fillRect t="-8197" b="-24590"/>
                </a:stretch>
              </a:blipFill>
            </p:spPr>
            <p:txBody>
              <a:bodyPr/>
              <a:lstStyle/>
              <a:p>
                <a:r>
                  <a:rPr lang="ru-RU">
                    <a:noFill/>
                  </a:rPr>
                  <a:t> </a:t>
                </a:r>
              </a:p>
            </p:txBody>
          </p:sp>
        </mc:Fallback>
      </mc:AlternateContent>
      <p:pic>
        <p:nvPicPr>
          <p:cNvPr id="15" name="Рисунок 14">
            <a:extLst>
              <a:ext uri="{FF2B5EF4-FFF2-40B4-BE49-F238E27FC236}">
                <a16:creationId xmlns:a16="http://schemas.microsoft.com/office/drawing/2014/main" id="{831D0D32-8273-0947-FADF-B0FE517FF708}"/>
              </a:ext>
            </a:extLst>
          </p:cNvPr>
          <p:cNvPicPr>
            <a:picLocks noChangeAspect="1"/>
          </p:cNvPicPr>
          <p:nvPr/>
        </p:nvPicPr>
        <p:blipFill>
          <a:blip r:embed="rId6"/>
          <a:stretch>
            <a:fillRect/>
          </a:stretch>
        </p:blipFill>
        <p:spPr>
          <a:xfrm>
            <a:off x="4300618" y="3039193"/>
            <a:ext cx="5942076" cy="457200"/>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A52D526-519C-A48C-DA0A-6C49C31C7E3B}"/>
                  </a:ext>
                </a:extLst>
              </p:cNvPr>
              <p:cNvSpPr txBox="1"/>
              <p:nvPr/>
            </p:nvSpPr>
            <p:spPr>
              <a:xfrm>
                <a:off x="4985656" y="3650236"/>
                <a:ext cx="4572000" cy="6337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𝑎</m:t>
                      </m:r>
                      <m:r>
                        <a:rPr lang="ru-RU" i="0">
                          <a:latin typeface="Cambria Math" panose="02040503050406030204" pitchFamily="18" charset="0"/>
                        </a:rPr>
                        <m:t>= </m:t>
                      </m:r>
                      <m:f>
                        <m:fPr>
                          <m:ctrlPr>
                            <a:rPr lang="ru-RU" i="1">
                              <a:solidFill>
                                <a:srgbClr val="836967"/>
                              </a:solidFill>
                              <a:latin typeface="Cambria Math" panose="02040503050406030204" pitchFamily="18" charset="0"/>
                            </a:rPr>
                          </m:ctrlPr>
                        </m:fPr>
                        <m:num>
                          <m:nary>
                            <m:naryPr>
                              <m:chr m:val="∑"/>
                              <m:grow m:val="on"/>
                              <m:subHide m:val="on"/>
                              <m:supHide m:val="on"/>
                              <m:ctrlPr>
                                <a:rPr lang="ru-RU" i="1">
                                  <a:latin typeface="Cambria Math" panose="02040503050406030204" pitchFamily="18" charset="0"/>
                                </a:rPr>
                              </m:ctrlPr>
                            </m:naryPr>
                            <m:sub/>
                            <m:sup/>
                            <m:e>
                              <m:r>
                                <a:rPr lang="ru-RU" i="1">
                                  <a:latin typeface="Cambria Math" panose="02040503050406030204" pitchFamily="18" charset="0"/>
                                </a:rPr>
                                <m:t>𝑦</m:t>
                              </m:r>
                            </m:e>
                          </m:nary>
                          <m:r>
                            <a:rPr lang="ru-RU" i="0">
                              <a:latin typeface="Cambria Math" panose="02040503050406030204" pitchFamily="18" charset="0"/>
                            </a:rPr>
                            <m:t>′−</m:t>
                          </m:r>
                          <m:r>
                            <a:rPr lang="ru-RU" i="1">
                              <a:latin typeface="Cambria Math" panose="02040503050406030204" pitchFamily="18" charset="0"/>
                            </a:rPr>
                            <m:t>𝑏</m:t>
                          </m:r>
                          <m:d>
                            <m:dPr>
                              <m:ctrlPr>
                                <a:rPr lang="ru-RU" i="1">
                                  <a:latin typeface="Cambria Math" panose="02040503050406030204" pitchFamily="18" charset="0"/>
                                </a:rPr>
                              </m:ctrlPr>
                            </m:dPr>
                            <m:e>
                              <m:nary>
                                <m:naryPr>
                                  <m:chr m:val="∑"/>
                                  <m:grow m:val="on"/>
                                  <m:subHide m:val="on"/>
                                  <m:supHide m:val="on"/>
                                  <m:ctrlPr>
                                    <a:rPr lang="ru-RU" i="1">
                                      <a:latin typeface="Cambria Math" panose="02040503050406030204" pitchFamily="18" charset="0"/>
                                    </a:rPr>
                                  </m:ctrlPr>
                                </m:naryPr>
                                <m:sub/>
                                <m:sup/>
                                <m:e>
                                  <m:r>
                                    <a:rPr lang="ru-RU" i="1">
                                      <a:latin typeface="Cambria Math" panose="02040503050406030204" pitchFamily="18" charset="0"/>
                                    </a:rPr>
                                    <m:t>𝑥</m:t>
                                  </m:r>
                                </m:e>
                              </m:nary>
                              <m:r>
                                <a:rPr lang="ru-RU" i="0">
                                  <a:latin typeface="Cambria Math" panose="02040503050406030204" pitchFamily="18" charset="0"/>
                                </a:rPr>
                                <m:t>′</m:t>
                              </m:r>
                            </m:e>
                          </m:d>
                        </m:num>
                        <m:den>
                          <m:r>
                            <a:rPr lang="ru-RU" i="1">
                              <a:latin typeface="Cambria Math" panose="02040503050406030204" pitchFamily="18" charset="0"/>
                            </a:rPr>
                            <m:t>𝑛</m:t>
                          </m:r>
                        </m:den>
                      </m:f>
                    </m:oMath>
                  </m:oMathPara>
                </a14:m>
                <a:endParaRPr lang="ru-RU" dirty="0"/>
              </a:p>
            </p:txBody>
          </p:sp>
        </mc:Choice>
        <mc:Fallback>
          <p:sp>
            <p:nvSpPr>
              <p:cNvPr id="17" name="TextBox 16">
                <a:extLst>
                  <a:ext uri="{FF2B5EF4-FFF2-40B4-BE49-F238E27FC236}">
                    <a16:creationId xmlns:a16="http://schemas.microsoft.com/office/drawing/2014/main" id="{8A52D526-519C-A48C-DA0A-6C49C31C7E3B}"/>
                  </a:ext>
                </a:extLst>
              </p:cNvPr>
              <p:cNvSpPr txBox="1">
                <a:spLocks noRot="1" noChangeAspect="1" noMove="1" noResize="1" noEditPoints="1" noAdjustHandles="1" noChangeArrowheads="1" noChangeShapeType="1" noTextEdit="1"/>
              </p:cNvSpPr>
              <p:nvPr/>
            </p:nvSpPr>
            <p:spPr>
              <a:xfrm>
                <a:off x="4985656" y="3650236"/>
                <a:ext cx="4572000" cy="633763"/>
              </a:xfrm>
              <a:prstGeom prst="rect">
                <a:avLst/>
              </a:prstGeom>
              <a:blipFill>
                <a:blip r:embed="rId7"/>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3A46CED-0505-36E6-0335-EB3F73EFD7E2}"/>
                  </a:ext>
                </a:extLst>
              </p:cNvPr>
              <p:cNvSpPr txBox="1"/>
              <p:nvPr/>
            </p:nvSpPr>
            <p:spPr>
              <a:xfrm>
                <a:off x="4985656" y="4342581"/>
                <a:ext cx="4572000"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𝑒</m:t>
                      </m:r>
                      <m:r>
                        <a:rPr lang="ru-RU" i="0">
                          <a:latin typeface="Cambria Math" panose="02040503050406030204" pitchFamily="18" charset="0"/>
                        </a:rPr>
                        <m:t>= </m:t>
                      </m:r>
                      <m:f>
                        <m:fPr>
                          <m:ctrlPr>
                            <a:rPr lang="ru-RU" i="1">
                              <a:solidFill>
                                <a:srgbClr val="836967"/>
                              </a:solidFill>
                              <a:latin typeface="Cambria Math" panose="02040503050406030204" pitchFamily="18" charset="0"/>
                            </a:rPr>
                          </m:ctrlPr>
                        </m:fPr>
                        <m:num>
                          <m:r>
                            <a:rPr lang="ru-RU" i="1">
                              <a:latin typeface="Cambria Math" panose="02040503050406030204" pitchFamily="18" charset="0"/>
                            </a:rPr>
                            <m:t>𝛴</m:t>
                          </m:r>
                          <m:sSup>
                            <m:sSupPr>
                              <m:ctrlPr>
                                <a:rPr lang="ru-RU" i="1">
                                  <a:solidFill>
                                    <a:srgbClr val="836967"/>
                                  </a:solidFill>
                                  <a:latin typeface="Cambria Math" panose="02040503050406030204" pitchFamily="18" charset="0"/>
                                </a:rPr>
                              </m:ctrlPr>
                            </m:sSupPr>
                            <m:e>
                              <m:d>
                                <m:dPr>
                                  <m:ctrlPr>
                                    <a:rPr lang="ru-RU" i="1">
                                      <a:latin typeface="Cambria Math" panose="02040503050406030204" pitchFamily="18" charset="0"/>
                                    </a:rPr>
                                  </m:ctrlPr>
                                </m:dPr>
                                <m:e>
                                  <m:r>
                                    <a:rPr lang="ru-RU" i="1">
                                      <a:latin typeface="Cambria Math" panose="02040503050406030204" pitchFamily="18" charset="0"/>
                                    </a:rPr>
                                    <m:t>𝑢</m:t>
                                  </m:r>
                                  <m:r>
                                    <a:rPr lang="ru-RU" i="0">
                                      <a:latin typeface="Cambria Math" panose="02040503050406030204" pitchFamily="18" charset="0"/>
                                    </a:rPr>
                                    <m:t>−</m:t>
                                  </m:r>
                                  <m:r>
                                    <a:rPr lang="ru-RU" i="1">
                                      <a:latin typeface="Cambria Math" panose="02040503050406030204" pitchFamily="18" charset="0"/>
                                    </a:rPr>
                                    <m:t>𝑢</m:t>
                                  </m:r>
                                  <m:r>
                                    <a:rPr lang="ru-RU" i="0">
                                      <a:latin typeface="Cambria Math" panose="02040503050406030204" pitchFamily="18" charset="0"/>
                                    </a:rPr>
                                    <m:t>`</m:t>
                                  </m:r>
                                </m:e>
                              </m:d>
                            </m:e>
                            <m:sup>
                              <m:r>
                                <a:rPr lang="ru-RU" i="0">
                                  <a:latin typeface="Cambria Math" panose="02040503050406030204" pitchFamily="18" charset="0"/>
                                </a:rPr>
                                <m:t>2</m:t>
                              </m:r>
                            </m:sup>
                          </m:sSup>
                        </m:num>
                        <m:den>
                          <m:r>
                            <a:rPr lang="ru-RU" i="1">
                              <a:latin typeface="Cambria Math" panose="02040503050406030204" pitchFamily="18" charset="0"/>
                            </a:rPr>
                            <m:t>𝑛</m:t>
                          </m:r>
                        </m:den>
                      </m:f>
                    </m:oMath>
                  </m:oMathPara>
                </a14:m>
                <a:endParaRPr lang="ru-RU" dirty="0"/>
              </a:p>
            </p:txBody>
          </p:sp>
        </mc:Choice>
        <mc:Fallback>
          <p:sp>
            <p:nvSpPr>
              <p:cNvPr id="19" name="TextBox 18">
                <a:extLst>
                  <a:ext uri="{FF2B5EF4-FFF2-40B4-BE49-F238E27FC236}">
                    <a16:creationId xmlns:a16="http://schemas.microsoft.com/office/drawing/2014/main" id="{73A46CED-0505-36E6-0335-EB3F73EFD7E2}"/>
                  </a:ext>
                </a:extLst>
              </p:cNvPr>
              <p:cNvSpPr txBox="1">
                <a:spLocks noRot="1" noChangeAspect="1" noMove="1" noResize="1" noEditPoints="1" noAdjustHandles="1" noChangeArrowheads="1" noChangeShapeType="1" noTextEdit="1"/>
              </p:cNvSpPr>
              <p:nvPr/>
            </p:nvSpPr>
            <p:spPr>
              <a:xfrm>
                <a:off x="4985656" y="4342581"/>
                <a:ext cx="4572000" cy="648126"/>
              </a:xfrm>
              <a:prstGeom prst="rect">
                <a:avLst/>
              </a:prstGeom>
              <a:blipFill>
                <a:blip r:embed="rId8"/>
                <a:stretch>
                  <a:fillRect/>
                </a:stretch>
              </a:blipFill>
            </p:spPr>
            <p:txBody>
              <a:bodyPr/>
              <a:lstStyle/>
              <a:p>
                <a:r>
                  <a:rPr lang="ru-RU">
                    <a:noFill/>
                  </a:rPr>
                  <a:t> </a:t>
                </a:r>
              </a:p>
            </p:txBody>
          </p:sp>
        </mc:Fallback>
      </mc:AlternateContent>
      <p:pic>
        <p:nvPicPr>
          <p:cNvPr id="21" name="Рисунок 20">
            <a:extLst>
              <a:ext uri="{FF2B5EF4-FFF2-40B4-BE49-F238E27FC236}">
                <a16:creationId xmlns:a16="http://schemas.microsoft.com/office/drawing/2014/main" id="{E9E8C188-8349-1983-A5FF-8F8075228C1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14400" y="2885867"/>
            <a:ext cx="5112372" cy="2584366"/>
          </a:xfrm>
          <a:prstGeom prst="rect">
            <a:avLst/>
          </a:prstGeom>
          <a:noFill/>
          <a:ln>
            <a:noFill/>
          </a:ln>
        </p:spPr>
      </p:pic>
      <p:sp>
        <p:nvSpPr>
          <p:cNvPr id="23" name="TextBox 22">
            <a:extLst>
              <a:ext uri="{FF2B5EF4-FFF2-40B4-BE49-F238E27FC236}">
                <a16:creationId xmlns:a16="http://schemas.microsoft.com/office/drawing/2014/main" id="{6D6D7B27-FF5C-E3CF-A71D-46EDBE194540}"/>
              </a:ext>
            </a:extLst>
          </p:cNvPr>
          <p:cNvSpPr txBox="1"/>
          <p:nvPr/>
        </p:nvSpPr>
        <p:spPr>
          <a:xfrm>
            <a:off x="4846474" y="1620629"/>
            <a:ext cx="461865"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(1</a:t>
            </a:r>
            <a:r>
              <a:rPr lang="ru-RU" sz="1800" dirty="0">
                <a:effectLst/>
                <a:latin typeface="Times New Roman" panose="02020603050405020304" pitchFamily="18" charset="0"/>
                <a:ea typeface="Calibri" panose="020F0502020204030204" pitchFamily="34" charset="0"/>
              </a:rPr>
              <a:t>)</a:t>
            </a:r>
            <a:endParaRPr lang="ru-RU" dirty="0"/>
          </a:p>
        </p:txBody>
      </p:sp>
      <p:sp>
        <p:nvSpPr>
          <p:cNvPr id="29" name="TextBox 28">
            <a:extLst>
              <a:ext uri="{FF2B5EF4-FFF2-40B4-BE49-F238E27FC236}">
                <a16:creationId xmlns:a16="http://schemas.microsoft.com/office/drawing/2014/main" id="{FF1A8F40-9BBD-A9BC-8402-F7DE830F4FFB}"/>
              </a:ext>
            </a:extLst>
          </p:cNvPr>
          <p:cNvSpPr txBox="1"/>
          <p:nvPr/>
        </p:nvSpPr>
        <p:spPr>
          <a:xfrm>
            <a:off x="4571999" y="2022703"/>
            <a:ext cx="505408"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(2</a:t>
            </a:r>
            <a:r>
              <a:rPr lang="ru-RU" sz="1800" dirty="0">
                <a:effectLst/>
                <a:latin typeface="Times New Roman" panose="02020603050405020304" pitchFamily="18" charset="0"/>
                <a:ea typeface="Calibri" panose="020F0502020204030204" pitchFamily="34" charset="0"/>
              </a:rPr>
              <a:t>)</a:t>
            </a:r>
            <a:endParaRPr lang="ru-RU" dirty="0"/>
          </a:p>
        </p:txBody>
      </p:sp>
      <p:sp>
        <p:nvSpPr>
          <p:cNvPr id="31" name="TextBox 30">
            <a:extLst>
              <a:ext uri="{FF2B5EF4-FFF2-40B4-BE49-F238E27FC236}">
                <a16:creationId xmlns:a16="http://schemas.microsoft.com/office/drawing/2014/main" id="{D39F8DD5-4021-16E9-2478-21E817958FC7}"/>
              </a:ext>
            </a:extLst>
          </p:cNvPr>
          <p:cNvSpPr txBox="1"/>
          <p:nvPr/>
        </p:nvSpPr>
        <p:spPr>
          <a:xfrm>
            <a:off x="5539273" y="2311877"/>
            <a:ext cx="511629"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(3</a:t>
            </a:r>
            <a:r>
              <a:rPr lang="ru-RU" sz="1800" dirty="0">
                <a:effectLst/>
                <a:latin typeface="Times New Roman" panose="02020603050405020304" pitchFamily="18" charset="0"/>
                <a:ea typeface="Calibri" panose="020F0502020204030204" pitchFamily="34" charset="0"/>
              </a:rPr>
              <a:t>)</a:t>
            </a:r>
            <a:endParaRPr lang="ru-RU" dirty="0"/>
          </a:p>
        </p:txBody>
      </p:sp>
      <p:sp>
        <p:nvSpPr>
          <p:cNvPr id="33" name="TextBox 32">
            <a:extLst>
              <a:ext uri="{FF2B5EF4-FFF2-40B4-BE49-F238E27FC236}">
                <a16:creationId xmlns:a16="http://schemas.microsoft.com/office/drawing/2014/main" id="{89543A44-57FC-0AE4-6BBA-09D16234A654}"/>
              </a:ext>
            </a:extLst>
          </p:cNvPr>
          <p:cNvSpPr txBox="1"/>
          <p:nvPr/>
        </p:nvSpPr>
        <p:spPr>
          <a:xfrm>
            <a:off x="8465410" y="3039193"/>
            <a:ext cx="505408"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(6</a:t>
            </a:r>
            <a:r>
              <a:rPr lang="ru-RU" sz="1800" dirty="0">
                <a:effectLst/>
                <a:latin typeface="Times New Roman" panose="02020603050405020304" pitchFamily="18" charset="0"/>
                <a:ea typeface="Calibri" panose="020F0502020204030204" pitchFamily="34" charset="0"/>
              </a:rPr>
              <a:t>)</a:t>
            </a:r>
            <a:endParaRPr lang="ru-RU" dirty="0"/>
          </a:p>
        </p:txBody>
      </p:sp>
      <p:sp>
        <p:nvSpPr>
          <p:cNvPr id="37" name="TextBox 36">
            <a:extLst>
              <a:ext uri="{FF2B5EF4-FFF2-40B4-BE49-F238E27FC236}">
                <a16:creationId xmlns:a16="http://schemas.microsoft.com/office/drawing/2014/main" id="{1EF93B4C-375F-3349-0B7C-B9F118E91D96}"/>
              </a:ext>
            </a:extLst>
          </p:cNvPr>
          <p:cNvSpPr txBox="1"/>
          <p:nvPr/>
        </p:nvSpPr>
        <p:spPr>
          <a:xfrm>
            <a:off x="8503329" y="3734821"/>
            <a:ext cx="467489"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(7</a:t>
            </a:r>
            <a:r>
              <a:rPr lang="ru-RU" sz="1800" dirty="0">
                <a:effectLst/>
                <a:latin typeface="Times New Roman" panose="02020603050405020304" pitchFamily="18" charset="0"/>
                <a:ea typeface="Calibri" panose="020F0502020204030204" pitchFamily="34" charset="0"/>
              </a:rPr>
              <a:t>)</a:t>
            </a:r>
            <a:endParaRPr lang="ru-RU" dirty="0"/>
          </a:p>
        </p:txBody>
      </p:sp>
      <p:sp>
        <p:nvSpPr>
          <p:cNvPr id="41" name="TextBox 40">
            <a:extLst>
              <a:ext uri="{FF2B5EF4-FFF2-40B4-BE49-F238E27FC236}">
                <a16:creationId xmlns:a16="http://schemas.microsoft.com/office/drawing/2014/main" id="{8DD75F46-28F5-09B8-A46C-F4BFE9FA4EE2}"/>
              </a:ext>
            </a:extLst>
          </p:cNvPr>
          <p:cNvSpPr txBox="1"/>
          <p:nvPr/>
        </p:nvSpPr>
        <p:spPr>
          <a:xfrm>
            <a:off x="8503329" y="4437842"/>
            <a:ext cx="467489"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(8</a:t>
            </a:r>
            <a:r>
              <a:rPr lang="ru-RU" sz="1800" dirty="0">
                <a:effectLst/>
                <a:latin typeface="Times New Roman" panose="02020603050405020304" pitchFamily="18" charset="0"/>
                <a:ea typeface="Calibri" panose="020F0502020204030204" pitchFamily="34" charset="0"/>
              </a:rPr>
              <a:t>)</a:t>
            </a:r>
            <a:endParaRPr lang="ru-RU" dirty="0"/>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B93C6709-B218-71E7-AABC-38B27EEEE6C6}"/>
                  </a:ext>
                </a:extLst>
              </p:cNvPr>
              <p:cNvSpPr txBox="1"/>
              <p:nvPr/>
            </p:nvSpPr>
            <p:spPr>
              <a:xfrm>
                <a:off x="825760" y="5674891"/>
                <a:ext cx="51225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𝑎</m:t>
                      </m:r>
                      <m:r>
                        <a:rPr lang="ru-RU" i="0">
                          <a:latin typeface="Cambria Math" panose="02040503050406030204" pitchFamily="18" charset="0"/>
                        </a:rPr>
                        <m:t> = </m:t>
                      </m:r>
                      <m:r>
                        <a:rPr lang="ru-RU" i="1">
                          <a:latin typeface="Cambria Math" panose="02040503050406030204" pitchFamily="18" charset="0"/>
                        </a:rPr>
                        <m:t>𝑙𝑜𝑔</m:t>
                      </m:r>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𝑐</m:t>
                          </m:r>
                        </m:e>
                      </m:d>
                      <m:r>
                        <a:rPr lang="ru-RU" i="0">
                          <a:latin typeface="Cambria Math" panose="02040503050406030204" pitchFamily="18" charset="0"/>
                        </a:rPr>
                        <m:t>,  </m:t>
                      </m:r>
                      <m:r>
                        <a:rPr lang="ru-RU" i="1">
                          <a:latin typeface="Cambria Math" panose="02040503050406030204" pitchFamily="18" charset="0"/>
                        </a:rPr>
                        <m:t>𝑏</m:t>
                      </m:r>
                      <m:r>
                        <a:rPr lang="ru-RU" i="0">
                          <a:latin typeface="Cambria Math" panose="02040503050406030204" pitchFamily="18" charset="0"/>
                        </a:rPr>
                        <m:t> = </m:t>
                      </m:r>
                      <m:r>
                        <a:rPr lang="ru-RU" i="1">
                          <a:latin typeface="Cambria Math" panose="02040503050406030204" pitchFamily="18" charset="0"/>
                        </a:rPr>
                        <m:t>𝑘</m:t>
                      </m:r>
                      <m:r>
                        <a:rPr lang="ru-RU" i="0">
                          <a:latin typeface="Cambria Math" panose="02040503050406030204" pitchFamily="18" charset="0"/>
                        </a:rPr>
                        <m:t>,  </m:t>
                      </m:r>
                      <m:r>
                        <a:rPr lang="ru-RU" i="1">
                          <a:latin typeface="Cambria Math" panose="02040503050406030204" pitchFamily="18" charset="0"/>
                        </a:rPr>
                        <m:t>𝑥</m:t>
                      </m:r>
                      <m:r>
                        <a:rPr lang="ru-RU" i="0">
                          <a:latin typeface="Cambria Math" panose="02040503050406030204" pitchFamily="18" charset="0"/>
                        </a:rPr>
                        <m:t>′ = </m:t>
                      </m:r>
                      <m:r>
                        <a:rPr lang="ru-RU" i="1">
                          <a:latin typeface="Cambria Math" panose="02040503050406030204" pitchFamily="18" charset="0"/>
                        </a:rPr>
                        <m:t>𝑣</m:t>
                      </m:r>
                      <m:r>
                        <a:rPr lang="ru-RU" i="0">
                          <a:latin typeface="Cambria Math" panose="02040503050406030204" pitchFamily="18" charset="0"/>
                        </a:rPr>
                        <m:t>,  </m:t>
                      </m:r>
                      <m:r>
                        <a:rPr lang="ru-RU" i="1">
                          <a:latin typeface="Cambria Math" panose="02040503050406030204" pitchFamily="18" charset="0"/>
                        </a:rPr>
                        <m:t>𝑦</m:t>
                      </m:r>
                      <m:r>
                        <a:rPr lang="ru-RU" i="0">
                          <a:latin typeface="Cambria Math" panose="02040503050406030204" pitchFamily="18" charset="0"/>
                        </a:rPr>
                        <m:t>′ = </m:t>
                      </m:r>
                      <m:r>
                        <a:rPr lang="ru-RU" i="1">
                          <a:latin typeface="Cambria Math" panose="02040503050406030204" pitchFamily="18" charset="0"/>
                        </a:rPr>
                        <m:t>𝑢</m:t>
                      </m:r>
                    </m:oMath>
                  </m:oMathPara>
                </a14:m>
                <a:endParaRPr lang="ru-RU" dirty="0"/>
              </a:p>
            </p:txBody>
          </p:sp>
        </mc:Choice>
        <mc:Fallback>
          <p:sp>
            <p:nvSpPr>
              <p:cNvPr id="43" name="TextBox 42">
                <a:extLst>
                  <a:ext uri="{FF2B5EF4-FFF2-40B4-BE49-F238E27FC236}">
                    <a16:creationId xmlns:a16="http://schemas.microsoft.com/office/drawing/2014/main" id="{B93C6709-B218-71E7-AABC-38B27EEEE6C6}"/>
                  </a:ext>
                </a:extLst>
              </p:cNvPr>
              <p:cNvSpPr txBox="1">
                <a:spLocks noRot="1" noChangeAspect="1" noMove="1" noResize="1" noEditPoints="1" noAdjustHandles="1" noChangeArrowheads="1" noChangeShapeType="1" noTextEdit="1"/>
              </p:cNvSpPr>
              <p:nvPr/>
            </p:nvSpPr>
            <p:spPr>
              <a:xfrm>
                <a:off x="825760" y="5674891"/>
                <a:ext cx="5122506" cy="369332"/>
              </a:xfrm>
              <a:prstGeom prst="rect">
                <a:avLst/>
              </a:prstGeom>
              <a:blipFill>
                <a:blip r:embed="rId10"/>
                <a:stretch>
                  <a:fillRect b="-11475"/>
                </a:stretch>
              </a:blipFill>
            </p:spPr>
            <p:txBody>
              <a:bodyPr/>
              <a:lstStyle/>
              <a:p>
                <a:r>
                  <a:rPr lang="ru-RU">
                    <a:noFill/>
                  </a:rPr>
                  <a:t> </a:t>
                </a:r>
              </a:p>
            </p:txBody>
          </p:sp>
        </mc:Fallback>
      </mc:AlternateContent>
      <p:sp>
        <p:nvSpPr>
          <p:cNvPr id="44" name="TextBox 43">
            <a:extLst>
              <a:ext uri="{FF2B5EF4-FFF2-40B4-BE49-F238E27FC236}">
                <a16:creationId xmlns:a16="http://schemas.microsoft.com/office/drawing/2014/main" id="{D8A01812-9F09-A076-1FE9-77C75389C215}"/>
              </a:ext>
            </a:extLst>
          </p:cNvPr>
          <p:cNvSpPr txBox="1"/>
          <p:nvPr/>
        </p:nvSpPr>
        <p:spPr>
          <a:xfrm>
            <a:off x="5948266" y="5640254"/>
            <a:ext cx="505408"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(4</a:t>
            </a:r>
            <a:r>
              <a:rPr lang="ru-RU" sz="1800" dirty="0">
                <a:effectLst/>
                <a:latin typeface="Times New Roman" panose="02020603050405020304" pitchFamily="18" charset="0"/>
                <a:ea typeface="Calibri" panose="020F0502020204030204" pitchFamily="34" charset="0"/>
              </a:rPr>
              <a:t>)</a:t>
            </a:r>
            <a:endParaRPr lang="ru-RU" dirty="0"/>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9E316A2B-854E-D9AF-0406-109D8E194372}"/>
                  </a:ext>
                </a:extLst>
              </p:cNvPr>
              <p:cNvSpPr txBox="1"/>
              <p:nvPr/>
            </p:nvSpPr>
            <p:spPr>
              <a:xfrm>
                <a:off x="1006151" y="6087821"/>
                <a:ext cx="51225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𝑢</m:t>
                      </m:r>
                      <m:r>
                        <a:rPr lang="ru-RU" i="0">
                          <a:latin typeface="Cambria Math" panose="02040503050406030204" pitchFamily="18" charset="0"/>
                        </a:rPr>
                        <m:t>` = </m:t>
                      </m:r>
                      <m:r>
                        <a:rPr lang="ru-RU" i="1">
                          <a:latin typeface="Cambria Math" panose="02040503050406030204" pitchFamily="18" charset="0"/>
                        </a:rPr>
                        <m:t>𝑎</m:t>
                      </m:r>
                      <m:r>
                        <a:rPr lang="ru-RU" i="0">
                          <a:latin typeface="Cambria Math" panose="02040503050406030204" pitchFamily="18" charset="0"/>
                        </a:rPr>
                        <m:t>+</m:t>
                      </m:r>
                      <m:r>
                        <a:rPr lang="ru-RU" i="1">
                          <a:latin typeface="Cambria Math" panose="02040503050406030204" pitchFamily="18" charset="0"/>
                        </a:rPr>
                        <m:t>𝑏</m:t>
                      </m:r>
                      <m:r>
                        <a:rPr lang="ru-RU" i="0">
                          <a:latin typeface="Cambria Math" panose="02040503050406030204" pitchFamily="18" charset="0"/>
                        </a:rPr>
                        <m:t>∗</m:t>
                      </m:r>
                      <m:r>
                        <a:rPr lang="ru-RU" i="1">
                          <a:latin typeface="Cambria Math" panose="02040503050406030204" pitchFamily="18" charset="0"/>
                        </a:rPr>
                        <m:t>𝑣</m:t>
                      </m:r>
                      <m:r>
                        <a:rPr lang="ru-RU" i="0">
                          <a:latin typeface="Cambria Math" panose="02040503050406030204" pitchFamily="18" charset="0"/>
                        </a:rPr>
                        <m:t>= </m:t>
                      </m:r>
                      <m:r>
                        <a:rPr lang="ru-RU" i="1">
                          <a:latin typeface="Cambria Math" panose="02040503050406030204" pitchFamily="18" charset="0"/>
                        </a:rPr>
                        <m:t>𝑙𝑜𝑔</m:t>
                      </m:r>
                      <m:d>
                        <m:dPr>
                          <m:ctrlPr>
                            <a:rPr lang="ru-RU" i="1">
                              <a:latin typeface="Cambria Math" panose="02040503050406030204" pitchFamily="18" charset="0"/>
                            </a:rPr>
                          </m:ctrlPr>
                        </m:dPr>
                        <m:e>
                          <m:r>
                            <a:rPr lang="ru-RU" i="1">
                              <a:latin typeface="Cambria Math" panose="02040503050406030204" pitchFamily="18" charset="0"/>
                            </a:rPr>
                            <m:t>𝑐</m:t>
                          </m:r>
                        </m:e>
                      </m:d>
                      <m:r>
                        <a:rPr lang="ru-RU" i="0">
                          <a:latin typeface="Cambria Math" panose="02040503050406030204" pitchFamily="18" charset="0"/>
                        </a:rPr>
                        <m:t> + </m:t>
                      </m:r>
                      <m:r>
                        <a:rPr lang="ru-RU" i="1">
                          <a:latin typeface="Cambria Math" panose="02040503050406030204" pitchFamily="18" charset="0"/>
                        </a:rPr>
                        <m:t>𝑘</m:t>
                      </m:r>
                      <m:r>
                        <a:rPr lang="ru-RU" i="0">
                          <a:latin typeface="Cambria Math" panose="02040503050406030204" pitchFamily="18" charset="0"/>
                        </a:rPr>
                        <m:t> ∗ </m:t>
                      </m:r>
                      <m:r>
                        <a:rPr lang="ru-RU" i="1">
                          <a:latin typeface="Cambria Math" panose="02040503050406030204" pitchFamily="18" charset="0"/>
                        </a:rPr>
                        <m:t>𝑣</m:t>
                      </m:r>
                    </m:oMath>
                  </m:oMathPara>
                </a14:m>
                <a:endParaRPr lang="ru-RU" dirty="0"/>
              </a:p>
            </p:txBody>
          </p:sp>
        </mc:Choice>
        <mc:Fallback>
          <p:sp>
            <p:nvSpPr>
              <p:cNvPr id="46" name="TextBox 45">
                <a:extLst>
                  <a:ext uri="{FF2B5EF4-FFF2-40B4-BE49-F238E27FC236}">
                    <a16:creationId xmlns:a16="http://schemas.microsoft.com/office/drawing/2014/main" id="{9E316A2B-854E-D9AF-0406-109D8E194372}"/>
                  </a:ext>
                </a:extLst>
              </p:cNvPr>
              <p:cNvSpPr txBox="1">
                <a:spLocks noRot="1" noChangeAspect="1" noMove="1" noResize="1" noEditPoints="1" noAdjustHandles="1" noChangeArrowheads="1" noChangeShapeType="1" noTextEdit="1"/>
              </p:cNvSpPr>
              <p:nvPr/>
            </p:nvSpPr>
            <p:spPr>
              <a:xfrm>
                <a:off x="1006151" y="6087821"/>
                <a:ext cx="5122506" cy="369332"/>
              </a:xfrm>
              <a:prstGeom prst="rect">
                <a:avLst/>
              </a:prstGeom>
              <a:blipFill>
                <a:blip r:embed="rId11"/>
                <a:stretch>
                  <a:fillRect b="-13333"/>
                </a:stretch>
              </a:blipFill>
            </p:spPr>
            <p:txBody>
              <a:bodyPr/>
              <a:lstStyle/>
              <a:p>
                <a:r>
                  <a:rPr lang="ru-RU">
                    <a:noFill/>
                  </a:rPr>
                  <a:t> </a:t>
                </a:r>
              </a:p>
            </p:txBody>
          </p:sp>
        </mc:Fallback>
      </mc:AlternateContent>
      <p:sp>
        <p:nvSpPr>
          <p:cNvPr id="47" name="TextBox 46">
            <a:extLst>
              <a:ext uri="{FF2B5EF4-FFF2-40B4-BE49-F238E27FC236}">
                <a16:creationId xmlns:a16="http://schemas.microsoft.com/office/drawing/2014/main" id="{104BEE02-8576-31C7-4B16-A1A4322DE8C9}"/>
              </a:ext>
            </a:extLst>
          </p:cNvPr>
          <p:cNvSpPr txBox="1"/>
          <p:nvPr/>
        </p:nvSpPr>
        <p:spPr>
          <a:xfrm>
            <a:off x="5486400" y="6078860"/>
            <a:ext cx="505408"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(5</a:t>
            </a:r>
            <a:r>
              <a:rPr lang="ru-RU" sz="1800" dirty="0">
                <a:effectLst/>
                <a:latin typeface="Times New Roman" panose="02020603050405020304" pitchFamily="18" charset="0"/>
                <a:ea typeface="Calibri" panose="020F0502020204030204" pitchFamily="34" charset="0"/>
              </a:rPr>
              <a:t>)</a:t>
            </a:r>
            <a:endParaRPr lang="ru-RU" dirty="0"/>
          </a:p>
        </p:txBody>
      </p:sp>
    </p:spTree>
    <p:extLst>
      <p:ext uri="{BB962C8B-B14F-4D97-AF65-F5344CB8AC3E}">
        <p14:creationId xmlns:p14="http://schemas.microsoft.com/office/powerpoint/2010/main" val="99552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73181" y="62204"/>
            <a:ext cx="8797637" cy="1325563"/>
          </a:xfrm>
        </p:spPr>
        <p:txBody>
          <a:bodyPr>
            <a:normAutofit fontScale="90000"/>
          </a:bodyPr>
          <a:lstStyle/>
          <a:p>
            <a:r>
              <a:rPr lang="ru-RU" sz="2800" dirty="0">
                <a:latin typeface="Segoe UI Black" panose="020B0A02040204020203" pitchFamily="34" charset="0"/>
                <a:ea typeface="Segoe UI Black" panose="020B0A02040204020203" pitchFamily="34" charset="0"/>
                <a:cs typeface="Times New Roman" panose="02020603050405020304" pitchFamily="18" charset="0"/>
              </a:rPr>
              <a:t>Расширение и оптимизация процесса определения сложности</a:t>
            </a:r>
            <a:r>
              <a:rPr lang="en-US" sz="2800" dirty="0">
                <a:latin typeface="Segoe UI Black" panose="020B0A02040204020203" pitchFamily="34" charset="0"/>
                <a:ea typeface="Segoe UI Black" panose="020B0A02040204020203" pitchFamily="34" charset="0"/>
                <a:cs typeface="Times New Roman" panose="02020603050405020304" pitchFamily="18" charset="0"/>
              </a:rPr>
              <a:t>: </a:t>
            </a:r>
            <a:r>
              <a:rPr lang="ru-RU" sz="2800" dirty="0">
                <a:latin typeface="Segoe UI Black" panose="020B0A02040204020203" pitchFamily="34" charset="0"/>
                <a:ea typeface="Segoe UI Black" panose="020B0A02040204020203" pitchFamily="34" charset="0"/>
                <a:cs typeface="Times New Roman" panose="02020603050405020304" pitchFamily="18" charset="0"/>
              </a:rPr>
              <a:t>получение точного вида функции сложности с помощью метода полиномиальной регрессии</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3F9FC65-C067-C1C6-FCF5-5742DDE222AC}"/>
                  </a:ext>
                </a:extLst>
              </p:cNvPr>
              <p:cNvSpPr txBox="1"/>
              <p:nvPr/>
            </p:nvSpPr>
            <p:spPr>
              <a:xfrm>
                <a:off x="2188593" y="1703869"/>
                <a:ext cx="4572000"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𝑦</m:t>
                      </m:r>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0">
                              <a:latin typeface="Cambria Math" panose="02040503050406030204" pitchFamily="18" charset="0"/>
                            </a:rPr>
                            <m:t>0</m:t>
                          </m:r>
                        </m:sub>
                      </m:sSub>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0">
                              <a:latin typeface="Cambria Math" panose="02040503050406030204" pitchFamily="18" charset="0"/>
                            </a:rPr>
                            <m:t>1</m:t>
                          </m:r>
                        </m:sub>
                      </m:sSub>
                      <m:r>
                        <a:rPr lang="ru-RU" i="1">
                          <a:latin typeface="Cambria Math" panose="02040503050406030204" pitchFamily="18" charset="0"/>
                        </a:rPr>
                        <m:t>𝑥</m:t>
                      </m:r>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0">
                              <a:latin typeface="Cambria Math" panose="02040503050406030204" pitchFamily="18" charset="0"/>
                            </a:rPr>
                            <m:t>2</m:t>
                          </m:r>
                        </m:sub>
                      </m:sSub>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𝑥</m:t>
                          </m:r>
                        </m:e>
                        <m:sup>
                          <m:r>
                            <a:rPr lang="ru-RU" i="0">
                              <a:latin typeface="Cambria Math" panose="02040503050406030204" pitchFamily="18" charset="0"/>
                            </a:rPr>
                            <m:t>2</m:t>
                          </m:r>
                        </m:sup>
                      </m:sSup>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0">
                              <a:latin typeface="Cambria Math" panose="02040503050406030204" pitchFamily="18" charset="0"/>
                            </a:rPr>
                            <m:t>3</m:t>
                          </m:r>
                        </m:sub>
                      </m:sSub>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𝑥</m:t>
                          </m:r>
                        </m:e>
                        <m:sup>
                          <m:r>
                            <a:rPr lang="ru-RU" i="0">
                              <a:latin typeface="Cambria Math" panose="02040503050406030204" pitchFamily="18" charset="0"/>
                            </a:rPr>
                            <m:t>3</m:t>
                          </m:r>
                        </m:sup>
                      </m:sSup>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1">
                              <a:latin typeface="Cambria Math" panose="02040503050406030204" pitchFamily="18" charset="0"/>
                            </a:rPr>
                            <m:t>𝑛</m:t>
                          </m:r>
                        </m:sub>
                      </m:sSub>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𝑥</m:t>
                          </m:r>
                        </m:e>
                        <m:sup>
                          <m:r>
                            <a:rPr lang="ru-RU" i="1">
                              <a:latin typeface="Cambria Math" panose="02040503050406030204" pitchFamily="18" charset="0"/>
                            </a:rPr>
                            <m:t>𝑘</m:t>
                          </m:r>
                        </m:sup>
                      </m:sSup>
                    </m:oMath>
                  </m:oMathPara>
                </a14:m>
                <a:endParaRPr lang="ru-RU" dirty="0"/>
              </a:p>
            </p:txBody>
          </p:sp>
        </mc:Choice>
        <mc:Fallback>
          <p:sp>
            <p:nvSpPr>
              <p:cNvPr id="5" name="TextBox 4">
                <a:extLst>
                  <a:ext uri="{FF2B5EF4-FFF2-40B4-BE49-F238E27FC236}">
                    <a16:creationId xmlns:a16="http://schemas.microsoft.com/office/drawing/2014/main" id="{23F9FC65-C067-C1C6-FCF5-5742DDE222AC}"/>
                  </a:ext>
                </a:extLst>
              </p:cNvPr>
              <p:cNvSpPr txBox="1">
                <a:spLocks noRot="1" noChangeAspect="1" noMove="1" noResize="1" noEditPoints="1" noAdjustHandles="1" noChangeArrowheads="1" noChangeShapeType="1" noTextEdit="1"/>
              </p:cNvSpPr>
              <p:nvPr/>
            </p:nvSpPr>
            <p:spPr>
              <a:xfrm>
                <a:off x="2188593" y="1703869"/>
                <a:ext cx="4572000" cy="374270"/>
              </a:xfrm>
              <a:prstGeom prst="rect">
                <a:avLst/>
              </a:prstGeom>
              <a:blipFill>
                <a:blip r:embed="rId3"/>
                <a:stretch>
                  <a:fillRect b="-13115"/>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6C50622-6552-ECDA-1A84-14DF21EAE45E}"/>
                  </a:ext>
                </a:extLst>
              </p:cNvPr>
              <p:cNvSpPr txBox="1"/>
              <p:nvPr/>
            </p:nvSpPr>
            <p:spPr>
              <a:xfrm>
                <a:off x="2015411" y="2276053"/>
                <a:ext cx="4572000" cy="15783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ru-RU" i="1" smtClean="0">
                              <a:solidFill>
                                <a:srgbClr val="836967"/>
                              </a:solidFill>
                              <a:latin typeface="Cambria Math" panose="02040503050406030204" pitchFamily="18" charset="0"/>
                            </a:rPr>
                          </m:ctrlPr>
                        </m:dPr>
                        <m:e>
                          <m:eqArr>
                            <m:eqArrPr>
                              <m:ctrlPr>
                                <a:rPr lang="ru-RU" i="1">
                                  <a:solidFill>
                                    <a:srgbClr val="836967"/>
                                  </a:solidFill>
                                  <a:latin typeface="Cambria Math" panose="02040503050406030204" pitchFamily="18" charset="0"/>
                                </a:rPr>
                              </m:ctrlPr>
                            </m:eqArrPr>
                            <m:e>
                              <m:r>
                                <a:rPr lang="ru-RU">
                                  <a:latin typeface="Cambria Math" panose="02040503050406030204" pitchFamily="18" charset="0"/>
                                </a:rPr>
                                <m:t>&amp;</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𝑦</m:t>
                                  </m:r>
                                </m:e>
                                <m:sub>
                                  <m:r>
                                    <a:rPr lang="ru-RU" i="0">
                                      <a:latin typeface="Cambria Math" panose="02040503050406030204" pitchFamily="18" charset="0"/>
                                    </a:rPr>
                                    <m:t>1</m:t>
                                  </m:r>
                                </m:sub>
                              </m:sSub>
                            </m:e>
                            <m:e>
                              <m:r>
                                <a:rPr lang="ru-RU" i="0">
                                  <a:latin typeface="Cambria Math" panose="02040503050406030204" pitchFamily="18" charset="0"/>
                                </a:rPr>
                                <m:t>&amp;</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𝑦</m:t>
                                  </m:r>
                                </m:e>
                                <m:sub>
                                  <m:r>
                                    <a:rPr lang="ru-RU" i="0">
                                      <a:latin typeface="Cambria Math" panose="02040503050406030204" pitchFamily="18" charset="0"/>
                                    </a:rPr>
                                    <m:t>2</m:t>
                                  </m:r>
                                </m:sub>
                              </m:sSub>
                            </m:e>
                            <m:e>
                              <m:r>
                                <a:rPr lang="ru-RU" i="0">
                                  <a:latin typeface="Cambria Math" panose="02040503050406030204" pitchFamily="18" charset="0"/>
                                </a:rPr>
                                <m:t>&amp;</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𝑦</m:t>
                                  </m:r>
                                </m:e>
                                <m:sub>
                                  <m:r>
                                    <a:rPr lang="ru-RU" i="0">
                                      <a:latin typeface="Cambria Math" panose="02040503050406030204" pitchFamily="18" charset="0"/>
                                    </a:rPr>
                                    <m:t>3</m:t>
                                  </m:r>
                                </m:sub>
                              </m:sSub>
                            </m:e>
                            <m:e>
                              <m:r>
                                <a:rPr lang="ru-RU" i="0">
                                  <a:latin typeface="Cambria Math" panose="02040503050406030204" pitchFamily="18" charset="0"/>
                                </a:rPr>
                                <m:t>&amp;⋮</m:t>
                              </m:r>
                            </m:e>
                            <m:e>
                              <m:r>
                                <a:rPr lang="ru-RU" i="0">
                                  <a:latin typeface="Cambria Math" panose="02040503050406030204" pitchFamily="18" charset="0"/>
                                </a:rPr>
                                <m:t>&amp;</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𝑦</m:t>
                                  </m:r>
                                </m:e>
                                <m:sub>
                                  <m:r>
                                    <a:rPr lang="ru-RU" i="1">
                                      <a:latin typeface="Cambria Math" panose="02040503050406030204" pitchFamily="18" charset="0"/>
                                    </a:rPr>
                                    <m:t>𝑛</m:t>
                                  </m:r>
                                </m:sub>
                              </m:sSub>
                            </m:e>
                          </m:eqArr>
                        </m:e>
                      </m:d>
                      <m:r>
                        <a:rPr lang="ru-RU" i="0">
                          <a:latin typeface="Cambria Math" panose="02040503050406030204" pitchFamily="18" charset="0"/>
                        </a:rPr>
                        <m:t>= </m:t>
                      </m:r>
                      <m:d>
                        <m:dPr>
                          <m:begChr m:val="["/>
                          <m:endChr m:val="]"/>
                          <m:ctrlPr>
                            <a:rPr lang="ru-RU" i="1">
                              <a:solidFill>
                                <a:srgbClr val="836967"/>
                              </a:solidFill>
                              <a:latin typeface="Cambria Math" panose="02040503050406030204" pitchFamily="18" charset="0"/>
                            </a:rPr>
                          </m:ctrlPr>
                        </m:dPr>
                        <m:e>
                          <m:m>
                            <m:mPr>
                              <m:plcHide m:val="on"/>
                              <m:mcs>
                                <m:mc>
                                  <m:mcPr>
                                    <m:count m:val="5"/>
                                    <m:mcJc m:val="center"/>
                                  </m:mcPr>
                                </m:mc>
                              </m:mcs>
                              <m:ctrlPr>
                                <a:rPr lang="ru-RU" i="1">
                                  <a:solidFill>
                                    <a:srgbClr val="836967"/>
                                  </a:solidFill>
                                  <a:latin typeface="Cambria Math" panose="02040503050406030204" pitchFamily="18" charset="0"/>
                                </a:rPr>
                              </m:ctrlPr>
                            </m:mPr>
                            <m:mr>
                              <m:e>
                                <m:r>
                                  <a:rPr lang="ru-RU" i="0">
                                    <a:latin typeface="Cambria Math" panose="02040503050406030204" pitchFamily="18" charset="0"/>
                                  </a:rPr>
                                  <m:t>1</m:t>
                                </m:r>
                              </m:e>
                              <m:e>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𝑥</m:t>
                                    </m:r>
                                  </m:e>
                                  <m:sub>
                                    <m:r>
                                      <a:rPr lang="ru-RU" i="0">
                                        <a:latin typeface="Cambria Math" panose="02040503050406030204" pitchFamily="18" charset="0"/>
                                      </a:rPr>
                                      <m:t>1</m:t>
                                    </m:r>
                                  </m:sub>
                                </m:sSub>
                              </m:e>
                              <m:e>
                                <m:sSubSup>
                                  <m:sSubSupPr>
                                    <m:ctrlPr>
                                      <a:rPr lang="ru-RU" i="1">
                                        <a:solidFill>
                                          <a:srgbClr val="836967"/>
                                        </a:solidFill>
                                        <a:latin typeface="Cambria Math" panose="02040503050406030204" pitchFamily="18" charset="0"/>
                                      </a:rPr>
                                    </m:ctrlPr>
                                  </m:sSubSupPr>
                                  <m:e>
                                    <m:r>
                                      <a:rPr lang="ru-RU" i="1">
                                        <a:latin typeface="Cambria Math" panose="02040503050406030204" pitchFamily="18" charset="0"/>
                                      </a:rPr>
                                      <m:t>𝑥</m:t>
                                    </m:r>
                                  </m:e>
                                  <m:sub>
                                    <m:r>
                                      <a:rPr lang="ru-RU" i="0">
                                        <a:latin typeface="Cambria Math" panose="02040503050406030204" pitchFamily="18" charset="0"/>
                                      </a:rPr>
                                      <m:t>1</m:t>
                                    </m:r>
                                  </m:sub>
                                  <m:sup>
                                    <m:r>
                                      <a:rPr lang="ru-RU" i="0">
                                        <a:latin typeface="Cambria Math" panose="02040503050406030204" pitchFamily="18" charset="0"/>
                                      </a:rPr>
                                      <m:t>2</m:t>
                                    </m:r>
                                  </m:sup>
                                </m:sSubSup>
                              </m:e>
                              <m:e>
                                <m:r>
                                  <a:rPr lang="ru-RU" i="0">
                                    <a:latin typeface="Cambria Math" panose="02040503050406030204" pitchFamily="18" charset="0"/>
                                  </a:rPr>
                                  <m:t>⋯</m:t>
                                </m:r>
                              </m:e>
                              <m:e>
                                <m:sSubSup>
                                  <m:sSubSupPr>
                                    <m:ctrlPr>
                                      <a:rPr lang="ru-RU" i="1">
                                        <a:solidFill>
                                          <a:srgbClr val="836967"/>
                                        </a:solidFill>
                                        <a:latin typeface="Cambria Math" panose="02040503050406030204" pitchFamily="18" charset="0"/>
                                      </a:rPr>
                                    </m:ctrlPr>
                                  </m:sSubSupPr>
                                  <m:e>
                                    <m:r>
                                      <a:rPr lang="ru-RU" i="1">
                                        <a:latin typeface="Cambria Math" panose="02040503050406030204" pitchFamily="18" charset="0"/>
                                      </a:rPr>
                                      <m:t>𝑥</m:t>
                                    </m:r>
                                  </m:e>
                                  <m:sub>
                                    <m:r>
                                      <a:rPr lang="ru-RU" i="0">
                                        <a:latin typeface="Cambria Math" panose="02040503050406030204" pitchFamily="18" charset="0"/>
                                      </a:rPr>
                                      <m:t>1</m:t>
                                    </m:r>
                                  </m:sub>
                                  <m:sup>
                                    <m:r>
                                      <a:rPr lang="ru-RU" i="1">
                                        <a:latin typeface="Cambria Math" panose="02040503050406030204" pitchFamily="18" charset="0"/>
                                      </a:rPr>
                                      <m:t>𝑘</m:t>
                                    </m:r>
                                  </m:sup>
                                </m:sSubSup>
                              </m:e>
                            </m:mr>
                            <m:mr>
                              <m:e>
                                <m:r>
                                  <a:rPr lang="ru-RU" i="0">
                                    <a:latin typeface="Cambria Math" panose="02040503050406030204" pitchFamily="18" charset="0"/>
                                  </a:rPr>
                                  <m:t>1</m:t>
                                </m:r>
                              </m:e>
                              <m:e>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𝑥</m:t>
                                    </m:r>
                                  </m:e>
                                  <m:sub>
                                    <m:r>
                                      <a:rPr lang="ru-RU" i="0">
                                        <a:latin typeface="Cambria Math" panose="02040503050406030204" pitchFamily="18" charset="0"/>
                                      </a:rPr>
                                      <m:t>2</m:t>
                                    </m:r>
                                  </m:sub>
                                </m:sSub>
                              </m:e>
                              <m:e>
                                <m:sSubSup>
                                  <m:sSubSupPr>
                                    <m:ctrlPr>
                                      <a:rPr lang="ru-RU" i="1">
                                        <a:solidFill>
                                          <a:srgbClr val="836967"/>
                                        </a:solidFill>
                                        <a:latin typeface="Cambria Math" panose="02040503050406030204" pitchFamily="18" charset="0"/>
                                      </a:rPr>
                                    </m:ctrlPr>
                                  </m:sSubSupPr>
                                  <m:e>
                                    <m:r>
                                      <a:rPr lang="ru-RU" i="1">
                                        <a:latin typeface="Cambria Math" panose="02040503050406030204" pitchFamily="18" charset="0"/>
                                      </a:rPr>
                                      <m:t>𝑥</m:t>
                                    </m:r>
                                  </m:e>
                                  <m:sub>
                                    <m:r>
                                      <a:rPr lang="ru-RU" i="0">
                                        <a:latin typeface="Cambria Math" panose="02040503050406030204" pitchFamily="18" charset="0"/>
                                      </a:rPr>
                                      <m:t>2</m:t>
                                    </m:r>
                                  </m:sub>
                                  <m:sup>
                                    <m:r>
                                      <a:rPr lang="ru-RU" i="0">
                                        <a:latin typeface="Cambria Math" panose="02040503050406030204" pitchFamily="18" charset="0"/>
                                      </a:rPr>
                                      <m:t>2</m:t>
                                    </m:r>
                                  </m:sup>
                                </m:sSubSup>
                              </m:e>
                              <m:e>
                                <m:r>
                                  <a:rPr lang="ru-RU" i="0">
                                    <a:latin typeface="Cambria Math" panose="02040503050406030204" pitchFamily="18" charset="0"/>
                                  </a:rPr>
                                  <m:t>⋯</m:t>
                                </m:r>
                              </m:e>
                              <m:e>
                                <m:sSubSup>
                                  <m:sSubSupPr>
                                    <m:ctrlPr>
                                      <a:rPr lang="ru-RU" i="1">
                                        <a:solidFill>
                                          <a:srgbClr val="836967"/>
                                        </a:solidFill>
                                        <a:latin typeface="Cambria Math" panose="02040503050406030204" pitchFamily="18" charset="0"/>
                                      </a:rPr>
                                    </m:ctrlPr>
                                  </m:sSubSupPr>
                                  <m:e>
                                    <m:r>
                                      <a:rPr lang="ru-RU" i="1">
                                        <a:latin typeface="Cambria Math" panose="02040503050406030204" pitchFamily="18" charset="0"/>
                                      </a:rPr>
                                      <m:t>𝑥</m:t>
                                    </m:r>
                                  </m:e>
                                  <m:sub>
                                    <m:r>
                                      <a:rPr lang="ru-RU" i="0">
                                        <a:latin typeface="Cambria Math" panose="02040503050406030204" pitchFamily="18" charset="0"/>
                                      </a:rPr>
                                      <m:t>2</m:t>
                                    </m:r>
                                  </m:sub>
                                  <m:sup>
                                    <m:r>
                                      <a:rPr lang="ru-RU" i="1">
                                        <a:latin typeface="Cambria Math" panose="02040503050406030204" pitchFamily="18" charset="0"/>
                                      </a:rPr>
                                      <m:t>𝑘</m:t>
                                    </m:r>
                                  </m:sup>
                                </m:sSubSup>
                              </m:e>
                            </m:mr>
                            <m:mr>
                              <m:e>
                                <m:r>
                                  <a:rPr lang="ru-RU" i="0">
                                    <a:latin typeface="Cambria Math" panose="02040503050406030204" pitchFamily="18" charset="0"/>
                                  </a:rPr>
                                  <m:t>1</m:t>
                                </m:r>
                              </m:e>
                              <m:e>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𝑥</m:t>
                                    </m:r>
                                  </m:e>
                                  <m:sub>
                                    <m:r>
                                      <a:rPr lang="ru-RU" i="0">
                                        <a:latin typeface="Cambria Math" panose="02040503050406030204" pitchFamily="18" charset="0"/>
                                      </a:rPr>
                                      <m:t>3</m:t>
                                    </m:r>
                                  </m:sub>
                                </m:sSub>
                              </m:e>
                              <m:e>
                                <m:sSubSup>
                                  <m:sSubSupPr>
                                    <m:ctrlPr>
                                      <a:rPr lang="ru-RU" i="1">
                                        <a:solidFill>
                                          <a:srgbClr val="836967"/>
                                        </a:solidFill>
                                        <a:latin typeface="Cambria Math" panose="02040503050406030204" pitchFamily="18" charset="0"/>
                                      </a:rPr>
                                    </m:ctrlPr>
                                  </m:sSubSupPr>
                                  <m:e>
                                    <m:r>
                                      <a:rPr lang="ru-RU" i="1">
                                        <a:latin typeface="Cambria Math" panose="02040503050406030204" pitchFamily="18" charset="0"/>
                                      </a:rPr>
                                      <m:t>𝑥</m:t>
                                    </m:r>
                                  </m:e>
                                  <m:sub>
                                    <m:r>
                                      <a:rPr lang="ru-RU" i="0">
                                        <a:latin typeface="Cambria Math" panose="02040503050406030204" pitchFamily="18" charset="0"/>
                                      </a:rPr>
                                      <m:t>3</m:t>
                                    </m:r>
                                  </m:sub>
                                  <m:sup>
                                    <m:r>
                                      <a:rPr lang="ru-RU" i="0">
                                        <a:latin typeface="Cambria Math" panose="02040503050406030204" pitchFamily="18" charset="0"/>
                                      </a:rPr>
                                      <m:t>2</m:t>
                                    </m:r>
                                  </m:sup>
                                </m:sSubSup>
                              </m:e>
                              <m:e>
                                <m:r>
                                  <a:rPr lang="ru-RU" i="0">
                                    <a:latin typeface="Cambria Math" panose="02040503050406030204" pitchFamily="18" charset="0"/>
                                  </a:rPr>
                                  <m:t>⋯</m:t>
                                </m:r>
                              </m:e>
                              <m:e>
                                <m:sSubSup>
                                  <m:sSubSupPr>
                                    <m:ctrlPr>
                                      <a:rPr lang="ru-RU" i="1">
                                        <a:solidFill>
                                          <a:srgbClr val="836967"/>
                                        </a:solidFill>
                                        <a:latin typeface="Cambria Math" panose="02040503050406030204" pitchFamily="18" charset="0"/>
                                      </a:rPr>
                                    </m:ctrlPr>
                                  </m:sSubSupPr>
                                  <m:e>
                                    <m:r>
                                      <a:rPr lang="ru-RU" i="1">
                                        <a:latin typeface="Cambria Math" panose="02040503050406030204" pitchFamily="18" charset="0"/>
                                      </a:rPr>
                                      <m:t>𝑥</m:t>
                                    </m:r>
                                  </m:e>
                                  <m:sub>
                                    <m:r>
                                      <a:rPr lang="ru-RU" i="0">
                                        <a:latin typeface="Cambria Math" panose="02040503050406030204" pitchFamily="18" charset="0"/>
                                      </a:rPr>
                                      <m:t>3</m:t>
                                    </m:r>
                                  </m:sub>
                                  <m:sup>
                                    <m:r>
                                      <a:rPr lang="ru-RU" i="1">
                                        <a:latin typeface="Cambria Math" panose="02040503050406030204" pitchFamily="18" charset="0"/>
                                      </a:rPr>
                                      <m:t>𝑘</m:t>
                                    </m:r>
                                  </m:sup>
                                </m:sSubSup>
                              </m:e>
                            </m:mr>
                            <m:mr>
                              <m:e>
                                <m:r>
                                  <a:rPr lang="ru-RU" i="0">
                                    <a:latin typeface="Cambria Math" panose="02040503050406030204" pitchFamily="18" charset="0"/>
                                  </a:rPr>
                                  <m:t>⋮</m:t>
                                </m:r>
                              </m:e>
                              <m:e>
                                <m:r>
                                  <a:rPr lang="ru-RU" i="0">
                                    <a:latin typeface="Cambria Math" panose="02040503050406030204" pitchFamily="18" charset="0"/>
                                  </a:rPr>
                                  <m:t>⋮</m:t>
                                </m:r>
                              </m:e>
                              <m:e>
                                <m:r>
                                  <a:rPr lang="ru-RU" i="0">
                                    <a:latin typeface="Cambria Math" panose="02040503050406030204" pitchFamily="18" charset="0"/>
                                  </a:rPr>
                                  <m:t>⋮</m:t>
                                </m:r>
                              </m:e>
                              <m:e>
                                <m:r>
                                  <a:rPr lang="ru-RU" i="0">
                                    <a:latin typeface="Cambria Math" panose="02040503050406030204" pitchFamily="18" charset="0"/>
                                  </a:rPr>
                                  <m:t>⋱</m:t>
                                </m:r>
                              </m:e>
                              <m:e>
                                <m:r>
                                  <a:rPr lang="ru-RU" i="0">
                                    <a:latin typeface="Cambria Math" panose="02040503050406030204" pitchFamily="18" charset="0"/>
                                  </a:rPr>
                                  <m:t>⋮</m:t>
                                </m:r>
                              </m:e>
                            </m:mr>
                            <m:mr>
                              <m:e>
                                <m:r>
                                  <a:rPr lang="ru-RU" i="0">
                                    <a:latin typeface="Cambria Math" panose="02040503050406030204" pitchFamily="18" charset="0"/>
                                  </a:rPr>
                                  <m:t>1</m:t>
                                </m:r>
                              </m:e>
                              <m:e>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𝑛</m:t>
                                    </m:r>
                                  </m:sub>
                                </m:sSub>
                              </m:e>
                              <m:e>
                                <m:sSubSup>
                                  <m:sSubSupPr>
                                    <m:ctrlPr>
                                      <a:rPr lang="ru-RU" i="1">
                                        <a:solidFill>
                                          <a:srgbClr val="836967"/>
                                        </a:solidFill>
                                        <a:latin typeface="Cambria Math" panose="02040503050406030204" pitchFamily="18" charset="0"/>
                                      </a:rPr>
                                    </m:ctrlPr>
                                  </m:sSubSupPr>
                                  <m:e>
                                    <m:r>
                                      <a:rPr lang="ru-RU" i="1">
                                        <a:latin typeface="Cambria Math" panose="02040503050406030204" pitchFamily="18" charset="0"/>
                                      </a:rPr>
                                      <m:t>𝑥</m:t>
                                    </m:r>
                                  </m:e>
                                  <m:sub>
                                    <m:r>
                                      <a:rPr lang="ru-RU" i="1">
                                        <a:latin typeface="Cambria Math" panose="02040503050406030204" pitchFamily="18" charset="0"/>
                                      </a:rPr>
                                      <m:t>𝑛</m:t>
                                    </m:r>
                                  </m:sub>
                                  <m:sup>
                                    <m:r>
                                      <a:rPr lang="ru-RU" i="0">
                                        <a:latin typeface="Cambria Math" panose="02040503050406030204" pitchFamily="18" charset="0"/>
                                      </a:rPr>
                                      <m:t>2</m:t>
                                    </m:r>
                                  </m:sup>
                                </m:sSubSup>
                              </m:e>
                              <m:e>
                                <m:r>
                                  <a:rPr lang="ru-RU" i="0">
                                    <a:latin typeface="Cambria Math" panose="02040503050406030204" pitchFamily="18" charset="0"/>
                                  </a:rPr>
                                  <m:t>⋯</m:t>
                                </m:r>
                              </m:e>
                              <m:e>
                                <m:sSubSup>
                                  <m:sSubSupPr>
                                    <m:ctrlPr>
                                      <a:rPr lang="ru-RU" i="1">
                                        <a:solidFill>
                                          <a:srgbClr val="836967"/>
                                        </a:solidFill>
                                        <a:latin typeface="Cambria Math" panose="02040503050406030204" pitchFamily="18" charset="0"/>
                                      </a:rPr>
                                    </m:ctrlPr>
                                  </m:sSubSupPr>
                                  <m:e>
                                    <m:r>
                                      <a:rPr lang="ru-RU" i="1">
                                        <a:latin typeface="Cambria Math" panose="02040503050406030204" pitchFamily="18" charset="0"/>
                                      </a:rPr>
                                      <m:t>𝑥</m:t>
                                    </m:r>
                                  </m:e>
                                  <m:sub>
                                    <m:r>
                                      <a:rPr lang="ru-RU" i="1">
                                        <a:latin typeface="Cambria Math" panose="02040503050406030204" pitchFamily="18" charset="0"/>
                                      </a:rPr>
                                      <m:t>𝑛</m:t>
                                    </m:r>
                                  </m:sub>
                                  <m:sup>
                                    <m:r>
                                      <a:rPr lang="ru-RU" i="1">
                                        <a:latin typeface="Cambria Math" panose="02040503050406030204" pitchFamily="18" charset="0"/>
                                      </a:rPr>
                                      <m:t>𝑘</m:t>
                                    </m:r>
                                  </m:sup>
                                </m:sSubSup>
                              </m:e>
                            </m:mr>
                          </m:m>
                        </m:e>
                      </m:d>
                      <m:d>
                        <m:dPr>
                          <m:begChr m:val="["/>
                          <m:endChr m:val="]"/>
                          <m:ctrlPr>
                            <a:rPr lang="ru-RU" i="1">
                              <a:solidFill>
                                <a:srgbClr val="836967"/>
                              </a:solidFill>
                              <a:latin typeface="Cambria Math" panose="02040503050406030204" pitchFamily="18" charset="0"/>
                            </a:rPr>
                          </m:ctrlPr>
                        </m:dPr>
                        <m:e>
                          <m:eqArr>
                            <m:eqArrPr>
                              <m:ctrlPr>
                                <a:rPr lang="ru-RU" i="1">
                                  <a:solidFill>
                                    <a:srgbClr val="836967"/>
                                  </a:solidFill>
                                  <a:latin typeface="Cambria Math" panose="02040503050406030204" pitchFamily="18" charset="0"/>
                                </a:rPr>
                              </m:ctrlPr>
                            </m:eqArrPr>
                            <m:e>
                              <m:r>
                                <a:rPr lang="ru-RU" i="0">
                                  <a:latin typeface="Cambria Math" panose="02040503050406030204" pitchFamily="18" charset="0"/>
                                </a:rPr>
                                <m:t>&amp;</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0">
                                      <a:latin typeface="Cambria Math" panose="02040503050406030204" pitchFamily="18" charset="0"/>
                                    </a:rPr>
                                    <m:t>0</m:t>
                                  </m:r>
                                </m:sub>
                              </m:sSub>
                            </m:e>
                            <m:e>
                              <m:r>
                                <a:rPr lang="ru-RU" i="0">
                                  <a:latin typeface="Cambria Math" panose="02040503050406030204" pitchFamily="18" charset="0"/>
                                </a:rPr>
                                <m:t>&amp;</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0">
                                      <a:latin typeface="Cambria Math" panose="02040503050406030204" pitchFamily="18" charset="0"/>
                                    </a:rPr>
                                    <m:t>1</m:t>
                                  </m:r>
                                </m:sub>
                              </m:sSub>
                            </m:e>
                            <m:e>
                              <m:r>
                                <a:rPr lang="ru-RU" i="0">
                                  <a:latin typeface="Cambria Math" panose="02040503050406030204" pitchFamily="18" charset="0"/>
                                </a:rPr>
                                <m:t>&amp;</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0">
                                      <a:latin typeface="Cambria Math" panose="02040503050406030204" pitchFamily="18" charset="0"/>
                                    </a:rPr>
                                    <m:t>2</m:t>
                                  </m:r>
                                </m:sub>
                              </m:sSub>
                            </m:e>
                            <m:e>
                              <m:r>
                                <a:rPr lang="ru-RU" i="0">
                                  <a:latin typeface="Cambria Math" panose="02040503050406030204" pitchFamily="18" charset="0"/>
                                </a:rPr>
                                <m:t>&amp;⋮</m:t>
                              </m:r>
                            </m:e>
                            <m:e>
                              <m:r>
                                <a:rPr lang="ru-RU" i="0">
                                  <a:latin typeface="Cambria Math" panose="02040503050406030204" pitchFamily="18" charset="0"/>
                                </a:rPr>
                                <m:t>&amp;</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1">
                                      <a:latin typeface="Cambria Math" panose="02040503050406030204" pitchFamily="18" charset="0"/>
                                    </a:rPr>
                                    <m:t>𝑘</m:t>
                                  </m:r>
                                </m:sub>
                              </m:sSub>
                            </m:e>
                          </m:eqArr>
                        </m:e>
                      </m:d>
                    </m:oMath>
                  </m:oMathPara>
                </a14:m>
                <a:endParaRPr lang="ru-RU" dirty="0"/>
              </a:p>
            </p:txBody>
          </p:sp>
        </mc:Choice>
        <mc:Fallback>
          <p:sp>
            <p:nvSpPr>
              <p:cNvPr id="7" name="TextBox 6">
                <a:extLst>
                  <a:ext uri="{FF2B5EF4-FFF2-40B4-BE49-F238E27FC236}">
                    <a16:creationId xmlns:a16="http://schemas.microsoft.com/office/drawing/2014/main" id="{D6C50622-6552-ECDA-1A84-14DF21EAE45E}"/>
                  </a:ext>
                </a:extLst>
              </p:cNvPr>
              <p:cNvSpPr txBox="1">
                <a:spLocks noRot="1" noChangeAspect="1" noMove="1" noResize="1" noEditPoints="1" noAdjustHandles="1" noChangeArrowheads="1" noChangeShapeType="1" noTextEdit="1"/>
              </p:cNvSpPr>
              <p:nvPr/>
            </p:nvSpPr>
            <p:spPr>
              <a:xfrm>
                <a:off x="2015411" y="2276053"/>
                <a:ext cx="4572000" cy="1578381"/>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F500381-90E8-AC4F-A789-AE07C43CCE6F}"/>
                  </a:ext>
                </a:extLst>
              </p:cNvPr>
              <p:cNvSpPr txBox="1"/>
              <p:nvPr/>
            </p:nvSpPr>
            <p:spPr>
              <a:xfrm>
                <a:off x="1881673" y="4052348"/>
                <a:ext cx="4572000" cy="4103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ru-RU" i="1" smtClean="0">
                              <a:solidFill>
                                <a:srgbClr val="836967"/>
                              </a:solidFill>
                              <a:latin typeface="Cambria Math" panose="02040503050406030204" pitchFamily="18" charset="0"/>
                            </a:rPr>
                          </m:ctrlPr>
                        </m:accPr>
                        <m:e>
                          <m:r>
                            <a:rPr lang="ru-RU" i="1">
                              <a:latin typeface="Cambria Math" panose="02040503050406030204" pitchFamily="18" charset="0"/>
                            </a:rPr>
                            <m:t>𝑦</m:t>
                          </m:r>
                        </m:e>
                      </m:acc>
                      <m:r>
                        <a:rPr lang="ru-RU" i="0">
                          <a:latin typeface="Cambria Math" panose="02040503050406030204" pitchFamily="18" charset="0"/>
                        </a:rPr>
                        <m:t>=</m:t>
                      </m:r>
                      <m:r>
                        <m:rPr>
                          <m:sty m:val="p"/>
                        </m:rPr>
                        <a:rPr lang="ru-RU" i="0">
                          <a:latin typeface="Cambria Math" panose="02040503050406030204" pitchFamily="18" charset="0"/>
                        </a:rPr>
                        <m:t>X</m:t>
                      </m:r>
                      <m:acc>
                        <m:accPr>
                          <m:chr m:val="⃗"/>
                          <m:ctrlPr>
                            <a:rPr lang="ru-RU" i="1">
                              <a:solidFill>
                                <a:srgbClr val="836967"/>
                              </a:solidFill>
                              <a:latin typeface="Cambria Math" panose="02040503050406030204" pitchFamily="18" charset="0"/>
                            </a:rPr>
                          </m:ctrlPr>
                        </m:accPr>
                        <m:e>
                          <m:r>
                            <a:rPr lang="ru-RU" i="1">
                              <a:latin typeface="Cambria Math" panose="02040503050406030204" pitchFamily="18" charset="0"/>
                            </a:rPr>
                            <m:t>𝛽</m:t>
                          </m:r>
                        </m:e>
                      </m:acc>
                    </m:oMath>
                  </m:oMathPara>
                </a14:m>
                <a:endParaRPr lang="ru-RU" dirty="0"/>
              </a:p>
            </p:txBody>
          </p:sp>
        </mc:Choice>
        <mc:Fallback>
          <p:sp>
            <p:nvSpPr>
              <p:cNvPr id="9" name="TextBox 8">
                <a:extLst>
                  <a:ext uri="{FF2B5EF4-FFF2-40B4-BE49-F238E27FC236}">
                    <a16:creationId xmlns:a16="http://schemas.microsoft.com/office/drawing/2014/main" id="{FF500381-90E8-AC4F-A789-AE07C43CCE6F}"/>
                  </a:ext>
                </a:extLst>
              </p:cNvPr>
              <p:cNvSpPr txBox="1">
                <a:spLocks noRot="1" noChangeAspect="1" noMove="1" noResize="1" noEditPoints="1" noAdjustHandles="1" noChangeArrowheads="1" noChangeShapeType="1" noTextEdit="1"/>
              </p:cNvSpPr>
              <p:nvPr/>
            </p:nvSpPr>
            <p:spPr>
              <a:xfrm>
                <a:off x="1881673" y="4052348"/>
                <a:ext cx="4572000" cy="410369"/>
              </a:xfrm>
              <a:prstGeom prst="rect">
                <a:avLst/>
              </a:prstGeom>
              <a:blipFill>
                <a:blip r:embed="rId5"/>
                <a:stretch>
                  <a:fillRect t="-22388" b="-1194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2004E98-F854-FD5D-E28B-D387999CF3D2}"/>
                  </a:ext>
                </a:extLst>
              </p:cNvPr>
              <p:cNvSpPr txBox="1"/>
              <p:nvPr/>
            </p:nvSpPr>
            <p:spPr>
              <a:xfrm>
                <a:off x="1847461" y="4624532"/>
                <a:ext cx="4640424" cy="4103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i="1" smtClean="0">
                              <a:solidFill>
                                <a:srgbClr val="836967"/>
                              </a:solidFill>
                              <a:latin typeface="Cambria Math" panose="02040503050406030204" pitchFamily="18" charset="0"/>
                            </a:rPr>
                          </m:ctrlPr>
                        </m:dPr>
                        <m:e>
                          <m:sSup>
                            <m:sSupPr>
                              <m:ctrlPr>
                                <a:rPr lang="ru-RU" i="1">
                                  <a:solidFill>
                                    <a:srgbClr val="836967"/>
                                  </a:solidFill>
                                  <a:latin typeface="Cambria Math" panose="02040503050406030204" pitchFamily="18" charset="0"/>
                                </a:rPr>
                              </m:ctrlPr>
                            </m:sSupPr>
                            <m:e>
                              <m:r>
                                <m:rPr>
                                  <m:sty m:val="p"/>
                                </m:rPr>
                                <a:rPr lang="ru-RU">
                                  <a:latin typeface="Cambria Math" panose="02040503050406030204" pitchFamily="18" charset="0"/>
                                </a:rPr>
                                <m:t>X</m:t>
                              </m:r>
                            </m:e>
                            <m:sup>
                              <m:r>
                                <a:rPr lang="ru-RU" i="0">
                                  <a:latin typeface="Cambria Math" panose="02040503050406030204" pitchFamily="18" charset="0"/>
                                </a:rPr>
                                <m:t>⊤</m:t>
                              </m:r>
                            </m:sup>
                          </m:sSup>
                          <m:r>
                            <m:rPr>
                              <m:sty m:val="p"/>
                            </m:rPr>
                            <a:rPr lang="ru-RU" i="0">
                              <a:latin typeface="Cambria Math" panose="02040503050406030204" pitchFamily="18" charset="0"/>
                            </a:rPr>
                            <m:t>X</m:t>
                          </m:r>
                        </m:e>
                      </m:d>
                      <m:acc>
                        <m:accPr>
                          <m:chr m:val="⃗"/>
                          <m:ctrlPr>
                            <a:rPr lang="ru-RU" i="1">
                              <a:solidFill>
                                <a:srgbClr val="836967"/>
                              </a:solidFill>
                              <a:latin typeface="Cambria Math" panose="02040503050406030204" pitchFamily="18" charset="0"/>
                            </a:rPr>
                          </m:ctrlPr>
                        </m:accPr>
                        <m:e>
                          <m:r>
                            <a:rPr lang="ru-RU" i="1">
                              <a:latin typeface="Cambria Math" panose="02040503050406030204" pitchFamily="18" charset="0"/>
                            </a:rPr>
                            <m:t>𝛽</m:t>
                          </m:r>
                        </m:e>
                      </m:acc>
                      <m:r>
                        <a:rPr lang="ru-RU" i="0">
                          <a:latin typeface="Cambria Math" panose="02040503050406030204" pitchFamily="18" charset="0"/>
                        </a:rPr>
                        <m:t>=</m:t>
                      </m:r>
                      <m:sSup>
                        <m:sSupPr>
                          <m:ctrlPr>
                            <a:rPr lang="ru-RU" i="1">
                              <a:solidFill>
                                <a:srgbClr val="836967"/>
                              </a:solidFill>
                              <a:latin typeface="Cambria Math" panose="02040503050406030204" pitchFamily="18" charset="0"/>
                            </a:rPr>
                          </m:ctrlPr>
                        </m:sSupPr>
                        <m:e>
                          <m:r>
                            <m:rPr>
                              <m:sty m:val="p"/>
                            </m:rPr>
                            <a:rPr lang="ru-RU" i="0">
                              <a:latin typeface="Cambria Math" panose="02040503050406030204" pitchFamily="18" charset="0"/>
                            </a:rPr>
                            <m:t>X</m:t>
                          </m:r>
                        </m:e>
                        <m:sup>
                          <m:r>
                            <a:rPr lang="ru-RU" i="0">
                              <a:latin typeface="Cambria Math" panose="02040503050406030204" pitchFamily="18" charset="0"/>
                            </a:rPr>
                            <m:t>⊤</m:t>
                          </m:r>
                        </m:sup>
                      </m:sSup>
                      <m:acc>
                        <m:accPr>
                          <m:chr m:val="⃗"/>
                          <m:ctrlPr>
                            <a:rPr lang="ru-RU" i="1">
                              <a:solidFill>
                                <a:srgbClr val="836967"/>
                              </a:solidFill>
                              <a:latin typeface="Cambria Math" panose="02040503050406030204" pitchFamily="18" charset="0"/>
                            </a:rPr>
                          </m:ctrlPr>
                        </m:accPr>
                        <m:e>
                          <m:r>
                            <a:rPr lang="ru-RU" i="1">
                              <a:latin typeface="Cambria Math" panose="02040503050406030204" pitchFamily="18" charset="0"/>
                            </a:rPr>
                            <m:t>𝑦</m:t>
                          </m:r>
                        </m:e>
                      </m:acc>
                    </m:oMath>
                  </m:oMathPara>
                </a14:m>
                <a:endParaRPr lang="ru-RU" dirty="0"/>
              </a:p>
            </p:txBody>
          </p:sp>
        </mc:Choice>
        <mc:Fallback>
          <p:sp>
            <p:nvSpPr>
              <p:cNvPr id="11" name="TextBox 10">
                <a:extLst>
                  <a:ext uri="{FF2B5EF4-FFF2-40B4-BE49-F238E27FC236}">
                    <a16:creationId xmlns:a16="http://schemas.microsoft.com/office/drawing/2014/main" id="{72004E98-F854-FD5D-E28B-D387999CF3D2}"/>
                  </a:ext>
                </a:extLst>
              </p:cNvPr>
              <p:cNvSpPr txBox="1">
                <a:spLocks noRot="1" noChangeAspect="1" noMove="1" noResize="1" noEditPoints="1" noAdjustHandles="1" noChangeArrowheads="1" noChangeShapeType="1" noTextEdit="1"/>
              </p:cNvSpPr>
              <p:nvPr/>
            </p:nvSpPr>
            <p:spPr>
              <a:xfrm>
                <a:off x="1847461" y="4624532"/>
                <a:ext cx="4640424" cy="410369"/>
              </a:xfrm>
              <a:prstGeom prst="rect">
                <a:avLst/>
              </a:prstGeom>
              <a:blipFill>
                <a:blip r:embed="rId6"/>
                <a:stretch>
                  <a:fillRect t="-22388" b="-1194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72FD0B1-C13E-A627-3AFA-14D5F7F08A92}"/>
                  </a:ext>
                </a:extLst>
              </p:cNvPr>
              <p:cNvSpPr txBox="1"/>
              <p:nvPr/>
            </p:nvSpPr>
            <p:spPr>
              <a:xfrm>
                <a:off x="2015412" y="5196716"/>
                <a:ext cx="465597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m:t>𝐴</m:t>
                      </m:r>
                      <m:r>
                        <a:rPr lang="ru-RU" i="1" smtClean="0"/>
                        <m:t>=</m:t>
                      </m:r>
                      <m:d>
                        <m:dPr>
                          <m:ctrlPr>
                            <a:rPr lang="ru-RU" i="1"/>
                          </m:ctrlPr>
                        </m:dPr>
                        <m:e>
                          <m:sSup>
                            <m:sSupPr>
                              <m:ctrlPr>
                                <a:rPr lang="ru-RU" i="1"/>
                              </m:ctrlPr>
                            </m:sSupPr>
                            <m:e>
                              <m:r>
                                <m:rPr>
                                  <m:sty m:val="p"/>
                                </m:rPr>
                                <a:rPr lang="ru-RU"/>
                                <m:t>X</m:t>
                              </m:r>
                            </m:e>
                            <m:sup>
                              <m:r>
                                <a:rPr lang="ru-RU"/>
                                <m:t>⊤</m:t>
                              </m:r>
                            </m:sup>
                          </m:sSup>
                          <m:r>
                            <m:rPr>
                              <m:sty m:val="p"/>
                            </m:rPr>
                            <a:rPr lang="ru-RU"/>
                            <m:t>X</m:t>
                          </m:r>
                        </m:e>
                      </m:d>
                      <m:r>
                        <a:rPr lang="en-US" b="0" i="1" smtClean="0">
                          <a:latin typeface="Cambria Math" panose="02040503050406030204" pitchFamily="18" charset="0"/>
                        </a:rPr>
                        <m:t>,</m:t>
                      </m:r>
                      <m:r>
                        <a:rPr lang="ru-RU" i="1"/>
                        <m:t>𝐵</m:t>
                      </m:r>
                      <m:r>
                        <a:rPr lang="ru-RU" i="1"/>
                        <m:t>=</m:t>
                      </m:r>
                      <m:sSup>
                        <m:sSupPr>
                          <m:ctrlPr>
                            <a:rPr lang="ru-RU" i="1"/>
                          </m:ctrlPr>
                        </m:sSupPr>
                        <m:e>
                          <m:r>
                            <m:rPr>
                              <m:sty m:val="p"/>
                            </m:rPr>
                            <a:rPr lang="ru-RU"/>
                            <m:t>X</m:t>
                          </m:r>
                        </m:e>
                        <m:sup>
                          <m:r>
                            <a:rPr lang="ru-RU"/>
                            <m:t>⊤</m:t>
                          </m:r>
                        </m:sup>
                      </m:sSup>
                      <m:acc>
                        <m:accPr>
                          <m:chr m:val="⃗"/>
                          <m:ctrlPr>
                            <a:rPr lang="ru-RU" i="1"/>
                          </m:ctrlPr>
                        </m:accPr>
                        <m:e>
                          <m:r>
                            <a:rPr lang="ru-RU" i="1"/>
                            <m:t>𝑦</m:t>
                          </m:r>
                        </m:e>
                      </m:acc>
                      <m:r>
                        <a:rPr lang="en-US" b="0" i="1" smtClean="0">
                          <a:latin typeface="Cambria Math" panose="02040503050406030204" pitchFamily="18" charset="0"/>
                        </a:rPr>
                        <m:t>⇒ </m:t>
                      </m:r>
                      <m:r>
                        <a:rPr lang="ru-RU" i="1" smtClean="0">
                          <a:latin typeface="Cambria Math" panose="02040503050406030204" pitchFamily="18" charset="0"/>
                        </a:rPr>
                        <m:t>𝐴</m:t>
                      </m:r>
                      <m:bar>
                        <m:barPr>
                          <m:pos m:val="top"/>
                          <m:ctrlPr>
                            <a:rPr lang="ru-RU" i="1">
                              <a:solidFill>
                                <a:srgbClr val="836967"/>
                              </a:solidFill>
                              <a:latin typeface="Cambria Math" panose="02040503050406030204" pitchFamily="18" charset="0"/>
                            </a:rPr>
                          </m:ctrlPr>
                        </m:barPr>
                        <m:e>
                          <m:r>
                            <a:rPr lang="ru-RU" i="1">
                              <a:latin typeface="Cambria Math" panose="02040503050406030204" pitchFamily="18" charset="0"/>
                            </a:rPr>
                            <m:t>𝑥</m:t>
                          </m:r>
                        </m:e>
                      </m:bar>
                      <m:r>
                        <a:rPr lang="ru-RU" i="0">
                          <a:latin typeface="Cambria Math" panose="02040503050406030204" pitchFamily="18" charset="0"/>
                        </a:rPr>
                        <m:t>=</m:t>
                      </m:r>
                      <m:r>
                        <a:rPr lang="ru-RU" i="1">
                          <a:latin typeface="Cambria Math" panose="02040503050406030204" pitchFamily="18" charset="0"/>
                        </a:rPr>
                        <m:t>𝐵</m:t>
                      </m:r>
                    </m:oMath>
                  </m:oMathPara>
                </a14:m>
                <a:endParaRPr lang="ru-RU" dirty="0"/>
              </a:p>
            </p:txBody>
          </p:sp>
        </mc:Choice>
        <mc:Fallback>
          <p:sp>
            <p:nvSpPr>
              <p:cNvPr id="13" name="TextBox 12">
                <a:extLst>
                  <a:ext uri="{FF2B5EF4-FFF2-40B4-BE49-F238E27FC236}">
                    <a16:creationId xmlns:a16="http://schemas.microsoft.com/office/drawing/2014/main" id="{972FD0B1-C13E-A627-3AFA-14D5F7F08A92}"/>
                  </a:ext>
                </a:extLst>
              </p:cNvPr>
              <p:cNvSpPr txBox="1">
                <a:spLocks noRot="1" noChangeAspect="1" noMove="1" noResize="1" noEditPoints="1" noAdjustHandles="1" noChangeArrowheads="1" noChangeShapeType="1" noTextEdit="1"/>
              </p:cNvSpPr>
              <p:nvPr/>
            </p:nvSpPr>
            <p:spPr>
              <a:xfrm>
                <a:off x="2015412" y="5196716"/>
                <a:ext cx="4655974" cy="369332"/>
              </a:xfrm>
              <a:prstGeom prst="rect">
                <a:avLst/>
              </a:prstGeom>
              <a:blipFill>
                <a:blip r:embed="rId7"/>
                <a:stretch>
                  <a:fillRect t="-22951" b="-655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12B0927-6B23-C2AE-A302-A6964646D757}"/>
                  </a:ext>
                </a:extLst>
              </p:cNvPr>
              <p:cNvSpPr txBox="1"/>
              <p:nvPr/>
            </p:nvSpPr>
            <p:spPr>
              <a:xfrm>
                <a:off x="1881673" y="5727863"/>
                <a:ext cx="465597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i="1" smtClean="0">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0">
                              <a:latin typeface="Cambria Math" panose="02040503050406030204" pitchFamily="18" charset="0"/>
                            </a:rPr>
                            <m:t>0</m:t>
                          </m:r>
                        </m:sub>
                      </m:sSub>
                      <m:r>
                        <a:rPr lang="ru-RU" i="0">
                          <a:latin typeface="Cambria Math" panose="02040503050406030204" pitchFamily="18" charset="0"/>
                        </a:rPr>
                        <m:t>, </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0">
                              <a:latin typeface="Cambria Math" panose="02040503050406030204" pitchFamily="18" charset="0"/>
                            </a:rPr>
                            <m:t>1</m:t>
                          </m:r>
                        </m:sub>
                      </m:sSub>
                      <m:r>
                        <a:rPr lang="ru-RU" i="0">
                          <a:latin typeface="Cambria Math" panose="02040503050406030204" pitchFamily="18" charset="0"/>
                        </a:rPr>
                        <m:t>,… , </m:t>
                      </m:r>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𝛽</m:t>
                          </m:r>
                        </m:e>
                        <m:sub>
                          <m:r>
                            <a:rPr lang="ru-RU" i="1">
                              <a:latin typeface="Cambria Math" panose="02040503050406030204" pitchFamily="18" charset="0"/>
                            </a:rPr>
                            <m:t>𝑛</m:t>
                          </m:r>
                        </m:sub>
                      </m:sSub>
                    </m:oMath>
                  </m:oMathPara>
                </a14:m>
                <a:endParaRPr lang="ru-RU" dirty="0"/>
              </a:p>
            </p:txBody>
          </p:sp>
        </mc:Choice>
        <mc:Fallback>
          <p:sp>
            <p:nvSpPr>
              <p:cNvPr id="15" name="TextBox 14">
                <a:extLst>
                  <a:ext uri="{FF2B5EF4-FFF2-40B4-BE49-F238E27FC236}">
                    <a16:creationId xmlns:a16="http://schemas.microsoft.com/office/drawing/2014/main" id="{C12B0927-6B23-C2AE-A302-A6964646D757}"/>
                  </a:ext>
                </a:extLst>
              </p:cNvPr>
              <p:cNvSpPr txBox="1">
                <a:spLocks noRot="1" noChangeAspect="1" noMove="1" noResize="1" noEditPoints="1" noAdjustHandles="1" noChangeArrowheads="1" noChangeShapeType="1" noTextEdit="1"/>
              </p:cNvSpPr>
              <p:nvPr/>
            </p:nvSpPr>
            <p:spPr>
              <a:xfrm>
                <a:off x="1881673" y="5727863"/>
                <a:ext cx="4655974" cy="369332"/>
              </a:xfrm>
              <a:prstGeom prst="rect">
                <a:avLst/>
              </a:prstGeom>
              <a:blipFill>
                <a:blip r:embed="rId8"/>
                <a:stretch>
                  <a:fillRect b="-13333"/>
                </a:stretch>
              </a:blipFill>
            </p:spPr>
            <p:txBody>
              <a:bodyPr/>
              <a:lstStyle/>
              <a:p>
                <a:r>
                  <a:rPr lang="ru-RU">
                    <a:noFill/>
                  </a:rPr>
                  <a:t> </a:t>
                </a:r>
              </a:p>
            </p:txBody>
          </p:sp>
        </mc:Fallback>
      </mc:AlternateContent>
      <p:sp>
        <p:nvSpPr>
          <p:cNvPr id="16" name="TextBox 15">
            <a:extLst>
              <a:ext uri="{FF2B5EF4-FFF2-40B4-BE49-F238E27FC236}">
                <a16:creationId xmlns:a16="http://schemas.microsoft.com/office/drawing/2014/main" id="{52EF2A75-4B92-3FC8-5DE9-C200C086E040}"/>
              </a:ext>
            </a:extLst>
          </p:cNvPr>
          <p:cNvSpPr txBox="1"/>
          <p:nvPr/>
        </p:nvSpPr>
        <p:spPr>
          <a:xfrm>
            <a:off x="6440453" y="1703869"/>
            <a:ext cx="461865"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(1</a:t>
            </a:r>
            <a:r>
              <a:rPr lang="ru-RU" sz="1800" dirty="0">
                <a:effectLst/>
                <a:latin typeface="Times New Roman" panose="02020603050405020304" pitchFamily="18" charset="0"/>
                <a:ea typeface="Calibri" panose="020F0502020204030204" pitchFamily="34" charset="0"/>
              </a:rPr>
              <a:t>)</a:t>
            </a:r>
            <a:endParaRPr lang="ru-RU" dirty="0"/>
          </a:p>
        </p:txBody>
      </p:sp>
      <p:sp>
        <p:nvSpPr>
          <p:cNvPr id="17" name="TextBox 16">
            <a:extLst>
              <a:ext uri="{FF2B5EF4-FFF2-40B4-BE49-F238E27FC236}">
                <a16:creationId xmlns:a16="http://schemas.microsoft.com/office/drawing/2014/main" id="{BC524205-FA46-85B4-CC70-D0DA1B6FAB5E}"/>
              </a:ext>
            </a:extLst>
          </p:cNvPr>
          <p:cNvSpPr txBox="1"/>
          <p:nvPr/>
        </p:nvSpPr>
        <p:spPr>
          <a:xfrm>
            <a:off x="6187746" y="2766163"/>
            <a:ext cx="461865"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(2</a:t>
            </a:r>
            <a:r>
              <a:rPr lang="ru-RU" sz="1800" dirty="0">
                <a:effectLst/>
                <a:latin typeface="Times New Roman" panose="02020603050405020304" pitchFamily="18" charset="0"/>
                <a:ea typeface="Calibri" panose="020F0502020204030204" pitchFamily="34" charset="0"/>
              </a:rPr>
              <a:t>)</a:t>
            </a:r>
            <a:endParaRPr lang="ru-RU" dirty="0"/>
          </a:p>
        </p:txBody>
      </p:sp>
      <p:sp>
        <p:nvSpPr>
          <p:cNvPr id="18" name="TextBox 17">
            <a:extLst>
              <a:ext uri="{FF2B5EF4-FFF2-40B4-BE49-F238E27FC236}">
                <a16:creationId xmlns:a16="http://schemas.microsoft.com/office/drawing/2014/main" id="{FB7FEC6A-10C2-A420-B582-0C676F6DF93C}"/>
              </a:ext>
            </a:extLst>
          </p:cNvPr>
          <p:cNvSpPr txBox="1"/>
          <p:nvPr/>
        </p:nvSpPr>
        <p:spPr>
          <a:xfrm>
            <a:off x="4732951" y="4072866"/>
            <a:ext cx="461865"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(3</a:t>
            </a:r>
            <a:r>
              <a:rPr lang="ru-RU" sz="1800" dirty="0">
                <a:effectLst/>
                <a:latin typeface="Times New Roman" panose="02020603050405020304" pitchFamily="18" charset="0"/>
                <a:ea typeface="Calibri" panose="020F0502020204030204" pitchFamily="34" charset="0"/>
              </a:rPr>
              <a:t>)</a:t>
            </a:r>
            <a:endParaRPr lang="ru-RU" dirty="0"/>
          </a:p>
        </p:txBody>
      </p:sp>
      <p:sp>
        <p:nvSpPr>
          <p:cNvPr id="19" name="TextBox 18">
            <a:extLst>
              <a:ext uri="{FF2B5EF4-FFF2-40B4-BE49-F238E27FC236}">
                <a16:creationId xmlns:a16="http://schemas.microsoft.com/office/drawing/2014/main" id="{6AB26A7C-35C3-FA44-5DAE-0537E33F812D}"/>
              </a:ext>
            </a:extLst>
          </p:cNvPr>
          <p:cNvSpPr txBox="1"/>
          <p:nvPr/>
        </p:nvSpPr>
        <p:spPr>
          <a:xfrm>
            <a:off x="4963883" y="4665569"/>
            <a:ext cx="461865"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(4</a:t>
            </a:r>
            <a:r>
              <a:rPr lang="ru-RU" sz="1800" dirty="0">
                <a:effectLst/>
                <a:latin typeface="Times New Roman" panose="02020603050405020304" pitchFamily="18" charset="0"/>
                <a:ea typeface="Calibri" panose="020F0502020204030204" pitchFamily="34" charset="0"/>
              </a:rPr>
              <a:t>)</a:t>
            </a:r>
            <a:endParaRPr lang="ru-RU" dirty="0"/>
          </a:p>
        </p:txBody>
      </p:sp>
      <p:sp>
        <p:nvSpPr>
          <p:cNvPr id="20" name="TextBox 19">
            <a:extLst>
              <a:ext uri="{FF2B5EF4-FFF2-40B4-BE49-F238E27FC236}">
                <a16:creationId xmlns:a16="http://schemas.microsoft.com/office/drawing/2014/main" id="{4E31CAC2-6E0B-ADAB-8B5A-D0EDE5DA0428}"/>
              </a:ext>
            </a:extLst>
          </p:cNvPr>
          <p:cNvSpPr txBox="1"/>
          <p:nvPr/>
        </p:nvSpPr>
        <p:spPr>
          <a:xfrm>
            <a:off x="5956813" y="5196716"/>
            <a:ext cx="461865"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(5</a:t>
            </a:r>
            <a:r>
              <a:rPr lang="ru-RU" sz="1800" dirty="0">
                <a:effectLst/>
                <a:latin typeface="Times New Roman" panose="02020603050405020304" pitchFamily="18" charset="0"/>
                <a:ea typeface="Calibri" panose="020F0502020204030204" pitchFamily="34" charset="0"/>
              </a:rPr>
              <a:t>)</a:t>
            </a:r>
            <a:endParaRPr lang="ru-RU" dirty="0"/>
          </a:p>
        </p:txBody>
      </p:sp>
      <p:sp>
        <p:nvSpPr>
          <p:cNvPr id="21" name="TextBox 20">
            <a:extLst>
              <a:ext uri="{FF2B5EF4-FFF2-40B4-BE49-F238E27FC236}">
                <a16:creationId xmlns:a16="http://schemas.microsoft.com/office/drawing/2014/main" id="{ADF2F692-96BA-57D2-BFC4-5A6DD3538577}"/>
              </a:ext>
            </a:extLst>
          </p:cNvPr>
          <p:cNvSpPr txBox="1"/>
          <p:nvPr/>
        </p:nvSpPr>
        <p:spPr>
          <a:xfrm>
            <a:off x="5087514" y="5727863"/>
            <a:ext cx="461865" cy="369332"/>
          </a:xfrm>
          <a:prstGeom prst="rect">
            <a:avLst/>
          </a:prstGeom>
          <a:noFill/>
        </p:spPr>
        <p:txBody>
          <a:bodyPr wrap="square">
            <a:spAutoFit/>
          </a:bodyPr>
          <a:lstStyle/>
          <a:p>
            <a:r>
              <a:rPr lang="en-US" dirty="0">
                <a:latin typeface="Times New Roman" panose="02020603050405020304" pitchFamily="18" charset="0"/>
                <a:ea typeface="Calibri" panose="020F0502020204030204" pitchFamily="34" charset="0"/>
              </a:rPr>
              <a:t>(6</a:t>
            </a:r>
            <a:r>
              <a:rPr lang="ru-RU" sz="1800" dirty="0">
                <a:effectLst/>
                <a:latin typeface="Times New Roman" panose="02020603050405020304" pitchFamily="18" charset="0"/>
                <a:ea typeface="Calibri" panose="020F0502020204030204" pitchFamily="34" charset="0"/>
              </a:rPr>
              <a:t>)</a:t>
            </a:r>
            <a:endParaRPr lang="ru-RU" dirty="0"/>
          </a:p>
        </p:txBody>
      </p:sp>
    </p:spTree>
    <p:extLst>
      <p:ext uri="{BB962C8B-B14F-4D97-AF65-F5344CB8AC3E}">
        <p14:creationId xmlns:p14="http://schemas.microsoft.com/office/powerpoint/2010/main" val="657900846"/>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10903</TotalTime>
  <Words>789</Words>
  <Application>Microsoft Office PowerPoint</Application>
  <PresentationFormat>Экран (4:3)</PresentationFormat>
  <Paragraphs>102</Paragraphs>
  <Slides>23</Slides>
  <Notes>10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23</vt:i4>
      </vt:variant>
    </vt:vector>
  </HeadingPairs>
  <TitlesOfParts>
    <vt:vector size="30" baseType="lpstr">
      <vt:lpstr>Arial</vt:lpstr>
      <vt:lpstr>Calibri</vt:lpstr>
      <vt:lpstr>Calibri Light</vt:lpstr>
      <vt:lpstr>Cambria Math</vt:lpstr>
      <vt:lpstr>Segoe UI Black</vt:lpstr>
      <vt:lpstr>Times New Roman</vt:lpstr>
      <vt:lpstr>Тема Office</vt:lpstr>
      <vt:lpstr>Презентация PowerPoint</vt:lpstr>
      <vt:lpstr>Презентация PowerPoint</vt:lpstr>
      <vt:lpstr>Актуальность работы: наличие излишних затрат сил разработчиков на ручное определение сложности </vt:lpstr>
      <vt:lpstr>Научная новизна и уникальность работы: использование оригинального способа анализа сложности с помощью программных средств </vt:lpstr>
      <vt:lpstr>Постановка задачи</vt:lpstr>
      <vt:lpstr>Расширение функционала языка описания алгоритмов</vt:lpstr>
      <vt:lpstr>Расширение и оптимизация процесса определения сложности: расширенное применение метода линейной регрессии</vt:lpstr>
      <vt:lpstr>Расширение и оптимизация процесса определения сложности: класс экспоненциальной сложности</vt:lpstr>
      <vt:lpstr>Расширение и оптимизация процесса определения сложности: получение точного вида функции сложности с помощью метода полиномиальной регрессии</vt:lpstr>
      <vt:lpstr>Расширение и оптимизация процесса определения сложности: внедрение средств параллельного вычисления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RePack by Diakov</dc:creator>
  <cp:lastModifiedBy>Smoky Bit</cp:lastModifiedBy>
  <cp:revision>196</cp:revision>
  <dcterms:created xsi:type="dcterms:W3CDTF">2019-12-11T13:50:14Z</dcterms:created>
  <dcterms:modified xsi:type="dcterms:W3CDTF">2022-05-26T03:52:24Z</dcterms:modified>
</cp:coreProperties>
</file>