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86" r:id="rId6"/>
    <p:sldId id="260" r:id="rId7"/>
    <p:sldId id="289" r:id="rId8"/>
    <p:sldId id="261" r:id="rId9"/>
    <p:sldId id="273" r:id="rId10"/>
    <p:sldId id="274" r:id="rId11"/>
    <p:sldId id="275" r:id="rId12"/>
    <p:sldId id="276" r:id="rId13"/>
    <p:sldId id="262" r:id="rId14"/>
    <p:sldId id="288" r:id="rId15"/>
    <p:sldId id="277" r:id="rId16"/>
    <p:sldId id="278" r:id="rId17"/>
    <p:sldId id="279" r:id="rId18"/>
    <p:sldId id="280" r:id="rId19"/>
    <p:sldId id="281" r:id="rId20"/>
    <p:sldId id="282" r:id="rId21"/>
    <p:sldId id="264" r:id="rId22"/>
    <p:sldId id="265" r:id="rId23"/>
    <p:sldId id="283" r:id="rId24"/>
    <p:sldId id="284" r:id="rId25"/>
    <p:sldId id="268" r:id="rId26"/>
    <p:sldId id="269" r:id="rId27"/>
    <p:sldId id="285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AB1FC65-AB23-9C30-2326-84F9017FC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Universidad de Málaga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CB2E66-811E-DA87-95B9-50A4CACC5B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AD3FB-4A9C-4542-8EFA-4BF2C8110BE8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2DF6C5-7756-7595-FAB1-3A028512B7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EA531D-2D55-077F-1208-33B30352A0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9D227-96F1-46AE-AB97-1BF58FE6AE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2674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11:18:49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0,'33906'0,"-35204"0,1906 0,-575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Universidad de Málaga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A5704-A2AB-4A67-8588-A6ED38120E0B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0AB4E-EBE6-4BAD-98E7-3DE05DC8C6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07711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9BE3D-DE9A-FF91-D806-D12517A39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D934D2-DD79-4BE3-72B5-31374169A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E56AE3-2798-1F01-9C6E-C4D56254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80C8-C27D-4789-B6F0-85E37760ED08}" type="datetime1">
              <a:rPr lang="es-ES" smtClean="0"/>
              <a:t>29/01/2024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76951E-20CD-CF5D-D3E8-21C6F26E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C613E0-762F-7CF4-C5EC-845FD827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F40-F6E9-4113-BE6E-FC227CD49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04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CBD47-3CF9-30E0-5C38-1E019668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365CAC-0C54-E914-9366-326DF2B27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1B0FA3-5F6F-7607-B5EE-A21A969D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EEEF-398D-43DE-AB70-F56132BBF26D}" type="datetime1">
              <a:rPr lang="es-ES" smtClean="0"/>
              <a:t>29/01/2024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7B3CE6-AF6D-5FE5-A234-8211087F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FDB165-DD6E-9B7A-E8B4-E479CED1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F40-F6E9-4113-BE6E-FC227CD49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72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8CCA54-1C7D-BF58-9695-91DE02E65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A88923-6A06-C0C0-77FD-E2A33C17D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407740-2D32-A3B9-621D-62DCB08E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0F2A-0F49-4244-A6BE-CD9B171FB033}" type="datetime1">
              <a:rPr lang="es-ES" smtClean="0"/>
              <a:t>29/01/2024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C86FCD-0BDF-9EDD-D378-463B9F0D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F4A8D-0263-7FE1-D821-2A16D495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F40-F6E9-4113-BE6E-FC227CD49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4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DF187-B315-705C-1C4E-89C7BBC6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BAAC8-8990-3FAF-1076-9E604D50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65547D-9EE2-826E-C103-669412CB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2549-5D0A-41A8-B39F-86405A337033}" type="datetime1">
              <a:rPr lang="es-ES" smtClean="0"/>
              <a:t>29/01/2024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E19A06-5776-0995-0B39-149D4E78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49144-6FDC-13EA-7023-38B00571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F40-F6E9-4113-BE6E-FC227CD49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01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80F0F-ABEE-D720-CABE-58DE57EB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888D33-7AB4-290F-8F57-3B5398D0B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67FC39-5737-605C-6146-F634676D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A5F0-8CC0-4DF3-ABB4-F8DBF606CE9E}" type="datetime1">
              <a:rPr lang="es-ES" smtClean="0"/>
              <a:t>29/01/2024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55E9E4-3D21-F8DF-99E4-4D4270BD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59E6C-D4EB-3B47-6D44-3F077E20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F40-F6E9-4113-BE6E-FC227CD49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0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7E836-8EEF-C3FD-A279-CEA426FC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8CAF1-5FDC-38B3-4F24-6EB431805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C758B2-6B1C-B7EB-0956-9C9E06051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47AF7A-E3EE-B80A-27F1-39CCEB3B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815B-31D3-416E-96AD-2CE9AA4134AE}" type="datetime1">
              <a:rPr lang="es-ES" smtClean="0"/>
              <a:t>29/01/2024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AE89FA-F67A-2143-DD82-896CB7C8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696D09-8EBF-CD92-BB88-87C56E1E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F40-F6E9-4113-BE6E-FC227CD49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78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9A3AD-7CFC-7CB1-F069-CF14DEED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AA7E6F-3A9A-C08D-34B2-1A147166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195512-540E-96F1-0039-B0158B40A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0901AA-A197-7B27-62AC-93F48F465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92A5D3-FD02-DA1C-99B5-BA7E81359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5DEA84-35B2-97E2-7D6A-C5648409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3B37-A82F-4ECE-94EA-B577217CE816}" type="datetime1">
              <a:rPr lang="es-ES" smtClean="0"/>
              <a:t>29/01/2024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7FBC80-451D-92C4-F9B1-21143EF0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A9A988-4BDE-5CF5-A5A4-7EABFE10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F40-F6E9-4113-BE6E-FC227CD49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6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E94E9-B144-1B6A-E471-DCABD6AB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4D95-0BC5-AE66-C4DC-C3648E21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FAED-15E1-449C-8B9B-016407AE7A84}" type="datetime1">
              <a:rPr lang="es-ES" smtClean="0"/>
              <a:t>29/01/2024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587B3C-1E17-91FB-E202-2FB9D386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B47647-FB05-4506-A047-1E6BDA72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F40-F6E9-4113-BE6E-FC227CD49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31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EBA310-5678-4794-DAD2-DFBF3DE1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F91E-66C2-4AC5-BF54-FF7C7F0BBCE4}" type="datetime1">
              <a:rPr lang="es-ES" smtClean="0"/>
              <a:t>29/01/2024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EA89C6-20A7-559D-2799-DD32107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A5E8B0-6C81-F41B-3EAA-3CC5897B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F40-F6E9-4113-BE6E-FC227CD49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58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0FA2D-9073-38F6-0894-F605CF61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BBE18D-4B2C-7460-EDBB-F443E922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304E9-FE8C-C3BD-190B-D1091F69D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A750D8-6C7B-B50D-CC5C-7B713243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404E-5963-4773-ADF7-DF334A4480AA}" type="datetime1">
              <a:rPr lang="es-ES" smtClean="0"/>
              <a:t>29/01/2024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E5023-9346-9ED8-0490-91EC31B1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A63FC8-A32A-4127-9982-7443AB7F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F40-F6E9-4113-BE6E-FC227CD49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40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413A1-F441-557B-987A-962409DA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6CFE44-71DE-025C-FB88-EE38F8289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0CCB5-62FF-1396-D06B-8AAFF8626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1CD105-0B2E-3DAE-D31F-3E97AB7F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5DE0-CC40-4A4D-9A60-CEBAF4FECD7D}" type="datetime1">
              <a:rPr lang="es-ES" smtClean="0"/>
              <a:t>29/01/2024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CDFB20-E57D-D239-3274-4C4535CE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BDA362-6A2A-E5E9-B765-76623DEF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F40-F6E9-4113-BE6E-FC227CD49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2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E00697-556F-3BAC-BAAE-C1A6457E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A6BF55-91B7-2AB4-D268-9D0B11FCC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287ECE-CC71-ED62-D505-D89E2B2B5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5F8E5-F778-4E52-8409-DF80B825409E}" type="datetime1">
              <a:rPr lang="es-ES" smtClean="0"/>
              <a:t>29/01/2024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6DCC95-1432-AE81-CDD6-15DB6842B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9999EE-D7F2-FD8B-9498-974AE3010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CF40-F6E9-4113-BE6E-FC227CD49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21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C130-506B-20EC-0337-8ABC821A8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0657"/>
            <a:ext cx="9144000" cy="1457250"/>
          </a:xfrm>
        </p:spPr>
        <p:txBody>
          <a:bodyPr>
            <a:no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Optimización de redes de aprendizaje profundo para detección de eventos en situaciones de catástrofe en sistemas embarcados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5705DC-8B07-9EC0-CDE2-45A9F9A32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5051"/>
            <a:ext cx="9144000" cy="145725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Departamento de Ingeniería de Sistemas y Automática</a:t>
            </a:r>
          </a:p>
          <a:p>
            <a:endParaRPr lang="es-ES" dirty="0"/>
          </a:p>
          <a:p>
            <a:r>
              <a:rPr lang="es-ES" u="sng" dirty="0"/>
              <a:t>Autor</a:t>
            </a:r>
            <a:r>
              <a:rPr lang="es-ES" dirty="0"/>
              <a:t>: Pedro Antonio Peña Puente</a:t>
            </a:r>
          </a:p>
          <a:p>
            <a:r>
              <a:rPr lang="es-ES" u="sng" dirty="0"/>
              <a:t>Tutor</a:t>
            </a:r>
            <a:r>
              <a:rPr lang="es-ES" dirty="0"/>
              <a:t>: Dr. D. Ricardo Vázquez Martín</a:t>
            </a:r>
          </a:p>
          <a:p>
            <a:endParaRPr lang="es-ES" u="sng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EDB300-88BF-313A-75E3-2CB9C144D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453" y="466453"/>
            <a:ext cx="2561093" cy="197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6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del entorno y de las redes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372EF-D04E-03BB-FC4E-F1827009C03D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DE LAS REDES NEURONALES</a:t>
            </a: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9DD0043F-AB64-A867-D812-87BE3F47A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13" y="3563356"/>
            <a:ext cx="2667410" cy="1657905"/>
          </a:xfrm>
          <a:prstGeom prst="rect">
            <a:avLst/>
          </a:prstGeom>
        </p:spPr>
      </p:pic>
      <p:pic>
        <p:nvPicPr>
          <p:cNvPr id="14" name="Imagen 13" descr="Foto montaje de un gato&#10;&#10;Descripción generada automáticamente">
            <a:extLst>
              <a:ext uri="{FF2B5EF4-FFF2-40B4-BE49-F238E27FC236}">
                <a16:creationId xmlns:a16="http://schemas.microsoft.com/office/drawing/2014/main" id="{E158AE7A-53DA-4FB6-C766-1EAE330503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07" y="3164507"/>
            <a:ext cx="4253787" cy="238089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3399DA5-9DBD-9A88-C758-78852ADD802C}"/>
              </a:ext>
            </a:extLst>
          </p:cNvPr>
          <p:cNvSpPr txBox="1"/>
          <p:nvPr/>
        </p:nvSpPr>
        <p:spPr>
          <a:xfrm>
            <a:off x="8102107" y="2702842"/>
            <a:ext cx="203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</a:t>
            </a:r>
          </a:p>
        </p:txBody>
      </p:sp>
      <p:pic>
        <p:nvPicPr>
          <p:cNvPr id="4" name="Imagen 3" descr="Imagen que contiene reloj, agua, grande, refrigerador&#10;&#10;Descripción generada automáticamente">
            <a:extLst>
              <a:ext uri="{FF2B5EF4-FFF2-40B4-BE49-F238E27FC236}">
                <a16:creationId xmlns:a16="http://schemas.microsoft.com/office/drawing/2014/main" id="{13C119BB-C179-4372-0364-E192ACC317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98" y="3353406"/>
            <a:ext cx="3286015" cy="219199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8A8B334-6AE0-7948-8605-F569FE6B5854}"/>
              </a:ext>
            </a:extLst>
          </p:cNvPr>
          <p:cNvSpPr txBox="1"/>
          <p:nvPr/>
        </p:nvSpPr>
        <p:spPr>
          <a:xfrm>
            <a:off x="1077897" y="2715776"/>
            <a:ext cx="328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Estación DGX NVIDIA</a:t>
            </a:r>
          </a:p>
        </p:txBody>
      </p:sp>
    </p:spTree>
    <p:extLst>
      <p:ext uri="{BB962C8B-B14F-4D97-AF65-F5344CB8AC3E}">
        <p14:creationId xmlns:p14="http://schemas.microsoft.com/office/powerpoint/2010/main" val="132149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red térmica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372EF-D04E-03BB-FC4E-F1827009C03D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DE LAS REDES NEURONALES</a:t>
            </a:r>
          </a:p>
        </p:txBody>
      </p:sp>
      <p:pic>
        <p:nvPicPr>
          <p:cNvPr id="9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9336425-28C7-9432-4A35-E0B88E12C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75" y="2958483"/>
            <a:ext cx="3310455" cy="2708554"/>
          </a:xfrm>
          <a:prstGeom prst="rect">
            <a:avLst/>
          </a:prstGeom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6CD8BDE5-EFE0-AF8F-A5FA-2B2823BC7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45477"/>
              </p:ext>
            </p:extLst>
          </p:nvPr>
        </p:nvGraphicFramePr>
        <p:xfrm>
          <a:off x="5602730" y="3346883"/>
          <a:ext cx="5306695" cy="2133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6205">
                  <a:extLst>
                    <a:ext uri="{9D8B030D-6E8A-4147-A177-3AD203B41FA5}">
                      <a16:colId xmlns:a16="http://schemas.microsoft.com/office/drawing/2014/main" val="737376741"/>
                    </a:ext>
                  </a:extLst>
                </a:gridCol>
                <a:gridCol w="2650490">
                  <a:extLst>
                    <a:ext uri="{9D8B030D-6E8A-4147-A177-3AD203B41FA5}">
                      <a16:colId xmlns:a16="http://schemas.microsoft.com/office/drawing/2014/main" val="4032364809"/>
                    </a:ext>
                  </a:extLst>
                </a:gridCol>
              </a:tblGrid>
              <a:tr h="479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dirty="0">
                          <a:effectLst/>
                        </a:rPr>
                        <a:t>Clases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dirty="0">
                          <a:effectLst/>
                        </a:rPr>
                        <a:t>Precisión (%)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319823"/>
                  </a:ext>
                </a:extLst>
              </a:tr>
              <a:tr h="3308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b="0" dirty="0">
                          <a:solidFill>
                            <a:schemeClr val="tx1"/>
                          </a:solidFill>
                          <a:effectLst/>
                        </a:rPr>
                        <a:t>Vehículo de emergencia</a:t>
                      </a:r>
                      <a:endParaRPr lang="es-E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</a:rPr>
                        <a:t>93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1875327"/>
                  </a:ext>
                </a:extLst>
              </a:tr>
              <a:tr h="3308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b="0" dirty="0">
                          <a:solidFill>
                            <a:schemeClr val="tx1"/>
                          </a:solidFill>
                          <a:effectLst/>
                        </a:rPr>
                        <a:t>Vehículo de civil</a:t>
                      </a:r>
                      <a:endParaRPr lang="es-E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</a:rPr>
                        <a:t>79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9044182"/>
                  </a:ext>
                </a:extLst>
              </a:tr>
              <a:tr h="3308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b="0">
                          <a:solidFill>
                            <a:schemeClr val="tx1"/>
                          </a:solidFill>
                          <a:effectLst/>
                        </a:rPr>
                        <a:t>Personal de rescate</a:t>
                      </a:r>
                      <a:endParaRPr lang="es-E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</a:rPr>
                        <a:t>94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734084"/>
                  </a:ext>
                </a:extLst>
              </a:tr>
              <a:tr h="3308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b="0">
                          <a:solidFill>
                            <a:schemeClr val="tx1"/>
                          </a:solidFill>
                          <a:effectLst/>
                        </a:rPr>
                        <a:t>Persona civil</a:t>
                      </a:r>
                      <a:endParaRPr lang="es-E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</a:rPr>
                        <a:t>85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2370383"/>
                  </a:ext>
                </a:extLst>
              </a:tr>
              <a:tr h="3308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b="0" dirty="0">
                          <a:solidFill>
                            <a:schemeClr val="tx1"/>
                          </a:solidFill>
                          <a:effectLst/>
                        </a:rPr>
                        <a:t>Media total</a:t>
                      </a:r>
                      <a:endParaRPr lang="es-E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87.75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0060651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16033907-121B-CEB8-1ACE-4325FFF5CBA8}"/>
              </a:ext>
            </a:extLst>
          </p:cNvPr>
          <p:cNvSpPr txBox="1"/>
          <p:nvPr/>
        </p:nvSpPr>
        <p:spPr>
          <a:xfrm>
            <a:off x="7182927" y="2761491"/>
            <a:ext cx="214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87062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red RGB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372EF-D04E-03BB-FC4E-F1827009C03D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DE LAS REDES NEURONALES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6CD8BDE5-EFE0-AF8F-A5FA-2B2823BC7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64360"/>
              </p:ext>
            </p:extLst>
          </p:nvPr>
        </p:nvGraphicFramePr>
        <p:xfrm>
          <a:off x="5602728" y="3265514"/>
          <a:ext cx="5306695" cy="2074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6205">
                  <a:extLst>
                    <a:ext uri="{9D8B030D-6E8A-4147-A177-3AD203B41FA5}">
                      <a16:colId xmlns:a16="http://schemas.microsoft.com/office/drawing/2014/main" val="737376741"/>
                    </a:ext>
                  </a:extLst>
                </a:gridCol>
                <a:gridCol w="2650490">
                  <a:extLst>
                    <a:ext uri="{9D8B030D-6E8A-4147-A177-3AD203B41FA5}">
                      <a16:colId xmlns:a16="http://schemas.microsoft.com/office/drawing/2014/main" val="4032364809"/>
                    </a:ext>
                  </a:extLst>
                </a:gridCol>
              </a:tblGrid>
              <a:tr h="516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dirty="0">
                          <a:effectLst/>
                        </a:rPr>
                        <a:t>Clases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dirty="0">
                          <a:effectLst/>
                        </a:rPr>
                        <a:t>Precisión (%)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319823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b="0">
                          <a:solidFill>
                            <a:schemeClr val="tx1"/>
                          </a:solidFill>
                          <a:effectLst/>
                        </a:rPr>
                        <a:t>Vehículo de emergencia</a:t>
                      </a:r>
                      <a:endParaRPr lang="es-E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</a:rPr>
                        <a:t>94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1875327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b="0">
                          <a:solidFill>
                            <a:schemeClr val="tx1"/>
                          </a:solidFill>
                          <a:effectLst/>
                        </a:rPr>
                        <a:t>Vehículo de civil</a:t>
                      </a:r>
                      <a:endParaRPr lang="es-E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904418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b="0">
                          <a:solidFill>
                            <a:schemeClr val="tx1"/>
                          </a:solidFill>
                          <a:effectLst/>
                        </a:rPr>
                        <a:t>Personal de rescate</a:t>
                      </a:r>
                      <a:endParaRPr lang="es-E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</a:rPr>
                        <a:t>93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734084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b="0">
                          <a:solidFill>
                            <a:schemeClr val="tx1"/>
                          </a:solidFill>
                          <a:effectLst/>
                        </a:rPr>
                        <a:t>Persona civil</a:t>
                      </a:r>
                      <a:endParaRPr lang="es-E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</a:rPr>
                        <a:t>87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2370383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b="0" dirty="0">
                          <a:solidFill>
                            <a:schemeClr val="tx1"/>
                          </a:solidFill>
                          <a:effectLst/>
                        </a:rPr>
                        <a:t>Media total</a:t>
                      </a:r>
                      <a:endParaRPr lang="es-E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0060651"/>
                  </a:ext>
                </a:extLst>
              </a:tr>
            </a:tbl>
          </a:graphicData>
        </a:graphic>
      </p:graphicFrame>
      <p:pic>
        <p:nvPicPr>
          <p:cNvPr id="4" name="Imagen 3" descr="Imagen que contiene exterior, pasto, hombre, parado&#10;&#10;Descripción generada automáticamente">
            <a:extLst>
              <a:ext uri="{FF2B5EF4-FFF2-40B4-BE49-F238E27FC236}">
                <a16:creationId xmlns:a16="http://schemas.microsoft.com/office/drawing/2014/main" id="{FB1FCA97-48C1-7BDE-D7B5-8EDBB4D43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25" y="2848586"/>
            <a:ext cx="3192755" cy="26122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9F9C3CE-CC97-586C-8CA7-51FFEBFAD7B8}"/>
              </a:ext>
            </a:extLst>
          </p:cNvPr>
          <p:cNvSpPr txBox="1"/>
          <p:nvPr/>
        </p:nvSpPr>
        <p:spPr>
          <a:xfrm>
            <a:off x="6302987" y="2680739"/>
            <a:ext cx="3906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99076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C9B329-E80D-D0F4-CEE6-56E5F056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9132"/>
            <a:ext cx="10515600" cy="336217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pPr marL="514350" indent="-514350">
              <a:buAutoNum type="arabicPeriod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de las redes neuronales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Fusión de las redes</a:t>
            </a:r>
          </a:p>
          <a:p>
            <a:pPr marL="0" indent="0">
              <a:buNone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Implementación de las redes</a:t>
            </a:r>
          </a:p>
          <a:p>
            <a:pPr marL="514350" indent="-514350">
              <a:buAutoNum type="arabicPeriod" startAt="5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 y trabajos futuros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Contenidos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372EF-D04E-03BB-FC4E-F1827009C03D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FUSIÓN DE LAS REDES</a:t>
            </a:r>
          </a:p>
        </p:txBody>
      </p:sp>
    </p:spTree>
    <p:extLst>
      <p:ext uri="{BB962C8B-B14F-4D97-AF65-F5344CB8AC3E}">
        <p14:creationId xmlns:p14="http://schemas.microsoft.com/office/powerpoint/2010/main" val="99437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Esquema de trabajo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5F49713-85F5-0626-0A25-AA58723B5923}"/>
              </a:ext>
            </a:extLst>
          </p:cNvPr>
          <p:cNvSpPr txBox="1">
            <a:spLocks/>
          </p:cNvSpPr>
          <p:nvPr/>
        </p:nvSpPr>
        <p:spPr>
          <a:xfrm>
            <a:off x="4568696" y="358604"/>
            <a:ext cx="3039792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FUSIÓN DE LAS REDES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C184AB4-5AE6-AA25-0430-ED2184C4BE7C}"/>
              </a:ext>
            </a:extLst>
          </p:cNvPr>
          <p:cNvSpPr/>
          <p:nvPr/>
        </p:nvSpPr>
        <p:spPr>
          <a:xfrm>
            <a:off x="768476" y="4054027"/>
            <a:ext cx="2310453" cy="10938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Creación del algoritmo de fusión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42A4E41-6838-8A89-615A-DAAECBB29C8A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078929" y="4600970"/>
            <a:ext cx="7310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B908188-BEE2-1EEE-E27D-8DDE20B5C8B9}"/>
              </a:ext>
            </a:extLst>
          </p:cNvPr>
          <p:cNvCxnSpPr>
            <a:cxnSpLocks/>
          </p:cNvCxnSpPr>
          <p:nvPr/>
        </p:nvCxnSpPr>
        <p:spPr>
          <a:xfrm>
            <a:off x="3810024" y="3198686"/>
            <a:ext cx="16224" cy="27692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26174F9-49CC-F52B-44B7-AD29952EBE12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810024" y="3198686"/>
            <a:ext cx="8451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ADB69D6-1398-57B0-C5EC-B20F489830B8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810024" y="4600970"/>
            <a:ext cx="8613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3B234265-2916-BC59-A3CA-3095E079B65C}"/>
              </a:ext>
            </a:extLst>
          </p:cNvPr>
          <p:cNvSpPr/>
          <p:nvPr/>
        </p:nvSpPr>
        <p:spPr>
          <a:xfrm>
            <a:off x="4655171" y="2651743"/>
            <a:ext cx="2576357" cy="10938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Versión inicial probabilística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8B48B32-13F6-E711-D2A1-1A5015917E37}"/>
              </a:ext>
            </a:extLst>
          </p:cNvPr>
          <p:cNvSpPr/>
          <p:nvPr/>
        </p:nvSpPr>
        <p:spPr>
          <a:xfrm>
            <a:off x="4671391" y="4054027"/>
            <a:ext cx="2576359" cy="10938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Segunda versión heurística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0C64367-4AE7-9524-69F8-EC28B5673FB1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3810024" y="5952814"/>
            <a:ext cx="861367" cy="15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82AD8CFD-FD69-7A3C-4717-87F4D409F626}"/>
              </a:ext>
            </a:extLst>
          </p:cNvPr>
          <p:cNvSpPr/>
          <p:nvPr/>
        </p:nvSpPr>
        <p:spPr>
          <a:xfrm>
            <a:off x="687597" y="2231221"/>
            <a:ext cx="2460665" cy="12005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Estudios de las leyes probabilísticas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6241B4A-A468-5C1E-F5AC-1FEC2DD2C3E0}"/>
              </a:ext>
            </a:extLst>
          </p:cNvPr>
          <p:cNvCxnSpPr>
            <a:cxnSpLocks/>
            <a:stCxn id="20" idx="4"/>
            <a:endCxn id="3" idx="0"/>
          </p:cNvCxnSpPr>
          <p:nvPr/>
        </p:nvCxnSpPr>
        <p:spPr>
          <a:xfrm>
            <a:off x="1917930" y="3431727"/>
            <a:ext cx="5773" cy="622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F5340992-E33B-3BC8-4ABC-E13D2D0C3022}"/>
              </a:ext>
            </a:extLst>
          </p:cNvPr>
          <p:cNvSpPr/>
          <p:nvPr/>
        </p:nvSpPr>
        <p:spPr>
          <a:xfrm>
            <a:off x="4671391" y="5405871"/>
            <a:ext cx="2576359" cy="10938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Versión final heurística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58217E38-AFA4-96A4-D9D2-F0CFA3BBDCE7}"/>
              </a:ext>
            </a:extLst>
          </p:cNvPr>
          <p:cNvSpPr/>
          <p:nvPr/>
        </p:nvSpPr>
        <p:spPr>
          <a:xfrm>
            <a:off x="8369309" y="5258160"/>
            <a:ext cx="2743894" cy="14195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Etiquetado de la muestra y validación de resultados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715D02C6-15CC-DE3C-7B4A-D904E0C32E65}"/>
              </a:ext>
            </a:extLst>
          </p:cNvPr>
          <p:cNvCxnSpPr>
            <a:cxnSpLocks/>
            <a:stCxn id="31" idx="6"/>
            <a:endCxn id="47" idx="2"/>
          </p:cNvCxnSpPr>
          <p:nvPr/>
        </p:nvCxnSpPr>
        <p:spPr>
          <a:xfrm>
            <a:off x="7247750" y="5952814"/>
            <a:ext cx="1121559" cy="15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3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de fusión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372EF-D04E-03BB-FC4E-F1827009C03D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FUSIÓN DE LAS REDES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79DB239-1289-8159-48AF-C71BE33D754C}"/>
              </a:ext>
            </a:extLst>
          </p:cNvPr>
          <p:cNvSpPr/>
          <p:nvPr/>
        </p:nvSpPr>
        <p:spPr>
          <a:xfrm>
            <a:off x="1512277" y="2751442"/>
            <a:ext cx="2288958" cy="1322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Preprocesamiento de las imágenes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1EE476D-CD8B-106A-1869-CADEC390B968}"/>
              </a:ext>
            </a:extLst>
          </p:cNvPr>
          <p:cNvSpPr/>
          <p:nvPr/>
        </p:nvSpPr>
        <p:spPr>
          <a:xfrm>
            <a:off x="1512277" y="4799453"/>
            <a:ext cx="2288959" cy="13227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las redes en el código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200F0B3-6E63-F218-C555-B48A6624F742}"/>
              </a:ext>
            </a:extLst>
          </p:cNvPr>
          <p:cNvSpPr/>
          <p:nvPr/>
        </p:nvSpPr>
        <p:spPr>
          <a:xfrm>
            <a:off x="4647574" y="4799453"/>
            <a:ext cx="2288959" cy="1322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Lectura de los archivos generados por las redes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4DF1103-C41E-E3CE-86E4-91043F2DD1D9}"/>
              </a:ext>
            </a:extLst>
          </p:cNvPr>
          <p:cNvSpPr/>
          <p:nvPr/>
        </p:nvSpPr>
        <p:spPr>
          <a:xfrm>
            <a:off x="4647573" y="2767613"/>
            <a:ext cx="2288959" cy="13227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Comparación de las redes obtenidas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A39F89-4E43-29CE-7198-B254B1E8BB5F}"/>
              </a:ext>
            </a:extLst>
          </p:cNvPr>
          <p:cNvSpPr/>
          <p:nvPr/>
        </p:nvSpPr>
        <p:spPr>
          <a:xfrm>
            <a:off x="7969302" y="2751442"/>
            <a:ext cx="2288959" cy="1322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Funciones donde se calcula la fusión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70B853D-1A8F-C26B-9106-7E28B88FF998}"/>
              </a:ext>
            </a:extLst>
          </p:cNvPr>
          <p:cNvSpPr/>
          <p:nvPr/>
        </p:nvSpPr>
        <p:spPr>
          <a:xfrm>
            <a:off x="7969302" y="4799453"/>
            <a:ext cx="2288959" cy="13227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Post-procesado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resultado final y visualización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75C110B-5139-27DF-8EAD-D631D2EE7C22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656756" y="4074215"/>
            <a:ext cx="1" cy="7252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2305567-30BA-6954-67DB-26728A52D3D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113782" y="4074215"/>
            <a:ext cx="0" cy="7252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85AFE55-000E-699B-BBF2-C4C75A29B82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801236" y="5460840"/>
            <a:ext cx="846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BDC4F2C-ACFE-86EE-1062-F5CCD55667C8}"/>
              </a:ext>
            </a:extLst>
          </p:cNvPr>
          <p:cNvCxnSpPr>
            <a:cxnSpLocks/>
          </p:cNvCxnSpPr>
          <p:nvPr/>
        </p:nvCxnSpPr>
        <p:spPr>
          <a:xfrm>
            <a:off x="6936532" y="3421195"/>
            <a:ext cx="10327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4C4FE7D-5316-DC23-EDA6-8725342C5FF3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H="1" flipV="1">
            <a:off x="5792053" y="4090386"/>
            <a:ext cx="1" cy="709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6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Versiones iniciales del algoritmo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372EF-D04E-03BB-FC4E-F1827009C03D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FUSIÓN DE LAS REDES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F09243A-BB41-84F0-4E2D-813BFEDDC79D}"/>
              </a:ext>
            </a:extLst>
          </p:cNvPr>
          <p:cNvSpPr txBox="1"/>
          <p:nvPr/>
        </p:nvSpPr>
        <p:spPr>
          <a:xfrm>
            <a:off x="5976151" y="2499385"/>
            <a:ext cx="4475949" cy="30709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Versión inicial heurística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heurístico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Ponderaciones no basadas en estudios estadísticos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impreciso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Versión desechada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F48A446-8926-C023-BE5A-C9D8727925AC}"/>
              </a:ext>
            </a:extLst>
          </p:cNvPr>
          <p:cNvSpPr txBox="1"/>
          <p:nvPr/>
        </p:nvSpPr>
        <p:spPr>
          <a:xfrm>
            <a:off x="1085665" y="2506185"/>
            <a:ext cx="4629335" cy="3064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E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Versión inicial probabilística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Enfoque probabilístico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Sucesos independientes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Conclusión: estudio estadístico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Versión desechada</a:t>
            </a:r>
          </a:p>
        </p:txBody>
      </p:sp>
    </p:spTree>
    <p:extLst>
      <p:ext uri="{BB962C8B-B14F-4D97-AF65-F5344CB8AC3E}">
        <p14:creationId xmlns:p14="http://schemas.microsoft.com/office/powerpoint/2010/main" val="156373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Versión final del algoritmo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372EF-D04E-03BB-FC4E-F1827009C03D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FUSIÓN DE LAS REDES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F48A446-8926-C023-BE5A-C9D8727925AC}"/>
              </a:ext>
            </a:extLst>
          </p:cNvPr>
          <p:cNvSpPr txBox="1">
            <a:spLocks/>
          </p:cNvSpPr>
          <p:nvPr/>
        </p:nvSpPr>
        <p:spPr>
          <a:xfrm>
            <a:off x="1065320" y="2464830"/>
            <a:ext cx="4306780" cy="3028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Versión final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heurístico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Ponderaciones dependientes de las confianzas resultantes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Verificación mediante una pequeña muestra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1CC3251-20AA-FA90-9251-CFB512668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107" y="2464829"/>
            <a:ext cx="3647891" cy="2996011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AB161EB-DE9E-821E-89FD-3D6EE857BEE6}"/>
              </a:ext>
            </a:extLst>
          </p:cNvPr>
          <p:cNvCxnSpPr>
            <a:stCxn id="3" idx="3"/>
            <a:endCxn id="11" idx="1"/>
          </p:cNvCxnSpPr>
          <p:nvPr/>
        </p:nvCxnSpPr>
        <p:spPr>
          <a:xfrm flipV="1">
            <a:off x="5372100" y="3962835"/>
            <a:ext cx="1545007" cy="16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2AD6141-4151-100C-E353-2F3F6DC2379A}"/>
              </a:ext>
            </a:extLst>
          </p:cNvPr>
          <p:cNvSpPr txBox="1"/>
          <p:nvPr/>
        </p:nvSpPr>
        <p:spPr>
          <a:xfrm>
            <a:off x="1996883" y="5880730"/>
            <a:ext cx="818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Respositorio</a:t>
            </a:r>
            <a:r>
              <a:rPr lang="es-ES" dirty="0"/>
              <a:t> de </a:t>
            </a:r>
            <a:r>
              <a:rPr lang="es-ES" dirty="0" err="1"/>
              <a:t>Github</a:t>
            </a:r>
            <a:r>
              <a:rPr lang="es-ES" dirty="0"/>
              <a:t>: </a:t>
            </a:r>
            <a:r>
              <a:rPr lang="es-ES" dirty="0">
                <a:solidFill>
                  <a:schemeClr val="accent1"/>
                </a:solidFill>
              </a:rPr>
              <a:t>https://github.com/Peanpepu/Neural-Networks-Fusion.git</a:t>
            </a:r>
          </a:p>
        </p:txBody>
      </p:sp>
    </p:spTree>
    <p:extLst>
      <p:ext uri="{BB962C8B-B14F-4D97-AF65-F5344CB8AC3E}">
        <p14:creationId xmlns:p14="http://schemas.microsoft.com/office/powerpoint/2010/main" val="120125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Validación del algoritmo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372EF-D04E-03BB-FC4E-F1827009C03D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FUSIÓN DE LAS REDES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4681E7F-DC0A-1810-38D6-77380CB9E7D4}"/>
              </a:ext>
            </a:extLst>
          </p:cNvPr>
          <p:cNvSpPr/>
          <p:nvPr/>
        </p:nvSpPr>
        <p:spPr>
          <a:xfrm>
            <a:off x="2421755" y="2574521"/>
            <a:ext cx="1871710" cy="9745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1. Etiquetado de la muestra a mano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46B2372-74C8-0380-5957-DE9A5EA294E7}"/>
              </a:ext>
            </a:extLst>
          </p:cNvPr>
          <p:cNvSpPr/>
          <p:nvPr/>
        </p:nvSpPr>
        <p:spPr>
          <a:xfrm>
            <a:off x="2214239" y="3767234"/>
            <a:ext cx="2286742" cy="12445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2. Diseño del código que compara los resultados con el valor real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790CCA-96B8-B442-3FCD-A8CE2FCB68A3}"/>
              </a:ext>
            </a:extLst>
          </p:cNvPr>
          <p:cNvSpPr/>
          <p:nvPr/>
        </p:nvSpPr>
        <p:spPr>
          <a:xfrm>
            <a:off x="2294507" y="5229930"/>
            <a:ext cx="2126206" cy="109984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3. Creación del archivo </a:t>
            </a:r>
            <a:r>
              <a:rPr lang="es-ES" sz="2000" dirty="0" err="1"/>
              <a:t>csv</a:t>
            </a:r>
            <a:r>
              <a:rPr lang="es-ES" sz="2000" dirty="0"/>
              <a:t> con los datos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0ABD24-DA5F-8C38-ADD9-3B09BB97D78F}"/>
              </a:ext>
            </a:extLst>
          </p:cNvPr>
          <p:cNvSpPr/>
          <p:nvPr/>
        </p:nvSpPr>
        <p:spPr>
          <a:xfrm>
            <a:off x="6256907" y="3835361"/>
            <a:ext cx="2342226" cy="12335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Cálculo de los datos de la validación</a:t>
            </a:r>
          </a:p>
        </p:txBody>
      </p:sp>
      <p:sp>
        <p:nvSpPr>
          <p:cNvPr id="20" name="Cerrar llave 19">
            <a:extLst>
              <a:ext uri="{FF2B5EF4-FFF2-40B4-BE49-F238E27FC236}">
                <a16:creationId xmlns:a16="http://schemas.microsoft.com/office/drawing/2014/main" id="{D339268E-325C-52B9-9837-50E25A29ABBA}"/>
              </a:ext>
            </a:extLst>
          </p:cNvPr>
          <p:cNvSpPr/>
          <p:nvPr/>
        </p:nvSpPr>
        <p:spPr>
          <a:xfrm>
            <a:off x="4927107" y="2574521"/>
            <a:ext cx="621437" cy="37552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389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(I)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372EF-D04E-03BB-FC4E-F1827009C03D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FUSIÓN DE LAS REDES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D3D99DF-205F-B296-DE3F-184399A10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20458"/>
              </p:ext>
            </p:extLst>
          </p:nvPr>
        </p:nvGraphicFramePr>
        <p:xfrm>
          <a:off x="1784413" y="2560799"/>
          <a:ext cx="8300620" cy="1887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8946">
                  <a:extLst>
                    <a:ext uri="{9D8B030D-6E8A-4147-A177-3AD203B41FA5}">
                      <a16:colId xmlns:a16="http://schemas.microsoft.com/office/drawing/2014/main" val="375329806"/>
                    </a:ext>
                  </a:extLst>
                </a:gridCol>
                <a:gridCol w="1364668">
                  <a:extLst>
                    <a:ext uri="{9D8B030D-6E8A-4147-A177-3AD203B41FA5}">
                      <a16:colId xmlns:a16="http://schemas.microsoft.com/office/drawing/2014/main" val="3351888609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1057688349"/>
                    </a:ext>
                  </a:extLst>
                </a:gridCol>
                <a:gridCol w="1802167">
                  <a:extLst>
                    <a:ext uri="{9D8B030D-6E8A-4147-A177-3AD203B41FA5}">
                      <a16:colId xmlns:a16="http://schemas.microsoft.com/office/drawing/2014/main" val="3071771333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4067403950"/>
                    </a:ext>
                  </a:extLst>
                </a:gridCol>
              </a:tblGrid>
              <a:tr h="5197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cap="all" dirty="0">
                          <a:effectLst/>
                        </a:rPr>
                        <a:t>tipo de red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cap="all" dirty="0" err="1">
                          <a:effectLst/>
                        </a:rPr>
                        <a:t>cgm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cap="all" dirty="0" err="1">
                          <a:effectLst/>
                        </a:rPr>
                        <a:t>mci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cap="all" dirty="0">
                          <a:effectLst/>
                        </a:rPr>
                        <a:t>diferencia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cap="all" dirty="0">
                          <a:effectLst/>
                        </a:rPr>
                        <a:t>diferencia (%)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1046616"/>
                  </a:ext>
                </a:extLst>
              </a:tr>
              <a:tr h="294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cap="all">
                          <a:effectLst/>
                        </a:rPr>
                        <a:t>térmica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</a:rPr>
                        <a:t>0.42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</a:rPr>
                        <a:t>0.28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</a:rPr>
                        <a:t>0.14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</a:rPr>
                        <a:t>32.96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4478244"/>
                  </a:ext>
                </a:extLst>
              </a:tr>
              <a:tr h="27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cap="all">
                          <a:effectLst/>
                        </a:rPr>
                        <a:t>rgb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</a:rPr>
                        <a:t>0.57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</a:rPr>
                        <a:t>0.40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</a:rPr>
                        <a:t>0.16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</a:rPr>
                        <a:t>28.87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3246089"/>
                  </a:ext>
                </a:extLst>
              </a:tr>
              <a:tr h="341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cap="all" dirty="0">
                          <a:effectLst/>
                        </a:rPr>
                        <a:t>fusión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</a:rPr>
                        <a:t>0.466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</a:rPr>
                        <a:t>0.59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</a:rPr>
                        <a:t>0.13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</a:rPr>
                        <a:t>21.74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5063287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68A65046-FAF3-3DAB-F682-3629CFA6739F}"/>
              </a:ext>
            </a:extLst>
          </p:cNvPr>
          <p:cNvSpPr txBox="1"/>
          <p:nvPr/>
        </p:nvSpPr>
        <p:spPr>
          <a:xfrm>
            <a:off x="3319992" y="4642251"/>
            <a:ext cx="553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CGM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Confianza Global Muestral, porcentaje de detecciones que coinciden con la real</a:t>
            </a:r>
          </a:p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MCI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Media de Confianzas Individuales, media de las confianzas de cada red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1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C9B329-E80D-D0F4-CEE6-56E5F056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9132"/>
            <a:ext cx="10515600" cy="336217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pPr marL="514350" indent="-514350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de las redes neuronales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Fusión de las redes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Implementación de las redes</a:t>
            </a:r>
          </a:p>
          <a:p>
            <a:pPr marL="514350" indent="-514350">
              <a:buAutoNum type="arabicPeriod" startAt="5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 y trabajos futuros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Contenidos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5F49713-85F5-0626-0A25-AA58723B5923}"/>
              </a:ext>
            </a:extLst>
          </p:cNvPr>
          <p:cNvSpPr txBox="1">
            <a:spLocks/>
          </p:cNvSpPr>
          <p:nvPr/>
        </p:nvSpPr>
        <p:spPr>
          <a:xfrm>
            <a:off x="4568696" y="358604"/>
            <a:ext cx="3039792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CONTENIDOS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6988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(II)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372EF-D04E-03BB-FC4E-F1827009C03D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FUSIÓN DE LAS REDES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9760A9-4403-B914-738D-2B5F5B18C964}"/>
              </a:ext>
            </a:extLst>
          </p:cNvPr>
          <p:cNvSpPr txBox="1"/>
          <p:nvPr/>
        </p:nvSpPr>
        <p:spPr>
          <a:xfrm>
            <a:off x="1125147" y="2266172"/>
            <a:ext cx="162462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Térmico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5F13B4D-03DB-BAC8-0C90-E80E7BA5E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74" y="2789832"/>
            <a:ext cx="3722171" cy="308842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D972DB1-209F-2EF8-AFB4-EC918EF75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6924" y="2791680"/>
            <a:ext cx="3724782" cy="308472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0269398-720F-7563-3A22-96E03F49AD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8657" y="2789832"/>
            <a:ext cx="3751174" cy="311095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069285F-37A7-B78E-DC73-7A1C350181FB}"/>
              </a:ext>
            </a:extLst>
          </p:cNvPr>
          <p:cNvSpPr txBox="1"/>
          <p:nvPr/>
        </p:nvSpPr>
        <p:spPr>
          <a:xfrm>
            <a:off x="5276280" y="2241177"/>
            <a:ext cx="162462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35B6882-3E74-E6CA-DB34-EFD944109316}"/>
              </a:ext>
            </a:extLst>
          </p:cNvPr>
          <p:cNvSpPr txBox="1"/>
          <p:nvPr/>
        </p:nvSpPr>
        <p:spPr>
          <a:xfrm>
            <a:off x="9011932" y="2241176"/>
            <a:ext cx="162462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Fusión</a:t>
            </a:r>
          </a:p>
        </p:txBody>
      </p:sp>
    </p:spTree>
    <p:extLst>
      <p:ext uri="{BB962C8B-B14F-4D97-AF65-F5344CB8AC3E}">
        <p14:creationId xmlns:p14="http://schemas.microsoft.com/office/powerpoint/2010/main" val="2466274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C9B329-E80D-D0F4-CEE6-56E5F056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9132"/>
            <a:ext cx="10515600" cy="336217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pPr marL="514350" indent="-514350">
              <a:buAutoNum type="arabicPeriod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de las redes neuronales</a:t>
            </a:r>
          </a:p>
          <a:p>
            <a:pPr marL="0" indent="0">
              <a:buNone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Fusión de las redes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Implementación de las redes</a:t>
            </a:r>
          </a:p>
          <a:p>
            <a:pPr marL="514350" indent="-514350">
              <a:buAutoNum type="arabicPeriod" startAt="5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 y trabajos futuros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Contenidos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372EF-D04E-03BB-FC4E-F1827009C03D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LAS REDES</a:t>
            </a:r>
          </a:p>
        </p:txBody>
      </p:sp>
    </p:spTree>
    <p:extLst>
      <p:ext uri="{BB962C8B-B14F-4D97-AF65-F5344CB8AC3E}">
        <p14:creationId xmlns:p14="http://schemas.microsoft.com/office/powerpoint/2010/main" val="82877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372EF-D04E-03BB-FC4E-F1827009C03D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LAS REDES</a:t>
            </a:r>
          </a:p>
        </p:txBody>
      </p:sp>
      <p:pic>
        <p:nvPicPr>
          <p:cNvPr id="13" name="Marcador de contenido 12" descr="Logotipo&#10;&#10;Descripción generada automáticamente">
            <a:extLst>
              <a:ext uri="{FF2B5EF4-FFF2-40B4-BE49-F238E27FC236}">
                <a16:creationId xmlns:a16="http://schemas.microsoft.com/office/drawing/2014/main" id="{4BE5C031-0CA7-3970-B9CF-AE337DB12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40" y="2790589"/>
            <a:ext cx="2895842" cy="3447432"/>
          </a:xfrm>
        </p:spPr>
      </p:pic>
      <p:pic>
        <p:nvPicPr>
          <p:cNvPr id="15" name="Imagen 14" descr="Imagen que contiene computadora, firmar&#10;&#10;Descripción generada automáticamente">
            <a:extLst>
              <a:ext uri="{FF2B5EF4-FFF2-40B4-BE49-F238E27FC236}">
                <a16:creationId xmlns:a16="http://schemas.microsoft.com/office/drawing/2014/main" id="{B5B4464A-ACDD-804B-EAD0-E35D6DCFDF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84528"/>
            <a:ext cx="4752513" cy="345349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76E763-C5D2-4788-2DEA-6EE3F3A60318}"/>
              </a:ext>
            </a:extLst>
          </p:cNvPr>
          <p:cNvSpPr txBox="1"/>
          <p:nvPr/>
        </p:nvSpPr>
        <p:spPr>
          <a:xfrm>
            <a:off x="2602523" y="2271435"/>
            <a:ext cx="156307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2 -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Foxy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5034BB-7EB3-AE48-555F-CC53ABDB1A53}"/>
              </a:ext>
            </a:extLst>
          </p:cNvPr>
          <p:cNvSpPr txBox="1"/>
          <p:nvPr/>
        </p:nvSpPr>
        <p:spPr>
          <a:xfrm>
            <a:off x="7690717" y="2271435"/>
            <a:ext cx="156307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Jetson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Orin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97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Esquema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372EF-D04E-03BB-FC4E-F1827009C03D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LAS REDES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5D824D4-1661-264A-B99C-9DABB0F4274D}"/>
              </a:ext>
            </a:extLst>
          </p:cNvPr>
          <p:cNvSpPr/>
          <p:nvPr/>
        </p:nvSpPr>
        <p:spPr>
          <a:xfrm>
            <a:off x="710582" y="2702842"/>
            <a:ext cx="2644443" cy="16581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Prueba de lectura y envío de imágenes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142796C-F716-E908-A51D-CEE99227ABF9}"/>
              </a:ext>
            </a:extLst>
          </p:cNvPr>
          <p:cNvSpPr/>
          <p:nvPr/>
        </p:nvSpPr>
        <p:spPr>
          <a:xfrm>
            <a:off x="4325274" y="2702842"/>
            <a:ext cx="3202990" cy="16581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Recepción de imágenes, procesamiento de las redes y envío de resultados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BC6EFFA-8B4E-6075-5861-7BBE22641D3C}"/>
              </a:ext>
            </a:extLst>
          </p:cNvPr>
          <p:cNvSpPr/>
          <p:nvPr/>
        </p:nvSpPr>
        <p:spPr>
          <a:xfrm>
            <a:off x="4325274" y="4900887"/>
            <a:ext cx="3202990" cy="16581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Lectura y visualización de resultados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8476559-CF0F-CDE2-4C57-F472877110E7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355025" y="3531919"/>
            <a:ext cx="9702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BDB0E90-7C6D-9751-688F-63BABDC78D23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26769" y="4360996"/>
            <a:ext cx="0" cy="5398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34AF345-7E89-7411-DFAA-28BA930984AC}"/>
              </a:ext>
            </a:extLst>
          </p:cNvPr>
          <p:cNvSpPr/>
          <p:nvPr/>
        </p:nvSpPr>
        <p:spPr>
          <a:xfrm>
            <a:off x="8403926" y="4900887"/>
            <a:ext cx="3202990" cy="16581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Análisis de la ejecución en tiempo real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71BDFC4-C0B9-5FFF-86FC-FA94ED14F7EA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>
            <a:off x="7528264" y="5729964"/>
            <a:ext cx="8756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2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372EF-D04E-03BB-FC4E-F1827009C03D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LAS REDES</a:t>
            </a:r>
          </a:p>
        </p:txBody>
      </p:sp>
      <p:pic>
        <p:nvPicPr>
          <p:cNvPr id="6" name="Marcador de contenido 5" descr="Tabla&#10;&#10;Descripción generada automáticamente">
            <a:extLst>
              <a:ext uri="{FF2B5EF4-FFF2-40B4-BE49-F238E27FC236}">
                <a16:creationId xmlns:a16="http://schemas.microsoft.com/office/drawing/2014/main" id="{2F6910F8-5F30-62B2-7CB5-891AC8FD9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02842"/>
            <a:ext cx="12192000" cy="321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44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C9B329-E80D-D0F4-CEE6-56E5F056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9132"/>
            <a:ext cx="10515600" cy="336217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pPr marL="514350" indent="-514350">
              <a:buAutoNum type="arabicPeriod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de las redes neuronales</a:t>
            </a:r>
          </a:p>
          <a:p>
            <a:pPr marL="0" indent="0">
              <a:buNone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Fusión de las redes</a:t>
            </a:r>
          </a:p>
          <a:p>
            <a:pPr marL="0" indent="0">
              <a:buNone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Implementación de las redes</a:t>
            </a:r>
          </a:p>
          <a:p>
            <a:pPr marL="514350" indent="-514350">
              <a:buAutoNum type="arabicPeriod" startAt="5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 y trabajos futuros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Contenidos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372EF-D04E-03BB-FC4E-F1827009C03D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 Y TRABAJOS FUTUROS</a:t>
            </a:r>
          </a:p>
        </p:txBody>
      </p:sp>
    </p:spTree>
    <p:extLst>
      <p:ext uri="{BB962C8B-B14F-4D97-AF65-F5344CB8AC3E}">
        <p14:creationId xmlns:p14="http://schemas.microsoft.com/office/powerpoint/2010/main" val="1162984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372EF-D04E-03BB-FC4E-F1827009C03D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 Y TRABAJOS FUTUROS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2F38B21-FCFE-AC35-9610-58D0F0377DEC}"/>
              </a:ext>
            </a:extLst>
          </p:cNvPr>
          <p:cNvSpPr/>
          <p:nvPr/>
        </p:nvSpPr>
        <p:spPr>
          <a:xfrm>
            <a:off x="1287263" y="2876364"/>
            <a:ext cx="2352582" cy="133371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Buen rendimiento de las redes por separado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E08BC28-5AC0-A814-62E0-915860E6F53B}"/>
              </a:ext>
            </a:extLst>
          </p:cNvPr>
          <p:cNvSpPr/>
          <p:nvPr/>
        </p:nvSpPr>
        <p:spPr>
          <a:xfrm>
            <a:off x="4847208" y="2876364"/>
            <a:ext cx="2192784" cy="133371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Sincronización de los datos altamente compleja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6A20A4E-C804-0646-F215-8790D825C43E}"/>
              </a:ext>
            </a:extLst>
          </p:cNvPr>
          <p:cNvSpPr/>
          <p:nvPr/>
        </p:nvSpPr>
        <p:spPr>
          <a:xfrm>
            <a:off x="8399755" y="2876364"/>
            <a:ext cx="2192784" cy="133371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Fusión final satisfactoria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0C2E090-F861-2B61-36F4-3E11DC350122}"/>
              </a:ext>
            </a:extLst>
          </p:cNvPr>
          <p:cNvSpPr/>
          <p:nvPr/>
        </p:nvSpPr>
        <p:spPr>
          <a:xfrm>
            <a:off x="4514295" y="4897906"/>
            <a:ext cx="2858610" cy="153826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 en ROS2 de envío, recibo y visualización con buenos resultados</a:t>
            </a:r>
          </a:p>
        </p:txBody>
      </p:sp>
    </p:spTree>
    <p:extLst>
      <p:ext uri="{BB962C8B-B14F-4D97-AF65-F5344CB8AC3E}">
        <p14:creationId xmlns:p14="http://schemas.microsoft.com/office/powerpoint/2010/main" val="852528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Trabajos futuros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372EF-D04E-03BB-FC4E-F1827009C03D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 Y TRABAJOS FUTUROS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2F38B21-FCFE-AC35-9610-58D0F0377DEC}"/>
              </a:ext>
            </a:extLst>
          </p:cNvPr>
          <p:cNvSpPr/>
          <p:nvPr/>
        </p:nvSpPr>
        <p:spPr>
          <a:xfrm>
            <a:off x="1497354" y="3745104"/>
            <a:ext cx="2352582" cy="133371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Aumento de las imágenes del entrenamiento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E08BC28-5AC0-A814-62E0-915860E6F53B}"/>
              </a:ext>
            </a:extLst>
          </p:cNvPr>
          <p:cNvSpPr/>
          <p:nvPr/>
        </p:nvSpPr>
        <p:spPr>
          <a:xfrm>
            <a:off x="4572000" y="3693992"/>
            <a:ext cx="2872655" cy="176684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Transformación del sistema de coordenadas y del campo de visión de las cámaras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6A20A4E-C804-0646-F215-8790D825C43E}"/>
              </a:ext>
            </a:extLst>
          </p:cNvPr>
          <p:cNvSpPr/>
          <p:nvPr/>
        </p:nvSpPr>
        <p:spPr>
          <a:xfrm>
            <a:off x="8166719" y="3666935"/>
            <a:ext cx="2192784" cy="133371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Realización de un estudio estadístico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18A9A0-1836-9696-A71D-BCB094064D56}"/>
              </a:ext>
            </a:extLst>
          </p:cNvPr>
          <p:cNvSpPr txBox="1"/>
          <p:nvPr/>
        </p:nvSpPr>
        <p:spPr>
          <a:xfrm>
            <a:off x="1448527" y="2787863"/>
            <a:ext cx="24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u="sng" dirty="0"/>
              <a:t>Entrenamiento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5ED6049-3532-CA73-3187-F2EDA5FE0CD9}"/>
              </a:ext>
            </a:extLst>
          </p:cNvPr>
          <p:cNvSpPr txBox="1"/>
          <p:nvPr/>
        </p:nvSpPr>
        <p:spPr>
          <a:xfrm>
            <a:off x="4784318" y="2787863"/>
            <a:ext cx="24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u="sng" dirty="0"/>
              <a:t>Sincronización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E55192-5AD0-6FD4-7776-105A51FB3A24}"/>
              </a:ext>
            </a:extLst>
          </p:cNvPr>
          <p:cNvSpPr txBox="1"/>
          <p:nvPr/>
        </p:nvSpPr>
        <p:spPr>
          <a:xfrm>
            <a:off x="8040212" y="2921426"/>
            <a:ext cx="24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u="sng" dirty="0"/>
              <a:t>Fusión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D5D2FF3-800D-80CD-7FF3-A87610BB0DB4}"/>
              </a:ext>
            </a:extLst>
          </p:cNvPr>
          <p:cNvSpPr/>
          <p:nvPr/>
        </p:nvSpPr>
        <p:spPr>
          <a:xfrm>
            <a:off x="8166719" y="5196425"/>
            <a:ext cx="2192784" cy="133371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Elaboración de un algoritmo probabilístico</a:t>
            </a:r>
          </a:p>
        </p:txBody>
      </p:sp>
    </p:spTree>
    <p:extLst>
      <p:ext uri="{BB962C8B-B14F-4D97-AF65-F5344CB8AC3E}">
        <p14:creationId xmlns:p14="http://schemas.microsoft.com/office/powerpoint/2010/main" val="33219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C9B329-E80D-D0F4-CEE6-56E5F056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9132"/>
            <a:ext cx="10515600" cy="336217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pPr marL="514350" indent="-514350">
              <a:buAutoNum type="arabicPeriod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de las redes neuronales</a:t>
            </a:r>
          </a:p>
          <a:p>
            <a:pPr marL="0" indent="0">
              <a:buNone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Fusión de las redes</a:t>
            </a:r>
          </a:p>
          <a:p>
            <a:pPr marL="0" indent="0">
              <a:buNone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Implementación de las redes</a:t>
            </a:r>
          </a:p>
          <a:p>
            <a:pPr marL="514350" indent="-514350">
              <a:buAutoNum type="arabicPeriod" startAt="5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 y trabajos futuros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Contenidos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5F49713-85F5-0626-0A25-AA58723B5923}"/>
              </a:ext>
            </a:extLst>
          </p:cNvPr>
          <p:cNvSpPr txBox="1">
            <a:spLocks/>
          </p:cNvSpPr>
          <p:nvPr/>
        </p:nvSpPr>
        <p:spPr>
          <a:xfrm>
            <a:off x="4568696" y="358604"/>
            <a:ext cx="3039792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7379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5F49713-85F5-0626-0A25-AA58723B5923}"/>
              </a:ext>
            </a:extLst>
          </p:cNvPr>
          <p:cNvSpPr txBox="1">
            <a:spLocks/>
          </p:cNvSpPr>
          <p:nvPr/>
        </p:nvSpPr>
        <p:spPr>
          <a:xfrm>
            <a:off x="4568696" y="358604"/>
            <a:ext cx="3039792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3D4FA42-0294-1547-74D1-DA017DA1E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9507" y="3160051"/>
            <a:ext cx="2798442" cy="2286408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3B3A9BA-AAC1-2CDF-0E1D-9888DDF1D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5542" y="3174430"/>
            <a:ext cx="4544058" cy="2272029"/>
          </a:xfrm>
          <a:prstGeom prst="rect">
            <a:avLst/>
          </a:prstGeom>
        </p:spPr>
      </p:pic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5A345B8-83E5-6511-E7A8-CB629DCB75E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3798816" y="4295699"/>
            <a:ext cx="490691" cy="7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0D117BE-E6EF-3941-D895-6B003D8FD91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7087949" y="4303255"/>
            <a:ext cx="407593" cy="7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088D2FBE-41A5-3928-96F0-F191260F37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6571" y="3159867"/>
            <a:ext cx="2632245" cy="227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8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Esquema del proyecto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5F49713-85F5-0626-0A25-AA58723B5923}"/>
              </a:ext>
            </a:extLst>
          </p:cNvPr>
          <p:cNvSpPr txBox="1">
            <a:spLocks/>
          </p:cNvSpPr>
          <p:nvPr/>
        </p:nvSpPr>
        <p:spPr>
          <a:xfrm>
            <a:off x="4568696" y="358604"/>
            <a:ext cx="3039792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FA1BC8D7-F290-9189-5178-69BAA60F3AE9}"/>
              </a:ext>
            </a:extLst>
          </p:cNvPr>
          <p:cNvSpPr/>
          <p:nvPr/>
        </p:nvSpPr>
        <p:spPr>
          <a:xfrm>
            <a:off x="1079501" y="3187700"/>
            <a:ext cx="2997200" cy="1676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Fase inicial de entrenamiento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4D188EF-A05A-4F7F-3787-3DC1CD77E6E1}"/>
              </a:ext>
            </a:extLst>
          </p:cNvPr>
          <p:cNvSpPr/>
          <p:nvPr/>
        </p:nvSpPr>
        <p:spPr>
          <a:xfrm>
            <a:off x="4611288" y="3187700"/>
            <a:ext cx="2997200" cy="16763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Fase intermedia de fusión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C0E9AF1-68B9-0CA6-5739-45B4641DE0CC}"/>
              </a:ext>
            </a:extLst>
          </p:cNvPr>
          <p:cNvSpPr/>
          <p:nvPr/>
        </p:nvSpPr>
        <p:spPr>
          <a:xfrm>
            <a:off x="8447874" y="3187700"/>
            <a:ext cx="3109126" cy="16260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Fase final de implementación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52D344A-4B8D-B8FB-EA95-A2581BB1C9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4076701" y="4025900"/>
            <a:ext cx="5345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6D093F3-8E94-CAEB-09DF-EC2D1E780E6C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7608488" y="4000705"/>
            <a:ext cx="839386" cy="25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21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C9B329-E80D-D0F4-CEE6-56E5F056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9132"/>
            <a:ext cx="10515600" cy="336217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pPr marL="514350" indent="-514350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de las redes neuronales</a:t>
            </a:r>
          </a:p>
          <a:p>
            <a:pPr marL="0" indent="0">
              <a:buNone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Fusión de las redes</a:t>
            </a:r>
          </a:p>
          <a:p>
            <a:pPr marL="0" indent="0">
              <a:buNone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Implementación de las redes</a:t>
            </a:r>
          </a:p>
          <a:p>
            <a:pPr marL="514350" indent="-514350">
              <a:buAutoNum type="arabicPeriod" startAt="5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 y trabajos futuros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Contenidos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5F49713-85F5-0626-0A25-AA58723B5923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DE LAS REDES NEURONALES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8408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Esquema de trabajo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546386C-D4AC-E8B5-DC6D-76BB3B748F3A}"/>
              </a:ext>
            </a:extLst>
          </p:cNvPr>
          <p:cNvSpPr/>
          <p:nvPr/>
        </p:nvSpPr>
        <p:spPr>
          <a:xfrm>
            <a:off x="1079504" y="3470465"/>
            <a:ext cx="2590799" cy="1384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Estudios de las redes a utilizar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97E11B2-97C7-1009-816D-4378741437CF}"/>
              </a:ext>
            </a:extLst>
          </p:cNvPr>
          <p:cNvSpPr/>
          <p:nvPr/>
        </p:nvSpPr>
        <p:spPr>
          <a:xfrm>
            <a:off x="4508504" y="3470465"/>
            <a:ext cx="2488012" cy="1384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Docker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DA24F3F-B3BC-B644-1714-F22D47A8DF28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3670303" y="4162615"/>
            <a:ext cx="8382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42011B7-A851-481C-F8F2-B40E528E2012}"/>
              </a:ext>
            </a:extLst>
          </p:cNvPr>
          <p:cNvCxnSpPr>
            <a:stCxn id="3" idx="6"/>
          </p:cNvCxnSpPr>
          <p:nvPr/>
        </p:nvCxnSpPr>
        <p:spPr>
          <a:xfrm>
            <a:off x="6996516" y="4162615"/>
            <a:ext cx="7377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D4E8F34-E4E1-DF27-AEF9-F13352A1E660}"/>
              </a:ext>
            </a:extLst>
          </p:cNvPr>
          <p:cNvCxnSpPr>
            <a:cxnSpLocks/>
          </p:cNvCxnSpPr>
          <p:nvPr/>
        </p:nvCxnSpPr>
        <p:spPr>
          <a:xfrm>
            <a:off x="7734303" y="3394992"/>
            <a:ext cx="0" cy="767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9F5859E-6597-E14F-4B10-6CBEBFF7BA5B}"/>
              </a:ext>
            </a:extLst>
          </p:cNvPr>
          <p:cNvCxnSpPr>
            <a:cxnSpLocks/>
          </p:cNvCxnSpPr>
          <p:nvPr/>
        </p:nvCxnSpPr>
        <p:spPr>
          <a:xfrm>
            <a:off x="7734303" y="4087142"/>
            <a:ext cx="0" cy="10597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E4DDBBC-097F-5BD4-84DC-CA2E0ABEF7CA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7734303" y="3394992"/>
            <a:ext cx="8451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90276CC-AE9A-E777-AB2C-B25D9DC07761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734303" y="5146865"/>
            <a:ext cx="8451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B37A0EC6-0760-769A-F11A-30C7573C4D14}"/>
              </a:ext>
            </a:extLst>
          </p:cNvPr>
          <p:cNvSpPr/>
          <p:nvPr/>
        </p:nvSpPr>
        <p:spPr>
          <a:xfrm>
            <a:off x="8579447" y="2702842"/>
            <a:ext cx="2774351" cy="138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de la red RGB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F1F4B6C-126B-91C6-1C8E-F1F18086936C}"/>
              </a:ext>
            </a:extLst>
          </p:cNvPr>
          <p:cNvSpPr/>
          <p:nvPr/>
        </p:nvSpPr>
        <p:spPr>
          <a:xfrm>
            <a:off x="8579447" y="4454715"/>
            <a:ext cx="2774353" cy="138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de la red Térmica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EEB90FE-8B88-D862-4112-DEFABD206FBF}"/>
              </a:ext>
            </a:extLst>
          </p:cNvPr>
          <p:cNvSpPr txBox="1">
            <a:spLocks/>
          </p:cNvSpPr>
          <p:nvPr/>
        </p:nvSpPr>
        <p:spPr>
          <a:xfrm>
            <a:off x="2937803" y="423341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DE LAS 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180350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 neuronales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372EF-D04E-03BB-FC4E-F1827009C03D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DE LAS REDES NEURONALES</a:t>
            </a:r>
          </a:p>
        </p:txBody>
      </p:sp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E7B4D697-4BA9-E100-9C08-B32E9FF3D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83" y="2702842"/>
            <a:ext cx="3477239" cy="3362325"/>
          </a:xfrm>
        </p:spPr>
      </p:pic>
      <p:pic>
        <p:nvPicPr>
          <p:cNvPr id="13" name="Imagen 12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3782E897-F004-7421-E2B4-9C2FE521BC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00" y="2900630"/>
            <a:ext cx="6205025" cy="27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3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14:cNvPr>
              <p14:cNvContentPartPr/>
              <p14:nvPr/>
            </p14:nvContentPartPr>
            <p14:xfrm>
              <a:off x="-14815" y="1190963"/>
              <a:ext cx="12206815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3A7FEB-0BCB-DA7C-7B29-3D1EDA22F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455" y="1181963"/>
                <a:ext cx="1222445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9B2ABB3-FC44-204A-B32F-94971B89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4684"/>
            <a:ext cx="2180492" cy="8750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110C7E-047D-8DAF-F056-2F030770FCC5}"/>
              </a:ext>
            </a:extLst>
          </p:cNvPr>
          <p:cNvSpPr txBox="1">
            <a:spLocks/>
          </p:cNvSpPr>
          <p:nvPr/>
        </p:nvSpPr>
        <p:spPr>
          <a:xfrm>
            <a:off x="838200" y="1397160"/>
            <a:ext cx="10515600" cy="109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Obtención de datos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19DB3A4-7EB5-7D95-10A1-23E0215BEE20}"/>
              </a:ext>
            </a:extLst>
          </p:cNvPr>
          <p:cNvSpPr txBox="1">
            <a:spLocks/>
          </p:cNvSpPr>
          <p:nvPr/>
        </p:nvSpPr>
        <p:spPr>
          <a:xfrm>
            <a:off x="11023209" y="335241"/>
            <a:ext cx="649458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372EF-D04E-03BB-FC4E-F1827009C03D}"/>
              </a:ext>
            </a:extLst>
          </p:cNvPr>
          <p:cNvSpPr txBox="1">
            <a:spLocks/>
          </p:cNvSpPr>
          <p:nvPr/>
        </p:nvSpPr>
        <p:spPr>
          <a:xfrm>
            <a:off x="2937803" y="415832"/>
            <a:ext cx="6316394" cy="6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DE LAS REDES NEURONALES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9A6535C-95DA-84FD-4DF9-3C92310257F2}"/>
              </a:ext>
            </a:extLst>
          </p:cNvPr>
          <p:cNvSpPr/>
          <p:nvPr/>
        </p:nvSpPr>
        <p:spPr>
          <a:xfrm>
            <a:off x="2024651" y="4970613"/>
            <a:ext cx="1544169" cy="339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6AC226B-F55D-1B18-45DB-EC7434A411D9}"/>
              </a:ext>
            </a:extLst>
          </p:cNvPr>
          <p:cNvSpPr/>
          <p:nvPr/>
        </p:nvSpPr>
        <p:spPr>
          <a:xfrm>
            <a:off x="2024651" y="4633378"/>
            <a:ext cx="1544169" cy="339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14233A5-F092-7E16-01D9-ECAEAF13FE43}"/>
              </a:ext>
            </a:extLst>
          </p:cNvPr>
          <p:cNvSpPr/>
          <p:nvPr/>
        </p:nvSpPr>
        <p:spPr>
          <a:xfrm>
            <a:off x="2024650" y="4297216"/>
            <a:ext cx="1544169" cy="339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5E48D2A-D5C7-AAB4-448F-B7CD0A660205}"/>
              </a:ext>
            </a:extLst>
          </p:cNvPr>
          <p:cNvSpPr/>
          <p:nvPr/>
        </p:nvSpPr>
        <p:spPr>
          <a:xfrm>
            <a:off x="2024650" y="3955865"/>
            <a:ext cx="1544169" cy="339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246B623E-5F69-429B-4D9B-36945E27FBCC}"/>
              </a:ext>
            </a:extLst>
          </p:cNvPr>
          <p:cNvSpPr/>
          <p:nvPr/>
        </p:nvSpPr>
        <p:spPr>
          <a:xfrm>
            <a:off x="2024649" y="3621254"/>
            <a:ext cx="1544169" cy="339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7DE0E56-11A5-56F3-7024-D8851FCB9DD4}"/>
              </a:ext>
            </a:extLst>
          </p:cNvPr>
          <p:cNvSpPr/>
          <p:nvPr/>
        </p:nvSpPr>
        <p:spPr>
          <a:xfrm>
            <a:off x="2024648" y="3282498"/>
            <a:ext cx="1544169" cy="339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BDC6A5E-7D06-B97C-ABB6-3BEB7EF8AE48}"/>
              </a:ext>
            </a:extLst>
          </p:cNvPr>
          <p:cNvSpPr txBox="1"/>
          <p:nvPr/>
        </p:nvSpPr>
        <p:spPr>
          <a:xfrm>
            <a:off x="1332719" y="2801997"/>
            <a:ext cx="284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Base de datos de ISA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9DC57A5-6362-8735-3CEC-AE2741658112}"/>
              </a:ext>
            </a:extLst>
          </p:cNvPr>
          <p:cNvCxnSpPr/>
          <p:nvPr/>
        </p:nvCxnSpPr>
        <p:spPr>
          <a:xfrm flipV="1">
            <a:off x="3764132" y="3621254"/>
            <a:ext cx="1944210" cy="673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B9A8B0-E8BF-96B7-B361-DEC55D056763}"/>
              </a:ext>
            </a:extLst>
          </p:cNvPr>
          <p:cNvCxnSpPr/>
          <p:nvPr/>
        </p:nvCxnSpPr>
        <p:spPr>
          <a:xfrm>
            <a:off x="3764132" y="4421080"/>
            <a:ext cx="1944210" cy="549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 descr="Una camioneta estacionada en la arena&#10;&#10;Descripción generada automáticamente con confianza media">
            <a:extLst>
              <a:ext uri="{FF2B5EF4-FFF2-40B4-BE49-F238E27FC236}">
                <a16:creationId xmlns:a16="http://schemas.microsoft.com/office/drawing/2014/main" id="{85495C46-7533-9BB6-4F33-228B3DD7B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97" y="4542692"/>
            <a:ext cx="2056290" cy="1573691"/>
          </a:xfrm>
          <a:prstGeom prst="rect">
            <a:avLst/>
          </a:prstGeom>
        </p:spPr>
      </p:pic>
      <p:pic>
        <p:nvPicPr>
          <p:cNvPr id="29" name="Imagen 28" descr="Imagen en blanco y negro de una camioneta&#10;&#10;Descripción generada automáticamente con confianza media">
            <a:extLst>
              <a:ext uri="{FF2B5EF4-FFF2-40B4-BE49-F238E27FC236}">
                <a16:creationId xmlns:a16="http://schemas.microsoft.com/office/drawing/2014/main" id="{DCFC8E7E-8DE1-358C-D69D-5548A6329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97" y="2497005"/>
            <a:ext cx="2024109" cy="1656089"/>
          </a:xfrm>
          <a:prstGeom prst="rect">
            <a:avLst/>
          </a:prstGeom>
        </p:spPr>
      </p:pic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A38B077D-C250-5856-C9A3-56F10C805050}"/>
              </a:ext>
            </a:extLst>
          </p:cNvPr>
          <p:cNvCxnSpPr/>
          <p:nvPr/>
        </p:nvCxnSpPr>
        <p:spPr>
          <a:xfrm>
            <a:off x="8655728" y="5309877"/>
            <a:ext cx="7102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42A16ED-964A-1B00-CE93-F79C95DE3017}"/>
              </a:ext>
            </a:extLst>
          </p:cNvPr>
          <p:cNvCxnSpPr/>
          <p:nvPr/>
        </p:nvCxnSpPr>
        <p:spPr>
          <a:xfrm flipV="1">
            <a:off x="9010834" y="4985842"/>
            <a:ext cx="0" cy="6480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19E1EC7-EDCE-A72A-CF03-DD40C18E0769}"/>
              </a:ext>
            </a:extLst>
          </p:cNvPr>
          <p:cNvCxnSpPr/>
          <p:nvPr/>
        </p:nvCxnSpPr>
        <p:spPr>
          <a:xfrm>
            <a:off x="8655728" y="3297219"/>
            <a:ext cx="7102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0DC77B6-5609-A3D5-521C-C412BE79E47C}"/>
              </a:ext>
            </a:extLst>
          </p:cNvPr>
          <p:cNvCxnSpPr/>
          <p:nvPr/>
        </p:nvCxnSpPr>
        <p:spPr>
          <a:xfrm flipV="1">
            <a:off x="9010834" y="2973184"/>
            <a:ext cx="0" cy="6480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600AF55-6F1A-99DD-A943-4F4D17A98E23}"/>
              </a:ext>
            </a:extLst>
          </p:cNvPr>
          <p:cNvSpPr/>
          <p:nvPr/>
        </p:nvSpPr>
        <p:spPr>
          <a:xfrm>
            <a:off x="9721047" y="4794928"/>
            <a:ext cx="985399" cy="11619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img1.txt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0016E317-B96F-19F1-2B1C-72FBD26300B3}"/>
              </a:ext>
            </a:extLst>
          </p:cNvPr>
          <p:cNvSpPr/>
          <p:nvPr/>
        </p:nvSpPr>
        <p:spPr>
          <a:xfrm>
            <a:off x="9721047" y="2716225"/>
            <a:ext cx="985399" cy="11619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img1.txt</a:t>
            </a:r>
          </a:p>
        </p:txBody>
      </p:sp>
    </p:spTree>
    <p:extLst>
      <p:ext uri="{BB962C8B-B14F-4D97-AF65-F5344CB8AC3E}">
        <p14:creationId xmlns:p14="http://schemas.microsoft.com/office/powerpoint/2010/main" val="926764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757</Words>
  <Application>Microsoft Office PowerPoint</Application>
  <PresentationFormat>Panorámica</PresentationFormat>
  <Paragraphs>227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Tema de Office</vt:lpstr>
      <vt:lpstr>Optimización de redes de aprendizaje profundo para detección de eventos en situaciones de catástrofe en sistemas embarcados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de redes de aprendizaje profundo para detección de eventos en situaciones de catástrofe en sistemas embarcados</dc:title>
  <dc:creator>Pedro Peña Puente</dc:creator>
  <cp:lastModifiedBy>Pedro Peña Puente</cp:lastModifiedBy>
  <cp:revision>12</cp:revision>
  <dcterms:created xsi:type="dcterms:W3CDTF">2024-01-25T10:52:01Z</dcterms:created>
  <dcterms:modified xsi:type="dcterms:W3CDTF">2024-01-29T16:32:09Z</dcterms:modified>
</cp:coreProperties>
</file>