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7" r:id="rId3"/>
    <p:sldId id="335" r:id="rId5"/>
    <p:sldId id="336" r:id="rId6"/>
    <p:sldId id="420" r:id="rId7"/>
    <p:sldId id="322" r:id="rId8"/>
    <p:sldId id="465" r:id="rId9"/>
    <p:sldId id="326" r:id="rId10"/>
    <p:sldId id="259" r:id="rId11"/>
    <p:sldId id="381" r:id="rId12"/>
    <p:sldId id="421" r:id="rId13"/>
    <p:sldId id="327" r:id="rId14"/>
    <p:sldId id="261" r:id="rId15"/>
    <p:sldId id="375" r:id="rId16"/>
    <p:sldId id="377" r:id="rId17"/>
    <p:sldId id="376" r:id="rId18"/>
    <p:sldId id="337" r:id="rId19"/>
    <p:sldId id="328" r:id="rId20"/>
    <p:sldId id="314" r:id="rId21"/>
    <p:sldId id="263" r:id="rId22"/>
    <p:sldId id="378" r:id="rId23"/>
    <p:sldId id="338" r:id="rId24"/>
    <p:sldId id="269" r:id="rId25"/>
    <p:sldId id="330" r:id="rId26"/>
    <p:sldId id="329" r:id="rId27"/>
    <p:sldId id="382" r:id="rId28"/>
    <p:sldId id="384" r:id="rId29"/>
    <p:sldId id="408" r:id="rId30"/>
    <p:sldId id="409" r:id="rId31"/>
    <p:sldId id="410" r:id="rId32"/>
    <p:sldId id="412" r:id="rId33"/>
    <p:sldId id="411" r:id="rId34"/>
    <p:sldId id="414" r:id="rId35"/>
    <p:sldId id="457" r:id="rId36"/>
    <p:sldId id="339" r:id="rId37"/>
    <p:sldId id="340" r:id="rId38"/>
    <p:sldId id="317" r:id="rId39"/>
    <p:sldId id="279" r:id="rId40"/>
    <p:sldId id="280" r:id="rId41"/>
    <p:sldId id="341" r:id="rId42"/>
    <p:sldId id="343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</p:showPr>
  <p:clrMru>
    <a:srgbClr val="F2F2F2"/>
    <a:srgbClr val="0062AC"/>
    <a:srgbClr val="568D11"/>
    <a:srgbClr val="0F8FEF"/>
    <a:srgbClr val="407434"/>
    <a:srgbClr val="4AA44A"/>
    <a:srgbClr val="0F97C7"/>
    <a:srgbClr val="019DD5"/>
    <a:srgbClr val="85AD32"/>
    <a:srgbClr val="009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95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>
        <p:guide orient="horz" pos="1051"/>
        <p:guide pos="5489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 userDrawn="1"/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2" name="组合 31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9" y="183653"/>
            <a:ext cx="950880" cy="9508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 userDrawn="1"/>
        </p:nvGraphicFramePr>
        <p:xfrm>
          <a:off x="0" y="1268760"/>
          <a:ext cx="1691680" cy="39992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296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3668" y="2079006"/>
            <a:ext cx="1691680" cy="788186"/>
            <a:chOff x="0" y="1272662"/>
            <a:chExt cx="1691680" cy="788186"/>
          </a:xfrm>
          <a:solidFill>
            <a:srgbClr val="0070C0"/>
          </a:solidFill>
        </p:grpSpPr>
        <p:sp>
          <p:nvSpPr>
            <p:cNvPr id="28" name="矩形 2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研究方法与思路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9" y="183653"/>
            <a:ext cx="950880" cy="9508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绪论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88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研究方法与思路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16200000">
            <a:off x="1547664" y="31742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2852936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关键技术与难点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9" y="183653"/>
            <a:ext cx="950880" cy="9508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绪论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67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研究方法与思路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547664" y="39489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3654304"/>
            <a:ext cx="1691680" cy="788186"/>
            <a:chOff x="0" y="1272662"/>
            <a:chExt cx="1691680" cy="788186"/>
          </a:xfrm>
        </p:grpSpPr>
        <p:sp>
          <p:nvSpPr>
            <p:cNvPr id="12" name="矩形 11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研究成果与应用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9" y="183653"/>
            <a:ext cx="950880" cy="950880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 userDrawn="1"/>
        </p:nvGraphicFramePr>
        <p:xfrm>
          <a:off x="8194" y="1295576"/>
          <a:ext cx="1691680" cy="39992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296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 userDrawn="1"/>
        </p:nvSpPr>
        <p:spPr>
          <a:xfrm>
            <a:off x="3668" y="2079006"/>
            <a:ext cx="1691680" cy="788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研究方法与思路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2439" y="4510374"/>
            <a:ext cx="1691680" cy="788186"/>
            <a:chOff x="2311936" y="2060849"/>
            <a:chExt cx="1691680" cy="788186"/>
          </a:xfrm>
        </p:grpSpPr>
        <p:sp>
          <p:nvSpPr>
            <p:cNvPr id="14" name="矩形 13"/>
            <p:cNvSpPr/>
            <p:nvPr userDrawn="1"/>
          </p:nvSpPr>
          <p:spPr>
            <a:xfrm>
              <a:off x="2311936" y="2060849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论文总结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6200000">
              <a:off x="3857302" y="2382934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9" y="183653"/>
            <a:ext cx="950880" cy="9508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932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9" y="-27384"/>
            <a:ext cx="2272415" cy="9601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1220072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00C3F7A1-FCEE-4E12-BEB0-527B87A0769B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8B444C96-CA8C-4BA7-992C-AAC2EE0D4A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5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file:///C:\Users\HowsenFisher\AppData\Local\Temp\wps\INetCache\8ea68cf4c93f2a657407c1112c9dee2a" TargetMode="Externa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6" Type="http://schemas.openxmlformats.org/officeDocument/2006/relationships/notesSlide" Target="../notesSlides/notesSlide7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6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960755" y="2559685"/>
            <a:ext cx="1035304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7200" dirty="0" err="1">
                <a:solidFill>
                  <a:schemeClr val="bg1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</a:rPr>
              <a:t>MiniJava</a:t>
            </a:r>
            <a:r>
              <a:rPr lang="zh-CN" altLang="en-US" sz="7200" dirty="0" err="1">
                <a:solidFill>
                  <a:schemeClr val="bg1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</a:rPr>
              <a:t>代码编辑</a:t>
            </a:r>
            <a:r>
              <a:rPr lang="zh-CN" altLang="en-US" sz="7200" dirty="0" err="1">
                <a:solidFill>
                  <a:schemeClr val="bg1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</a:rPr>
              <a:t>器</a:t>
            </a:r>
            <a:endParaRPr lang="zh-CN" altLang="en-US" sz="7200" dirty="0" err="1">
              <a:solidFill>
                <a:schemeClr val="bg1"/>
              </a:solidFill>
              <a:latin typeface="方正大标宋简体" panose="03000509000000000000" pitchFamily="2" charset="-122"/>
              <a:ea typeface="方正大标宋简体" panose="03000509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59375" y="4297680"/>
            <a:ext cx="3702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主讲人：于淏辰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75" y="476326"/>
            <a:ext cx="1629334" cy="162933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43"/>
          <p:cNvSpPr/>
          <p:nvPr/>
        </p:nvSpPr>
        <p:spPr>
          <a:xfrm>
            <a:off x="0" y="3622040"/>
            <a:ext cx="1695450" cy="781050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0" y="441116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项目管理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03142" y="3847558"/>
            <a:ext cx="119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代码提示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200471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代码重构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598469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编译运行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" y="128723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xtext</a:t>
            </a:r>
            <a:r>
              <a:rPr lang="zh-CN" altLang="en-US">
                <a:solidFill>
                  <a:schemeClr val="tx1"/>
                </a:solidFill>
              </a:rPr>
              <a:t>实现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3" y="2060029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语法高亮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85318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语法语义</a:t>
            </a:r>
            <a:r>
              <a:rPr lang="zh-CN" altLang="en-US"/>
              <a:t>检查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210764" y="52017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快速修复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789930" y="2506980"/>
            <a:ext cx="1485900" cy="183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839460" y="4415155"/>
            <a:ext cx="1485900" cy="183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1070" y="1676400"/>
            <a:ext cx="3248025" cy="171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985" y="1881505"/>
            <a:ext cx="2809875" cy="13049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505" y="3496945"/>
            <a:ext cx="3781425" cy="2286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395" y="3847465"/>
            <a:ext cx="3067050" cy="1524000"/>
          </a:xfrm>
          <a:prstGeom prst="rect">
            <a:avLst/>
          </a:prstGeom>
        </p:spPr>
      </p:pic>
      <p:sp>
        <p:nvSpPr>
          <p:cNvPr id="290" name="矩形 289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8" name="图片 2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210764" y="52017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</a:rPr>
              <a:t>代码提示</a:t>
            </a:r>
            <a:endParaRPr lang="zh-CN" altLang="en-US" sz="36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291465" y="1520825"/>
            <a:ext cx="11982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阿爸阿爸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3622040"/>
            <a:ext cx="1695450" cy="781050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41116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03142" y="3847558"/>
            <a:ext cx="119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代码提示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6891" y="4619910"/>
            <a:ext cx="119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项目管理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200471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代码重构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98469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编译运行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" y="128723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xtext</a:t>
            </a:r>
            <a:r>
              <a:rPr lang="zh-CN" altLang="en-US">
                <a:solidFill>
                  <a:schemeClr val="tx1"/>
                </a:solidFill>
              </a:rPr>
              <a:t>实现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3" y="2060029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语法高亮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622169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代码提示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3" y="285060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语法语义检查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444625"/>
            <a:ext cx="3974465" cy="155511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070" y="3279140"/>
            <a:ext cx="2762250" cy="10287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675" y="4508500"/>
            <a:ext cx="3819525" cy="14763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40" y="1444625"/>
            <a:ext cx="3238500" cy="178117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720" y="3340100"/>
            <a:ext cx="3990975" cy="164782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720" y="5003800"/>
            <a:ext cx="3714750" cy="1762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2210764" y="52017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项目管理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441116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6891" y="4619910"/>
            <a:ext cx="119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项目管理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200471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代码重构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98469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编译运行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" y="128723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xtext</a:t>
            </a:r>
            <a:r>
              <a:rPr lang="zh-CN" altLang="en-US">
                <a:solidFill>
                  <a:schemeClr val="tx1"/>
                </a:solidFill>
              </a:rPr>
              <a:t>实现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3" y="2060029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语法高亮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3" y="285060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语法语义检查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40766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项目管理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2" y="363038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代码提示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2" y="1287869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xtext</a:t>
            </a:r>
            <a:r>
              <a:rPr lang="zh-CN" altLang="en-US">
                <a:solidFill>
                  <a:schemeClr val="tx1"/>
                </a:solidFill>
              </a:rPr>
              <a:t>实现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3" y="206066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语法高亮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25" y="1287780"/>
            <a:ext cx="3833495" cy="21164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3493135"/>
            <a:ext cx="3945890" cy="32727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rcRect r="48442" b="58724"/>
          <a:stretch>
            <a:fillRect/>
          </a:stretch>
        </p:blipFill>
        <p:spPr>
          <a:xfrm>
            <a:off x="5908040" y="1234440"/>
            <a:ext cx="5578475" cy="239585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485" y="3631565"/>
            <a:ext cx="5574030" cy="2625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3825" y="92075"/>
            <a:ext cx="1420495" cy="10731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8354"/>
            <a:ext cx="1006879" cy="100687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5200471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代码重构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98469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编译运行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3" y="285060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语法语义检查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2" y="363038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代码提示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2" y="1287869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xtext</a:t>
            </a:r>
            <a:r>
              <a:rPr lang="zh-CN" altLang="en-US">
                <a:solidFill>
                  <a:schemeClr val="tx1"/>
                </a:solidFill>
              </a:rPr>
              <a:t>实现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3" y="206066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语法高亮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5" y="518871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代码重构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2" y="440889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项目管理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210764" y="52017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代码重构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5625" y="3949065"/>
            <a:ext cx="4257675" cy="2745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25" y="4411345"/>
            <a:ext cx="4943475" cy="2152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8354"/>
            <a:ext cx="1006879" cy="100687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3825" y="92075"/>
            <a:ext cx="1420495" cy="10731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7" y="125334"/>
            <a:ext cx="1006879" cy="100687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715" y="1824990"/>
            <a:ext cx="4342765" cy="13627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560" y="1939290"/>
            <a:ext cx="3562350" cy="1619250"/>
          </a:xfrm>
          <a:prstGeom prst="rect">
            <a:avLst/>
          </a:prstGeom>
        </p:spPr>
      </p:pic>
      <p:sp>
        <p:nvSpPr>
          <p:cNvPr id="21" name="右箭头 20"/>
          <p:cNvSpPr/>
          <p:nvPr/>
        </p:nvSpPr>
        <p:spPr>
          <a:xfrm>
            <a:off x="6003925" y="5173980"/>
            <a:ext cx="144526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083300" y="2489200"/>
            <a:ext cx="144526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5200471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代码重构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98469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编译运行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3" y="285060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语法语义检查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2" y="363038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代码提示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2" y="1287869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xtext</a:t>
            </a:r>
            <a:r>
              <a:rPr lang="zh-CN" altLang="en-US">
                <a:solidFill>
                  <a:schemeClr val="tx1"/>
                </a:solidFill>
              </a:rPr>
              <a:t>实现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3" y="206066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语法高亮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5" y="518871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代码重构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2" y="440889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项目管理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210764" y="52017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代码重构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6285" y="1908175"/>
            <a:ext cx="4721225" cy="20516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015" y="2224405"/>
            <a:ext cx="2952750" cy="1419225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6838950" y="2715895"/>
            <a:ext cx="144526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3825" y="92075"/>
            <a:ext cx="1420495" cy="10731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8354"/>
            <a:ext cx="1006879" cy="100687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795" y="4250690"/>
            <a:ext cx="4690110" cy="21691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235" y="4391025"/>
            <a:ext cx="3790950" cy="2028825"/>
          </a:xfrm>
          <a:prstGeom prst="rect">
            <a:avLst/>
          </a:prstGeom>
        </p:spPr>
      </p:pic>
      <p:sp>
        <p:nvSpPr>
          <p:cNvPr id="20" name="右箭头 19"/>
          <p:cNvSpPr/>
          <p:nvPr/>
        </p:nvSpPr>
        <p:spPr>
          <a:xfrm>
            <a:off x="6465570" y="5187315"/>
            <a:ext cx="144526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598469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编译运行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3" y="285060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语法语义检查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" y="363038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代码提示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2" y="1287869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xtext</a:t>
            </a:r>
            <a:r>
              <a:rPr lang="zh-CN" altLang="en-US">
                <a:solidFill>
                  <a:schemeClr val="tx1"/>
                </a:solidFill>
              </a:rPr>
              <a:t>实现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3" y="206066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语法高亮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" y="440889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项目管理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972939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编译运行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3" y="520010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代码重构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818969" y="520172"/>
            <a:ext cx="429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代码生成</a:t>
            </a:r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和编译运行</a:t>
            </a:r>
            <a:endParaRPr lang="en-US" altLang="zh-CN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9275" y="1165225"/>
            <a:ext cx="3975735" cy="27698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4028440"/>
            <a:ext cx="3848100" cy="876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92075"/>
            <a:ext cx="6062980" cy="41497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3825" y="92075"/>
            <a:ext cx="1420495" cy="10731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8354"/>
            <a:ext cx="1006879" cy="100687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 t="85080" r="71303"/>
          <a:stretch>
            <a:fillRect/>
          </a:stretch>
        </p:blipFill>
        <p:spPr>
          <a:xfrm>
            <a:off x="6197600" y="4241800"/>
            <a:ext cx="3784600" cy="13468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966595" y="5342255"/>
            <a:ext cx="95827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//生成文件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fsa.generateFile("java文件路径",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”java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文件内容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”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xtend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‘’’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字符序列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‘’’      ’‘’&lt;&lt;name&gt;&gt;‘’‘</a:t>
            </a: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03753" y="2982389"/>
            <a:ext cx="4241084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总体设计</a:t>
            </a:r>
            <a:endParaRPr lang="zh-CN" altLang="en-US" sz="4400" kern="1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7559" y="3966305"/>
            <a:ext cx="24093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xtext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框架的学习</a:t>
            </a:r>
            <a:endParaRPr lang="en-US" altLang="zh-CN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开发思路</a:t>
            </a:r>
            <a:endParaRPr lang="zh-CN" altLang="en-US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项目结构</a:t>
            </a:r>
            <a:endParaRPr lang="zh-CN" altLang="en-US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重要</a:t>
            </a: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模块</a:t>
            </a:r>
            <a:endParaRPr lang="zh-CN" altLang="en-US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100295" y="3854495"/>
            <a:ext cx="42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5434135" y="1315452"/>
            <a:ext cx="1580321" cy="1580321"/>
            <a:chOff x="5434135" y="1315452"/>
            <a:chExt cx="1580321" cy="1580321"/>
          </a:xfrm>
        </p:grpSpPr>
        <p:sp>
          <p:nvSpPr>
            <p:cNvPr id="2" name="椭圆 1"/>
            <p:cNvSpPr/>
            <p:nvPr/>
          </p:nvSpPr>
          <p:spPr>
            <a:xfrm>
              <a:off x="5434135" y="1315452"/>
              <a:ext cx="1580321" cy="158032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5684045" y="1658520"/>
              <a:ext cx="1080500" cy="88544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2210764" y="520172"/>
            <a:ext cx="3611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0" dirty="0">
                <a:latin typeface="黑体" panose="02010609060101010101" charset="-122"/>
                <a:ea typeface="黑体" panose="02010609060101010101" charset="-122"/>
              </a:rPr>
              <a:t>xtext</a:t>
            </a:r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框架的</a:t>
            </a:r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学习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91180" y="1598295"/>
            <a:ext cx="674116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官网教程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官方书籍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调试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看底层代码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08991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总体设计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36720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46323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缺陷和</a:t>
            </a:r>
            <a:r>
              <a:rPr lang="zh-CN" altLang="en-US">
                <a:solidFill>
                  <a:schemeClr val="tx1"/>
                </a:solidFill>
              </a:rPr>
              <a:t>未来工作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87065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关键技术</a:t>
            </a:r>
            <a:r>
              <a:rPr lang="zh-CN" altLang="en-US">
                <a:solidFill>
                  <a:schemeClr val="tx1"/>
                </a:solidFill>
              </a:rPr>
              <a:t>与难点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05" y="4131310"/>
            <a:ext cx="4219575" cy="2524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690" y="2307590"/>
            <a:ext cx="4737100" cy="19075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675" y="2614930"/>
            <a:ext cx="5330825" cy="38023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2210764" y="52017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开发思路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88" y="138849"/>
            <a:ext cx="1006879" cy="100687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8354"/>
            <a:ext cx="1006879" cy="100687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08991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总体设计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36720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link="rId2"/>
          <a:stretch>
            <a:fillRect/>
          </a:stretch>
        </p:blipFill>
        <p:spPr>
          <a:xfrm>
            <a:off x="6618605" y="1278255"/>
            <a:ext cx="5071110" cy="5323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446323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缺陷和</a:t>
            </a:r>
            <a:r>
              <a:rPr lang="zh-CN" altLang="en-US">
                <a:solidFill>
                  <a:schemeClr val="tx1"/>
                </a:solidFill>
              </a:rPr>
              <a:t>未来工作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0570" y="2091690"/>
            <a:ext cx="63112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第一周期（文法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准备周期）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写出基本的文法定义--&gt;消除左递归，开启回溯--&gt;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运行xtext工程--&gt;体验并测试自动生成的代码高亮，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代码提示，语法检查和代码重构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0570" y="4463415"/>
            <a:ext cx="60109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后续周期：</a:t>
            </a:r>
            <a:endParaRPr lang="zh-CN" altLang="en-US"/>
          </a:p>
          <a:p>
            <a:r>
              <a:rPr lang="zh-CN" altLang="en-US"/>
              <a:t>每次修改文法都定义为新的周期，流程如</a:t>
            </a:r>
            <a:r>
              <a:rPr lang="zh-CN" altLang="en-US"/>
              <a:t>右图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287065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关键技术</a:t>
            </a:r>
            <a:r>
              <a:rPr lang="zh-CN" altLang="en-US">
                <a:solidFill>
                  <a:schemeClr val="tx1"/>
                </a:solidFill>
              </a:rPr>
              <a:t>与难点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440" y="868045"/>
            <a:ext cx="4867275" cy="53244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10764" y="52017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项目结构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08991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总体设计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36720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46323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缺陷和</a:t>
            </a:r>
            <a:r>
              <a:rPr lang="zh-CN" altLang="en-US">
                <a:solidFill>
                  <a:schemeClr val="tx1"/>
                </a:solidFill>
              </a:rPr>
              <a:t>未来工作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87065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关键技术</a:t>
            </a:r>
            <a:r>
              <a:rPr lang="zh-CN" altLang="en-US">
                <a:solidFill>
                  <a:schemeClr val="tx1"/>
                </a:solidFill>
              </a:rPr>
              <a:t>与难点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0" name="图片 39" descr="绘图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5" y="400050"/>
            <a:ext cx="10361295" cy="73253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793221" y="2806467"/>
            <a:ext cx="1392667" cy="1392667"/>
            <a:chOff x="793221" y="2806467"/>
            <a:chExt cx="1392667" cy="1392667"/>
          </a:xfrm>
        </p:grpSpPr>
        <p:sp>
          <p:nvSpPr>
            <p:cNvPr id="3" name="椭圆 2"/>
            <p:cNvSpPr/>
            <p:nvPr/>
          </p:nvSpPr>
          <p:spPr>
            <a:xfrm>
              <a:off x="793221" y="2806467"/>
              <a:ext cx="1392667" cy="13926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Freeform 11"/>
            <p:cNvSpPr/>
            <p:nvPr/>
          </p:nvSpPr>
          <p:spPr bwMode="auto">
            <a:xfrm>
              <a:off x="917400" y="3225086"/>
              <a:ext cx="1144307" cy="630491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053956" y="2806467"/>
            <a:ext cx="1392667" cy="1392667"/>
            <a:chOff x="3053956" y="2806467"/>
            <a:chExt cx="1392667" cy="1392667"/>
          </a:xfrm>
        </p:grpSpPr>
        <p:sp>
          <p:nvSpPr>
            <p:cNvPr id="6" name="椭圆 5"/>
            <p:cNvSpPr/>
            <p:nvPr/>
          </p:nvSpPr>
          <p:spPr>
            <a:xfrm>
              <a:off x="3053956" y="2806467"/>
              <a:ext cx="1392667" cy="13926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3276000" y="3136654"/>
              <a:ext cx="926224" cy="759021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314692" y="2806467"/>
            <a:ext cx="1392667" cy="1392667"/>
            <a:chOff x="5314692" y="2806467"/>
            <a:chExt cx="1392667" cy="1392667"/>
          </a:xfrm>
        </p:grpSpPr>
        <p:sp>
          <p:nvSpPr>
            <p:cNvPr id="9" name="椭圆 8"/>
            <p:cNvSpPr/>
            <p:nvPr/>
          </p:nvSpPr>
          <p:spPr>
            <a:xfrm>
              <a:off x="5314692" y="2806467"/>
              <a:ext cx="1392667" cy="13926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8"/>
            <p:cNvSpPr>
              <a:spLocks noEditPoints="1"/>
            </p:cNvSpPr>
            <p:nvPr/>
          </p:nvSpPr>
          <p:spPr bwMode="auto">
            <a:xfrm>
              <a:off x="5593576" y="2987276"/>
              <a:ext cx="812834" cy="974926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575429" y="2806467"/>
            <a:ext cx="1392667" cy="1392667"/>
            <a:chOff x="7575429" y="2806467"/>
            <a:chExt cx="1392667" cy="1392667"/>
          </a:xfrm>
        </p:grpSpPr>
        <p:sp>
          <p:nvSpPr>
            <p:cNvPr id="12" name="椭圆 11"/>
            <p:cNvSpPr/>
            <p:nvPr/>
          </p:nvSpPr>
          <p:spPr>
            <a:xfrm>
              <a:off x="7575429" y="2806467"/>
              <a:ext cx="1392667" cy="13926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809898" y="3166582"/>
              <a:ext cx="923728" cy="628214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14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" name="Freeform 24"/>
              <p:cNvSpPr/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" name="Freeform 25"/>
              <p:cNvSpPr/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" name="Freeform 26"/>
              <p:cNvSpPr/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" name="Freeform 27"/>
              <p:cNvSpPr/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" name="Freeform 28"/>
              <p:cNvSpPr/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" name="Freeform 29"/>
              <p:cNvSpPr/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30"/>
              <p:cNvSpPr/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31"/>
              <p:cNvSpPr/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32"/>
              <p:cNvSpPr/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33"/>
              <p:cNvSpPr/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836165" y="2806467"/>
            <a:ext cx="1392667" cy="1392667"/>
            <a:chOff x="9836165" y="2806467"/>
            <a:chExt cx="1392667" cy="1392667"/>
          </a:xfrm>
        </p:grpSpPr>
        <p:sp>
          <p:nvSpPr>
            <p:cNvPr id="26" name="椭圆 25"/>
            <p:cNvSpPr/>
            <p:nvPr/>
          </p:nvSpPr>
          <p:spPr>
            <a:xfrm>
              <a:off x="9836165" y="2806467"/>
              <a:ext cx="1392667" cy="13926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10301566" y="3055053"/>
              <a:ext cx="548460" cy="811071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28" name="矩形 27"/>
          <p:cNvSpPr/>
          <p:nvPr/>
        </p:nvSpPr>
        <p:spPr>
          <a:xfrm>
            <a:off x="793218" y="4448712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需求与</a:t>
            </a:r>
            <a:r>
              <a:rPr lang="zh-CN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展示</a:t>
            </a:r>
            <a:endParaRPr lang="zh-CN" altLang="en-US" sz="24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38634" y="1994760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总体设计</a:t>
            </a:r>
            <a:endParaRPr lang="zh-CN" altLang="en-US" sz="24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437150" y="455108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关键技术与实践难点</a:t>
            </a:r>
            <a:endParaRPr lang="zh-CN" altLang="zh-CN" sz="24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75315" y="212283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效果</a:t>
            </a:r>
            <a:r>
              <a:rPr lang="zh-CN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展示</a:t>
            </a:r>
            <a:endParaRPr lang="zh-CN" altLang="en-US" sz="24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417753" y="4448989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缺陷和</a:t>
            </a:r>
            <a:r>
              <a:rPr lang="zh-CN" altLang="en-US" sz="2400" kern="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未来工作</a:t>
            </a:r>
            <a:endParaRPr lang="zh-CN" altLang="en-US" sz="2400" kern="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1"/>
          <p:cNvSpPr txBox="1">
            <a:spLocks noChangeArrowheads="1"/>
          </p:cNvSpPr>
          <p:nvPr/>
        </p:nvSpPr>
        <p:spPr bwMode="auto">
          <a:xfrm>
            <a:off x="234049" y="331824"/>
            <a:ext cx="36553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目录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/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CONTENTS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10764" y="52017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重要</a:t>
            </a:r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模块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08991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总体设计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36720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46323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缺陷和</a:t>
            </a:r>
            <a:r>
              <a:rPr lang="zh-CN" altLang="en-US">
                <a:solidFill>
                  <a:schemeClr val="tx1"/>
                </a:solidFill>
              </a:rPr>
              <a:t>未来工作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87065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关键技术</a:t>
            </a:r>
            <a:r>
              <a:rPr lang="zh-CN" altLang="en-US">
                <a:solidFill>
                  <a:schemeClr val="tx1"/>
                </a:solidFill>
              </a:rPr>
              <a:t>与难点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60" y="1724025"/>
            <a:ext cx="4971415" cy="1302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4084955"/>
            <a:ext cx="5539740" cy="9258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860" y="3631565"/>
            <a:ext cx="5154930" cy="37592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03753" y="2982389"/>
            <a:ext cx="42410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关键技术与难点</a:t>
            </a:r>
            <a:endParaRPr lang="zh-CN" altLang="zh-CN" sz="4400" kern="1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100295" y="3854495"/>
            <a:ext cx="42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434135" y="1315452"/>
            <a:ext cx="1580321" cy="1580321"/>
            <a:chOff x="5434135" y="1315452"/>
            <a:chExt cx="1580321" cy="1580321"/>
          </a:xfrm>
        </p:grpSpPr>
        <p:sp>
          <p:nvSpPr>
            <p:cNvPr id="2" name="椭圆 1"/>
            <p:cNvSpPr/>
            <p:nvPr/>
          </p:nvSpPr>
          <p:spPr>
            <a:xfrm>
              <a:off x="5434135" y="1315452"/>
              <a:ext cx="1580321" cy="158032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8"/>
            <p:cNvSpPr>
              <a:spLocks noChangeAspect="1" noEditPoints="1"/>
            </p:cNvSpPr>
            <p:nvPr/>
          </p:nvSpPr>
          <p:spPr bwMode="auto">
            <a:xfrm>
              <a:off x="5781302" y="1521292"/>
              <a:ext cx="900000" cy="1079474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2210764" y="52017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学习难点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6720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46323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缺陷和</a:t>
            </a:r>
            <a:r>
              <a:rPr lang="zh-CN" altLang="en-US">
                <a:solidFill>
                  <a:schemeClr val="tx1"/>
                </a:solidFill>
              </a:rPr>
              <a:t>未来工作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87096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关键技术与难点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20591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20240" y="1732280"/>
            <a:ext cx="4968240" cy="139319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学习成本出奇的高：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先学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java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，再学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eclipse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，然后学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xtext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xtend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8495" y="1732280"/>
            <a:ext cx="4622165" cy="139319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文档和开源项目极其稀少，纯英文文档带来困难</a:t>
            </a:r>
            <a:endParaRPr lang="zh-CN" altLang="en-US" sz="16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20240" y="3437255"/>
            <a:ext cx="4968240" cy="139319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未曾接触过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EMF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，对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EMF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数据结构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不熟悉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08495" y="3437255"/>
            <a:ext cx="4622165" cy="139319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xtext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项目结构没有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宏观认知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66210" y="5030470"/>
            <a:ext cx="6158865" cy="139319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文档和书籍对某些问题没有解释，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需要自己探索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2210764" y="520172"/>
            <a:ext cx="658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</a:rPr>
              <a:t>技术难点</a:t>
            </a:r>
            <a:r>
              <a:rPr lang="en-US" altLang="zh-CN" sz="3600" dirty="0">
                <a:latin typeface="黑体" panose="02010609060101010101" charset="-122"/>
                <a:ea typeface="黑体" panose="02010609060101010101" charset="-122"/>
              </a:rPr>
              <a:t>——</a:t>
            </a:r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</a:rPr>
              <a:t>相比于学习</a:t>
            </a:r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</a:rPr>
              <a:t>好得多</a:t>
            </a:r>
            <a:endParaRPr lang="zh-CN" altLang="en-US" sz="36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2" name="Content Placeholder 2"/>
          <p:cNvSpPr txBox="1"/>
          <p:nvPr/>
        </p:nvSpPr>
        <p:spPr>
          <a:xfrm>
            <a:off x="4674616" y="3175531"/>
            <a:ext cx="6698365" cy="510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黑体" panose="02010600040101010101" pitchFamily="2" charset="-122"/>
              </a:rPr>
              <a:t>不知道众多类之间的调用关系，接口和类的大量定义具有迷惑性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华文黑体" panose="02010600040101010101" pitchFamily="2" charset="-122"/>
            </a:endParaRPr>
          </a:p>
        </p:txBody>
      </p:sp>
      <p:sp>
        <p:nvSpPr>
          <p:cNvPr id="63" name="Content Placeholder 2"/>
          <p:cNvSpPr txBox="1"/>
          <p:nvPr/>
        </p:nvSpPr>
        <p:spPr>
          <a:xfrm>
            <a:off x="4673981" y="4194132"/>
            <a:ext cx="6698365" cy="510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黑体" panose="02010600040101010101" pitchFamily="2" charset="-122"/>
              </a:rPr>
              <a:t>注解和一些函数的写法不曾见过，难以读懂和仿写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华文黑体" panose="02010600040101010101" pitchFamily="2" charset="-122"/>
            </a:endParaRPr>
          </a:p>
        </p:txBody>
      </p:sp>
      <p:sp>
        <p:nvSpPr>
          <p:cNvPr id="64" name="Content Placeholder 2"/>
          <p:cNvSpPr txBox="1"/>
          <p:nvPr/>
        </p:nvSpPr>
        <p:spPr>
          <a:xfrm>
            <a:off x="4674616" y="5242429"/>
            <a:ext cx="6698365" cy="510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黑体" panose="02010600040101010101" pitchFamily="2" charset="-122"/>
              </a:rPr>
              <a:t>耦合度很高，尤其是文法，改一处，动全局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华文黑体" panose="02010600040101010101" pitchFamily="2" charset="-122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2284095" y="4048125"/>
            <a:ext cx="1960880" cy="784225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</a:rPr>
              <a:t>陌生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7" name="任意多边形 96"/>
          <p:cNvSpPr/>
          <p:nvPr/>
        </p:nvSpPr>
        <p:spPr>
          <a:xfrm>
            <a:off x="2284095" y="5095240"/>
            <a:ext cx="1960880" cy="784225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</a:rPr>
              <a:t>高耦合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0" name="任意多边形 99"/>
          <p:cNvSpPr/>
          <p:nvPr/>
        </p:nvSpPr>
        <p:spPr>
          <a:xfrm>
            <a:off x="2284095" y="2065020"/>
            <a:ext cx="1960880" cy="784225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b="1" kern="1200" dirty="0">
              <a:solidFill>
                <a:schemeClr val="bg1"/>
              </a:solidFill>
            </a:endParaRP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kern="1200" dirty="0">
                <a:solidFill>
                  <a:schemeClr val="bg1"/>
                </a:solidFill>
              </a:rPr>
              <a:t>全面性</a:t>
            </a:r>
            <a:endParaRPr lang="en-US" sz="1050" b="1" kern="1200" dirty="0">
              <a:solidFill>
                <a:schemeClr val="bg1"/>
              </a:solidFill>
            </a:endParaRP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>
              <a:solidFill>
                <a:schemeClr val="bg1"/>
              </a:solidFill>
            </a:endParaRPr>
          </a:p>
        </p:txBody>
      </p:sp>
      <p:sp>
        <p:nvSpPr>
          <p:cNvPr id="103" name="任意多边形 102"/>
          <p:cNvSpPr/>
          <p:nvPr/>
        </p:nvSpPr>
        <p:spPr>
          <a:xfrm>
            <a:off x="2284095" y="3043555"/>
            <a:ext cx="1960880" cy="784225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kern="1200" dirty="0">
                <a:solidFill>
                  <a:schemeClr val="bg1"/>
                </a:solidFill>
              </a:rPr>
              <a:t>冗杂性</a:t>
            </a:r>
            <a:endParaRPr lang="zh-CN" altLang="en-US" b="1" kern="1200" dirty="0">
              <a:solidFill>
                <a:schemeClr val="bg1"/>
              </a:solidFill>
            </a:endParaRPr>
          </a:p>
        </p:txBody>
      </p:sp>
      <p:sp>
        <p:nvSpPr>
          <p:cNvPr id="105" name="Content Placeholder 2"/>
          <p:cNvSpPr txBox="1"/>
          <p:nvPr/>
        </p:nvSpPr>
        <p:spPr>
          <a:xfrm>
            <a:off x="4674870" y="2105660"/>
            <a:ext cx="6698615" cy="703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黑体" panose="02010600040101010101" pitchFamily="2" charset="-122"/>
              </a:rPr>
              <a:t>很难做到全面考虑，我们目前的经验来说，遇到的语法错误可能不全面，最有效的方法就是小组讨论，集思广益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华文黑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6720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46323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缺陷和</a:t>
            </a:r>
            <a:r>
              <a:rPr lang="zh-CN" altLang="en-US">
                <a:solidFill>
                  <a:schemeClr val="tx1"/>
                </a:solidFill>
              </a:rPr>
              <a:t>未来工作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7096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关键技术与难点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0591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1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2210764" y="5201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关键技术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6720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46323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缺陷和</a:t>
            </a:r>
            <a:r>
              <a:rPr lang="zh-CN" altLang="en-US">
                <a:solidFill>
                  <a:schemeClr val="tx1"/>
                </a:solidFill>
              </a:rPr>
              <a:t>未来工作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87065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关键技术</a:t>
            </a:r>
            <a:r>
              <a:rPr lang="zh-CN" altLang="en-US">
                <a:solidFill>
                  <a:schemeClr val="tx1"/>
                </a:solidFill>
              </a:rPr>
              <a:t>与难点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7096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关键技术与难点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0591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59940" y="1518285"/>
            <a:ext cx="15544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验证器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59940" y="2316480"/>
            <a:ext cx="102616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@Check(CheckType.FAST)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def check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xxxxx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(){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warning/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error("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提示的文字",MiniJavaPackage.Literals.VAR_DECL__NAME,REPEATED_NAME)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}</a:t>
            </a: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801620" y="1825625"/>
            <a:ext cx="1750695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62475" y="1591310"/>
            <a:ext cx="413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Check</a:t>
            </a:r>
            <a:r>
              <a:rPr lang="zh-CN" altLang="en-US">
                <a:solidFill>
                  <a:srgbClr val="FF0000"/>
                </a:solidFill>
              </a:rPr>
              <a:t>注解，注解的函数会自动运行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361815" y="2303780"/>
            <a:ext cx="1262380" cy="220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721985" y="2098040"/>
            <a:ext cx="413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FAST</a:t>
            </a:r>
            <a:r>
              <a:rPr lang="zh-CN" altLang="en-US">
                <a:solidFill>
                  <a:srgbClr val="FF0000"/>
                </a:solidFill>
              </a:rPr>
              <a:t>代表在编辑，保存时</a:t>
            </a:r>
            <a:r>
              <a:rPr lang="zh-CN" altLang="en-US">
                <a:solidFill>
                  <a:srgbClr val="FF0000"/>
                </a:solidFill>
              </a:rPr>
              <a:t>触发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098800" y="2801620"/>
            <a:ext cx="18415" cy="930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735580" y="3792220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函数名自定义</a:t>
            </a:r>
            <a:r>
              <a:rPr lang="zh-CN" altLang="en-US">
                <a:solidFill>
                  <a:srgbClr val="FF0000"/>
                </a:solidFill>
              </a:rPr>
              <a:t>即可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3458210" y="3151505"/>
            <a:ext cx="18415" cy="155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461260" y="4866005"/>
            <a:ext cx="2012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可选</a:t>
            </a:r>
            <a:r>
              <a:rPr lang="en-US" altLang="zh-CN">
                <a:solidFill>
                  <a:srgbClr val="FF0000"/>
                </a:solidFill>
              </a:rPr>
              <a:t>warning</a:t>
            </a:r>
            <a:r>
              <a:rPr lang="zh-CN" altLang="en-US">
                <a:solidFill>
                  <a:srgbClr val="FF0000"/>
                </a:solidFill>
              </a:rPr>
              <a:t>或</a:t>
            </a:r>
            <a:r>
              <a:rPr lang="en-US" altLang="zh-CN">
                <a:solidFill>
                  <a:srgbClr val="FF0000"/>
                </a:solidFill>
              </a:rPr>
              <a:t>error</a:t>
            </a:r>
            <a:r>
              <a:rPr lang="zh-CN" altLang="en-US">
                <a:solidFill>
                  <a:srgbClr val="FF0000"/>
                </a:solidFill>
              </a:rPr>
              <a:t>，对应着编辑器里的黄线和</a:t>
            </a:r>
            <a:r>
              <a:rPr lang="zh-CN" altLang="en-US">
                <a:solidFill>
                  <a:srgbClr val="FF0000"/>
                </a:solidFill>
              </a:rPr>
              <a:t>红线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435475" y="3188335"/>
            <a:ext cx="1447165" cy="103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69560" y="4220845"/>
            <a:ext cx="2012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鼠标放到波浪线上的</a:t>
            </a:r>
            <a:r>
              <a:rPr lang="zh-CN" altLang="en-US">
                <a:solidFill>
                  <a:srgbClr val="FF0000"/>
                </a:solidFill>
              </a:rPr>
              <a:t>提示文字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8544560" y="3188335"/>
            <a:ext cx="20320" cy="1087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841615" y="4384675"/>
            <a:ext cx="2012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对</a:t>
            </a:r>
            <a:r>
              <a:rPr lang="en-US" altLang="zh-CN">
                <a:solidFill>
                  <a:srgbClr val="FF0000"/>
                </a:solidFill>
              </a:rPr>
              <a:t>xxxx</a:t>
            </a:r>
            <a:r>
              <a:rPr lang="zh-CN" altLang="en-US">
                <a:solidFill>
                  <a:srgbClr val="FF0000"/>
                </a:solidFill>
              </a:rPr>
              <a:t>画</a:t>
            </a:r>
            <a:r>
              <a:rPr lang="zh-CN" altLang="en-US">
                <a:solidFill>
                  <a:srgbClr val="FF0000"/>
                </a:solidFill>
              </a:rPr>
              <a:t>波浪线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这里是定义式的</a:t>
            </a:r>
            <a:r>
              <a:rPr lang="zh-CN" altLang="en-US">
                <a:solidFill>
                  <a:srgbClr val="FF0000"/>
                </a:solidFill>
              </a:rPr>
              <a:t>变量名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10782300" y="3188335"/>
            <a:ext cx="20320" cy="1087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9978390" y="4392930"/>
            <a:ext cx="2012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一个字符串，绑定一个错误</a:t>
            </a:r>
            <a:r>
              <a:rPr lang="en-US" altLang="zh-CN">
                <a:solidFill>
                  <a:srgbClr val="FF0000"/>
                </a:solidFill>
              </a:rPr>
              <a:t>id</a:t>
            </a:r>
            <a:r>
              <a:rPr lang="zh-CN" altLang="en-US">
                <a:solidFill>
                  <a:srgbClr val="FF0000"/>
                </a:solidFill>
              </a:rPr>
              <a:t>，与快速修复</a:t>
            </a:r>
            <a:r>
              <a:rPr lang="zh-CN" altLang="en-US">
                <a:solidFill>
                  <a:srgbClr val="FF0000"/>
                </a:solidFill>
              </a:rPr>
              <a:t>配合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2059940" y="1518285"/>
            <a:ext cx="15544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验证器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10764" y="5201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关键技术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1070" y="2442845"/>
            <a:ext cx="66408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等线" panose="02010600030101010101" charset="-122"/>
                <a:ea typeface="等线" panose="02010600030101010101" charset="-122"/>
              </a:rPr>
              <a:t>EObject.</a:t>
            </a:r>
            <a:r>
              <a:rPr lang="zh-CN" altLang="en-US" sz="2400" b="1">
                <a:latin typeface="等线" panose="02010600030101010101" charset="-122"/>
                <a:ea typeface="等线" panose="02010600030101010101" charset="-122"/>
              </a:rPr>
              <a:t>eAllContents.toIterable.filter</a:t>
            </a:r>
            <a:r>
              <a:rPr lang="en-US" altLang="zh-CN" sz="2400" b="1">
                <a:latin typeface="等线" panose="02010600030101010101" charset="-122"/>
                <a:ea typeface="等线" panose="02010600030101010101" charset="-122"/>
              </a:rPr>
              <a:t>(EClass)</a:t>
            </a:r>
            <a:endParaRPr lang="en-US" altLang="zh-CN" sz="2400" b="1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 b="1">
                <a:latin typeface="等线" panose="02010600030101010101" charset="-122"/>
                <a:ea typeface="等线" panose="02010600030101010101" charset="-122"/>
              </a:rPr>
              <a:t>//</a:t>
            </a:r>
            <a:r>
              <a:rPr lang="zh-CN" altLang="en-US" sz="2400" b="1">
                <a:latin typeface="等线" panose="02010600030101010101" charset="-122"/>
                <a:ea typeface="等线" panose="02010600030101010101" charset="-122"/>
              </a:rPr>
              <a:t>在</a:t>
            </a:r>
            <a:r>
              <a:rPr lang="en-US" altLang="zh-CN" sz="2400" b="1">
                <a:latin typeface="等线" panose="02010600030101010101" charset="-122"/>
                <a:ea typeface="等线" panose="02010600030101010101" charset="-122"/>
              </a:rPr>
              <a:t>EObject</a:t>
            </a:r>
            <a:r>
              <a:rPr lang="zh-CN" altLang="en-US" sz="2400" b="1">
                <a:latin typeface="等线" panose="02010600030101010101" charset="-122"/>
                <a:ea typeface="等线" panose="02010600030101010101" charset="-122"/>
              </a:rPr>
              <a:t>的所有资源里过滤出指定类的</a:t>
            </a:r>
            <a:r>
              <a:rPr lang="zh-CN" altLang="en-US" sz="2400" b="1">
                <a:latin typeface="等线" panose="02010600030101010101" charset="-122"/>
                <a:ea typeface="等线" panose="02010600030101010101" charset="-122"/>
              </a:rPr>
              <a:t>实例</a:t>
            </a:r>
            <a:endParaRPr lang="zh-CN" altLang="en-US" sz="2400" b="1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11070" y="3552190"/>
            <a:ext cx="66408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等线" panose="02010600030101010101" charset="-122"/>
                <a:ea typeface="等线" panose="02010600030101010101" charset="-122"/>
              </a:rPr>
              <a:t>EObject.eContainer</a:t>
            </a:r>
            <a:endParaRPr lang="en-US" altLang="zh-CN" sz="2400" b="1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 b="1">
                <a:latin typeface="等线" panose="02010600030101010101" charset="-122"/>
                <a:ea typeface="等线" panose="02010600030101010101" charset="-122"/>
              </a:rPr>
              <a:t>//</a:t>
            </a:r>
            <a:r>
              <a:rPr lang="zh-CN" altLang="en-US" sz="2400" b="1">
                <a:latin typeface="等线" panose="02010600030101010101" charset="-122"/>
                <a:ea typeface="等线" panose="02010600030101010101" charset="-122"/>
              </a:rPr>
              <a:t>获取此对象的父对象，对应于语法树的</a:t>
            </a:r>
            <a:r>
              <a:rPr lang="zh-CN" altLang="en-US" sz="2400" b="1">
                <a:latin typeface="等线" panose="02010600030101010101" charset="-122"/>
                <a:ea typeface="等线" panose="02010600030101010101" charset="-122"/>
              </a:rPr>
              <a:t>父节点</a:t>
            </a:r>
            <a:endParaRPr lang="zh-CN" altLang="en-US" sz="2400" b="1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6720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46323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缺陷和</a:t>
            </a:r>
            <a:r>
              <a:rPr lang="zh-CN" altLang="en-US">
                <a:solidFill>
                  <a:schemeClr val="tx1"/>
                </a:solidFill>
              </a:rPr>
              <a:t>未来工作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87096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关键技术与难点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20591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2011680" y="1557655"/>
            <a:ext cx="393700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快速修复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QuickFix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10764" y="5201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关键技术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6720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46323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缺陷和</a:t>
            </a:r>
            <a:r>
              <a:rPr lang="zh-CN" altLang="en-US">
                <a:solidFill>
                  <a:schemeClr val="tx1"/>
                </a:solidFill>
              </a:rPr>
              <a:t>未来工作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87096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关键技术与难点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20591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21585" y="2413635"/>
            <a:ext cx="77241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@Fix(MiniJavaValidator.UNCAMELCASE)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def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xxxxxx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(Issue issue, IssueResolutionAcceptor acceptor){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   acceptor.accept(issue, 'xxxx', 'xxxx',  'upcase.png') [context |  your_code ]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}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5627370" y="843280"/>
            <a:ext cx="1038225" cy="1781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39460" y="446405"/>
            <a:ext cx="2457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对应着验证器的错误</a:t>
            </a:r>
            <a:r>
              <a:rPr lang="en-US" altLang="zh-CN">
                <a:solidFill>
                  <a:srgbClr val="FF0000"/>
                </a:solidFill>
              </a:rPr>
              <a:t>id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021965" y="1972945"/>
            <a:ext cx="4324985" cy="62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533640" y="1696085"/>
            <a:ext cx="3200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fix</a:t>
            </a:r>
            <a:r>
              <a:rPr lang="zh-CN" altLang="en-US">
                <a:solidFill>
                  <a:srgbClr val="FF0000"/>
                </a:solidFill>
              </a:rPr>
              <a:t>注解，鼠标点击修复时</a:t>
            </a:r>
            <a:r>
              <a:rPr lang="zh-CN" altLang="en-US">
                <a:solidFill>
                  <a:srgbClr val="FF0000"/>
                </a:solidFill>
              </a:rPr>
              <a:t>触发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5" y="4453255"/>
            <a:ext cx="3543300" cy="208597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7642225" y="2583815"/>
            <a:ext cx="101790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924800" y="2139950"/>
            <a:ext cx="2560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acceptor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UI</a:t>
            </a:r>
            <a:r>
              <a:rPr lang="zh-CN" altLang="en-US">
                <a:solidFill>
                  <a:srgbClr val="FF0000"/>
                </a:solidFill>
              </a:rPr>
              <a:t>交互</a:t>
            </a:r>
            <a:r>
              <a:rPr lang="zh-CN" altLang="en-US">
                <a:solidFill>
                  <a:srgbClr val="FF0000"/>
                </a:solidFill>
              </a:rPr>
              <a:t>有关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4813300" y="3234690"/>
            <a:ext cx="478155" cy="67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604125" y="379730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修复位置的上下文</a:t>
            </a:r>
            <a:r>
              <a:rPr lang="zh-CN" altLang="en-US">
                <a:solidFill>
                  <a:srgbClr val="FF0000"/>
                </a:solidFill>
              </a:rPr>
              <a:t>信息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209280" y="3289935"/>
            <a:ext cx="257175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44290" y="39617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提示修复的</a:t>
            </a:r>
            <a:r>
              <a:rPr lang="zh-CN" altLang="en-US">
                <a:solidFill>
                  <a:srgbClr val="FF0000"/>
                </a:solidFill>
              </a:rPr>
              <a:t>文字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文本框 40"/>
          <p:cNvSpPr txBox="1"/>
          <p:nvPr/>
        </p:nvSpPr>
        <p:spPr>
          <a:xfrm>
            <a:off x="2210764" y="5201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关键技术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6720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46323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缺陷和</a:t>
            </a:r>
            <a:r>
              <a:rPr lang="zh-CN" altLang="en-US">
                <a:solidFill>
                  <a:schemeClr val="tx1"/>
                </a:solidFill>
              </a:rPr>
              <a:t>未来工作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87096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关键技术与难点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20591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098358" y="1577975"/>
            <a:ext cx="459803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交叉引用限制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scop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11070" y="2246630"/>
            <a:ext cx="65030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a = 2;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/>
              <a:t>这个代码首先要求定义式</a:t>
            </a:r>
            <a:r>
              <a:rPr lang="en-US" altLang="zh-CN"/>
              <a:t>int a;</a:t>
            </a:r>
            <a:r>
              <a:rPr lang="zh-CN" altLang="en-US"/>
              <a:t>出现，这就需要交叉引用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所以我们在文法中会定义：</a:t>
            </a:r>
            <a:r>
              <a:rPr lang="en-US" altLang="zh-CN"/>
              <a:t>Expression:id=[VarDecl|ID]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但我们还要求</a:t>
            </a:r>
            <a:r>
              <a:rPr lang="en-US" altLang="zh-CN"/>
              <a:t>int a</a:t>
            </a:r>
            <a:r>
              <a:rPr lang="zh-CN" altLang="en-US"/>
              <a:t>必须在</a:t>
            </a:r>
            <a:r>
              <a:rPr lang="en-US" altLang="zh-CN"/>
              <a:t>a=2</a:t>
            </a:r>
            <a:r>
              <a:rPr lang="zh-CN" altLang="en-US"/>
              <a:t>之前出现，这个要求文法实现不了，就要用交叉引用限制</a:t>
            </a:r>
            <a:r>
              <a:rPr lang="en-US" altLang="zh-CN"/>
              <a:t>scop</a:t>
            </a:r>
            <a:r>
              <a:rPr lang="en-US" altLang="zh-CN"/>
              <a:t>ing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11070" y="4784090"/>
            <a:ext cx="49199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等线" panose="02010600030101010101" charset="-122"/>
                <a:ea typeface="等线" panose="02010600030101010101" charset="-122"/>
              </a:rPr>
              <a:t>Scopes.scopeFor(candidates);</a:t>
            </a:r>
            <a:endParaRPr lang="zh-CN" altLang="en-US" sz="2400" b="1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631180" y="5153025"/>
            <a:ext cx="1445260" cy="305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696710" y="5539740"/>
            <a:ext cx="2219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交叉引用的候选集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文本框 40"/>
          <p:cNvSpPr txBox="1"/>
          <p:nvPr/>
        </p:nvSpPr>
        <p:spPr>
          <a:xfrm>
            <a:off x="2210764" y="5201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关键技术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6720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46323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缺陷和</a:t>
            </a:r>
            <a:r>
              <a:rPr lang="zh-CN" altLang="en-US">
                <a:solidFill>
                  <a:schemeClr val="tx1"/>
                </a:solidFill>
              </a:rPr>
              <a:t>未来工作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87096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关键技术与难点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20591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230121" y="1496695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代码重构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11070" y="2246630"/>
            <a:ext cx="650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难在</a:t>
            </a:r>
            <a:r>
              <a:rPr lang="zh-CN" altLang="en-US"/>
              <a:t>找不到在什么地方写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92985" y="2771775"/>
            <a:ext cx="6278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其实</a:t>
            </a:r>
            <a:r>
              <a:rPr lang="en-US" altLang="zh-CN"/>
              <a:t>mwe2</a:t>
            </a:r>
            <a:r>
              <a:rPr lang="zh-CN" altLang="en-US"/>
              <a:t>配置文件已经帮助我们开启了代码重构基本功能，如果实在不放心开没开，就在</a:t>
            </a:r>
            <a:r>
              <a:rPr lang="en-US" altLang="zh-CN"/>
              <a:t>mwe2</a:t>
            </a:r>
            <a:r>
              <a:rPr lang="zh-CN" altLang="en-US"/>
              <a:t>中添加</a:t>
            </a:r>
            <a:r>
              <a:rPr lang="zh-CN" altLang="en-US"/>
              <a:t>一行：</a:t>
            </a:r>
            <a:endParaRPr lang="zh-CN" altLang="en-US"/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renameRefactoring={}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3465" y="3947160"/>
            <a:ext cx="627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xtext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自动帮我们实现了最基础的重命名变量的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重构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4703445"/>
            <a:ext cx="4342765" cy="13627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415" y="4512310"/>
            <a:ext cx="3562350" cy="161925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6436995" y="5237480"/>
            <a:ext cx="144526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文本框 40"/>
          <p:cNvSpPr txBox="1"/>
          <p:nvPr/>
        </p:nvSpPr>
        <p:spPr>
          <a:xfrm>
            <a:off x="2210764" y="5201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关键技术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6720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46323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缺陷和</a:t>
            </a:r>
            <a:r>
              <a:rPr lang="zh-CN" altLang="en-US">
                <a:solidFill>
                  <a:schemeClr val="tx1"/>
                </a:solidFill>
              </a:rPr>
              <a:t>未来工作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87096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关键技术与难点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20591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230121" y="1496695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代码重构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11070" y="2246630"/>
            <a:ext cx="650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难在</a:t>
            </a:r>
            <a:r>
              <a:rPr lang="zh-CN" altLang="en-US"/>
              <a:t>找不到在什么地方写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84730" y="2870835"/>
            <a:ext cx="7621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想自己添加重构方法，关键是你怎么找到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eclipse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右键菜单的添加方法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提示：在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plugin.xml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里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配置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87044" y="985674"/>
            <a:ext cx="1580321" cy="1580321"/>
            <a:chOff x="5081757" y="1878010"/>
            <a:chExt cx="1392667" cy="1392667"/>
          </a:xfrm>
        </p:grpSpPr>
        <p:sp>
          <p:nvSpPr>
            <p:cNvPr id="2" name="椭圆 1"/>
            <p:cNvSpPr/>
            <p:nvPr/>
          </p:nvSpPr>
          <p:spPr>
            <a:xfrm>
              <a:off x="5081757" y="1878010"/>
              <a:ext cx="1392667" cy="13926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Freeform 11"/>
            <p:cNvSpPr/>
            <p:nvPr/>
          </p:nvSpPr>
          <p:spPr bwMode="auto">
            <a:xfrm>
              <a:off x="5205936" y="2296629"/>
              <a:ext cx="1144307" cy="630491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170659" y="2671304"/>
            <a:ext cx="36118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需求与</a:t>
            </a:r>
            <a:r>
              <a:rPr lang="zh-CN" altLang="en-US" sz="54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展示</a:t>
            </a:r>
            <a:endParaRPr lang="zh-CN" altLang="en-US" sz="5400" kern="1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75138" y="3884758"/>
            <a:ext cx="247605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xtext</a:t>
            </a: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实现</a:t>
            </a:r>
            <a:endParaRPr lang="en-US" altLang="zh-CN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语法高亮</a:t>
            </a:r>
            <a:endParaRPr lang="en-US" altLang="zh-CN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语法语义检查</a:t>
            </a:r>
            <a:endParaRPr lang="zh-CN" altLang="en-US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08879" y="3884758"/>
            <a:ext cx="247605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代码提示</a:t>
            </a:r>
            <a:endParaRPr lang="en-US" altLang="zh-CN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项目管理</a:t>
            </a:r>
            <a:endParaRPr lang="zh-CN" altLang="en-US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代码重构</a:t>
            </a:r>
            <a:endParaRPr lang="zh-CN" altLang="en-US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编译执行</a:t>
            </a:r>
            <a:endParaRPr lang="zh-CN" altLang="en-US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882413" y="3699047"/>
            <a:ext cx="42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文本框 40"/>
          <p:cNvSpPr txBox="1"/>
          <p:nvPr/>
        </p:nvSpPr>
        <p:spPr>
          <a:xfrm>
            <a:off x="2210764" y="5201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关键技术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6720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46323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缺陷和</a:t>
            </a:r>
            <a:r>
              <a:rPr lang="zh-CN" altLang="en-US">
                <a:solidFill>
                  <a:schemeClr val="tx1"/>
                </a:solidFill>
              </a:rPr>
              <a:t>未来工作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87096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关键技术与难点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20591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230121" y="1496695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代码重构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141855"/>
            <a:ext cx="9767570" cy="39604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文本框 40"/>
          <p:cNvSpPr txBox="1"/>
          <p:nvPr/>
        </p:nvSpPr>
        <p:spPr>
          <a:xfrm>
            <a:off x="2210764" y="5201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关键技术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6720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46323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缺陷和</a:t>
            </a:r>
            <a:r>
              <a:rPr lang="zh-CN" altLang="en-US">
                <a:solidFill>
                  <a:schemeClr val="tx1"/>
                </a:solidFill>
              </a:rPr>
              <a:t>未来工作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87096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关键技术与难点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20591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048193" y="1496695"/>
            <a:ext cx="495998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代码提示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assist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4730" y="2382520"/>
            <a:ext cx="8589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xtext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自动生成关于文法的代码提示，这些提示的方法定义在AbstractMiniJavaProposalProvider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里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4730" y="3385185"/>
            <a:ext cx="858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定义自己的代码提示需要重写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这些方法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84730" y="4110990"/>
            <a:ext cx="87680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关键函数：</a:t>
            </a:r>
            <a:endParaRPr lang="zh-CN" altLang="en-US" sz="2400" b="1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acceptor.accept(createCompletionProposal(str, context));</a:t>
            </a:r>
            <a:endParaRPr lang="zh-CN" altLang="en-US" sz="2400" b="1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7442835" y="4766310"/>
            <a:ext cx="1149985" cy="80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2370" y="557022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传入代码提示的字符串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文本框 40"/>
          <p:cNvSpPr txBox="1"/>
          <p:nvPr/>
        </p:nvSpPr>
        <p:spPr>
          <a:xfrm>
            <a:off x="2210764" y="5201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关键技术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6720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46323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缺陷和</a:t>
            </a:r>
            <a:r>
              <a:rPr lang="zh-CN" altLang="en-US">
                <a:solidFill>
                  <a:schemeClr val="tx1"/>
                </a:solidFill>
              </a:rPr>
              <a:t>未来工作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87096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关键技术与难点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20591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284731" y="1517015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项目管理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4730" y="2382520"/>
            <a:ext cx="85890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需要在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mwe2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配置文件打开生成项目模板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开关：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projectWizard = {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generate = true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pluginProject = false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}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fileWizard={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generate = true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}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605" y="3837940"/>
            <a:ext cx="6207125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文本框 40"/>
          <p:cNvSpPr txBox="1"/>
          <p:nvPr/>
        </p:nvSpPr>
        <p:spPr>
          <a:xfrm>
            <a:off x="2210764" y="5201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关键技术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6720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46323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缺陷和</a:t>
            </a:r>
            <a:r>
              <a:rPr lang="zh-CN" altLang="en-US">
                <a:solidFill>
                  <a:schemeClr val="tx1"/>
                </a:solidFill>
              </a:rPr>
              <a:t>未来工作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87096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关键技术与难点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205912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284731" y="1517015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元组相关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2675" y="2162175"/>
            <a:ext cx="95827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(int a,int b)[]c;</a:t>
            </a:r>
            <a:endParaRPr lang="en-US" altLang="zh-CN" sz="20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 sz="20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c[0]=(a:1,b:2);</a:t>
            </a:r>
            <a:endParaRPr lang="en-US" altLang="zh-CN" sz="20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 sz="20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int q;</a:t>
            </a:r>
            <a:endParaRPr lang="en-US" altLang="zh-CN" sz="20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 sz="20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q = c[0]-&gt;a;</a:t>
            </a:r>
            <a:endParaRPr lang="en-US" altLang="zh-CN" sz="20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55800" y="3484245"/>
            <a:ext cx="661987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//(int a,int b) c;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Map&lt;String, Object&gt; c= new HashMap&lt;String,Object&gt;();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Map&lt;Integer, Map&gt;c_List= new HashMap&lt;Integer,Map&gt;();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int ca_Val;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int cb_Val;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	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//c_List.get(0)(a:1b:2)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ca_Val=1;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c.put("ca",ca_Val);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cb_Val=2;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c.put("cb",cb_Val);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c_List.put(0,c);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int q;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q = get(c_List.get(0).get("ca"));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System.out.println(q);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69280" y="1899285"/>
            <a:ext cx="7066915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public static &lt;T&gt; T get(Object o) {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if (String.class.isInstance(o)) {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	return (T) String.class.cast(o);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}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if (Integer.class.isInstance(o)) {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	return (T) Integer.class.cast(o);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}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if (Boolean.class.isInstance(o)) {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	return (T) Boolean.class.cast(o);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}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if (Double.class.isInstance(o)) {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	return (T) Double.class.cast(o);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}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if (Void.class.isInstance(o)) {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	return (T) Void.class.cast(o);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}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if (Character.class.isInstance(o)) {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	return (T) Character.class.cast(o);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}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	return null;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</a:rPr>
              <a:t>	}</a:t>
            </a:r>
            <a:endParaRPr lang="zh-CN" altLang="en-US" sz="14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03753" y="2982389"/>
            <a:ext cx="4241084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现场效果展示</a:t>
            </a:r>
            <a:endParaRPr lang="zh-CN" altLang="en-US" sz="4400" kern="1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100295" y="3854495"/>
            <a:ext cx="42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434135" y="1315452"/>
            <a:ext cx="1580321" cy="1580321"/>
            <a:chOff x="5434135" y="1315452"/>
            <a:chExt cx="1580321" cy="1580321"/>
          </a:xfrm>
        </p:grpSpPr>
        <p:sp>
          <p:nvSpPr>
            <p:cNvPr id="2" name="椭圆 1"/>
            <p:cNvSpPr/>
            <p:nvPr/>
          </p:nvSpPr>
          <p:spPr>
            <a:xfrm>
              <a:off x="5434135" y="1315452"/>
              <a:ext cx="1580321" cy="158032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0" name="组合 9"/>
            <p:cNvGrpSpPr>
              <a:grpSpLocks noChangeAspect="1"/>
            </p:cNvGrpSpPr>
            <p:nvPr/>
          </p:nvGrpSpPr>
          <p:grpSpPr>
            <a:xfrm>
              <a:off x="5734999" y="1754928"/>
              <a:ext cx="1008000" cy="685526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12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24"/>
              <p:cNvSpPr/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25"/>
              <p:cNvSpPr/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" name="Freeform 26"/>
              <p:cNvSpPr/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" name="Freeform 27"/>
              <p:cNvSpPr/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" name="Freeform 28"/>
              <p:cNvSpPr/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" name="Freeform 29"/>
              <p:cNvSpPr/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" name="Freeform 30"/>
              <p:cNvSpPr/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" name="Freeform 31"/>
              <p:cNvSpPr/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32"/>
              <p:cNvSpPr/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33"/>
              <p:cNvSpPr/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03753" y="2982389"/>
            <a:ext cx="4241084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kern="10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缺陷和</a:t>
            </a:r>
            <a:r>
              <a:rPr lang="zh-CN" altLang="en-US" sz="4400" kern="10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未来规划</a:t>
            </a:r>
            <a:endParaRPr lang="zh-CN" altLang="en-US" sz="4400" kern="10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100295" y="3854495"/>
            <a:ext cx="42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434135" y="1315452"/>
            <a:ext cx="1580321" cy="1580321"/>
            <a:chOff x="5434135" y="1315452"/>
            <a:chExt cx="1580321" cy="1580321"/>
          </a:xfrm>
        </p:grpSpPr>
        <p:sp>
          <p:nvSpPr>
            <p:cNvPr id="2" name="椭圆 1"/>
            <p:cNvSpPr/>
            <p:nvPr/>
          </p:nvSpPr>
          <p:spPr>
            <a:xfrm>
              <a:off x="5434135" y="1315452"/>
              <a:ext cx="1580321" cy="158032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5916110" y="1645920"/>
              <a:ext cx="621473" cy="91904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210764" y="520172"/>
            <a:ext cx="269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缺陷</a:t>
            </a:r>
            <a:r>
              <a:rPr lang="en-US" altLang="zh-CN" sz="3600" b="0" dirty="0">
                <a:latin typeface="黑体" panose="02010609060101010101" charset="-122"/>
                <a:ea typeface="黑体" panose="02010609060101010101" charset="-122"/>
              </a:rPr>
              <a:t>bug</a:t>
            </a:r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总结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11070" y="1598295"/>
            <a:ext cx="8557260" cy="3219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0978" y="4385423"/>
            <a:ext cx="3479002" cy="80111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69234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51403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缺陷和</a:t>
            </a:r>
            <a:r>
              <a:rPr lang="zh-CN" altLang="en-US">
                <a:solidFill>
                  <a:schemeClr val="tx1"/>
                </a:solidFill>
              </a:rPr>
              <a:t>未来工作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06928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49402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缺陷和未来</a:t>
            </a:r>
            <a:r>
              <a:rPr lang="zh-CN" altLang="en-US"/>
              <a:t>工作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88589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71065" y="1540510"/>
            <a:ext cx="8863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 super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的代码提示会提示本类的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主函数String[ ]两个中括号间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必须有空格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3. 无法将元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列表的某一下标初值设定为另一个元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minijava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会报错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等式类型检测机制还待完善（元组类型检测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待完善）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所有关于作用域的检测机制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不完美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死循环检测的循环条件无法动态推测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是否在无父类的类中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的检测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没有实现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后的包是否真实存在的检测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元组之间的赋值存在问题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11. String []args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变量未使用检测问题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12. ......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2210764" y="520172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未来改进</a:t>
            </a:r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规划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69234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06928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49402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缺陷和未来</a:t>
            </a:r>
            <a:r>
              <a:rPr lang="zh-CN" altLang="en-US"/>
              <a:t>工作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88589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" name="íşļiď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934845" y="1456690"/>
            <a:ext cx="9825355" cy="4261612"/>
            <a:chOff x="669925" y="1130410"/>
            <a:chExt cx="10850563" cy="4706209"/>
          </a:xfrm>
        </p:grpSpPr>
        <p:grpSp>
          <p:nvGrpSpPr>
            <p:cNvPr id="7" name="íśľíḑê"/>
            <p:cNvGrpSpPr/>
            <p:nvPr/>
          </p:nvGrpSpPr>
          <p:grpSpPr>
            <a:xfrm>
              <a:off x="669925" y="1130410"/>
              <a:ext cx="10850563" cy="1459134"/>
              <a:chOff x="669925" y="1304764"/>
              <a:chExt cx="10850563" cy="1459134"/>
            </a:xfrm>
          </p:grpSpPr>
          <p:grpSp>
            <p:nvGrpSpPr>
              <p:cNvPr id="34" name="iṣḷídè"/>
              <p:cNvGrpSpPr/>
              <p:nvPr/>
            </p:nvGrpSpPr>
            <p:grpSpPr>
              <a:xfrm>
                <a:off x="669925" y="1304764"/>
                <a:ext cx="4721224" cy="1459134"/>
                <a:chOff x="669925" y="1304764"/>
                <a:chExt cx="4721224" cy="1459134"/>
              </a:xfrm>
            </p:grpSpPr>
            <p:sp>
              <p:nvSpPr>
                <p:cNvPr id="42" name="îŝ1ïďè"/>
                <p:cNvSpPr/>
                <p:nvPr/>
              </p:nvSpPr>
              <p:spPr bwMode="auto">
                <a:xfrm flipH="1">
                  <a:off x="669925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1" forceAA="0" compatLnSpc="1">
                  <a:norm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43" name="ïslíďe"/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i$ļîḋé"/>
                <p:cNvSpPr txBox="1"/>
                <p:nvPr/>
              </p:nvSpPr>
              <p:spPr>
                <a:xfrm>
                  <a:off x="669925" y="1364607"/>
                  <a:ext cx="828092" cy="7804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 dirty="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01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grpSp>
              <p:nvGrpSpPr>
                <p:cNvPr id="45" name="îš1ídè"/>
                <p:cNvGrpSpPr/>
                <p:nvPr/>
              </p:nvGrpSpPr>
              <p:grpSpPr>
                <a:xfrm>
                  <a:off x="1754898" y="1556792"/>
                  <a:ext cx="3636251" cy="1207106"/>
                  <a:chOff x="673099" y="1452599"/>
                  <a:chExt cx="2881257" cy="1207106"/>
                </a:xfrm>
              </p:grpSpPr>
              <p:sp>
                <p:nvSpPr>
                  <p:cNvPr id="46" name="îSļíde"/>
                  <p:cNvSpPr/>
                  <p:nvPr/>
                </p:nvSpPr>
                <p:spPr bwMode="auto">
                  <a:xfrm>
                    <a:off x="673099" y="1894404"/>
                    <a:ext cx="2881257" cy="765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endParaRPr lang="en-US" altLang="zh-CN" sz="1100" dirty="0"/>
                  </a:p>
                </p:txBody>
              </p:sp>
              <p:sp>
                <p:nvSpPr>
                  <p:cNvPr id="47" name="îšļíďè"/>
                  <p:cNvSpPr txBox="1"/>
                  <p:nvPr/>
                </p:nvSpPr>
                <p:spPr bwMode="auto">
                  <a:xfrm>
                    <a:off x="673099" y="1452599"/>
                    <a:ext cx="2881257" cy="4418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zh-CN" altLang="en-US" b="1" dirty="0"/>
                      <a:t>修复已知</a:t>
                    </a:r>
                    <a:r>
                      <a:rPr lang="en-US" altLang="zh-CN" b="1" dirty="0"/>
                      <a:t>bug</a:t>
                    </a:r>
                    <a:endParaRPr lang="en-US" altLang="zh-CN" b="1" dirty="0"/>
                  </a:p>
                </p:txBody>
              </p:sp>
            </p:grpSp>
          </p:grpSp>
          <p:grpSp>
            <p:nvGrpSpPr>
              <p:cNvPr id="35" name="iṧļíḋé"/>
              <p:cNvGrpSpPr/>
              <p:nvPr/>
            </p:nvGrpSpPr>
            <p:grpSpPr>
              <a:xfrm>
                <a:off x="6799264" y="1304764"/>
                <a:ext cx="4721224" cy="1459134"/>
                <a:chOff x="669925" y="1304764"/>
                <a:chExt cx="4721224" cy="1459134"/>
              </a:xfrm>
            </p:grpSpPr>
            <p:sp>
              <p:nvSpPr>
                <p:cNvPr id="36" name="íśļíde"/>
                <p:cNvSpPr/>
                <p:nvPr/>
              </p:nvSpPr>
              <p:spPr bwMode="auto">
                <a:xfrm flipH="1">
                  <a:off x="669925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1" forceAA="0" compatLnSpc="1">
                  <a:no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37" name="îslíďê"/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iŝḻïḍe"/>
                <p:cNvSpPr txBox="1"/>
                <p:nvPr/>
              </p:nvSpPr>
              <p:spPr>
                <a:xfrm>
                  <a:off x="669925" y="1364607"/>
                  <a:ext cx="828092" cy="7804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grpSp>
              <p:nvGrpSpPr>
                <p:cNvPr id="39" name="işlïďé"/>
                <p:cNvGrpSpPr/>
                <p:nvPr/>
              </p:nvGrpSpPr>
              <p:grpSpPr>
                <a:xfrm>
                  <a:off x="1754898" y="1557493"/>
                  <a:ext cx="3636251" cy="1206405"/>
                  <a:chOff x="673099" y="1453300"/>
                  <a:chExt cx="2881257" cy="1206405"/>
                </a:xfrm>
              </p:grpSpPr>
              <p:sp>
                <p:nvSpPr>
                  <p:cNvPr id="40" name="íṥ1iďé"/>
                  <p:cNvSpPr/>
                  <p:nvPr/>
                </p:nvSpPr>
                <p:spPr bwMode="auto">
                  <a:xfrm>
                    <a:off x="673099" y="1894404"/>
                    <a:ext cx="2881257" cy="765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endParaRPr lang="en-US" altLang="zh-CN" sz="1100" dirty="0"/>
                  </a:p>
                </p:txBody>
              </p:sp>
              <p:sp>
                <p:nvSpPr>
                  <p:cNvPr id="41" name="îsḻidê"/>
                  <p:cNvSpPr txBox="1"/>
                  <p:nvPr/>
                </p:nvSpPr>
                <p:spPr bwMode="auto">
                  <a:xfrm>
                    <a:off x="673099" y="1453300"/>
                    <a:ext cx="2881257" cy="4418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zh-CN" altLang="en-US" b="1"/>
                      <a:t>增强一些</a:t>
                    </a:r>
                    <a:r>
                      <a:rPr lang="zh-CN" altLang="en-US" b="1"/>
                      <a:t>功能</a:t>
                    </a:r>
                    <a:endParaRPr lang="zh-CN" altLang="en-US" b="1"/>
                  </a:p>
                </p:txBody>
              </p:sp>
            </p:grpSp>
          </p:grpSp>
        </p:grpSp>
        <p:grpSp>
          <p:nvGrpSpPr>
            <p:cNvPr id="9" name="íşliḓe"/>
            <p:cNvGrpSpPr/>
            <p:nvPr/>
          </p:nvGrpSpPr>
          <p:grpSpPr>
            <a:xfrm>
              <a:off x="669925" y="2907450"/>
              <a:ext cx="10850563" cy="1152128"/>
              <a:chOff x="669925" y="1304764"/>
              <a:chExt cx="10850563" cy="1152128"/>
            </a:xfrm>
          </p:grpSpPr>
          <p:grpSp>
            <p:nvGrpSpPr>
              <p:cNvPr id="20" name="ïŝ1ide"/>
              <p:cNvGrpSpPr/>
              <p:nvPr/>
            </p:nvGrpSpPr>
            <p:grpSpPr>
              <a:xfrm>
                <a:off x="669925" y="1304764"/>
                <a:ext cx="4721224" cy="1152128"/>
                <a:chOff x="669925" y="1304764"/>
                <a:chExt cx="4721224" cy="1152128"/>
              </a:xfrm>
            </p:grpSpPr>
            <p:sp>
              <p:nvSpPr>
                <p:cNvPr id="28" name="îSlíďê"/>
                <p:cNvSpPr/>
                <p:nvPr/>
              </p:nvSpPr>
              <p:spPr bwMode="auto">
                <a:xfrm flipH="1">
                  <a:off x="669925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1" forceAA="0" compatLnSpc="1">
                  <a:norm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29" name="îṧlíďê"/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î$1iḓè"/>
                <p:cNvSpPr txBox="1"/>
                <p:nvPr/>
              </p:nvSpPr>
              <p:spPr>
                <a:xfrm>
                  <a:off x="669925" y="1364607"/>
                  <a:ext cx="828092" cy="7804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03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33" name="ïśľiďe"/>
                <p:cNvSpPr txBox="1"/>
                <p:nvPr/>
              </p:nvSpPr>
              <p:spPr bwMode="auto">
                <a:xfrm>
                  <a:off x="1754898" y="1556792"/>
                  <a:ext cx="363625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b="1" dirty="0"/>
                    <a:t>完成格式化</a:t>
                  </a:r>
                  <a:r>
                    <a:rPr lang="en-US" altLang="zh-CN" b="1" dirty="0"/>
                    <a:t>format</a:t>
                  </a:r>
                  <a:r>
                    <a:rPr lang="zh-CN" altLang="en-US" b="1" dirty="0"/>
                    <a:t>功能</a:t>
                  </a:r>
                  <a:endParaRPr lang="zh-CN" altLang="en-US" b="1" dirty="0"/>
                </a:p>
              </p:txBody>
            </p:sp>
          </p:grpSp>
          <p:grpSp>
            <p:nvGrpSpPr>
              <p:cNvPr id="10" name="iṥļïdê"/>
              <p:cNvGrpSpPr/>
              <p:nvPr/>
            </p:nvGrpSpPr>
            <p:grpSpPr>
              <a:xfrm>
                <a:off x="6799264" y="1304764"/>
                <a:ext cx="4721224" cy="1152128"/>
                <a:chOff x="669925" y="1304764"/>
                <a:chExt cx="4721224" cy="1152128"/>
              </a:xfrm>
            </p:grpSpPr>
            <p:sp>
              <p:nvSpPr>
                <p:cNvPr id="11" name="íślîďè"/>
                <p:cNvSpPr/>
                <p:nvPr/>
              </p:nvSpPr>
              <p:spPr bwMode="auto">
                <a:xfrm flipH="1">
                  <a:off x="669925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1" forceAA="0" compatLnSpc="1">
                  <a:no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23" name="ï$ľîḋê"/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ï$ḷïďe"/>
                <p:cNvSpPr txBox="1"/>
                <p:nvPr/>
              </p:nvSpPr>
              <p:spPr>
                <a:xfrm>
                  <a:off x="669925" y="1364607"/>
                  <a:ext cx="828092" cy="7804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04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7" name="iŝḻiḑê"/>
                <p:cNvSpPr txBox="1"/>
                <p:nvPr/>
              </p:nvSpPr>
              <p:spPr bwMode="auto">
                <a:xfrm>
                  <a:off x="1754898" y="1556792"/>
                  <a:ext cx="363625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b="1" dirty="0"/>
                    <a:t>完成标签</a:t>
                  </a:r>
                  <a:r>
                    <a:rPr lang="en-US" altLang="zh-CN" b="1" dirty="0"/>
                    <a:t>labeling</a:t>
                  </a:r>
                  <a:r>
                    <a:rPr lang="zh-CN" altLang="en-US" b="1" dirty="0"/>
                    <a:t>功能</a:t>
                  </a:r>
                  <a:endParaRPr lang="zh-CN" altLang="en-US" b="1" dirty="0"/>
                </a:p>
              </p:txBody>
            </p:sp>
          </p:grpSp>
        </p:grpSp>
        <p:grpSp>
          <p:nvGrpSpPr>
            <p:cNvPr id="12" name="íSḻîďè"/>
            <p:cNvGrpSpPr/>
            <p:nvPr/>
          </p:nvGrpSpPr>
          <p:grpSpPr>
            <a:xfrm>
              <a:off x="669925" y="4684491"/>
              <a:ext cx="10850563" cy="1152128"/>
              <a:chOff x="669925" y="1304764"/>
              <a:chExt cx="10850563" cy="1152128"/>
            </a:xfrm>
          </p:grpSpPr>
          <p:grpSp>
            <p:nvGrpSpPr>
              <p:cNvPr id="13" name="ïṣlïḋé"/>
              <p:cNvGrpSpPr/>
              <p:nvPr/>
            </p:nvGrpSpPr>
            <p:grpSpPr>
              <a:xfrm>
                <a:off x="669925" y="1304764"/>
                <a:ext cx="4728938" cy="1152128"/>
                <a:chOff x="669925" y="1304764"/>
                <a:chExt cx="4728938" cy="1152128"/>
              </a:xfrm>
            </p:grpSpPr>
            <p:sp>
              <p:nvSpPr>
                <p:cNvPr id="14" name="íṥḻîďe"/>
                <p:cNvSpPr/>
                <p:nvPr/>
              </p:nvSpPr>
              <p:spPr bwMode="auto">
                <a:xfrm flipH="1">
                  <a:off x="669925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1" forceAA="0" compatLnSpc="1">
                  <a:norm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15" name="î$ḻíḓè"/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ïŝļíḋé"/>
                <p:cNvSpPr txBox="1"/>
                <p:nvPr/>
              </p:nvSpPr>
              <p:spPr>
                <a:xfrm>
                  <a:off x="669925" y="1364607"/>
                  <a:ext cx="828092" cy="7804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05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19" name="îṩlíḓe"/>
                <p:cNvSpPr txBox="1"/>
                <p:nvPr/>
              </p:nvSpPr>
              <p:spPr bwMode="auto">
                <a:xfrm>
                  <a:off x="1762612" y="1547676"/>
                  <a:ext cx="363625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b="1">
                      <a:sym typeface="+mn-ea"/>
                    </a:rPr>
                    <a:t>完善大纲</a:t>
                  </a:r>
                  <a:r>
                    <a:rPr lang="en-US" altLang="zh-CN" b="1">
                      <a:sym typeface="+mn-ea"/>
                    </a:rPr>
                    <a:t>outline</a:t>
                  </a:r>
                  <a:r>
                    <a:rPr lang="zh-CN" altLang="en-US" b="1">
                      <a:sym typeface="+mn-ea"/>
                    </a:rPr>
                    <a:t>功能</a:t>
                  </a:r>
                  <a:endParaRPr lang="en-US" altLang="zh-CN" b="1" dirty="0"/>
                </a:p>
              </p:txBody>
            </p:sp>
          </p:grpSp>
          <p:grpSp>
            <p:nvGrpSpPr>
              <p:cNvPr id="48" name="í$ľidê"/>
              <p:cNvGrpSpPr/>
              <p:nvPr/>
            </p:nvGrpSpPr>
            <p:grpSpPr>
              <a:xfrm>
                <a:off x="6799264" y="1304764"/>
                <a:ext cx="4721224" cy="1152128"/>
                <a:chOff x="669925" y="1304764"/>
                <a:chExt cx="4721224" cy="1152128"/>
              </a:xfrm>
            </p:grpSpPr>
            <p:sp>
              <p:nvSpPr>
                <p:cNvPr id="50" name="iśḻiḋé"/>
                <p:cNvSpPr/>
                <p:nvPr/>
              </p:nvSpPr>
              <p:spPr bwMode="auto">
                <a:xfrm flipH="1">
                  <a:off x="669925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1" forceAA="0" compatLnSpc="1">
                  <a:no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51" name="íş1ïdè"/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ïṩḷiḓè"/>
                <p:cNvSpPr txBox="1"/>
                <p:nvPr/>
              </p:nvSpPr>
              <p:spPr>
                <a:xfrm>
                  <a:off x="669925" y="1364607"/>
                  <a:ext cx="828092" cy="7804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06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61" name="íŝlíďé"/>
                <p:cNvSpPr txBox="1"/>
                <p:nvPr/>
              </p:nvSpPr>
              <p:spPr bwMode="auto">
                <a:xfrm>
                  <a:off x="1754898" y="1556792"/>
                  <a:ext cx="363625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b="1" dirty="0"/>
                    <a:t>更多的</a:t>
                  </a:r>
                  <a:r>
                    <a:rPr lang="zh-CN" altLang="en-US" b="1" dirty="0"/>
                    <a:t>测试</a:t>
                  </a:r>
                  <a:endParaRPr lang="zh-CN" altLang="en-US" b="1" dirty="0"/>
                </a:p>
              </p:txBody>
            </p:sp>
          </p:grp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870075" y="1859915"/>
            <a:ext cx="9702800" cy="387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10764" y="52017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项目</a:t>
            </a:r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总结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69234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06928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49402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缺陷和未来</a:t>
            </a:r>
            <a:r>
              <a:rPr lang="zh-CN" altLang="en-US"/>
              <a:t>工作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88589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70735" y="1990090"/>
            <a:ext cx="88398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     </a:t>
            </a:r>
            <a:r>
              <a:rPr lang="zh-CN" altLang="en-US">
                <a:solidFill>
                  <a:schemeClr val="bg1"/>
                </a:solidFill>
              </a:rPr>
              <a:t>本次</a:t>
            </a:r>
            <a:r>
              <a:rPr lang="en-US" altLang="zh-CN">
                <a:solidFill>
                  <a:schemeClr val="bg1"/>
                </a:solidFill>
              </a:rPr>
              <a:t>MiniJava</a:t>
            </a:r>
            <a:r>
              <a:rPr lang="zh-CN" altLang="en-US">
                <a:solidFill>
                  <a:schemeClr val="bg1"/>
                </a:solidFill>
              </a:rPr>
              <a:t>项目，让我们了解了</a:t>
            </a:r>
            <a:r>
              <a:rPr lang="en-US" altLang="zh-CN">
                <a:solidFill>
                  <a:schemeClr val="bg1"/>
                </a:solidFill>
              </a:rPr>
              <a:t>DSL</a:t>
            </a:r>
            <a:r>
              <a:rPr lang="zh-CN" altLang="en-US">
                <a:solidFill>
                  <a:schemeClr val="bg1"/>
                </a:solidFill>
              </a:rPr>
              <a:t>设计的基本流程，感受到了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或者</a:t>
            </a:r>
            <a:r>
              <a:rPr lang="en-US" altLang="zh-CN">
                <a:solidFill>
                  <a:schemeClr val="bg1"/>
                </a:solidFill>
              </a:rPr>
              <a:t>xtend</a:t>
            </a:r>
            <a:r>
              <a:rPr lang="zh-CN" altLang="en-US">
                <a:solidFill>
                  <a:schemeClr val="bg1"/>
                </a:solidFill>
              </a:rPr>
              <a:t>类的思想在项目中重要地位。昂贵的学习成本也为我们带来了很多经验教训，包括如何让团队学习效率提高，代码效率提高。对于</a:t>
            </a:r>
            <a:r>
              <a:rPr lang="en-US" altLang="zh-CN">
                <a:solidFill>
                  <a:schemeClr val="bg1"/>
                </a:solidFill>
              </a:rPr>
              <a:t>xtext</a:t>
            </a:r>
            <a:r>
              <a:rPr lang="zh-CN" altLang="en-US">
                <a:solidFill>
                  <a:schemeClr val="bg1"/>
                </a:solidFill>
              </a:rPr>
              <a:t>项目来说，其每一个模块耦合性不高，只要文法定义准确，分工就会很清晰。最关键的是每次修改文法之后的迭代，因为文法一旦改变，很多模块的代码都要</a:t>
            </a:r>
            <a:r>
              <a:rPr lang="zh-CN" altLang="en-US">
                <a:solidFill>
                  <a:schemeClr val="bg1"/>
                </a:solidFill>
              </a:rPr>
              <a:t>修改。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     </a:t>
            </a:r>
            <a:r>
              <a:rPr lang="zh-CN" altLang="en-US">
                <a:solidFill>
                  <a:schemeClr val="bg1"/>
                </a:solidFill>
              </a:rPr>
              <a:t>我们小组在使用</a:t>
            </a:r>
            <a:r>
              <a:rPr lang="en-US" altLang="zh-CN">
                <a:solidFill>
                  <a:schemeClr val="bg1"/>
                </a:solidFill>
              </a:rPr>
              <a:t>git</a:t>
            </a:r>
            <a:r>
              <a:rPr lang="zh-CN" altLang="en-US">
                <a:solidFill>
                  <a:schemeClr val="bg1"/>
                </a:solidFill>
              </a:rPr>
              <a:t>的时候，也遇到了很多困难，因为</a:t>
            </a:r>
            <a:r>
              <a:rPr lang="en-US" altLang="zh-CN">
                <a:solidFill>
                  <a:schemeClr val="bg1"/>
                </a:solidFill>
              </a:rPr>
              <a:t>xtext</a:t>
            </a:r>
            <a:r>
              <a:rPr lang="zh-CN" altLang="en-US">
                <a:solidFill>
                  <a:schemeClr val="bg1"/>
                </a:solidFill>
              </a:rPr>
              <a:t>会自动生成很多代码，每次修改一些功能，很可能会引发代码冲突，需要我们解决冲突，我们小组甚至也回退过好几次。总的来说</a:t>
            </a:r>
            <a:r>
              <a:rPr lang="en-US" altLang="zh-CN">
                <a:solidFill>
                  <a:schemeClr val="bg1"/>
                </a:solidFill>
              </a:rPr>
              <a:t>git</a:t>
            </a:r>
            <a:r>
              <a:rPr lang="zh-CN" altLang="en-US">
                <a:solidFill>
                  <a:schemeClr val="bg1"/>
                </a:solidFill>
              </a:rPr>
              <a:t>还是一个很好的代码管理</a:t>
            </a:r>
            <a:r>
              <a:rPr lang="zh-CN" altLang="en-US">
                <a:solidFill>
                  <a:schemeClr val="bg1"/>
                </a:solidFill>
              </a:rPr>
              <a:t>工具。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2210764" y="52017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参考</a:t>
            </a:r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资料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TextBox 29"/>
          <p:cNvSpPr txBox="1"/>
          <p:nvPr/>
        </p:nvSpPr>
        <p:spPr>
          <a:xfrm>
            <a:off x="2211070" y="2145665"/>
            <a:ext cx="94297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官方文档：https://www.eclipse.org/Xtext/documentation/index.html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官方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书籍：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众多的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csdn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stackoverflow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27807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需求分析和</a:t>
            </a:r>
            <a:r>
              <a:rPr lang="zh-CN" altLang="en-US">
                <a:solidFill>
                  <a:schemeClr val="tx1"/>
                </a:solidFill>
              </a:rPr>
              <a:t>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69234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现场效果展示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06928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49402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缺陷和未来</a:t>
            </a:r>
            <a:r>
              <a:rPr lang="zh-CN" altLang="en-US"/>
              <a:t>工作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88589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总体设计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 descr="boo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670810"/>
            <a:ext cx="2364105" cy="236410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96265" y="908685"/>
          <a:ext cx="11292840" cy="5040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420"/>
                <a:gridCol w="5646420"/>
              </a:tblGrid>
              <a:tr h="840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小组成员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分工</a:t>
                      </a:r>
                      <a:endParaRPr lang="zh-CN" altLang="en-US"/>
                    </a:p>
                  </a:txBody>
                  <a:tcPr/>
                </a:tc>
              </a:tr>
              <a:tr h="840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于淏辰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文法定义后，各个模块的示例函数的书写，负责代码重构，项目管理，交叉引用，</a:t>
                      </a:r>
                      <a:r>
                        <a:rPr lang="zh-CN" altLang="en-US"/>
                        <a:t>编译执行的开发</a:t>
                      </a:r>
                      <a:endParaRPr lang="zh-CN" altLang="en-US"/>
                    </a:p>
                  </a:txBody>
                  <a:tcPr/>
                </a:tc>
              </a:tr>
              <a:tr h="840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杨雪元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负责所有代码生成功能的</a:t>
                      </a:r>
                      <a:r>
                        <a:rPr lang="zh-CN" altLang="en-US"/>
                        <a:t>开发</a:t>
                      </a:r>
                      <a:endParaRPr lang="zh-CN" altLang="en-US"/>
                    </a:p>
                  </a:txBody>
                  <a:tcPr/>
                </a:tc>
              </a:tr>
              <a:tr h="840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张心怡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与张馨月配合完成验证器和快速修复功能的</a:t>
                      </a:r>
                      <a:r>
                        <a:rPr lang="zh-CN" altLang="en-US"/>
                        <a:t>开发</a:t>
                      </a:r>
                      <a:endParaRPr lang="zh-CN" altLang="en-US"/>
                    </a:p>
                  </a:txBody>
                  <a:tcPr/>
                </a:tc>
              </a:tr>
              <a:tr h="840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张馨月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与</a:t>
                      </a:r>
                      <a:r>
                        <a:rPr lang="zh-CN" altLang="en-US" sz="1800">
                          <a:sym typeface="+mn-ea"/>
                        </a:rPr>
                        <a:t>张心怡配合完成验证器和快速修复功能的开发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840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陈飞龙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minijava</a:t>
                      </a:r>
                      <a:r>
                        <a:rPr lang="zh-CN" altLang="en-US"/>
                        <a:t>文法</a:t>
                      </a:r>
                      <a:r>
                        <a:rPr lang="zh-CN" altLang="en-US"/>
                        <a:t>定义，左递归的</a:t>
                      </a:r>
                      <a:r>
                        <a:rPr lang="zh-CN" altLang="en-US"/>
                        <a:t>消除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727963" y="740701"/>
            <a:ext cx="4736075" cy="185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8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THANKS!</a:t>
            </a:r>
            <a:endParaRPr lang="zh-CN" altLang="en-US" sz="88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82308"/>
            <a:ext cx="3284738" cy="7615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6" y="82309"/>
            <a:ext cx="761551" cy="7615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11549" y="139918"/>
            <a:ext cx="506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北京科技大学</a:t>
            </a:r>
            <a:endParaRPr lang="en-US" altLang="zh-CN" dirty="0">
              <a:solidFill>
                <a:schemeClr val="bg1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University of</a:t>
            </a:r>
            <a:r>
              <a:rPr lang="zh-CN" altLang="en-US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Science &amp; Technology Beijing</a:t>
            </a:r>
            <a:endParaRPr lang="zh-CN" altLang="en-US" dirty="0">
              <a:solidFill>
                <a:schemeClr val="bg1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211128" y="1455912"/>
            <a:ext cx="8460430" cy="864612"/>
            <a:chOff x="2954339" y="1279908"/>
            <a:chExt cx="7162269" cy="726490"/>
          </a:xfrm>
        </p:grpSpPr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11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Xtext 是用于开发编程语言和特定领域语言的框架。使用 Xtext，您可以使用强大的语法语言定义您的语言。</a:t>
              </a:r>
              <a:endParaRPr lang="zh-CN" altLang="en-US" sz="14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963100" y="1279908"/>
              <a:ext cx="1083196" cy="3350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xtext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2210764" y="520172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0" dirty="0">
                <a:latin typeface="黑体" panose="02010609060101010101" charset="-122"/>
                <a:ea typeface="黑体" panose="02010609060101010101" charset="-122"/>
              </a:rPr>
              <a:t>xtext</a:t>
            </a:r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实现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295529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205961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-2" y="283155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3622040"/>
            <a:ext cx="1695450" cy="781050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0" y="441116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8285" y="1456055"/>
            <a:ext cx="1466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xtext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13525" y="2310249"/>
            <a:ext cx="119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语法高亮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0170" y="3020060"/>
            <a:ext cx="162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语法语义检查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03142" y="3847558"/>
            <a:ext cx="119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代码提示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86891" y="4619910"/>
            <a:ext cx="119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项目管理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10" y="232410"/>
            <a:ext cx="2113915" cy="9328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920" y="4729480"/>
            <a:ext cx="4302760" cy="13601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230" y="2353945"/>
            <a:ext cx="7426325" cy="170053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5200471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代码重构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98469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编译运行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325" y="4403090"/>
            <a:ext cx="4734560" cy="19526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2210764" y="520172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文法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295529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205961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-2" y="283155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3622040"/>
            <a:ext cx="1695450" cy="781050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0" y="441116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8285" y="1456055"/>
            <a:ext cx="1466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xtext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13525" y="2310249"/>
            <a:ext cx="119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语法高亮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0170" y="3020060"/>
            <a:ext cx="162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语法语义检查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03142" y="3847558"/>
            <a:ext cx="119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代码提示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86891" y="4619910"/>
            <a:ext cx="119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项目管理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5200471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代码重构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98469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编译运行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2515" y="1582420"/>
            <a:ext cx="44024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编译原理中消除直接左递归的方法：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将A ——&gt; Aα | β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转换为 A ——&gt; β A'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A' ——&gt; α A'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42515" y="4619625"/>
            <a:ext cx="5521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对于A ——&gt; Aα | β  ，它等价于A=&gt;βα*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340" y="1694180"/>
            <a:ext cx="5901055" cy="26339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2210764" y="52017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语法高亮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55" name="等腰三角形 54"/>
          <p:cNvSpPr/>
          <p:nvPr/>
        </p:nvSpPr>
        <p:spPr>
          <a:xfrm rot="16200000">
            <a:off x="1483995" y="2379345"/>
            <a:ext cx="239395" cy="183515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1295529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205961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-2" y="283155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3622040"/>
            <a:ext cx="1695450" cy="781050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0" y="441116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8575" y="1455938"/>
            <a:ext cx="119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bg1"/>
                </a:solidFill>
              </a:rPr>
              <a:t>xtext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0170" y="3020060"/>
            <a:ext cx="162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语法语义检查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03142" y="3847558"/>
            <a:ext cx="119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代码提示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6891" y="4619910"/>
            <a:ext cx="119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项目管理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080" y="2032129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语法高亮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5200471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代码重构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598469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编译运行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2" y="128723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xtext</a:t>
            </a:r>
            <a:r>
              <a:rPr lang="zh-CN" altLang="en-US">
                <a:solidFill>
                  <a:schemeClr val="tx1"/>
                </a:solidFill>
              </a:rPr>
              <a:t>实现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05" y="1456055"/>
            <a:ext cx="4629150" cy="17335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05" y="2590800"/>
            <a:ext cx="3894455" cy="29933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365" y="4821555"/>
            <a:ext cx="4724400" cy="17430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744085" y="1699895"/>
            <a:ext cx="26212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默认是酒红色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76975" y="2590800"/>
            <a:ext cx="534416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eclipse</a:t>
            </a:r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设置</a:t>
            </a:r>
            <a:r>
              <a:rPr lang="en-US" altLang="zh-CN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Minijava</a:t>
            </a:r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字体颜色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65515" y="4411345"/>
            <a:ext cx="26212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变成</a:t>
            </a:r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其他颜色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210764" y="520172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语法语义检查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4189078" y="2728656"/>
            <a:ext cx="551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华文黑体" panose="02010600040101010101" pitchFamily="2" charset="-122"/>
              </a:rPr>
              <a:t>6%</a:t>
            </a:r>
            <a:endParaRPr lang="zh-CN" altLang="en-US" sz="1400" dirty="0">
              <a:solidFill>
                <a:schemeClr val="bg1"/>
              </a:solidFill>
              <a:latin typeface="华文黑体" panose="02010600040101010101" pitchFamily="2" charset="-122"/>
            </a:endParaRPr>
          </a:p>
        </p:txBody>
      </p:sp>
      <p:sp>
        <p:nvSpPr>
          <p:cNvPr id="316" name="文本框 315"/>
          <p:cNvSpPr txBox="1"/>
          <p:nvPr/>
        </p:nvSpPr>
        <p:spPr>
          <a:xfrm>
            <a:off x="6853592" y="4531773"/>
            <a:ext cx="551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华文黑体" panose="02010600040101010101" pitchFamily="2" charset="-122"/>
              </a:rPr>
              <a:t>40%</a:t>
            </a:r>
            <a:endParaRPr lang="zh-CN" altLang="en-US" sz="1400" dirty="0">
              <a:solidFill>
                <a:schemeClr val="bg1"/>
              </a:solidFill>
              <a:latin typeface="华文黑体" panose="02010600040101010101" pitchFamily="2" charset="-122"/>
            </a:endParaRPr>
          </a:p>
        </p:txBody>
      </p:sp>
      <p:sp>
        <p:nvSpPr>
          <p:cNvPr id="290" name="矩形 289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8" name="图片 29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-2" y="283155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3622040"/>
            <a:ext cx="1695450" cy="781050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0" y="441116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0170" y="3020060"/>
            <a:ext cx="162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语法语义检查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03142" y="3847558"/>
            <a:ext cx="119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代码提示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6891" y="4619910"/>
            <a:ext cx="119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项目管理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200471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代码重构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598469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编译运行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" y="128723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xtext</a:t>
            </a:r>
            <a:r>
              <a:rPr lang="zh-CN" altLang="en-US">
                <a:solidFill>
                  <a:schemeClr val="tx1"/>
                </a:solidFill>
              </a:rPr>
              <a:t>实现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3" y="2060029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语法高亮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85318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语法语义</a:t>
            </a:r>
            <a:r>
              <a:rPr lang="zh-CN" altLang="en-US"/>
              <a:t>检查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755" y="1548130"/>
            <a:ext cx="3302635" cy="14725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3283585"/>
            <a:ext cx="3361690" cy="11195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700" y="4692015"/>
            <a:ext cx="3361690" cy="14700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655" y="159385"/>
            <a:ext cx="3462020" cy="142748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655" y="1555115"/>
            <a:ext cx="3107690" cy="148145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9080" y="3036570"/>
            <a:ext cx="3371850" cy="12611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9675" y="201930"/>
            <a:ext cx="3088005" cy="12814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69985" y="2861945"/>
            <a:ext cx="3486150" cy="923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9675" y="1607185"/>
            <a:ext cx="2847975" cy="12039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09355" y="3634105"/>
            <a:ext cx="2822575" cy="1142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6685" y="4411345"/>
            <a:ext cx="3543300" cy="2085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44890" y="4839335"/>
            <a:ext cx="3457575" cy="8858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10930" y="5533390"/>
            <a:ext cx="2623820" cy="12325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43"/>
          <p:cNvSpPr/>
          <p:nvPr/>
        </p:nvSpPr>
        <p:spPr>
          <a:xfrm>
            <a:off x="0" y="3622040"/>
            <a:ext cx="1695450" cy="781050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0" y="441116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项目管理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03142" y="3847558"/>
            <a:ext cx="119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代码提示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200471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代码重构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5984696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编译运行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" y="1287234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xtext</a:t>
            </a:r>
            <a:r>
              <a:rPr lang="zh-CN" altLang="en-US">
                <a:solidFill>
                  <a:schemeClr val="tx1"/>
                </a:solidFill>
              </a:rPr>
              <a:t>实现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3" y="2060029"/>
            <a:ext cx="1695635" cy="781238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语法高亮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853184"/>
            <a:ext cx="1695635" cy="78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语法语义</a:t>
            </a:r>
            <a:r>
              <a:rPr lang="zh-CN" altLang="en-US"/>
              <a:t>检查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210764" y="52017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0" dirty="0">
                <a:latin typeface="黑体" panose="02010609060101010101" charset="-122"/>
                <a:ea typeface="黑体" panose="02010609060101010101" charset="-122"/>
              </a:rPr>
              <a:t>快速修复</a:t>
            </a:r>
            <a:endParaRPr lang="zh-CN" altLang="en-US" sz="3600" b="0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0230" y="1580515"/>
            <a:ext cx="4562475" cy="1885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460" y="1755140"/>
            <a:ext cx="4486275" cy="1390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30" y="3622040"/>
            <a:ext cx="3961130" cy="1769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460" y="3721100"/>
            <a:ext cx="3409950" cy="157162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789930" y="2506980"/>
            <a:ext cx="1485900" cy="183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839460" y="4415155"/>
            <a:ext cx="1485900" cy="183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>
            <a:off x="0" y="6195"/>
            <a:ext cx="1695635" cy="1272189"/>
          </a:xfrm>
          <a:prstGeom prst="rect">
            <a:avLst/>
          </a:prstGeom>
          <a:solidFill>
            <a:srgbClr val="F2F2F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98" name="图片 2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7" y="159624"/>
            <a:ext cx="1006879" cy="100687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d5f7750-bcd8-4027-bb36-df5d3b228440}"/>
  <p:tag name="TABLE_ENDDRAG_ORIGIN_RECT" val="889*396"/>
  <p:tag name="TABLE_ENDDRAG_RECT" val="22*78*889*396"/>
</p:tagLst>
</file>

<file path=ppt/theme/theme1.xml><?xml version="1.0" encoding="utf-8"?>
<a:theme xmlns:a="http://schemas.openxmlformats.org/drawingml/2006/main" name="夏雨家 https://xnwe.taobao.com/">
  <a:themeElements>
    <a:clrScheme name="达芬奇的左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3D52"/>
      </a:accent1>
      <a:accent2>
        <a:srgbClr val="C4AF99"/>
      </a:accent2>
      <a:accent3>
        <a:srgbClr val="5B6C83"/>
      </a:accent3>
      <a:accent4>
        <a:srgbClr val="D7CCB8"/>
      </a:accent4>
      <a:accent5>
        <a:srgbClr val="38526E"/>
      </a:accent5>
      <a:accent6>
        <a:srgbClr val="BFBFBF"/>
      </a:accent6>
      <a:hlink>
        <a:srgbClr val="2A3D52"/>
      </a:hlink>
      <a:folHlink>
        <a:srgbClr val="C4AF99"/>
      </a:folHlink>
    </a:clrScheme>
    <a:fontScheme name="Lao UI">
      <a:majorFont>
        <a:latin typeface="Lao UI"/>
        <a:ea typeface="微软雅黑"/>
        <a:cs typeface=""/>
      </a:majorFont>
      <a:minorFont>
        <a:latin typeface="Lao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5073</Words>
  <Application>WPS 演示</Application>
  <PresentationFormat>宽屏</PresentationFormat>
  <Paragraphs>779</Paragraphs>
  <Slides>40</Slides>
  <Notes>28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9" baseType="lpstr">
      <vt:lpstr>Arial</vt:lpstr>
      <vt:lpstr>宋体</vt:lpstr>
      <vt:lpstr>Wingdings</vt:lpstr>
      <vt:lpstr>Arial Unicode MS</vt:lpstr>
      <vt:lpstr>Calibri</vt:lpstr>
      <vt:lpstr>微软雅黑</vt:lpstr>
      <vt:lpstr>Nexa Light</vt:lpstr>
      <vt:lpstr>Segoe Print</vt:lpstr>
      <vt:lpstr>方正大标宋简体</vt:lpstr>
      <vt:lpstr>Times New Roman</vt:lpstr>
      <vt:lpstr>方正兰亭细黑_GBK</vt:lpstr>
      <vt:lpstr>黑体</vt:lpstr>
      <vt:lpstr>华文黑体</vt:lpstr>
      <vt:lpstr>Arial Unicode MS</vt:lpstr>
      <vt:lpstr>Lao UI</vt:lpstr>
      <vt:lpstr>等线</vt:lpstr>
      <vt:lpstr>Impact</vt:lpstr>
      <vt:lpstr>方正舒体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Penelope</dc:creator>
  <cp:lastModifiedBy>于淏辰</cp:lastModifiedBy>
  <cp:revision>528</cp:revision>
  <dcterms:created xsi:type="dcterms:W3CDTF">2018-11-08T00:30:00Z</dcterms:created>
  <dcterms:modified xsi:type="dcterms:W3CDTF">2021-06-17T02:20:55Z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KSOSaveFontToCloudKey">
    <vt:lpwstr>297087905_cloud</vt:lpwstr>
  </property>
  <property fmtid="{D5CDD505-2E9C-101B-9397-08002B2CF9AE}" pid="4" name="ICV">
    <vt:lpwstr>2C893F0E21DE4EF6B30E9ED5D83020BF</vt:lpwstr>
  </property>
</Properties>
</file>