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</p:sldIdLst>
  <p:sldSz cx="10693400" cy="7556500"/>
  <p:notesSz cx="10693400" cy="7556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86890" y="520964"/>
            <a:ext cx="7119619" cy="97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440" y="90500"/>
            <a:ext cx="2354636" cy="585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57295" y="520964"/>
            <a:ext cx="3178809" cy="97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6800" y="2013733"/>
            <a:ext cx="8460740" cy="2439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lang.cn/" TargetMode="External"/><Relationship Id="rId2" Type="http://schemas.openxmlformats.org/officeDocument/2006/relationships/hyperlink" Target="mailto:hexiao@ustb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stbmde.bitbucket.io/hexiao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9200" y="2718064"/>
            <a:ext cx="317690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200" dirty="0">
                <a:latin typeface="微软雅黑"/>
                <a:cs typeface="微软雅黑"/>
              </a:rPr>
              <a:t>软件⼯程</a:t>
            </a:r>
            <a:endParaRPr sz="62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700" y="3953949"/>
            <a:ext cx="754380" cy="462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spc="10" dirty="0">
                <a:latin typeface="微软雅黑"/>
                <a:cs typeface="微软雅黑"/>
              </a:rPr>
              <a:t>概论</a:t>
            </a:r>
            <a:endParaRPr sz="28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3264164"/>
            <a:ext cx="554037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软件的基本概念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6600" y="520964"/>
            <a:ext cx="1601470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200" dirty="0">
                <a:latin typeface="微软雅黑"/>
                <a:cs typeface="微软雅黑"/>
              </a:rPr>
              <a:t>软件</a:t>
            </a:r>
            <a:endParaRPr sz="62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2971585"/>
            <a:ext cx="3916679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143750"/>
              <a:buFont typeface="΢"/>
              <a:buChar char="•"/>
              <a:tabLst>
                <a:tab pos="355600" algn="l"/>
              </a:tabLst>
            </a:pPr>
            <a:r>
              <a:rPr sz="2400" b="1" dirty="0">
                <a:solidFill>
                  <a:srgbClr val="B51700"/>
                </a:solidFill>
                <a:latin typeface="微软雅黑"/>
                <a:cs typeface="微软雅黑"/>
              </a:rPr>
              <a:t>软件</a:t>
            </a:r>
            <a:r>
              <a:rPr sz="2400" dirty="0">
                <a:latin typeface="微软雅黑"/>
                <a:cs typeface="微软雅黑"/>
              </a:rPr>
              <a:t>是什么？</a:t>
            </a:r>
            <a:endParaRPr sz="2400">
              <a:latin typeface="微软雅黑"/>
              <a:cs typeface="微软雅黑"/>
            </a:endParaRPr>
          </a:p>
          <a:p>
            <a:pPr marL="711200" lvl="1" indent="-355600">
              <a:lnSpc>
                <a:spcPct val="100000"/>
              </a:lnSpc>
              <a:spcBef>
                <a:spcPts val="3820"/>
              </a:spcBef>
              <a:buSzPct val="143750"/>
              <a:buChar char="•"/>
              <a:tabLst>
                <a:tab pos="710565" algn="l"/>
                <a:tab pos="711200" algn="l"/>
              </a:tabLst>
            </a:pPr>
            <a:r>
              <a:rPr sz="2400" spc="-50" dirty="0">
                <a:latin typeface="微软雅黑"/>
                <a:cs typeface="微软雅黑"/>
              </a:rPr>
              <a:t>软件</a:t>
            </a:r>
            <a:r>
              <a:rPr sz="2400" spc="-40" dirty="0">
                <a:latin typeface="微软雅黑"/>
                <a:cs typeface="微软雅黑"/>
              </a:rPr>
              <a:t>=</a:t>
            </a:r>
            <a:r>
              <a:rPr sz="2400" spc="-50" dirty="0">
                <a:latin typeface="微软雅黑"/>
                <a:cs typeface="微软雅黑"/>
              </a:rPr>
              <a:t>程序</a:t>
            </a:r>
            <a:r>
              <a:rPr sz="2400" spc="-40" dirty="0">
                <a:latin typeface="微软雅黑"/>
                <a:cs typeface="微软雅黑"/>
              </a:rPr>
              <a:t>+</a:t>
            </a:r>
            <a:r>
              <a:rPr sz="2400" spc="-50" dirty="0">
                <a:latin typeface="微软雅黑"/>
                <a:cs typeface="微软雅黑"/>
              </a:rPr>
              <a:t>⽂档</a:t>
            </a:r>
            <a:r>
              <a:rPr sz="2400" spc="-40" dirty="0">
                <a:latin typeface="微软雅黑"/>
                <a:cs typeface="微软雅黑"/>
              </a:rPr>
              <a:t>+</a:t>
            </a:r>
            <a:r>
              <a:rPr sz="2400" spc="-50" dirty="0">
                <a:latin typeface="微软雅黑"/>
                <a:cs typeface="微软雅黑"/>
              </a:rPr>
              <a:t>数据</a:t>
            </a:r>
            <a:endParaRPr sz="2400">
              <a:latin typeface="微软雅黑"/>
              <a:cs typeface="微软雅黑"/>
            </a:endParaRPr>
          </a:p>
          <a:p>
            <a:pPr marL="711200" lvl="1" indent="-355600">
              <a:lnSpc>
                <a:spcPct val="100000"/>
              </a:lnSpc>
              <a:spcBef>
                <a:spcPts val="3720"/>
              </a:spcBef>
              <a:buClr>
                <a:srgbClr val="000000"/>
              </a:buClr>
              <a:buSzPct val="143750"/>
              <a:buFont typeface="΢"/>
              <a:buChar char="•"/>
              <a:tabLst>
                <a:tab pos="710565" algn="l"/>
                <a:tab pos="711200" algn="l"/>
              </a:tabLst>
            </a:pPr>
            <a:r>
              <a:rPr sz="2400" b="1" dirty="0">
                <a:solidFill>
                  <a:srgbClr val="B51700"/>
                </a:solidFill>
                <a:latin typeface="微软雅黑"/>
                <a:cs typeface="微软雅黑"/>
              </a:rPr>
              <a:t>程序</a:t>
            </a:r>
            <a:r>
              <a:rPr sz="2400" dirty="0">
                <a:latin typeface="微软雅黑"/>
                <a:cs typeface="微软雅黑"/>
              </a:rPr>
              <a:t>是什么？</a:t>
            </a:r>
            <a:endParaRPr sz="2400">
              <a:latin typeface="微软雅黑"/>
              <a:cs typeface="微软雅黑"/>
            </a:endParaRPr>
          </a:p>
          <a:p>
            <a:pPr marL="1054100" lvl="2" indent="-342900">
              <a:lnSpc>
                <a:spcPct val="100000"/>
              </a:lnSpc>
              <a:spcBef>
                <a:spcPts val="3820"/>
              </a:spcBef>
              <a:buSzPct val="143750"/>
              <a:buChar char="•"/>
              <a:tabLst>
                <a:tab pos="1054100" algn="l"/>
              </a:tabLst>
            </a:pPr>
            <a:r>
              <a:rPr sz="2400" spc="-35" dirty="0">
                <a:latin typeface="微软雅黑"/>
                <a:cs typeface="微软雅黑"/>
              </a:rPr>
              <a:t>程序=算法+数据结构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0205" y="1927207"/>
            <a:ext cx="1528445" cy="58610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155575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1225"/>
              </a:spcBef>
            </a:pPr>
            <a:r>
              <a:rPr sz="1700" spc="0" dirty="0">
                <a:solidFill>
                  <a:srgbClr val="FFFFFF"/>
                </a:solidFill>
                <a:latin typeface="Microsoft JhengHei UI"/>
                <a:cs typeface="Microsoft JhengHei UI"/>
              </a:rPr>
              <a:t>软件的分类</a:t>
            </a:r>
            <a:endParaRPr sz="1700">
              <a:latin typeface="Microsoft JhengHei UI"/>
              <a:cs typeface="Microsoft JhengHei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7217" y="2959230"/>
            <a:ext cx="1117600" cy="586105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151765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195"/>
              </a:spcBef>
            </a:pPr>
            <a:r>
              <a:rPr sz="1700" spc="0" dirty="0">
                <a:solidFill>
                  <a:srgbClr val="FFFFFF"/>
                </a:solidFill>
                <a:latin typeface="Microsoft JhengHei UI"/>
                <a:cs typeface="Microsoft JhengHei UI"/>
              </a:rPr>
              <a:t>系统软件</a:t>
            </a:r>
            <a:endParaRPr sz="1700">
              <a:latin typeface="Microsoft JhengHei UI"/>
              <a:cs typeface="Microsoft JhengHei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5417" y="2959230"/>
            <a:ext cx="1117600" cy="586105"/>
          </a:xfrm>
          <a:prstGeom prst="rect">
            <a:avLst/>
          </a:prstGeom>
          <a:solidFill>
            <a:srgbClr val="EF5FA7"/>
          </a:solidFill>
        </p:spPr>
        <p:txBody>
          <a:bodyPr vert="horz" wrap="square" lIns="0" tIns="15176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195"/>
              </a:spcBef>
            </a:pPr>
            <a:r>
              <a:rPr sz="1700" spc="0" dirty="0">
                <a:solidFill>
                  <a:srgbClr val="FFFFFF"/>
                </a:solidFill>
                <a:latin typeface="Microsoft JhengHei UI"/>
                <a:cs typeface="Microsoft JhengHei UI"/>
              </a:rPr>
              <a:t>⽀撑软件</a:t>
            </a:r>
            <a:endParaRPr sz="1700">
              <a:latin typeface="Microsoft JhengHei UI"/>
              <a:cs typeface="Microsoft JhengHei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23620" y="2959230"/>
            <a:ext cx="1117600" cy="586105"/>
          </a:xfrm>
          <a:prstGeom prst="rect">
            <a:avLst/>
          </a:prstGeom>
          <a:solidFill>
            <a:srgbClr val="F8BA00"/>
          </a:solidFill>
        </p:spPr>
        <p:txBody>
          <a:bodyPr vert="horz" wrap="square" lIns="0" tIns="15176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195"/>
              </a:spcBef>
            </a:pPr>
            <a:r>
              <a:rPr sz="1700" spc="0" dirty="0">
                <a:solidFill>
                  <a:srgbClr val="FFFFFF"/>
                </a:solidFill>
                <a:latin typeface="Microsoft JhengHei UI"/>
                <a:cs typeface="Microsoft JhengHei UI"/>
              </a:rPr>
              <a:t>应⽤软件</a:t>
            </a:r>
            <a:endParaRPr sz="1700">
              <a:latin typeface="Microsoft JhengHei UI"/>
              <a:cs typeface="Microsoft JhengHei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2926" y="2577454"/>
            <a:ext cx="732155" cy="294005"/>
          </a:xfrm>
          <a:custGeom>
            <a:avLst/>
            <a:gdLst/>
            <a:ahLst/>
            <a:cxnLst/>
            <a:rect l="l" t="t" r="r" b="b"/>
            <a:pathLst>
              <a:path w="732154" h="294005">
                <a:moveTo>
                  <a:pt x="731847" y="0"/>
                </a:moveTo>
                <a:lnTo>
                  <a:pt x="9138" y="289801"/>
                </a:lnTo>
                <a:lnTo>
                  <a:pt x="0" y="293465"/>
                </a:lnTo>
              </a:path>
            </a:pathLst>
          </a:custGeom>
          <a:ln w="19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4332" y="2823425"/>
            <a:ext cx="105410" cy="88265"/>
          </a:xfrm>
          <a:custGeom>
            <a:avLst/>
            <a:gdLst/>
            <a:ahLst/>
            <a:cxnLst/>
            <a:rect l="l" t="t" r="r" b="b"/>
            <a:pathLst>
              <a:path w="105409" h="88264">
                <a:moveTo>
                  <a:pt x="70128" y="0"/>
                </a:moveTo>
                <a:lnTo>
                  <a:pt x="0" y="79011"/>
                </a:lnTo>
                <a:lnTo>
                  <a:pt x="105338" y="87660"/>
                </a:lnTo>
                <a:lnTo>
                  <a:pt x="70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48152" y="2579612"/>
            <a:ext cx="721995" cy="293370"/>
          </a:xfrm>
          <a:custGeom>
            <a:avLst/>
            <a:gdLst/>
            <a:ahLst/>
            <a:cxnLst/>
            <a:rect l="l" t="t" r="r" b="b"/>
            <a:pathLst>
              <a:path w="721995" h="293369">
                <a:moveTo>
                  <a:pt x="0" y="0"/>
                </a:moveTo>
                <a:lnTo>
                  <a:pt x="712301" y="289267"/>
                </a:lnTo>
                <a:lnTo>
                  <a:pt x="721424" y="292972"/>
                </a:lnTo>
              </a:path>
            </a:pathLst>
          </a:custGeom>
          <a:ln w="19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42655" y="2825128"/>
            <a:ext cx="105410" cy="87630"/>
          </a:xfrm>
          <a:custGeom>
            <a:avLst/>
            <a:gdLst/>
            <a:ahLst/>
            <a:cxnLst/>
            <a:rect l="l" t="t" r="r" b="b"/>
            <a:pathLst>
              <a:path w="105409" h="87630">
                <a:moveTo>
                  <a:pt x="35595" y="0"/>
                </a:moveTo>
                <a:lnTo>
                  <a:pt x="0" y="87504"/>
                </a:lnTo>
                <a:lnTo>
                  <a:pt x="105376" y="79317"/>
                </a:lnTo>
                <a:lnTo>
                  <a:pt x="35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14208" y="2570497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517"/>
                </a:lnTo>
              </a:path>
            </a:pathLst>
          </a:custGeom>
          <a:ln w="19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66940" y="281817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536" y="0"/>
                </a:moveTo>
                <a:lnTo>
                  <a:pt x="0" y="0"/>
                </a:lnTo>
                <a:lnTo>
                  <a:pt x="47268" y="94456"/>
                </a:lnTo>
                <a:lnTo>
                  <a:pt x="94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09152" y="3613684"/>
            <a:ext cx="1273810" cy="1657985"/>
          </a:xfrm>
          <a:custGeom>
            <a:avLst/>
            <a:gdLst/>
            <a:ahLst/>
            <a:cxnLst/>
            <a:rect l="l" t="t" r="r" b="b"/>
            <a:pathLst>
              <a:path w="1273809" h="1657985">
                <a:moveTo>
                  <a:pt x="1224470" y="134980"/>
                </a:moveTo>
                <a:lnTo>
                  <a:pt x="49236" y="134980"/>
                </a:lnTo>
                <a:lnTo>
                  <a:pt x="30071" y="138846"/>
                </a:lnTo>
                <a:lnTo>
                  <a:pt x="14421" y="149389"/>
                </a:lnTo>
                <a:lnTo>
                  <a:pt x="3869" y="165027"/>
                </a:lnTo>
                <a:lnTo>
                  <a:pt x="0" y="184176"/>
                </a:lnTo>
                <a:lnTo>
                  <a:pt x="0" y="1608400"/>
                </a:lnTo>
                <a:lnTo>
                  <a:pt x="3869" y="1627549"/>
                </a:lnTo>
                <a:lnTo>
                  <a:pt x="14421" y="1643187"/>
                </a:lnTo>
                <a:lnTo>
                  <a:pt x="30071" y="1653730"/>
                </a:lnTo>
                <a:lnTo>
                  <a:pt x="49236" y="1657596"/>
                </a:lnTo>
                <a:lnTo>
                  <a:pt x="1224470" y="1657596"/>
                </a:lnTo>
                <a:lnTo>
                  <a:pt x="1243635" y="1653730"/>
                </a:lnTo>
                <a:lnTo>
                  <a:pt x="1259286" y="1643187"/>
                </a:lnTo>
                <a:lnTo>
                  <a:pt x="1269837" y="1627549"/>
                </a:lnTo>
                <a:lnTo>
                  <a:pt x="1273707" y="1608400"/>
                </a:lnTo>
                <a:lnTo>
                  <a:pt x="1273707" y="184176"/>
                </a:lnTo>
                <a:lnTo>
                  <a:pt x="1269837" y="165027"/>
                </a:lnTo>
                <a:lnTo>
                  <a:pt x="1259286" y="149389"/>
                </a:lnTo>
                <a:lnTo>
                  <a:pt x="1243635" y="138846"/>
                </a:lnTo>
                <a:lnTo>
                  <a:pt x="1224470" y="134980"/>
                </a:lnTo>
                <a:close/>
              </a:path>
              <a:path w="1273809" h="1657985">
                <a:moveTo>
                  <a:pt x="815185" y="0"/>
                </a:moveTo>
                <a:lnTo>
                  <a:pt x="716710" y="134980"/>
                </a:lnTo>
                <a:lnTo>
                  <a:pt x="913659" y="134980"/>
                </a:lnTo>
                <a:lnTo>
                  <a:pt x="815185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92800" y="4183492"/>
            <a:ext cx="1108710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5080" indent="-215900">
              <a:lnSpc>
                <a:spcPct val="112700"/>
              </a:lnSpc>
              <a:spcBef>
                <a:spcPts val="100"/>
              </a:spcBef>
            </a:pPr>
            <a:r>
              <a:rPr sz="1700" spc="0" dirty="0">
                <a:solidFill>
                  <a:srgbClr val="FFFFFF"/>
                </a:solidFill>
                <a:latin typeface="Microsoft JhengHei UI"/>
                <a:cs typeface="Microsoft JhengHei UI"/>
              </a:rPr>
              <a:t>⽤于管理计 算资源</a:t>
            </a:r>
            <a:endParaRPr sz="1700">
              <a:latin typeface="Microsoft JhengHei UI"/>
              <a:cs typeface="Microsoft JhengHei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77354" y="3613684"/>
            <a:ext cx="1273810" cy="1673225"/>
          </a:xfrm>
          <a:custGeom>
            <a:avLst/>
            <a:gdLst/>
            <a:ahLst/>
            <a:cxnLst/>
            <a:rect l="l" t="t" r="r" b="b"/>
            <a:pathLst>
              <a:path w="1273809" h="1673225">
                <a:moveTo>
                  <a:pt x="1224470" y="134980"/>
                </a:moveTo>
                <a:lnTo>
                  <a:pt x="49237" y="134980"/>
                </a:lnTo>
                <a:lnTo>
                  <a:pt x="30072" y="138846"/>
                </a:lnTo>
                <a:lnTo>
                  <a:pt x="14421" y="149389"/>
                </a:lnTo>
                <a:lnTo>
                  <a:pt x="3869" y="165027"/>
                </a:lnTo>
                <a:lnTo>
                  <a:pt x="0" y="184176"/>
                </a:lnTo>
                <a:lnTo>
                  <a:pt x="0" y="1623466"/>
                </a:lnTo>
                <a:lnTo>
                  <a:pt x="3869" y="1642615"/>
                </a:lnTo>
                <a:lnTo>
                  <a:pt x="14421" y="1658253"/>
                </a:lnTo>
                <a:lnTo>
                  <a:pt x="30072" y="1668796"/>
                </a:lnTo>
                <a:lnTo>
                  <a:pt x="49237" y="1672662"/>
                </a:lnTo>
                <a:lnTo>
                  <a:pt x="1224470" y="1672662"/>
                </a:lnTo>
                <a:lnTo>
                  <a:pt x="1243636" y="1668796"/>
                </a:lnTo>
                <a:lnTo>
                  <a:pt x="1259286" y="1658253"/>
                </a:lnTo>
                <a:lnTo>
                  <a:pt x="1269839" y="1642615"/>
                </a:lnTo>
                <a:lnTo>
                  <a:pt x="1273708" y="1623466"/>
                </a:lnTo>
                <a:lnTo>
                  <a:pt x="1273708" y="184176"/>
                </a:lnTo>
                <a:lnTo>
                  <a:pt x="1269839" y="165027"/>
                </a:lnTo>
                <a:lnTo>
                  <a:pt x="1259286" y="149389"/>
                </a:lnTo>
                <a:lnTo>
                  <a:pt x="1243636" y="138846"/>
                </a:lnTo>
                <a:lnTo>
                  <a:pt x="1224470" y="134980"/>
                </a:lnTo>
                <a:close/>
              </a:path>
              <a:path w="1273809" h="1673225">
                <a:moveTo>
                  <a:pt x="815185" y="0"/>
                </a:moveTo>
                <a:lnTo>
                  <a:pt x="716710" y="134980"/>
                </a:lnTo>
                <a:lnTo>
                  <a:pt x="913659" y="134980"/>
                </a:lnTo>
                <a:lnTo>
                  <a:pt x="815185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64400" y="4031092"/>
            <a:ext cx="1108710" cy="9144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ctr">
              <a:lnSpc>
                <a:spcPct val="115199"/>
              </a:lnSpc>
              <a:spcBef>
                <a:spcPts val="50"/>
              </a:spcBef>
            </a:pPr>
            <a:r>
              <a:rPr sz="1700" spc="0" dirty="0">
                <a:solidFill>
                  <a:srgbClr val="FFFFFF"/>
                </a:solidFill>
                <a:latin typeface="Microsoft JhengHei UI"/>
                <a:cs typeface="Microsoft JhengHei UI"/>
              </a:rPr>
              <a:t>⽀持软件的 开发、运⾏ 和维护</a:t>
            </a:r>
            <a:endParaRPr sz="1700">
              <a:latin typeface="Microsoft JhengHei UI"/>
              <a:cs typeface="Microsoft JhengHei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45555" y="3592902"/>
            <a:ext cx="1273810" cy="1699260"/>
          </a:xfrm>
          <a:custGeom>
            <a:avLst/>
            <a:gdLst/>
            <a:ahLst/>
            <a:cxnLst/>
            <a:rect l="l" t="t" r="r" b="b"/>
            <a:pathLst>
              <a:path w="1273809" h="1699260">
                <a:moveTo>
                  <a:pt x="1224470" y="134980"/>
                </a:moveTo>
                <a:lnTo>
                  <a:pt x="49237" y="134980"/>
                </a:lnTo>
                <a:lnTo>
                  <a:pt x="30072" y="138846"/>
                </a:lnTo>
                <a:lnTo>
                  <a:pt x="14421" y="149390"/>
                </a:lnTo>
                <a:lnTo>
                  <a:pt x="3869" y="165027"/>
                </a:lnTo>
                <a:lnTo>
                  <a:pt x="0" y="184176"/>
                </a:lnTo>
                <a:lnTo>
                  <a:pt x="0" y="1649909"/>
                </a:lnTo>
                <a:lnTo>
                  <a:pt x="3869" y="1669058"/>
                </a:lnTo>
                <a:lnTo>
                  <a:pt x="14421" y="1684695"/>
                </a:lnTo>
                <a:lnTo>
                  <a:pt x="30072" y="1695239"/>
                </a:lnTo>
                <a:lnTo>
                  <a:pt x="49237" y="1699105"/>
                </a:lnTo>
                <a:lnTo>
                  <a:pt x="1224470" y="1699105"/>
                </a:lnTo>
                <a:lnTo>
                  <a:pt x="1243636" y="1695239"/>
                </a:lnTo>
                <a:lnTo>
                  <a:pt x="1259286" y="1684695"/>
                </a:lnTo>
                <a:lnTo>
                  <a:pt x="1269839" y="1669058"/>
                </a:lnTo>
                <a:lnTo>
                  <a:pt x="1273708" y="1649909"/>
                </a:lnTo>
                <a:lnTo>
                  <a:pt x="1273708" y="184176"/>
                </a:lnTo>
                <a:lnTo>
                  <a:pt x="1269839" y="165027"/>
                </a:lnTo>
                <a:lnTo>
                  <a:pt x="1259286" y="149390"/>
                </a:lnTo>
                <a:lnTo>
                  <a:pt x="1243636" y="138846"/>
                </a:lnTo>
                <a:lnTo>
                  <a:pt x="1224470" y="134980"/>
                </a:lnTo>
                <a:close/>
              </a:path>
              <a:path w="1273809" h="1699260">
                <a:moveTo>
                  <a:pt x="815185" y="0"/>
                </a:moveTo>
                <a:lnTo>
                  <a:pt x="716710" y="134980"/>
                </a:lnTo>
                <a:lnTo>
                  <a:pt x="913659" y="134980"/>
                </a:lnTo>
                <a:lnTo>
                  <a:pt x="8151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623300" y="4158092"/>
            <a:ext cx="1108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5080" indent="-215900">
              <a:lnSpc>
                <a:spcPct val="117600"/>
              </a:lnSpc>
              <a:spcBef>
                <a:spcPts val="100"/>
              </a:spcBef>
            </a:pPr>
            <a:r>
              <a:rPr sz="1700" spc="0" dirty="0">
                <a:solidFill>
                  <a:srgbClr val="FFFFFF"/>
                </a:solidFill>
                <a:latin typeface="Microsoft JhengHei UI"/>
                <a:cs typeface="Microsoft JhengHei UI"/>
              </a:rPr>
              <a:t>实现⽤户具 体需求</a:t>
            </a:r>
            <a:endParaRPr sz="1700">
              <a:latin typeface="Microsoft JhengHei UI"/>
              <a:cs typeface="Microsoft JhengHei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09152" y="5360934"/>
            <a:ext cx="1273810" cy="1657985"/>
          </a:xfrm>
          <a:custGeom>
            <a:avLst/>
            <a:gdLst/>
            <a:ahLst/>
            <a:cxnLst/>
            <a:rect l="l" t="t" r="r" b="b"/>
            <a:pathLst>
              <a:path w="1273809" h="1657984">
                <a:moveTo>
                  <a:pt x="1224470" y="134980"/>
                </a:moveTo>
                <a:lnTo>
                  <a:pt x="49237" y="134980"/>
                </a:lnTo>
                <a:lnTo>
                  <a:pt x="30072" y="138846"/>
                </a:lnTo>
                <a:lnTo>
                  <a:pt x="14421" y="149389"/>
                </a:lnTo>
                <a:lnTo>
                  <a:pt x="3869" y="165027"/>
                </a:lnTo>
                <a:lnTo>
                  <a:pt x="0" y="184176"/>
                </a:lnTo>
                <a:lnTo>
                  <a:pt x="0" y="1608400"/>
                </a:lnTo>
                <a:lnTo>
                  <a:pt x="3869" y="1627549"/>
                </a:lnTo>
                <a:lnTo>
                  <a:pt x="14421" y="1643186"/>
                </a:lnTo>
                <a:lnTo>
                  <a:pt x="30072" y="1653730"/>
                </a:lnTo>
                <a:lnTo>
                  <a:pt x="49237" y="1657596"/>
                </a:lnTo>
                <a:lnTo>
                  <a:pt x="1224470" y="1657596"/>
                </a:lnTo>
                <a:lnTo>
                  <a:pt x="1243636" y="1653730"/>
                </a:lnTo>
                <a:lnTo>
                  <a:pt x="1259286" y="1643186"/>
                </a:lnTo>
                <a:lnTo>
                  <a:pt x="1269839" y="1627549"/>
                </a:lnTo>
                <a:lnTo>
                  <a:pt x="1273708" y="1608400"/>
                </a:lnTo>
                <a:lnTo>
                  <a:pt x="1273708" y="184176"/>
                </a:lnTo>
                <a:lnTo>
                  <a:pt x="1269839" y="165027"/>
                </a:lnTo>
                <a:lnTo>
                  <a:pt x="1259286" y="149389"/>
                </a:lnTo>
                <a:lnTo>
                  <a:pt x="1243636" y="138846"/>
                </a:lnTo>
                <a:lnTo>
                  <a:pt x="1224470" y="134980"/>
                </a:lnTo>
                <a:close/>
              </a:path>
              <a:path w="1273809" h="1657984">
                <a:moveTo>
                  <a:pt x="815185" y="0"/>
                </a:moveTo>
                <a:lnTo>
                  <a:pt x="716710" y="134980"/>
                </a:lnTo>
                <a:lnTo>
                  <a:pt x="913660" y="134980"/>
                </a:lnTo>
                <a:lnTo>
                  <a:pt x="815185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92800" y="5923392"/>
            <a:ext cx="1108710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 indent="-63500">
              <a:lnSpc>
                <a:spcPct val="112700"/>
              </a:lnSpc>
              <a:spcBef>
                <a:spcPts val="100"/>
              </a:spcBef>
            </a:pPr>
            <a:r>
              <a:rPr sz="1700" spc="0" dirty="0">
                <a:solidFill>
                  <a:srgbClr val="FFFFFF"/>
                </a:solidFill>
                <a:latin typeface="Microsoft JhengHei UI"/>
                <a:cs typeface="Microsoft JhengHei UI"/>
              </a:rPr>
              <a:t>操作系统， 驱动程序</a:t>
            </a:r>
            <a:r>
              <a:rPr sz="1700" spc="-35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77355" y="5360934"/>
            <a:ext cx="1273810" cy="1673225"/>
          </a:xfrm>
          <a:custGeom>
            <a:avLst/>
            <a:gdLst/>
            <a:ahLst/>
            <a:cxnLst/>
            <a:rect l="l" t="t" r="r" b="b"/>
            <a:pathLst>
              <a:path w="1273809" h="1673225">
                <a:moveTo>
                  <a:pt x="1224470" y="134980"/>
                </a:moveTo>
                <a:lnTo>
                  <a:pt x="49236" y="134980"/>
                </a:lnTo>
                <a:lnTo>
                  <a:pt x="30071" y="138846"/>
                </a:lnTo>
                <a:lnTo>
                  <a:pt x="14421" y="149389"/>
                </a:lnTo>
                <a:lnTo>
                  <a:pt x="3869" y="165027"/>
                </a:lnTo>
                <a:lnTo>
                  <a:pt x="0" y="184176"/>
                </a:lnTo>
                <a:lnTo>
                  <a:pt x="0" y="1623466"/>
                </a:lnTo>
                <a:lnTo>
                  <a:pt x="3869" y="1642615"/>
                </a:lnTo>
                <a:lnTo>
                  <a:pt x="14421" y="1658253"/>
                </a:lnTo>
                <a:lnTo>
                  <a:pt x="30071" y="1668796"/>
                </a:lnTo>
                <a:lnTo>
                  <a:pt x="49236" y="1672662"/>
                </a:lnTo>
                <a:lnTo>
                  <a:pt x="1224470" y="1672662"/>
                </a:lnTo>
                <a:lnTo>
                  <a:pt x="1243635" y="1668796"/>
                </a:lnTo>
                <a:lnTo>
                  <a:pt x="1259285" y="1658253"/>
                </a:lnTo>
                <a:lnTo>
                  <a:pt x="1269837" y="1642615"/>
                </a:lnTo>
                <a:lnTo>
                  <a:pt x="1273707" y="1623466"/>
                </a:lnTo>
                <a:lnTo>
                  <a:pt x="1273707" y="184176"/>
                </a:lnTo>
                <a:lnTo>
                  <a:pt x="1269837" y="165027"/>
                </a:lnTo>
                <a:lnTo>
                  <a:pt x="1259285" y="149389"/>
                </a:lnTo>
                <a:lnTo>
                  <a:pt x="1243635" y="138846"/>
                </a:lnTo>
                <a:lnTo>
                  <a:pt x="1224470" y="134980"/>
                </a:lnTo>
                <a:close/>
              </a:path>
              <a:path w="1273809" h="1673225">
                <a:moveTo>
                  <a:pt x="815185" y="0"/>
                </a:moveTo>
                <a:lnTo>
                  <a:pt x="716710" y="134980"/>
                </a:lnTo>
                <a:lnTo>
                  <a:pt x="913659" y="134980"/>
                </a:lnTo>
                <a:lnTo>
                  <a:pt x="815185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264400" y="5631292"/>
            <a:ext cx="1108710" cy="12065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ctr">
              <a:lnSpc>
                <a:spcPct val="114399"/>
              </a:lnSpc>
              <a:spcBef>
                <a:spcPts val="65"/>
              </a:spcBef>
            </a:pPr>
            <a:r>
              <a:rPr sz="1700" spc="0" dirty="0">
                <a:solidFill>
                  <a:srgbClr val="FFFFFF"/>
                </a:solidFill>
                <a:latin typeface="Microsoft JhengHei UI"/>
                <a:cs typeface="Microsoft JhengHei UI"/>
              </a:rPr>
              <a:t>软件开发⼯ 具、数据库 系统、管理 系统</a:t>
            </a:r>
            <a:endParaRPr sz="1700">
              <a:latin typeface="Microsoft JhengHei UI"/>
              <a:cs typeface="Microsoft JhengHei U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545556" y="5340151"/>
            <a:ext cx="1273810" cy="1699260"/>
          </a:xfrm>
          <a:custGeom>
            <a:avLst/>
            <a:gdLst/>
            <a:ahLst/>
            <a:cxnLst/>
            <a:rect l="l" t="t" r="r" b="b"/>
            <a:pathLst>
              <a:path w="1273809" h="1699259">
                <a:moveTo>
                  <a:pt x="1224470" y="134980"/>
                </a:moveTo>
                <a:lnTo>
                  <a:pt x="49236" y="134980"/>
                </a:lnTo>
                <a:lnTo>
                  <a:pt x="30071" y="138846"/>
                </a:lnTo>
                <a:lnTo>
                  <a:pt x="14421" y="149389"/>
                </a:lnTo>
                <a:lnTo>
                  <a:pt x="3869" y="165027"/>
                </a:lnTo>
                <a:lnTo>
                  <a:pt x="0" y="184176"/>
                </a:lnTo>
                <a:lnTo>
                  <a:pt x="0" y="1649909"/>
                </a:lnTo>
                <a:lnTo>
                  <a:pt x="3869" y="1669058"/>
                </a:lnTo>
                <a:lnTo>
                  <a:pt x="14421" y="1684696"/>
                </a:lnTo>
                <a:lnTo>
                  <a:pt x="30071" y="1695239"/>
                </a:lnTo>
                <a:lnTo>
                  <a:pt x="49236" y="1699105"/>
                </a:lnTo>
                <a:lnTo>
                  <a:pt x="1224470" y="1699105"/>
                </a:lnTo>
                <a:lnTo>
                  <a:pt x="1243635" y="1695239"/>
                </a:lnTo>
                <a:lnTo>
                  <a:pt x="1259285" y="1684696"/>
                </a:lnTo>
                <a:lnTo>
                  <a:pt x="1269837" y="1669058"/>
                </a:lnTo>
                <a:lnTo>
                  <a:pt x="1273707" y="1649909"/>
                </a:lnTo>
                <a:lnTo>
                  <a:pt x="1273707" y="184176"/>
                </a:lnTo>
                <a:lnTo>
                  <a:pt x="1269837" y="165027"/>
                </a:lnTo>
                <a:lnTo>
                  <a:pt x="1259285" y="149389"/>
                </a:lnTo>
                <a:lnTo>
                  <a:pt x="1243635" y="138846"/>
                </a:lnTo>
                <a:lnTo>
                  <a:pt x="1224470" y="134980"/>
                </a:lnTo>
                <a:close/>
              </a:path>
              <a:path w="1273809" h="1699259">
                <a:moveTo>
                  <a:pt x="815185" y="0"/>
                </a:moveTo>
                <a:lnTo>
                  <a:pt x="716710" y="134980"/>
                </a:lnTo>
                <a:lnTo>
                  <a:pt x="913659" y="134980"/>
                </a:lnTo>
                <a:lnTo>
                  <a:pt x="81518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623300" y="5923392"/>
            <a:ext cx="1108710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700"/>
              </a:lnSpc>
              <a:spcBef>
                <a:spcPts val="100"/>
              </a:spcBef>
            </a:pPr>
            <a:r>
              <a:rPr sz="1700" spc="0" dirty="0">
                <a:solidFill>
                  <a:srgbClr val="FFFFFF"/>
                </a:solidFill>
                <a:latin typeface="Microsoft JhengHei UI"/>
                <a:cs typeface="Microsoft JhengHei UI"/>
              </a:rPr>
              <a:t>办公软件、 游戏软件等</a:t>
            </a:r>
            <a:endParaRPr sz="17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5500" y="520964"/>
            <a:ext cx="3964940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软件的特点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098145"/>
            <a:ext cx="7616190" cy="4711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SzPct val="146938"/>
              <a:buChar char="•"/>
              <a:tabLst>
                <a:tab pos="355600" algn="l"/>
              </a:tabLst>
            </a:pPr>
            <a:r>
              <a:rPr sz="2450" spc="25" dirty="0">
                <a:latin typeface="微软雅黑"/>
                <a:cs typeface="微软雅黑"/>
              </a:rPr>
              <a:t>是抽象的逻辑实体，不是物理实体</a:t>
            </a:r>
            <a:endParaRPr sz="245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759"/>
              </a:spcBef>
              <a:buSzPct val="146938"/>
              <a:buChar char="•"/>
              <a:tabLst>
                <a:tab pos="355600" algn="l"/>
              </a:tabLst>
            </a:pPr>
            <a:r>
              <a:rPr sz="2450" spc="25" dirty="0">
                <a:latin typeface="微软雅黑"/>
                <a:cs typeface="微软雅黑"/>
              </a:rPr>
              <a:t>容易复制</a:t>
            </a:r>
            <a:endParaRPr sz="245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759"/>
              </a:spcBef>
              <a:buSzPct val="146938"/>
              <a:buChar char="•"/>
              <a:tabLst>
                <a:tab pos="355600" algn="l"/>
              </a:tabLst>
            </a:pPr>
            <a:r>
              <a:rPr sz="2450" spc="25" dirty="0">
                <a:latin typeface="微软雅黑"/>
                <a:cs typeface="微软雅黑"/>
              </a:rPr>
              <a:t>没有磨损和⽼化问题（真的吗？），但有退化和失效</a:t>
            </a:r>
            <a:endParaRPr sz="245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859"/>
              </a:spcBef>
              <a:buSzPct val="146938"/>
              <a:buChar char="•"/>
              <a:tabLst>
                <a:tab pos="355600" algn="l"/>
              </a:tabLst>
            </a:pPr>
            <a:r>
              <a:rPr sz="2450" spc="25" dirty="0">
                <a:latin typeface="微软雅黑"/>
                <a:cs typeface="微软雅黑"/>
              </a:rPr>
              <a:t>复杂，涉及领域⼴泛，需处理各种情况</a:t>
            </a:r>
            <a:endParaRPr sz="245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759"/>
              </a:spcBef>
              <a:buSzPct val="146938"/>
              <a:buChar char="•"/>
              <a:tabLst>
                <a:tab pos="355600" algn="l"/>
              </a:tabLst>
            </a:pPr>
            <a:r>
              <a:rPr sz="2450" spc="25" dirty="0">
                <a:latin typeface="微软雅黑"/>
                <a:cs typeface="微软雅黑"/>
              </a:rPr>
              <a:t>尚未摆脱⼿⼯艺式的开发⽅式</a:t>
            </a:r>
            <a:endParaRPr sz="245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3859"/>
              </a:spcBef>
              <a:buSzPct val="146938"/>
              <a:buChar char="•"/>
              <a:tabLst>
                <a:tab pos="355600" algn="l"/>
              </a:tabLst>
            </a:pPr>
            <a:r>
              <a:rPr sz="2450" spc="25" dirty="0">
                <a:latin typeface="微软雅黑"/>
                <a:cs typeface="微软雅黑"/>
              </a:rPr>
              <a:t>成本昂贵</a:t>
            </a:r>
            <a:endParaRPr sz="24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/>
              <a:t>软件开发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3368145"/>
            <a:ext cx="4190365" cy="21431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SzPct val="146938"/>
              <a:buChar char="•"/>
              <a:tabLst>
                <a:tab pos="355600" algn="l"/>
              </a:tabLst>
            </a:pPr>
            <a:r>
              <a:rPr sz="2450" spc="25" dirty="0">
                <a:latin typeface="微软雅黑"/>
                <a:cs typeface="微软雅黑"/>
              </a:rPr>
              <a:t>软件开发是什么？</a:t>
            </a:r>
            <a:endParaRPr sz="2450">
              <a:latin typeface="微软雅黑"/>
              <a:cs typeface="微软雅黑"/>
            </a:endParaRPr>
          </a:p>
          <a:p>
            <a:pPr marL="711200" marR="5080" lvl="1" indent="-355600" algn="just">
              <a:lnSpc>
                <a:spcPct val="119000"/>
              </a:lnSpc>
              <a:spcBef>
                <a:spcPts val="3200"/>
              </a:spcBef>
              <a:buSzPct val="146938"/>
              <a:buChar char="•"/>
              <a:tabLst>
                <a:tab pos="711200" algn="l"/>
              </a:tabLst>
            </a:pPr>
            <a:r>
              <a:rPr sz="2450" spc="25" dirty="0">
                <a:latin typeface="微软雅黑"/>
                <a:cs typeface="微软雅黑"/>
              </a:rPr>
              <a:t>对于现实世界中的特定问 题，在计算机世界中寻找 和构造解决⽅案的过程</a:t>
            </a:r>
            <a:endParaRPr sz="245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0653" y="2400037"/>
            <a:ext cx="2536825" cy="984250"/>
          </a:xfrm>
          <a:custGeom>
            <a:avLst/>
            <a:gdLst/>
            <a:ahLst/>
            <a:cxnLst/>
            <a:rect l="l" t="t" r="r" b="b"/>
            <a:pathLst>
              <a:path w="2536825" h="984250">
                <a:moveTo>
                  <a:pt x="1294471" y="0"/>
                </a:moveTo>
                <a:lnTo>
                  <a:pt x="1241823" y="0"/>
                </a:lnTo>
                <a:lnTo>
                  <a:pt x="1189212" y="842"/>
                </a:lnTo>
                <a:lnTo>
                  <a:pt x="1136711" y="2526"/>
                </a:lnTo>
                <a:lnTo>
                  <a:pt x="1084392" y="5052"/>
                </a:lnTo>
                <a:lnTo>
                  <a:pt x="1032328" y="8420"/>
                </a:lnTo>
                <a:lnTo>
                  <a:pt x="980592" y="12630"/>
                </a:lnTo>
                <a:lnTo>
                  <a:pt x="929257" y="17682"/>
                </a:lnTo>
                <a:lnTo>
                  <a:pt x="878396" y="23576"/>
                </a:lnTo>
                <a:lnTo>
                  <a:pt x="828083" y="30313"/>
                </a:lnTo>
                <a:lnTo>
                  <a:pt x="778389" y="37891"/>
                </a:lnTo>
                <a:lnTo>
                  <a:pt x="729388" y="46311"/>
                </a:lnTo>
                <a:lnTo>
                  <a:pt x="681153" y="55573"/>
                </a:lnTo>
                <a:lnTo>
                  <a:pt x="633756" y="65678"/>
                </a:lnTo>
                <a:lnTo>
                  <a:pt x="587271" y="76624"/>
                </a:lnTo>
                <a:lnTo>
                  <a:pt x="541770" y="88413"/>
                </a:lnTo>
                <a:lnTo>
                  <a:pt x="497327" y="101043"/>
                </a:lnTo>
                <a:lnTo>
                  <a:pt x="454014" y="114516"/>
                </a:lnTo>
                <a:lnTo>
                  <a:pt x="411905" y="128830"/>
                </a:lnTo>
                <a:lnTo>
                  <a:pt x="371071" y="143987"/>
                </a:lnTo>
                <a:lnTo>
                  <a:pt x="318061" y="165813"/>
                </a:lnTo>
                <a:lnTo>
                  <a:pt x="269129" y="188548"/>
                </a:lnTo>
                <a:lnTo>
                  <a:pt x="224274" y="212121"/>
                </a:lnTo>
                <a:lnTo>
                  <a:pt x="183497" y="236457"/>
                </a:lnTo>
                <a:lnTo>
                  <a:pt x="146797" y="261486"/>
                </a:lnTo>
                <a:lnTo>
                  <a:pt x="114175" y="287132"/>
                </a:lnTo>
                <a:lnTo>
                  <a:pt x="85631" y="313325"/>
                </a:lnTo>
                <a:lnTo>
                  <a:pt x="40777" y="367056"/>
                </a:lnTo>
                <a:lnTo>
                  <a:pt x="12233" y="422097"/>
                </a:lnTo>
                <a:lnTo>
                  <a:pt x="0" y="477866"/>
                </a:lnTo>
                <a:lnTo>
                  <a:pt x="0" y="505842"/>
                </a:lnTo>
                <a:lnTo>
                  <a:pt x="12233" y="561611"/>
                </a:lnTo>
                <a:lnTo>
                  <a:pt x="40777" y="616652"/>
                </a:lnTo>
                <a:lnTo>
                  <a:pt x="85631" y="670384"/>
                </a:lnTo>
                <a:lnTo>
                  <a:pt x="114175" y="696576"/>
                </a:lnTo>
                <a:lnTo>
                  <a:pt x="146797" y="722223"/>
                </a:lnTo>
                <a:lnTo>
                  <a:pt x="183497" y="747251"/>
                </a:lnTo>
                <a:lnTo>
                  <a:pt x="224274" y="771588"/>
                </a:lnTo>
                <a:lnTo>
                  <a:pt x="269129" y="795160"/>
                </a:lnTo>
                <a:lnTo>
                  <a:pt x="318061" y="817896"/>
                </a:lnTo>
                <a:lnTo>
                  <a:pt x="371071" y="839722"/>
                </a:lnTo>
                <a:lnTo>
                  <a:pt x="411905" y="854878"/>
                </a:lnTo>
                <a:lnTo>
                  <a:pt x="454014" y="869193"/>
                </a:lnTo>
                <a:lnTo>
                  <a:pt x="497327" y="882665"/>
                </a:lnTo>
                <a:lnTo>
                  <a:pt x="541770" y="895296"/>
                </a:lnTo>
                <a:lnTo>
                  <a:pt x="587271" y="907084"/>
                </a:lnTo>
                <a:lnTo>
                  <a:pt x="633756" y="918030"/>
                </a:lnTo>
                <a:lnTo>
                  <a:pt x="681153" y="928135"/>
                </a:lnTo>
                <a:lnTo>
                  <a:pt x="729388" y="937397"/>
                </a:lnTo>
                <a:lnTo>
                  <a:pt x="778389" y="945817"/>
                </a:lnTo>
                <a:lnTo>
                  <a:pt x="828083" y="953396"/>
                </a:lnTo>
                <a:lnTo>
                  <a:pt x="878396" y="960132"/>
                </a:lnTo>
                <a:lnTo>
                  <a:pt x="929257" y="966026"/>
                </a:lnTo>
                <a:lnTo>
                  <a:pt x="980592" y="971078"/>
                </a:lnTo>
                <a:lnTo>
                  <a:pt x="1032328" y="975288"/>
                </a:lnTo>
                <a:lnTo>
                  <a:pt x="1084392" y="978657"/>
                </a:lnTo>
                <a:lnTo>
                  <a:pt x="1136711" y="981183"/>
                </a:lnTo>
                <a:lnTo>
                  <a:pt x="1189212" y="982867"/>
                </a:lnTo>
                <a:lnTo>
                  <a:pt x="1241823" y="983709"/>
                </a:lnTo>
                <a:lnTo>
                  <a:pt x="1294471" y="983709"/>
                </a:lnTo>
                <a:lnTo>
                  <a:pt x="1347082" y="982867"/>
                </a:lnTo>
                <a:lnTo>
                  <a:pt x="1399583" y="981183"/>
                </a:lnTo>
                <a:lnTo>
                  <a:pt x="1451902" y="978657"/>
                </a:lnTo>
                <a:lnTo>
                  <a:pt x="1503966" y="975288"/>
                </a:lnTo>
                <a:lnTo>
                  <a:pt x="1555702" y="971078"/>
                </a:lnTo>
                <a:lnTo>
                  <a:pt x="1607037" y="966026"/>
                </a:lnTo>
                <a:lnTo>
                  <a:pt x="1657898" y="960132"/>
                </a:lnTo>
                <a:lnTo>
                  <a:pt x="1708211" y="953396"/>
                </a:lnTo>
                <a:lnTo>
                  <a:pt x="1757905" y="945817"/>
                </a:lnTo>
                <a:lnTo>
                  <a:pt x="1806906" y="937397"/>
                </a:lnTo>
                <a:lnTo>
                  <a:pt x="1855142" y="928135"/>
                </a:lnTo>
                <a:lnTo>
                  <a:pt x="1902538" y="918030"/>
                </a:lnTo>
                <a:lnTo>
                  <a:pt x="1949024" y="907084"/>
                </a:lnTo>
                <a:lnTo>
                  <a:pt x="1994524" y="895296"/>
                </a:lnTo>
                <a:lnTo>
                  <a:pt x="2038967" y="882665"/>
                </a:lnTo>
                <a:lnTo>
                  <a:pt x="2082280" y="869193"/>
                </a:lnTo>
                <a:lnTo>
                  <a:pt x="2124390" y="854878"/>
                </a:lnTo>
                <a:lnTo>
                  <a:pt x="2165223" y="839722"/>
                </a:lnTo>
                <a:lnTo>
                  <a:pt x="2218233" y="817896"/>
                </a:lnTo>
                <a:lnTo>
                  <a:pt x="2267166" y="795160"/>
                </a:lnTo>
                <a:lnTo>
                  <a:pt x="2312021" y="771588"/>
                </a:lnTo>
                <a:lnTo>
                  <a:pt x="2352798" y="747251"/>
                </a:lnTo>
                <a:lnTo>
                  <a:pt x="2389497" y="722223"/>
                </a:lnTo>
                <a:lnTo>
                  <a:pt x="2422119" y="696576"/>
                </a:lnTo>
                <a:lnTo>
                  <a:pt x="2450663" y="670384"/>
                </a:lnTo>
                <a:lnTo>
                  <a:pt x="2495517" y="616652"/>
                </a:lnTo>
                <a:lnTo>
                  <a:pt x="2524061" y="561611"/>
                </a:lnTo>
                <a:lnTo>
                  <a:pt x="2536294" y="505842"/>
                </a:lnTo>
                <a:lnTo>
                  <a:pt x="2536294" y="477866"/>
                </a:lnTo>
                <a:lnTo>
                  <a:pt x="2524061" y="422097"/>
                </a:lnTo>
                <a:lnTo>
                  <a:pt x="2495517" y="367056"/>
                </a:lnTo>
                <a:lnTo>
                  <a:pt x="2450663" y="313325"/>
                </a:lnTo>
                <a:lnTo>
                  <a:pt x="2422119" y="287132"/>
                </a:lnTo>
                <a:lnTo>
                  <a:pt x="2389497" y="261486"/>
                </a:lnTo>
                <a:lnTo>
                  <a:pt x="2352798" y="236457"/>
                </a:lnTo>
                <a:lnTo>
                  <a:pt x="2312021" y="212121"/>
                </a:lnTo>
                <a:lnTo>
                  <a:pt x="2267166" y="188548"/>
                </a:lnTo>
                <a:lnTo>
                  <a:pt x="2218233" y="165813"/>
                </a:lnTo>
                <a:lnTo>
                  <a:pt x="2165223" y="143987"/>
                </a:lnTo>
                <a:lnTo>
                  <a:pt x="2124390" y="128830"/>
                </a:lnTo>
                <a:lnTo>
                  <a:pt x="2082280" y="114516"/>
                </a:lnTo>
                <a:lnTo>
                  <a:pt x="2038967" y="101043"/>
                </a:lnTo>
                <a:lnTo>
                  <a:pt x="1994524" y="88413"/>
                </a:lnTo>
                <a:lnTo>
                  <a:pt x="1949024" y="76624"/>
                </a:lnTo>
                <a:lnTo>
                  <a:pt x="1902538" y="65678"/>
                </a:lnTo>
                <a:lnTo>
                  <a:pt x="1855142" y="55573"/>
                </a:lnTo>
                <a:lnTo>
                  <a:pt x="1806906" y="46311"/>
                </a:lnTo>
                <a:lnTo>
                  <a:pt x="1757905" y="37891"/>
                </a:lnTo>
                <a:lnTo>
                  <a:pt x="1708211" y="30313"/>
                </a:lnTo>
                <a:lnTo>
                  <a:pt x="1657898" y="23576"/>
                </a:lnTo>
                <a:lnTo>
                  <a:pt x="1607037" y="17682"/>
                </a:lnTo>
                <a:lnTo>
                  <a:pt x="1555702" y="12630"/>
                </a:lnTo>
                <a:lnTo>
                  <a:pt x="1503966" y="8420"/>
                </a:lnTo>
                <a:lnTo>
                  <a:pt x="1451902" y="5052"/>
                </a:lnTo>
                <a:lnTo>
                  <a:pt x="1399583" y="2526"/>
                </a:lnTo>
                <a:lnTo>
                  <a:pt x="1347082" y="842"/>
                </a:lnTo>
                <a:lnTo>
                  <a:pt x="1294471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0652" y="4838414"/>
            <a:ext cx="2536825" cy="984250"/>
          </a:xfrm>
          <a:custGeom>
            <a:avLst/>
            <a:gdLst/>
            <a:ahLst/>
            <a:cxnLst/>
            <a:rect l="l" t="t" r="r" b="b"/>
            <a:pathLst>
              <a:path w="2536825" h="984250">
                <a:moveTo>
                  <a:pt x="1294471" y="0"/>
                </a:moveTo>
                <a:lnTo>
                  <a:pt x="1241823" y="0"/>
                </a:lnTo>
                <a:lnTo>
                  <a:pt x="1189212" y="842"/>
                </a:lnTo>
                <a:lnTo>
                  <a:pt x="1136711" y="2526"/>
                </a:lnTo>
                <a:lnTo>
                  <a:pt x="1084392" y="5052"/>
                </a:lnTo>
                <a:lnTo>
                  <a:pt x="1032328" y="8420"/>
                </a:lnTo>
                <a:lnTo>
                  <a:pt x="980592" y="12630"/>
                </a:lnTo>
                <a:lnTo>
                  <a:pt x="929257" y="17682"/>
                </a:lnTo>
                <a:lnTo>
                  <a:pt x="878396" y="23576"/>
                </a:lnTo>
                <a:lnTo>
                  <a:pt x="828083" y="30312"/>
                </a:lnTo>
                <a:lnTo>
                  <a:pt x="778389" y="37891"/>
                </a:lnTo>
                <a:lnTo>
                  <a:pt x="729388" y="46311"/>
                </a:lnTo>
                <a:lnTo>
                  <a:pt x="681152" y="55573"/>
                </a:lnTo>
                <a:lnTo>
                  <a:pt x="633755" y="65677"/>
                </a:lnTo>
                <a:lnTo>
                  <a:pt x="587270" y="76624"/>
                </a:lnTo>
                <a:lnTo>
                  <a:pt x="541770" y="88412"/>
                </a:lnTo>
                <a:lnTo>
                  <a:pt x="497326" y="101042"/>
                </a:lnTo>
                <a:lnTo>
                  <a:pt x="454014" y="114515"/>
                </a:lnTo>
                <a:lnTo>
                  <a:pt x="411904" y="128829"/>
                </a:lnTo>
                <a:lnTo>
                  <a:pt x="371071" y="143986"/>
                </a:lnTo>
                <a:lnTo>
                  <a:pt x="318060" y="165812"/>
                </a:lnTo>
                <a:lnTo>
                  <a:pt x="269128" y="188547"/>
                </a:lnTo>
                <a:lnTo>
                  <a:pt x="224273" y="212120"/>
                </a:lnTo>
                <a:lnTo>
                  <a:pt x="183496" y="236457"/>
                </a:lnTo>
                <a:lnTo>
                  <a:pt x="146797" y="261485"/>
                </a:lnTo>
                <a:lnTo>
                  <a:pt x="114175" y="287131"/>
                </a:lnTo>
                <a:lnTo>
                  <a:pt x="85631" y="313324"/>
                </a:lnTo>
                <a:lnTo>
                  <a:pt x="40777" y="367055"/>
                </a:lnTo>
                <a:lnTo>
                  <a:pt x="12233" y="422096"/>
                </a:lnTo>
                <a:lnTo>
                  <a:pt x="0" y="477866"/>
                </a:lnTo>
                <a:lnTo>
                  <a:pt x="0" y="505841"/>
                </a:lnTo>
                <a:lnTo>
                  <a:pt x="12233" y="561610"/>
                </a:lnTo>
                <a:lnTo>
                  <a:pt x="40777" y="616652"/>
                </a:lnTo>
                <a:lnTo>
                  <a:pt x="85631" y="670383"/>
                </a:lnTo>
                <a:lnTo>
                  <a:pt x="114175" y="696576"/>
                </a:lnTo>
                <a:lnTo>
                  <a:pt x="146797" y="722222"/>
                </a:lnTo>
                <a:lnTo>
                  <a:pt x="183496" y="747251"/>
                </a:lnTo>
                <a:lnTo>
                  <a:pt x="224273" y="771587"/>
                </a:lnTo>
                <a:lnTo>
                  <a:pt x="269128" y="795160"/>
                </a:lnTo>
                <a:lnTo>
                  <a:pt x="318060" y="817896"/>
                </a:lnTo>
                <a:lnTo>
                  <a:pt x="371071" y="839722"/>
                </a:lnTo>
                <a:lnTo>
                  <a:pt x="411904" y="854878"/>
                </a:lnTo>
                <a:lnTo>
                  <a:pt x="454014" y="869193"/>
                </a:lnTo>
                <a:lnTo>
                  <a:pt x="497326" y="882665"/>
                </a:lnTo>
                <a:lnTo>
                  <a:pt x="541770" y="895296"/>
                </a:lnTo>
                <a:lnTo>
                  <a:pt x="587270" y="907084"/>
                </a:lnTo>
                <a:lnTo>
                  <a:pt x="633755" y="918030"/>
                </a:lnTo>
                <a:lnTo>
                  <a:pt x="681152" y="928135"/>
                </a:lnTo>
                <a:lnTo>
                  <a:pt x="729388" y="937397"/>
                </a:lnTo>
                <a:lnTo>
                  <a:pt x="778389" y="945817"/>
                </a:lnTo>
                <a:lnTo>
                  <a:pt x="828083" y="953395"/>
                </a:lnTo>
                <a:lnTo>
                  <a:pt x="878396" y="960131"/>
                </a:lnTo>
                <a:lnTo>
                  <a:pt x="929257" y="966026"/>
                </a:lnTo>
                <a:lnTo>
                  <a:pt x="980592" y="971078"/>
                </a:lnTo>
                <a:lnTo>
                  <a:pt x="1032328" y="975288"/>
                </a:lnTo>
                <a:lnTo>
                  <a:pt x="1084392" y="978656"/>
                </a:lnTo>
                <a:lnTo>
                  <a:pt x="1136711" y="981182"/>
                </a:lnTo>
                <a:lnTo>
                  <a:pt x="1189212" y="982866"/>
                </a:lnTo>
                <a:lnTo>
                  <a:pt x="1241823" y="983708"/>
                </a:lnTo>
                <a:lnTo>
                  <a:pt x="1294471" y="983708"/>
                </a:lnTo>
                <a:lnTo>
                  <a:pt x="1347082" y="982866"/>
                </a:lnTo>
                <a:lnTo>
                  <a:pt x="1399583" y="981182"/>
                </a:lnTo>
                <a:lnTo>
                  <a:pt x="1451902" y="978656"/>
                </a:lnTo>
                <a:lnTo>
                  <a:pt x="1503966" y="975288"/>
                </a:lnTo>
                <a:lnTo>
                  <a:pt x="1555702" y="971078"/>
                </a:lnTo>
                <a:lnTo>
                  <a:pt x="1607037" y="966026"/>
                </a:lnTo>
                <a:lnTo>
                  <a:pt x="1657897" y="960131"/>
                </a:lnTo>
                <a:lnTo>
                  <a:pt x="1708211" y="953395"/>
                </a:lnTo>
                <a:lnTo>
                  <a:pt x="1757905" y="945817"/>
                </a:lnTo>
                <a:lnTo>
                  <a:pt x="1806906" y="937397"/>
                </a:lnTo>
                <a:lnTo>
                  <a:pt x="1855141" y="928135"/>
                </a:lnTo>
                <a:lnTo>
                  <a:pt x="1902538" y="918030"/>
                </a:lnTo>
                <a:lnTo>
                  <a:pt x="1949023" y="907084"/>
                </a:lnTo>
                <a:lnTo>
                  <a:pt x="1994524" y="895296"/>
                </a:lnTo>
                <a:lnTo>
                  <a:pt x="2038967" y="882665"/>
                </a:lnTo>
                <a:lnTo>
                  <a:pt x="2082280" y="869193"/>
                </a:lnTo>
                <a:lnTo>
                  <a:pt x="2124389" y="854878"/>
                </a:lnTo>
                <a:lnTo>
                  <a:pt x="2165222" y="839722"/>
                </a:lnTo>
                <a:lnTo>
                  <a:pt x="2218233" y="817896"/>
                </a:lnTo>
                <a:lnTo>
                  <a:pt x="2267165" y="795160"/>
                </a:lnTo>
                <a:lnTo>
                  <a:pt x="2312020" y="771587"/>
                </a:lnTo>
                <a:lnTo>
                  <a:pt x="2352797" y="747251"/>
                </a:lnTo>
                <a:lnTo>
                  <a:pt x="2389497" y="722222"/>
                </a:lnTo>
                <a:lnTo>
                  <a:pt x="2422118" y="696576"/>
                </a:lnTo>
                <a:lnTo>
                  <a:pt x="2450662" y="670383"/>
                </a:lnTo>
                <a:lnTo>
                  <a:pt x="2495517" y="616652"/>
                </a:lnTo>
                <a:lnTo>
                  <a:pt x="2524061" y="561610"/>
                </a:lnTo>
                <a:lnTo>
                  <a:pt x="2536294" y="505841"/>
                </a:lnTo>
                <a:lnTo>
                  <a:pt x="2536294" y="477866"/>
                </a:lnTo>
                <a:lnTo>
                  <a:pt x="2524061" y="422096"/>
                </a:lnTo>
                <a:lnTo>
                  <a:pt x="2495517" y="367055"/>
                </a:lnTo>
                <a:lnTo>
                  <a:pt x="2450662" y="313324"/>
                </a:lnTo>
                <a:lnTo>
                  <a:pt x="2422118" y="287131"/>
                </a:lnTo>
                <a:lnTo>
                  <a:pt x="2389497" y="261485"/>
                </a:lnTo>
                <a:lnTo>
                  <a:pt x="2352797" y="236457"/>
                </a:lnTo>
                <a:lnTo>
                  <a:pt x="2312020" y="212120"/>
                </a:lnTo>
                <a:lnTo>
                  <a:pt x="2267165" y="188547"/>
                </a:lnTo>
                <a:lnTo>
                  <a:pt x="2218233" y="165812"/>
                </a:lnTo>
                <a:lnTo>
                  <a:pt x="2165222" y="143986"/>
                </a:lnTo>
                <a:lnTo>
                  <a:pt x="2124389" y="128829"/>
                </a:lnTo>
                <a:lnTo>
                  <a:pt x="2082280" y="114515"/>
                </a:lnTo>
                <a:lnTo>
                  <a:pt x="2038967" y="101042"/>
                </a:lnTo>
                <a:lnTo>
                  <a:pt x="1994524" y="88412"/>
                </a:lnTo>
                <a:lnTo>
                  <a:pt x="1949023" y="76624"/>
                </a:lnTo>
                <a:lnTo>
                  <a:pt x="1902538" y="65677"/>
                </a:lnTo>
                <a:lnTo>
                  <a:pt x="1855141" y="55573"/>
                </a:lnTo>
                <a:lnTo>
                  <a:pt x="1806906" y="46311"/>
                </a:lnTo>
                <a:lnTo>
                  <a:pt x="1757905" y="37891"/>
                </a:lnTo>
                <a:lnTo>
                  <a:pt x="1708211" y="30312"/>
                </a:lnTo>
                <a:lnTo>
                  <a:pt x="1657897" y="23576"/>
                </a:lnTo>
                <a:lnTo>
                  <a:pt x="1607037" y="17682"/>
                </a:lnTo>
                <a:lnTo>
                  <a:pt x="1555702" y="12630"/>
                </a:lnTo>
                <a:lnTo>
                  <a:pt x="1503966" y="8420"/>
                </a:lnTo>
                <a:lnTo>
                  <a:pt x="1451902" y="5052"/>
                </a:lnTo>
                <a:lnTo>
                  <a:pt x="1399583" y="2526"/>
                </a:lnTo>
                <a:lnTo>
                  <a:pt x="1347082" y="842"/>
                </a:lnTo>
                <a:lnTo>
                  <a:pt x="129447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69100" y="5168337"/>
            <a:ext cx="175895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0" dirty="0">
                <a:solidFill>
                  <a:srgbClr val="FFFFFF"/>
                </a:solidFill>
                <a:latin typeface="Microsoft JhengHei UI"/>
                <a:cs typeface="Microsoft JhengHei UI"/>
              </a:rPr>
              <a:t>解决⽅案（软件）</a:t>
            </a:r>
            <a:endParaRPr sz="1700">
              <a:latin typeface="Microsoft JhengHei UI"/>
              <a:cs typeface="Microsoft JhengHei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48799" y="3574785"/>
            <a:ext cx="0" cy="988060"/>
          </a:xfrm>
          <a:custGeom>
            <a:avLst/>
            <a:gdLst/>
            <a:ahLst/>
            <a:cxnLst/>
            <a:rect l="l" t="t" r="r" b="b"/>
            <a:pathLst>
              <a:path h="988060">
                <a:moveTo>
                  <a:pt x="0" y="0"/>
                </a:moveTo>
                <a:lnTo>
                  <a:pt x="0" y="987973"/>
                </a:lnTo>
              </a:path>
            </a:pathLst>
          </a:custGeom>
          <a:ln w="19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01532" y="455291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534" y="0"/>
                </a:moveTo>
                <a:lnTo>
                  <a:pt x="0" y="0"/>
                </a:lnTo>
                <a:lnTo>
                  <a:pt x="47266" y="94456"/>
                </a:lnTo>
                <a:lnTo>
                  <a:pt x="945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85100" y="3942159"/>
            <a:ext cx="120713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spc="5" dirty="0">
                <a:latin typeface="Microsoft JhengHei UI"/>
                <a:cs typeface="Microsoft JhengHei UI"/>
              </a:rPr>
              <a:t>寻找和构造</a:t>
            </a:r>
            <a:endParaRPr sz="1850">
              <a:latin typeface="Microsoft JhengHei UI"/>
              <a:cs typeface="Microsoft JhengHei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58252" y="1818876"/>
            <a:ext cx="2507615" cy="1624965"/>
          </a:xfrm>
          <a:custGeom>
            <a:avLst/>
            <a:gdLst/>
            <a:ahLst/>
            <a:cxnLst/>
            <a:rect l="l" t="t" r="r" b="b"/>
            <a:pathLst>
              <a:path w="2507615" h="1624964">
                <a:moveTo>
                  <a:pt x="401284" y="1209605"/>
                </a:moveTo>
                <a:lnTo>
                  <a:pt x="191717" y="1209605"/>
                </a:lnTo>
                <a:lnTo>
                  <a:pt x="296654" y="1624695"/>
                </a:lnTo>
                <a:lnTo>
                  <a:pt x="401284" y="1209605"/>
                </a:lnTo>
                <a:close/>
              </a:path>
              <a:path w="2507615" h="1624964">
                <a:moveTo>
                  <a:pt x="2436016" y="0"/>
                </a:moveTo>
                <a:lnTo>
                  <a:pt x="71085" y="0"/>
                </a:lnTo>
                <a:lnTo>
                  <a:pt x="43419" y="5582"/>
                </a:lnTo>
                <a:lnTo>
                  <a:pt x="20823" y="20805"/>
                </a:lnTo>
                <a:lnTo>
                  <a:pt x="5587" y="43382"/>
                </a:lnTo>
                <a:lnTo>
                  <a:pt x="0" y="71026"/>
                </a:lnTo>
                <a:lnTo>
                  <a:pt x="0" y="1138579"/>
                </a:lnTo>
                <a:lnTo>
                  <a:pt x="5587" y="1166222"/>
                </a:lnTo>
                <a:lnTo>
                  <a:pt x="20823" y="1188799"/>
                </a:lnTo>
                <a:lnTo>
                  <a:pt x="43419" y="1204022"/>
                </a:lnTo>
                <a:lnTo>
                  <a:pt x="71085" y="1209605"/>
                </a:lnTo>
                <a:lnTo>
                  <a:pt x="2436016" y="1209605"/>
                </a:lnTo>
                <a:lnTo>
                  <a:pt x="2463682" y="1204022"/>
                </a:lnTo>
                <a:lnTo>
                  <a:pt x="2486278" y="1188799"/>
                </a:lnTo>
                <a:lnTo>
                  <a:pt x="2501514" y="1166222"/>
                </a:lnTo>
                <a:lnTo>
                  <a:pt x="2507101" y="1138579"/>
                </a:lnTo>
                <a:lnTo>
                  <a:pt x="2507101" y="71026"/>
                </a:lnTo>
                <a:lnTo>
                  <a:pt x="2501514" y="43382"/>
                </a:lnTo>
                <a:lnTo>
                  <a:pt x="2486278" y="20805"/>
                </a:lnTo>
                <a:lnTo>
                  <a:pt x="2463682" y="5582"/>
                </a:lnTo>
                <a:lnTo>
                  <a:pt x="2436016" y="0"/>
                </a:lnTo>
                <a:close/>
              </a:path>
            </a:pathLst>
          </a:custGeom>
          <a:solidFill>
            <a:srgbClr val="EF5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11500" y="2075292"/>
            <a:ext cx="54165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28975">
              <a:lnSpc>
                <a:spcPct val="117600"/>
              </a:lnSpc>
              <a:spcBef>
                <a:spcPts val="100"/>
              </a:spcBef>
            </a:pPr>
            <a:r>
              <a:rPr sz="1700" spc="0" dirty="0">
                <a:solidFill>
                  <a:srgbClr val="FFFFFF"/>
                </a:solidFill>
                <a:latin typeface="Microsoft JhengHei UI"/>
                <a:cs typeface="Microsoft JhengHei UI"/>
              </a:rPr>
              <a:t>请开发⼀个教室预定系 统，说说你的开发计划</a:t>
            </a:r>
            <a:endParaRPr sz="1700">
              <a:latin typeface="Microsoft JhengHei UI"/>
              <a:cs typeface="Microsoft JhengHei UI"/>
            </a:endParaRPr>
          </a:p>
          <a:p>
            <a:pPr marR="5080" algn="r">
              <a:lnSpc>
                <a:spcPct val="100000"/>
              </a:lnSpc>
              <a:spcBef>
                <a:spcPts val="360"/>
              </a:spcBef>
            </a:pPr>
            <a:r>
              <a:rPr sz="1700" spc="0" dirty="0">
                <a:solidFill>
                  <a:srgbClr val="FFFFFF"/>
                </a:solidFill>
                <a:latin typeface="Microsoft JhengHei UI"/>
                <a:cs typeface="Microsoft JhengHei UI"/>
              </a:rPr>
              <a:t>特定问题（需求）</a:t>
            </a:r>
            <a:endParaRPr sz="17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9200" y="3264164"/>
            <a:ext cx="317690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软件危机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/>
              <a:t>软件危机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653770"/>
            <a:ext cx="8246745" cy="350837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5"/>
              </a:spcBef>
              <a:buSzPct val="146938"/>
              <a:buChar char="•"/>
              <a:tabLst>
                <a:tab pos="355600" algn="l"/>
              </a:tabLst>
            </a:pPr>
            <a:r>
              <a:rPr sz="2450" spc="25" dirty="0">
                <a:latin typeface="微软雅黑"/>
                <a:cs typeface="微软雅黑"/>
              </a:rPr>
              <a:t>软件危机是指在计算机软件的开发和维护过程中所遇到的</a:t>
            </a:r>
            <a:endParaRPr sz="245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  <a:spcBef>
                <a:spcPts val="560"/>
              </a:spcBef>
            </a:pPr>
            <a:r>
              <a:rPr sz="2450" spc="25" dirty="0">
                <a:latin typeface="微软雅黑"/>
                <a:cs typeface="微软雅黑"/>
              </a:rPr>
              <a:t>⼀系列严重问题。</a:t>
            </a:r>
            <a:endParaRPr sz="24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146938"/>
              <a:buChar char="•"/>
              <a:tabLst>
                <a:tab pos="355600" algn="l"/>
              </a:tabLst>
            </a:pPr>
            <a:r>
              <a:rPr sz="2450" spc="25" dirty="0">
                <a:latin typeface="微软雅黑"/>
                <a:cs typeface="微软雅黑"/>
              </a:rPr>
              <a:t>概括地说，软件危机包含下述两⽅⾯的问题：</a:t>
            </a:r>
            <a:endParaRPr sz="2450">
              <a:latin typeface="微软雅黑"/>
              <a:cs typeface="微软雅黑"/>
            </a:endParaRPr>
          </a:p>
          <a:p>
            <a:pPr marL="711200" lvl="1" indent="-355600">
              <a:lnSpc>
                <a:spcPct val="100000"/>
              </a:lnSpc>
              <a:spcBef>
                <a:spcPts val="3760"/>
              </a:spcBef>
              <a:buSzPct val="146938"/>
              <a:buChar char="•"/>
              <a:tabLst>
                <a:tab pos="711200" algn="l"/>
              </a:tabLst>
            </a:pPr>
            <a:r>
              <a:rPr sz="2450" spc="25" dirty="0">
                <a:latin typeface="微软雅黑"/>
                <a:cs typeface="微软雅黑"/>
              </a:rPr>
              <a:t>如何</a:t>
            </a:r>
            <a:r>
              <a:rPr sz="2450" b="1" spc="25" dirty="0">
                <a:solidFill>
                  <a:srgbClr val="B51700"/>
                </a:solidFill>
                <a:latin typeface="微软雅黑"/>
                <a:cs typeface="微软雅黑"/>
              </a:rPr>
              <a:t>开发</a:t>
            </a:r>
            <a:r>
              <a:rPr sz="2450" spc="25" dirty="0">
                <a:latin typeface="微软雅黑"/>
                <a:cs typeface="微软雅黑"/>
              </a:rPr>
              <a:t>软件，以满⾜对软件⽇益增长的需求</a:t>
            </a:r>
            <a:endParaRPr sz="2450">
              <a:latin typeface="微软雅黑"/>
              <a:cs typeface="微软雅黑"/>
            </a:endParaRPr>
          </a:p>
          <a:p>
            <a:pPr marL="711200" lvl="1" indent="-355600">
              <a:lnSpc>
                <a:spcPct val="100000"/>
              </a:lnSpc>
              <a:spcBef>
                <a:spcPts val="3760"/>
              </a:spcBef>
              <a:buSzPct val="146938"/>
              <a:buChar char="•"/>
              <a:tabLst>
                <a:tab pos="711200" algn="l"/>
              </a:tabLst>
            </a:pPr>
            <a:r>
              <a:rPr sz="2450" spc="25" dirty="0">
                <a:latin typeface="微软雅黑"/>
                <a:cs typeface="微软雅黑"/>
              </a:rPr>
              <a:t>如何</a:t>
            </a:r>
            <a:r>
              <a:rPr sz="2450" b="1" spc="25" dirty="0">
                <a:solidFill>
                  <a:srgbClr val="B51700"/>
                </a:solidFill>
                <a:latin typeface="微软雅黑"/>
                <a:cs typeface="微软雅黑"/>
              </a:rPr>
              <a:t>维护</a:t>
            </a:r>
            <a:r>
              <a:rPr sz="2450" spc="25" dirty="0">
                <a:latin typeface="微软雅黑"/>
                <a:cs typeface="微软雅黑"/>
              </a:rPr>
              <a:t>数量不断膨胀的已有软件</a:t>
            </a:r>
            <a:endParaRPr sz="24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/>
              <a:t>软件危机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056156"/>
            <a:ext cx="8441690" cy="4759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110"/>
              </a:spcBef>
              <a:buSzPct val="144444"/>
              <a:buChar char="•"/>
              <a:tabLst>
                <a:tab pos="266700" algn="l"/>
              </a:tabLst>
            </a:pPr>
            <a:r>
              <a:rPr sz="1800" spc="5" dirty="0">
                <a:latin typeface="微软雅黑"/>
                <a:cs typeface="微软雅黑"/>
              </a:rPr>
              <a:t>具体地说，软件危机主要有以下⼀些典型表现</a:t>
            </a:r>
            <a:endParaRPr sz="1800">
              <a:latin typeface="微软雅黑"/>
              <a:cs typeface="微软雅黑"/>
            </a:endParaRPr>
          </a:p>
          <a:p>
            <a:pPr marL="609600" lvl="1" indent="-254000">
              <a:lnSpc>
                <a:spcPct val="100000"/>
              </a:lnSpc>
              <a:spcBef>
                <a:spcPts val="2840"/>
              </a:spcBef>
              <a:buSzPct val="144444"/>
              <a:buChar char="•"/>
              <a:tabLst>
                <a:tab pos="609600" algn="l"/>
              </a:tabLst>
            </a:pPr>
            <a:r>
              <a:rPr sz="1800" spc="5" dirty="0">
                <a:latin typeface="微软雅黑"/>
                <a:cs typeface="微软雅黑"/>
              </a:rPr>
              <a:t>对软件开发成本和进度的估计常常很不准确。</a:t>
            </a:r>
            <a:endParaRPr sz="1800">
              <a:latin typeface="微软雅黑"/>
              <a:cs typeface="微软雅黑"/>
            </a:endParaRPr>
          </a:p>
          <a:p>
            <a:pPr marL="952500" marR="5080" lvl="2" indent="-241300" algn="just">
              <a:lnSpc>
                <a:spcPct val="118800"/>
              </a:lnSpc>
              <a:spcBef>
                <a:spcPts val="2330"/>
              </a:spcBef>
              <a:buSzPct val="144444"/>
              <a:buChar char="•"/>
              <a:tabLst>
                <a:tab pos="952500" algn="l"/>
              </a:tabLst>
            </a:pPr>
            <a:r>
              <a:rPr sz="1800" spc="5" dirty="0">
                <a:latin typeface="微软雅黑"/>
                <a:cs typeface="微软雅黑"/>
              </a:rPr>
              <a:t>实际成本⽐估计成本有可能⾼出⼀个数量级，实际</a:t>
            </a:r>
            <a:r>
              <a:rPr sz="1800" spc="-110" dirty="0">
                <a:latin typeface="微软雅黑"/>
                <a:cs typeface="微软雅黑"/>
              </a:rPr>
              <a:t> </a:t>
            </a:r>
            <a:r>
              <a:rPr sz="1800" spc="5" dirty="0">
                <a:latin typeface="微软雅黑"/>
                <a:cs typeface="微软雅黑"/>
              </a:rPr>
              <a:t>进度⽐预期进度拖延⼏ 个⽉甚⾄⼏年的现象并不罕</a:t>
            </a:r>
            <a:r>
              <a:rPr sz="1800" spc="-110" dirty="0">
                <a:latin typeface="微软雅黑"/>
                <a:cs typeface="微软雅黑"/>
              </a:rPr>
              <a:t> </a:t>
            </a:r>
            <a:r>
              <a:rPr sz="1800" spc="5" dirty="0">
                <a:latin typeface="微软雅黑"/>
                <a:cs typeface="微软雅黑"/>
              </a:rPr>
              <a:t>见。这种现象降低了软件开发组织的信誉。⽽ 为了</a:t>
            </a:r>
            <a:r>
              <a:rPr sz="1800" spc="-110" dirty="0">
                <a:latin typeface="微软雅黑"/>
                <a:cs typeface="微软雅黑"/>
              </a:rPr>
              <a:t> </a:t>
            </a:r>
            <a:r>
              <a:rPr sz="1800" spc="5" dirty="0">
                <a:latin typeface="微软雅黑"/>
                <a:cs typeface="微软雅黑"/>
              </a:rPr>
              <a:t>赶进度和节约成本所采取的⼀些权宜之计又往往损</a:t>
            </a:r>
            <a:r>
              <a:rPr sz="1800" spc="-110" dirty="0">
                <a:latin typeface="微软雅黑"/>
                <a:cs typeface="微软雅黑"/>
              </a:rPr>
              <a:t> </a:t>
            </a:r>
            <a:r>
              <a:rPr sz="1800" spc="5" dirty="0">
                <a:latin typeface="微软雅黑"/>
                <a:cs typeface="微软雅黑"/>
              </a:rPr>
              <a:t>害了软件产品的质 量，从⽽不可避免地会引起⽤户</a:t>
            </a:r>
            <a:r>
              <a:rPr sz="1800" spc="-85" dirty="0">
                <a:latin typeface="微软雅黑"/>
                <a:cs typeface="微软雅黑"/>
              </a:rPr>
              <a:t> </a:t>
            </a:r>
            <a:r>
              <a:rPr sz="1800" spc="5" dirty="0">
                <a:latin typeface="微软雅黑"/>
                <a:cs typeface="微软雅黑"/>
              </a:rPr>
              <a:t>的不满。</a:t>
            </a:r>
            <a:endParaRPr sz="1800">
              <a:latin typeface="微软雅黑"/>
              <a:cs typeface="微软雅黑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΢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609600" lvl="1" indent="-254000">
              <a:lnSpc>
                <a:spcPct val="100000"/>
              </a:lnSpc>
              <a:buSzPct val="144444"/>
              <a:buChar char="•"/>
              <a:tabLst>
                <a:tab pos="609600" algn="l"/>
              </a:tabLst>
            </a:pPr>
            <a:r>
              <a:rPr sz="1800" spc="-80" dirty="0">
                <a:latin typeface="微软雅黑"/>
                <a:cs typeface="微软雅黑"/>
              </a:rPr>
              <a:t>⽤户对“已完成的”软件系统不满意的现象经常发⽣。</a:t>
            </a:r>
            <a:endParaRPr sz="1800">
              <a:latin typeface="微软雅黑"/>
              <a:cs typeface="微软雅黑"/>
            </a:endParaRPr>
          </a:p>
          <a:p>
            <a:pPr marL="952500" marR="5080" lvl="2" indent="-241300">
              <a:lnSpc>
                <a:spcPct val="118800"/>
              </a:lnSpc>
              <a:spcBef>
                <a:spcPts val="2335"/>
              </a:spcBef>
              <a:buSzPct val="144444"/>
              <a:buChar char="•"/>
              <a:tabLst>
                <a:tab pos="952500" algn="l"/>
              </a:tabLst>
            </a:pPr>
            <a:r>
              <a:rPr sz="1800" spc="5" dirty="0">
                <a:latin typeface="微软雅黑"/>
                <a:cs typeface="微软雅黑"/>
              </a:rPr>
              <a:t>软件开发⼈员常常在对⽤户要求只有模糊</a:t>
            </a:r>
            <a:r>
              <a:rPr sz="1800" spc="-110" dirty="0">
                <a:latin typeface="微软雅黑"/>
                <a:cs typeface="微软雅黑"/>
              </a:rPr>
              <a:t> </a:t>
            </a:r>
            <a:r>
              <a:rPr sz="1800" spc="5" dirty="0">
                <a:latin typeface="微软雅黑"/>
                <a:cs typeface="微软雅黑"/>
              </a:rPr>
              <a:t>的了解，甚⾄对所要解决的问题 还没有确切认识的</a:t>
            </a:r>
            <a:r>
              <a:rPr sz="1800" spc="-110" dirty="0">
                <a:latin typeface="微软雅黑"/>
                <a:cs typeface="微软雅黑"/>
              </a:rPr>
              <a:t> </a:t>
            </a:r>
            <a:r>
              <a:rPr sz="1800" spc="5" dirty="0">
                <a:latin typeface="微软雅黑"/>
                <a:cs typeface="微软雅黑"/>
              </a:rPr>
              <a:t>情况下，就匆忙着⼿编写程序。软件开发⼈员和⽤</a:t>
            </a:r>
            <a:r>
              <a:rPr sz="1800" spc="-110" dirty="0">
                <a:latin typeface="微软雅黑"/>
                <a:cs typeface="微软雅黑"/>
              </a:rPr>
              <a:t> </a:t>
            </a:r>
            <a:r>
              <a:rPr sz="1800" spc="5" dirty="0">
                <a:latin typeface="微软雅黑"/>
                <a:cs typeface="微软雅黑"/>
              </a:rPr>
              <a:t>户之 </a:t>
            </a:r>
            <a:r>
              <a:rPr sz="1800" spc="-100" dirty="0">
                <a:latin typeface="微软雅黑"/>
                <a:cs typeface="微软雅黑"/>
              </a:rPr>
              <a:t>间的信息交流往往很不充分，“闭门造车”必</a:t>
            </a:r>
            <a:r>
              <a:rPr sz="1800" spc="-95" dirty="0">
                <a:latin typeface="微软雅黑"/>
                <a:cs typeface="微软雅黑"/>
              </a:rPr>
              <a:t> </a:t>
            </a:r>
            <a:r>
              <a:rPr sz="1800" spc="5" dirty="0">
                <a:latin typeface="微软雅黑"/>
                <a:cs typeface="微软雅黑"/>
              </a:rPr>
              <a:t>然导致最终的产品不符合⽤户 的实际需要。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/>
              <a:t>软件危机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354659"/>
            <a:ext cx="8540750" cy="4165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10"/>
              </a:spcBef>
              <a:buSzPct val="145945"/>
              <a:buChar char="•"/>
              <a:tabLst>
                <a:tab pos="279400" algn="l"/>
              </a:tabLst>
            </a:pPr>
            <a:r>
              <a:rPr sz="1850" spc="5" dirty="0">
                <a:latin typeface="微软雅黑"/>
                <a:cs typeface="微软雅黑"/>
              </a:rPr>
              <a:t>具体地说，软件危机主要有以下⼀些典型表现（续）</a:t>
            </a:r>
            <a:endParaRPr sz="1850">
              <a:latin typeface="微软雅黑"/>
              <a:cs typeface="微软雅黑"/>
            </a:endParaRPr>
          </a:p>
          <a:p>
            <a:pPr marL="622300" lvl="1" indent="-266700">
              <a:lnSpc>
                <a:spcPct val="100000"/>
              </a:lnSpc>
              <a:spcBef>
                <a:spcPts val="2780"/>
              </a:spcBef>
              <a:buSzPct val="145945"/>
              <a:buChar char="•"/>
              <a:tabLst>
                <a:tab pos="622300" algn="l"/>
              </a:tabLst>
            </a:pPr>
            <a:r>
              <a:rPr sz="1850" spc="5" dirty="0">
                <a:latin typeface="微软雅黑"/>
                <a:cs typeface="微软雅黑"/>
              </a:rPr>
              <a:t>软件产品的质量往往靠不住。</a:t>
            </a:r>
            <a:endParaRPr sz="1850">
              <a:latin typeface="微软雅黑"/>
              <a:cs typeface="微软雅黑"/>
            </a:endParaRPr>
          </a:p>
          <a:p>
            <a:pPr marL="965200" marR="5080" lvl="2" indent="-254000" algn="just">
              <a:lnSpc>
                <a:spcPct val="117100"/>
              </a:lnSpc>
              <a:spcBef>
                <a:spcPts val="2400"/>
              </a:spcBef>
              <a:buSzPct val="145945"/>
              <a:buChar char="•"/>
              <a:tabLst>
                <a:tab pos="965200" algn="l"/>
              </a:tabLst>
            </a:pPr>
            <a:r>
              <a:rPr sz="1850" spc="5" dirty="0">
                <a:latin typeface="微软雅黑"/>
                <a:cs typeface="微软雅黑"/>
              </a:rPr>
              <a:t>软件质量保证技术（审查、测试、证明、模型检验等）还没有被充分、彻 底地应⽤到软件开发的全过程中，这些都导致软件产品发⽣质量问题。</a:t>
            </a:r>
            <a:endParaRPr sz="1850">
              <a:latin typeface="微软雅黑"/>
              <a:cs typeface="微软雅黑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΢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965200" marR="31750" lvl="2" indent="-254000" algn="just">
              <a:lnSpc>
                <a:spcPct val="114100"/>
              </a:lnSpc>
              <a:buSzPct val="145945"/>
              <a:buChar char="•"/>
              <a:tabLst>
                <a:tab pos="965200" algn="l"/>
              </a:tabLst>
            </a:pPr>
            <a:r>
              <a:rPr sz="1850" spc="-20" dirty="0">
                <a:latin typeface="微软雅黑"/>
                <a:cs typeface="微软雅黑"/>
              </a:rPr>
              <a:t>由于软件错误直接造成系统失效的⽐例持续递增，据</a:t>
            </a:r>
            <a:r>
              <a:rPr sz="1850" spc="-10" dirty="0">
                <a:latin typeface="微软雅黑"/>
                <a:cs typeface="微软雅黑"/>
              </a:rPr>
              <a:t>1986</a:t>
            </a:r>
            <a:r>
              <a:rPr sz="1850" spc="-20" dirty="0">
                <a:latin typeface="微软雅黑"/>
                <a:cs typeface="微软雅黑"/>
              </a:rPr>
              <a:t>年的统计数据表 </a:t>
            </a:r>
            <a:r>
              <a:rPr sz="1850" spc="5" dirty="0">
                <a:latin typeface="微软雅黑"/>
                <a:cs typeface="微软雅黑"/>
              </a:rPr>
              <a:t>明，系统失效事件中诱因是</a:t>
            </a:r>
            <a:r>
              <a:rPr sz="1850" spc="-145" dirty="0">
                <a:latin typeface="微软雅黑"/>
                <a:cs typeface="微软雅黑"/>
              </a:rPr>
              <a:t> </a:t>
            </a:r>
            <a:r>
              <a:rPr sz="1850" spc="-60" dirty="0">
                <a:latin typeface="微软雅黑"/>
                <a:cs typeface="微软雅黑"/>
              </a:rPr>
              <a:t>软件错误的⽐例约占</a:t>
            </a:r>
            <a:r>
              <a:rPr sz="1850" spc="-50" dirty="0">
                <a:latin typeface="微软雅黑"/>
                <a:cs typeface="微软雅黑"/>
              </a:rPr>
              <a:t>25%，</a:t>
            </a:r>
            <a:r>
              <a:rPr sz="1850" spc="-60" dirty="0">
                <a:latin typeface="微软雅黑"/>
                <a:cs typeface="微软雅黑"/>
              </a:rPr>
              <a:t>⽽到</a:t>
            </a:r>
            <a:r>
              <a:rPr sz="1850" spc="-35" dirty="0">
                <a:latin typeface="微软雅黑"/>
                <a:cs typeface="微软雅黑"/>
              </a:rPr>
              <a:t>2000</a:t>
            </a:r>
            <a:r>
              <a:rPr sz="1850" spc="-60" dirty="0">
                <a:latin typeface="微软雅黑"/>
                <a:cs typeface="微软雅黑"/>
              </a:rPr>
              <a:t>年，该⽐ </a:t>
            </a:r>
            <a:r>
              <a:rPr sz="1850" spc="5" dirty="0">
                <a:latin typeface="微软雅黑"/>
                <a:cs typeface="微软雅黑"/>
              </a:rPr>
              <a:t>率已</a:t>
            </a:r>
            <a:r>
              <a:rPr sz="1850" spc="-110" dirty="0">
                <a:latin typeface="微软雅黑"/>
                <a:cs typeface="微软雅黑"/>
              </a:rPr>
              <a:t> </a:t>
            </a:r>
            <a:r>
              <a:rPr sz="1850" spc="-65" dirty="0">
                <a:latin typeface="微软雅黑"/>
                <a:cs typeface="微软雅黑"/>
              </a:rPr>
              <a:t>超过</a:t>
            </a:r>
            <a:r>
              <a:rPr sz="1850" spc="-45" dirty="0">
                <a:latin typeface="微软雅黑"/>
                <a:cs typeface="微软雅黑"/>
              </a:rPr>
              <a:t>40%</a:t>
            </a:r>
            <a:r>
              <a:rPr sz="1850" spc="-65" dirty="0">
                <a:latin typeface="微软雅黑"/>
                <a:cs typeface="微软雅黑"/>
              </a:rPr>
              <a:t>。美国国家标准技术研究所</a:t>
            </a:r>
            <a:r>
              <a:rPr sz="1850" spc="-40" dirty="0">
                <a:latin typeface="微软雅黑"/>
                <a:cs typeface="微软雅黑"/>
              </a:rPr>
              <a:t>2002</a:t>
            </a:r>
            <a:r>
              <a:rPr sz="1850" spc="-65" dirty="0">
                <a:latin typeface="微软雅黑"/>
                <a:cs typeface="微软雅黑"/>
              </a:rPr>
              <a:t>年</a:t>
            </a:r>
            <a:r>
              <a:rPr sz="1850" spc="-40" dirty="0">
                <a:latin typeface="微软雅黑"/>
                <a:cs typeface="微软雅黑"/>
              </a:rPr>
              <a:t>6</a:t>
            </a:r>
            <a:r>
              <a:rPr sz="1850" spc="-65" dirty="0">
                <a:latin typeface="微软雅黑"/>
                <a:cs typeface="微软雅黑"/>
              </a:rPr>
              <a:t>⽉公</a:t>
            </a:r>
            <a:r>
              <a:rPr sz="1850" spc="-110" dirty="0">
                <a:latin typeface="微软雅黑"/>
                <a:cs typeface="微软雅黑"/>
              </a:rPr>
              <a:t> </a:t>
            </a:r>
            <a:r>
              <a:rPr sz="1850" spc="5" dirty="0">
                <a:latin typeface="微软雅黑"/>
                <a:cs typeface="微软雅黑"/>
              </a:rPr>
              <a:t>布的调查表明，由 于软件错误导致美国的经济损失</a:t>
            </a:r>
            <a:r>
              <a:rPr sz="1850" spc="-125" dirty="0">
                <a:latin typeface="微软雅黑"/>
                <a:cs typeface="微软雅黑"/>
              </a:rPr>
              <a:t> </a:t>
            </a:r>
            <a:r>
              <a:rPr sz="1850" spc="-60" dirty="0">
                <a:latin typeface="微软雅黑"/>
                <a:cs typeface="微软雅黑"/>
              </a:rPr>
              <a:t>每年⾼达</a:t>
            </a:r>
            <a:r>
              <a:rPr sz="1850" spc="-35" dirty="0">
                <a:latin typeface="微软雅黑"/>
                <a:cs typeface="微软雅黑"/>
              </a:rPr>
              <a:t>595</a:t>
            </a:r>
            <a:r>
              <a:rPr sz="1850" spc="-60" dirty="0">
                <a:latin typeface="微软雅黑"/>
                <a:cs typeface="微软雅黑"/>
              </a:rPr>
              <a:t>亿美元，约战</a:t>
            </a:r>
            <a:r>
              <a:rPr sz="1850" spc="-45" dirty="0">
                <a:latin typeface="微软雅黑"/>
                <a:cs typeface="微软雅黑"/>
              </a:rPr>
              <a:t>GDP</a:t>
            </a:r>
            <a:r>
              <a:rPr sz="1850" spc="-60" dirty="0">
                <a:latin typeface="微软雅黑"/>
                <a:cs typeface="微软雅黑"/>
              </a:rPr>
              <a:t>的</a:t>
            </a:r>
            <a:r>
              <a:rPr sz="1850" spc="-35" dirty="0">
                <a:latin typeface="微软雅黑"/>
                <a:cs typeface="微软雅黑"/>
              </a:rPr>
              <a:t>0.6%</a:t>
            </a:r>
            <a:r>
              <a:rPr sz="1850" spc="-60" dirty="0">
                <a:latin typeface="微软雅黑"/>
                <a:cs typeface="微软雅黑"/>
              </a:rPr>
              <a:t>。</a:t>
            </a:r>
            <a:endParaRPr sz="1850">
              <a:latin typeface="微软雅黑"/>
              <a:cs typeface="微软雅黑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΢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622300" lvl="1" indent="-266700">
              <a:lnSpc>
                <a:spcPct val="100000"/>
              </a:lnSpc>
              <a:buSzPct val="145945"/>
              <a:buChar char="•"/>
              <a:tabLst>
                <a:tab pos="622300" algn="l"/>
              </a:tabLst>
            </a:pPr>
            <a:r>
              <a:rPr sz="1850" spc="5" dirty="0">
                <a:latin typeface="微软雅黑"/>
                <a:cs typeface="微软雅黑"/>
              </a:rPr>
              <a:t>软件常常是不可维护的</a:t>
            </a:r>
            <a:endParaRPr sz="18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520964"/>
            <a:ext cx="554037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软件危机的本质</a:t>
            </a:r>
          </a:p>
        </p:txBody>
      </p:sp>
      <p:sp>
        <p:nvSpPr>
          <p:cNvPr id="3" name="object 3"/>
          <p:cNvSpPr/>
          <p:nvPr/>
        </p:nvSpPr>
        <p:spPr>
          <a:xfrm>
            <a:off x="2344958" y="3071213"/>
            <a:ext cx="6003925" cy="2752725"/>
          </a:xfrm>
          <a:custGeom>
            <a:avLst/>
            <a:gdLst/>
            <a:ahLst/>
            <a:cxnLst/>
            <a:rect l="l" t="t" r="r" b="b"/>
            <a:pathLst>
              <a:path w="6003925" h="2752725">
                <a:moveTo>
                  <a:pt x="1057314" y="0"/>
                </a:moveTo>
                <a:lnTo>
                  <a:pt x="4946168" y="0"/>
                </a:lnTo>
                <a:lnTo>
                  <a:pt x="5018934" y="29"/>
                </a:lnTo>
                <a:lnTo>
                  <a:pt x="5086034" y="239"/>
                </a:lnTo>
                <a:lnTo>
                  <a:pt x="5148019" y="808"/>
                </a:lnTo>
                <a:lnTo>
                  <a:pt x="5205441" y="1917"/>
                </a:lnTo>
                <a:lnTo>
                  <a:pt x="5258851" y="3744"/>
                </a:lnTo>
                <a:lnTo>
                  <a:pt x="5308801" y="6471"/>
                </a:lnTo>
                <a:lnTo>
                  <a:pt x="5355842" y="10276"/>
                </a:lnTo>
                <a:lnTo>
                  <a:pt x="5400524" y="15339"/>
                </a:lnTo>
                <a:lnTo>
                  <a:pt x="5443401" y="21840"/>
                </a:lnTo>
                <a:lnTo>
                  <a:pt x="5485022" y="29959"/>
                </a:lnTo>
                <a:lnTo>
                  <a:pt x="5525940" y="39875"/>
                </a:lnTo>
                <a:lnTo>
                  <a:pt x="5566705" y="51769"/>
                </a:lnTo>
                <a:lnTo>
                  <a:pt x="5614529" y="71363"/>
                </a:lnTo>
                <a:lnTo>
                  <a:pt x="5660299" y="94544"/>
                </a:lnTo>
                <a:lnTo>
                  <a:pt x="5703845" y="121140"/>
                </a:lnTo>
                <a:lnTo>
                  <a:pt x="5744996" y="150980"/>
                </a:lnTo>
                <a:lnTo>
                  <a:pt x="5783582" y="183896"/>
                </a:lnTo>
                <a:lnTo>
                  <a:pt x="5819432" y="219716"/>
                </a:lnTo>
                <a:lnTo>
                  <a:pt x="5852375" y="258269"/>
                </a:lnTo>
                <a:lnTo>
                  <a:pt x="5882241" y="299386"/>
                </a:lnTo>
                <a:lnTo>
                  <a:pt x="5908859" y="342895"/>
                </a:lnTo>
                <a:lnTo>
                  <a:pt x="5932059" y="388627"/>
                </a:lnTo>
                <a:lnTo>
                  <a:pt x="5951670" y="436411"/>
                </a:lnTo>
                <a:lnTo>
                  <a:pt x="5963574" y="477144"/>
                </a:lnTo>
                <a:lnTo>
                  <a:pt x="5973498" y="518047"/>
                </a:lnTo>
                <a:lnTo>
                  <a:pt x="5981624" y="559685"/>
                </a:lnTo>
                <a:lnTo>
                  <a:pt x="5988131" y="602625"/>
                </a:lnTo>
                <a:lnTo>
                  <a:pt x="5993198" y="647436"/>
                </a:lnTo>
                <a:lnTo>
                  <a:pt x="5997006" y="694685"/>
                </a:lnTo>
                <a:lnTo>
                  <a:pt x="5999734" y="744938"/>
                </a:lnTo>
                <a:lnTo>
                  <a:pt x="6001563" y="798762"/>
                </a:lnTo>
                <a:lnTo>
                  <a:pt x="6002673" y="856726"/>
                </a:lnTo>
                <a:lnTo>
                  <a:pt x="6003243" y="919396"/>
                </a:lnTo>
                <a:lnTo>
                  <a:pt x="6003452" y="987339"/>
                </a:lnTo>
                <a:lnTo>
                  <a:pt x="6003482" y="1061122"/>
                </a:lnTo>
                <a:lnTo>
                  <a:pt x="6003482" y="1695777"/>
                </a:lnTo>
                <a:lnTo>
                  <a:pt x="6003452" y="1768481"/>
                </a:lnTo>
                <a:lnTo>
                  <a:pt x="6003243" y="1835524"/>
                </a:lnTo>
                <a:lnTo>
                  <a:pt x="6002673" y="1897458"/>
                </a:lnTo>
                <a:lnTo>
                  <a:pt x="6001563" y="1954831"/>
                </a:lnTo>
                <a:lnTo>
                  <a:pt x="5999734" y="2008197"/>
                </a:lnTo>
                <a:lnTo>
                  <a:pt x="5997006" y="2058104"/>
                </a:lnTo>
                <a:lnTo>
                  <a:pt x="5993198" y="2105105"/>
                </a:lnTo>
                <a:lnTo>
                  <a:pt x="5988131" y="2149750"/>
                </a:lnTo>
                <a:lnTo>
                  <a:pt x="5981624" y="2192591"/>
                </a:lnTo>
                <a:lnTo>
                  <a:pt x="5973498" y="2234177"/>
                </a:lnTo>
                <a:lnTo>
                  <a:pt x="5963574" y="2275060"/>
                </a:lnTo>
                <a:lnTo>
                  <a:pt x="5951670" y="2315791"/>
                </a:lnTo>
                <a:lnTo>
                  <a:pt x="5932059" y="2363575"/>
                </a:lnTo>
                <a:lnTo>
                  <a:pt x="5908859" y="2409307"/>
                </a:lnTo>
                <a:lnTo>
                  <a:pt x="5882241" y="2452817"/>
                </a:lnTo>
                <a:lnTo>
                  <a:pt x="5852375" y="2493933"/>
                </a:lnTo>
                <a:lnTo>
                  <a:pt x="5819432" y="2532487"/>
                </a:lnTo>
                <a:lnTo>
                  <a:pt x="5783582" y="2568306"/>
                </a:lnTo>
                <a:lnTo>
                  <a:pt x="5744996" y="2601222"/>
                </a:lnTo>
                <a:lnTo>
                  <a:pt x="5703845" y="2631063"/>
                </a:lnTo>
                <a:lnTo>
                  <a:pt x="5660299" y="2657658"/>
                </a:lnTo>
                <a:lnTo>
                  <a:pt x="5614529" y="2680839"/>
                </a:lnTo>
                <a:lnTo>
                  <a:pt x="5566705" y="2700433"/>
                </a:lnTo>
                <a:lnTo>
                  <a:pt x="5525937" y="2712327"/>
                </a:lnTo>
                <a:lnTo>
                  <a:pt x="5485000" y="2722243"/>
                </a:lnTo>
                <a:lnTo>
                  <a:pt x="5443327" y="2730362"/>
                </a:lnTo>
                <a:lnTo>
                  <a:pt x="5400350" y="2736864"/>
                </a:lnTo>
                <a:lnTo>
                  <a:pt x="5355502" y="2741927"/>
                </a:lnTo>
                <a:lnTo>
                  <a:pt x="5308213" y="2745732"/>
                </a:lnTo>
                <a:lnTo>
                  <a:pt x="5257918" y="2748458"/>
                </a:lnTo>
                <a:lnTo>
                  <a:pt x="5204048" y="2750285"/>
                </a:lnTo>
                <a:lnTo>
                  <a:pt x="5146036" y="2751394"/>
                </a:lnTo>
                <a:lnTo>
                  <a:pt x="5083314" y="2751963"/>
                </a:lnTo>
                <a:lnTo>
                  <a:pt x="5015314" y="2752173"/>
                </a:lnTo>
                <a:lnTo>
                  <a:pt x="4941468" y="2752203"/>
                </a:lnTo>
                <a:lnTo>
                  <a:pt x="1057314" y="2752203"/>
                </a:lnTo>
                <a:lnTo>
                  <a:pt x="984548" y="2752173"/>
                </a:lnTo>
                <a:lnTo>
                  <a:pt x="917448" y="2751963"/>
                </a:lnTo>
                <a:lnTo>
                  <a:pt x="855463" y="2751394"/>
                </a:lnTo>
                <a:lnTo>
                  <a:pt x="798041" y="2750285"/>
                </a:lnTo>
                <a:lnTo>
                  <a:pt x="744631" y="2748458"/>
                </a:lnTo>
                <a:lnTo>
                  <a:pt x="694681" y="2745732"/>
                </a:lnTo>
                <a:lnTo>
                  <a:pt x="647641" y="2741927"/>
                </a:lnTo>
                <a:lnTo>
                  <a:pt x="602958" y="2736864"/>
                </a:lnTo>
                <a:lnTo>
                  <a:pt x="560081" y="2730362"/>
                </a:lnTo>
                <a:lnTo>
                  <a:pt x="518460" y="2722243"/>
                </a:lnTo>
                <a:lnTo>
                  <a:pt x="477543" y="2712327"/>
                </a:lnTo>
                <a:lnTo>
                  <a:pt x="436777" y="2700433"/>
                </a:lnTo>
                <a:lnTo>
                  <a:pt x="388953" y="2680839"/>
                </a:lnTo>
                <a:lnTo>
                  <a:pt x="343183" y="2657658"/>
                </a:lnTo>
                <a:lnTo>
                  <a:pt x="299637" y="2631063"/>
                </a:lnTo>
                <a:lnTo>
                  <a:pt x="258486" y="2601222"/>
                </a:lnTo>
                <a:lnTo>
                  <a:pt x="219900" y="2568306"/>
                </a:lnTo>
                <a:lnTo>
                  <a:pt x="184050" y="2532487"/>
                </a:lnTo>
                <a:lnTo>
                  <a:pt x="151107" y="2493933"/>
                </a:lnTo>
                <a:lnTo>
                  <a:pt x="121241" y="2452817"/>
                </a:lnTo>
                <a:lnTo>
                  <a:pt x="94623" y="2409307"/>
                </a:lnTo>
                <a:lnTo>
                  <a:pt x="71423" y="2363575"/>
                </a:lnTo>
                <a:lnTo>
                  <a:pt x="51813" y="2315791"/>
                </a:lnTo>
                <a:lnTo>
                  <a:pt x="39909" y="2275058"/>
                </a:lnTo>
                <a:lnTo>
                  <a:pt x="29984" y="2234155"/>
                </a:lnTo>
                <a:lnTo>
                  <a:pt x="21858" y="2192517"/>
                </a:lnTo>
                <a:lnTo>
                  <a:pt x="15352" y="2149576"/>
                </a:lnTo>
                <a:lnTo>
                  <a:pt x="10284" y="2104765"/>
                </a:lnTo>
                <a:lnTo>
                  <a:pt x="6476" y="2057517"/>
                </a:lnTo>
                <a:lnTo>
                  <a:pt x="3748" y="2007264"/>
                </a:lnTo>
                <a:lnTo>
                  <a:pt x="1919" y="1953440"/>
                </a:lnTo>
                <a:lnTo>
                  <a:pt x="809" y="1895476"/>
                </a:lnTo>
                <a:lnTo>
                  <a:pt x="239" y="1832806"/>
                </a:lnTo>
                <a:lnTo>
                  <a:pt x="29" y="1764863"/>
                </a:lnTo>
                <a:lnTo>
                  <a:pt x="0" y="1691079"/>
                </a:lnTo>
                <a:lnTo>
                  <a:pt x="0" y="1056426"/>
                </a:lnTo>
                <a:lnTo>
                  <a:pt x="29" y="983721"/>
                </a:lnTo>
                <a:lnTo>
                  <a:pt x="239" y="916678"/>
                </a:lnTo>
                <a:lnTo>
                  <a:pt x="809" y="854745"/>
                </a:lnTo>
                <a:lnTo>
                  <a:pt x="1919" y="797371"/>
                </a:lnTo>
                <a:lnTo>
                  <a:pt x="3748" y="744006"/>
                </a:lnTo>
                <a:lnTo>
                  <a:pt x="6476" y="694098"/>
                </a:lnTo>
                <a:lnTo>
                  <a:pt x="10284" y="647097"/>
                </a:lnTo>
                <a:lnTo>
                  <a:pt x="15352" y="602452"/>
                </a:lnTo>
                <a:lnTo>
                  <a:pt x="21858" y="559611"/>
                </a:lnTo>
                <a:lnTo>
                  <a:pt x="29984" y="518025"/>
                </a:lnTo>
                <a:lnTo>
                  <a:pt x="39909" y="477142"/>
                </a:lnTo>
                <a:lnTo>
                  <a:pt x="51813" y="436411"/>
                </a:lnTo>
                <a:lnTo>
                  <a:pt x="71423" y="388627"/>
                </a:lnTo>
                <a:lnTo>
                  <a:pt x="94623" y="342895"/>
                </a:lnTo>
                <a:lnTo>
                  <a:pt x="121241" y="299386"/>
                </a:lnTo>
                <a:lnTo>
                  <a:pt x="151107" y="258269"/>
                </a:lnTo>
                <a:lnTo>
                  <a:pt x="184050" y="219716"/>
                </a:lnTo>
                <a:lnTo>
                  <a:pt x="219900" y="183896"/>
                </a:lnTo>
                <a:lnTo>
                  <a:pt x="258486" y="150980"/>
                </a:lnTo>
                <a:lnTo>
                  <a:pt x="299637" y="121140"/>
                </a:lnTo>
                <a:lnTo>
                  <a:pt x="343183" y="94544"/>
                </a:lnTo>
                <a:lnTo>
                  <a:pt x="388953" y="71363"/>
                </a:lnTo>
                <a:lnTo>
                  <a:pt x="436777" y="51769"/>
                </a:lnTo>
                <a:lnTo>
                  <a:pt x="477545" y="39875"/>
                </a:lnTo>
                <a:lnTo>
                  <a:pt x="518482" y="29959"/>
                </a:lnTo>
                <a:lnTo>
                  <a:pt x="560155" y="21840"/>
                </a:lnTo>
                <a:lnTo>
                  <a:pt x="603132" y="15339"/>
                </a:lnTo>
                <a:lnTo>
                  <a:pt x="647981" y="10276"/>
                </a:lnTo>
                <a:lnTo>
                  <a:pt x="695269" y="6471"/>
                </a:lnTo>
                <a:lnTo>
                  <a:pt x="745564" y="3744"/>
                </a:lnTo>
                <a:lnTo>
                  <a:pt x="799434" y="1917"/>
                </a:lnTo>
                <a:lnTo>
                  <a:pt x="857446" y="808"/>
                </a:lnTo>
                <a:lnTo>
                  <a:pt x="920168" y="239"/>
                </a:lnTo>
                <a:lnTo>
                  <a:pt x="988168" y="29"/>
                </a:lnTo>
                <a:lnTo>
                  <a:pt x="1062014" y="0"/>
                </a:lnTo>
                <a:lnTo>
                  <a:pt x="1057314" y="0"/>
                </a:lnTo>
                <a:close/>
              </a:path>
            </a:pathLst>
          </a:custGeom>
          <a:ln w="19681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57500" y="3498949"/>
            <a:ext cx="498856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7900"/>
              </a:lnSpc>
              <a:spcBef>
                <a:spcPts val="100"/>
              </a:spcBef>
            </a:pPr>
            <a:r>
              <a:rPr sz="3250" spc="0" dirty="0">
                <a:solidFill>
                  <a:srgbClr val="EE220C"/>
                </a:solidFill>
                <a:latin typeface="Microsoft JhengHei UI"/>
                <a:cs typeface="Microsoft JhengHei UI"/>
              </a:rPr>
              <a:t>⾼速增⻓和变化的软件需求 </a:t>
            </a:r>
            <a:r>
              <a:rPr sz="3250" spc="0" dirty="0">
                <a:latin typeface="Microsoft JhengHei UI"/>
                <a:cs typeface="Microsoft JhengHei UI"/>
              </a:rPr>
              <a:t>和</a:t>
            </a:r>
            <a:r>
              <a:rPr sz="3250" spc="0" dirty="0">
                <a:solidFill>
                  <a:srgbClr val="0076BA"/>
                </a:solidFill>
                <a:latin typeface="Microsoft JhengHei UI"/>
                <a:cs typeface="Microsoft JhengHei UI"/>
              </a:rPr>
              <a:t>低下的软件⽣产⼒</a:t>
            </a:r>
            <a:r>
              <a:rPr sz="3250" spc="0" dirty="0">
                <a:latin typeface="Microsoft JhengHei UI"/>
                <a:cs typeface="Microsoft JhengHei UI"/>
              </a:rPr>
              <a:t>之间的</a:t>
            </a:r>
            <a:endParaRPr sz="3250">
              <a:latin typeface="Microsoft JhengHei UI"/>
              <a:cs typeface="Microsoft JhengHei UI"/>
            </a:endParaRPr>
          </a:p>
          <a:p>
            <a:pPr marR="13335" algn="ctr">
              <a:lnSpc>
                <a:spcPct val="100000"/>
              </a:lnSpc>
              <a:spcBef>
                <a:spcPts val="700"/>
              </a:spcBef>
            </a:pPr>
            <a:r>
              <a:rPr sz="3250" spc="0" dirty="0">
                <a:solidFill>
                  <a:srgbClr val="017100"/>
                </a:solidFill>
                <a:latin typeface="Microsoft JhengHei UI"/>
                <a:cs typeface="Microsoft JhengHei UI"/>
              </a:rPr>
              <a:t>⽭盾</a:t>
            </a:r>
            <a:endParaRPr sz="325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520964"/>
            <a:ext cx="554037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软件危机的成因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0" marR="5080" indent="-317500">
              <a:lnSpc>
                <a:spcPct val="118500"/>
              </a:lnSpc>
              <a:spcBef>
                <a:spcPts val="95"/>
              </a:spcBef>
              <a:buSzPct val="146666"/>
              <a:buChar char="•"/>
              <a:tabLst>
                <a:tab pos="330200" algn="l"/>
              </a:tabLst>
            </a:pPr>
            <a:r>
              <a:rPr sz="2250" spc="25" dirty="0"/>
              <a:t>软件开发的可预见性低，难以在软件开发之处预判所有可能的问 题以及将来可能出现的改动</a:t>
            </a:r>
            <a:endParaRPr sz="2250"/>
          </a:p>
          <a:p>
            <a:pPr>
              <a:lnSpc>
                <a:spcPct val="100000"/>
              </a:lnSpc>
              <a:spcBef>
                <a:spcPts val="45"/>
              </a:spcBef>
              <a:buFont typeface="΢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30200" indent="-317500">
              <a:lnSpc>
                <a:spcPct val="100000"/>
              </a:lnSpc>
              <a:spcBef>
                <a:spcPts val="5"/>
              </a:spcBef>
              <a:buSzPct val="146666"/>
              <a:buChar char="•"/>
              <a:tabLst>
                <a:tab pos="330200" algn="l"/>
              </a:tabLst>
            </a:pPr>
            <a:r>
              <a:rPr sz="2250" spc="25" dirty="0"/>
              <a:t>软件开发⽅法不当</a:t>
            </a:r>
            <a:endParaRPr sz="2250"/>
          </a:p>
          <a:p>
            <a:pPr marL="673100" lvl="1" indent="-317500">
              <a:lnSpc>
                <a:spcPct val="100000"/>
              </a:lnSpc>
              <a:spcBef>
                <a:spcPts val="3500"/>
              </a:spcBef>
              <a:buSzPct val="146666"/>
              <a:buChar char="•"/>
              <a:tabLst>
                <a:tab pos="673100" algn="l"/>
              </a:tabLst>
            </a:pPr>
            <a:r>
              <a:rPr sz="2250" spc="25" dirty="0">
                <a:latin typeface="微软雅黑"/>
                <a:cs typeface="微软雅黑"/>
              </a:rPr>
              <a:t>需求分析不完整</a:t>
            </a:r>
            <a:endParaRPr sz="225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700" y="4828434"/>
            <a:ext cx="3532504" cy="19742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30"/>
              </a:spcBef>
              <a:buSzPct val="146666"/>
              <a:buChar char="•"/>
              <a:tabLst>
                <a:tab pos="330200" algn="l"/>
              </a:tabLst>
            </a:pPr>
            <a:r>
              <a:rPr sz="2250" spc="25" dirty="0">
                <a:latin typeface="微软雅黑"/>
                <a:cs typeface="微软雅黑"/>
              </a:rPr>
              <a:t>缺乏规划和设计</a:t>
            </a:r>
            <a:endParaRPr sz="2250">
              <a:latin typeface="微软雅黑"/>
              <a:cs typeface="微软雅黑"/>
            </a:endParaRPr>
          </a:p>
          <a:p>
            <a:pPr marL="330200" indent="-317500">
              <a:lnSpc>
                <a:spcPct val="100000"/>
              </a:lnSpc>
              <a:spcBef>
                <a:spcPts val="3500"/>
              </a:spcBef>
              <a:buSzPct val="146666"/>
              <a:buChar char="•"/>
              <a:tabLst>
                <a:tab pos="330200" algn="l"/>
              </a:tabLst>
            </a:pPr>
            <a:r>
              <a:rPr sz="2250" spc="25" dirty="0">
                <a:latin typeface="微软雅黑"/>
                <a:cs typeface="微软雅黑"/>
              </a:rPr>
              <a:t>没有分⼯合作，缺乏沟通</a:t>
            </a:r>
            <a:endParaRPr sz="2250">
              <a:latin typeface="微软雅黑"/>
              <a:cs typeface="微软雅黑"/>
            </a:endParaRPr>
          </a:p>
          <a:p>
            <a:pPr marL="330200" indent="-317500">
              <a:lnSpc>
                <a:spcPct val="100000"/>
              </a:lnSpc>
              <a:spcBef>
                <a:spcPts val="3500"/>
              </a:spcBef>
              <a:buSzPct val="146666"/>
              <a:buChar char="•"/>
              <a:tabLst>
                <a:tab pos="330200" algn="l"/>
              </a:tabLst>
            </a:pPr>
            <a:r>
              <a:rPr sz="2250" spc="25" dirty="0">
                <a:latin typeface="微软雅黑"/>
                <a:cs typeface="微软雅黑"/>
              </a:rPr>
              <a:t>测试不充分</a:t>
            </a:r>
            <a:endParaRPr sz="225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700" y="3691466"/>
            <a:ext cx="1235710" cy="304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800" spc="15" dirty="0">
                <a:latin typeface="Times New Roman"/>
                <a:cs typeface="Times New Roman"/>
              </a:rPr>
              <a:t>}</a:t>
            </a:r>
            <a:endParaRPr sz="19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9400" y="4911328"/>
            <a:ext cx="2861945" cy="132080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17145" algn="ctr">
              <a:lnSpc>
                <a:spcPct val="115599"/>
              </a:lnSpc>
              <a:spcBef>
                <a:spcPts val="30"/>
              </a:spcBef>
            </a:pPr>
            <a:r>
              <a:rPr sz="1850" b="1" spc="5" dirty="0">
                <a:solidFill>
                  <a:srgbClr val="EE220C"/>
                </a:solidFill>
                <a:latin typeface="Microsoft JhengHei UI"/>
                <a:cs typeface="Microsoft JhengHei UI"/>
              </a:rPr>
              <a:t>（对软件开发的认识和实 践）还停留在⼿⼯作坊式的 阶段，缺乏系统性、科学 性、规范化⽅法</a:t>
            </a:r>
            <a:endParaRPr sz="185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/>
              <a:t>课程信息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065496"/>
            <a:ext cx="5118100" cy="4751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5"/>
              </a:spcBef>
              <a:buSzPct val="146875"/>
              <a:buChar char="•"/>
              <a:tabLst>
                <a:tab pos="241300" algn="l"/>
              </a:tabLst>
            </a:pPr>
            <a:r>
              <a:rPr sz="1600" spc="50" dirty="0">
                <a:latin typeface="微软雅黑"/>
                <a:cs typeface="微软雅黑"/>
              </a:rPr>
              <a:t>学时</a:t>
            </a:r>
            <a:r>
              <a:rPr sz="1600" spc="15" dirty="0">
                <a:latin typeface="微软雅黑"/>
                <a:cs typeface="微软雅黑"/>
              </a:rPr>
              <a:t>/</a:t>
            </a:r>
            <a:r>
              <a:rPr sz="1600" spc="50" dirty="0">
                <a:latin typeface="微软雅黑"/>
                <a:cs typeface="微软雅黑"/>
              </a:rPr>
              <a:t>成绩⽐例</a:t>
            </a:r>
            <a:endParaRPr sz="1600">
              <a:latin typeface="微软雅黑"/>
              <a:cs typeface="微软雅黑"/>
            </a:endParaRPr>
          </a:p>
          <a:p>
            <a:pPr marL="584200" lvl="1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584200" algn="l"/>
              </a:tabLst>
            </a:pPr>
            <a:r>
              <a:rPr sz="1600" spc="-35" dirty="0">
                <a:latin typeface="微软雅黑"/>
                <a:cs typeface="微软雅黑"/>
              </a:rPr>
              <a:t>理论教学-32学时</a:t>
            </a:r>
            <a:endParaRPr sz="1600">
              <a:latin typeface="微软雅黑"/>
              <a:cs typeface="微软雅黑"/>
            </a:endParaRPr>
          </a:p>
          <a:p>
            <a:pPr marL="584200" lvl="1" indent="-228600">
              <a:lnSpc>
                <a:spcPct val="100000"/>
              </a:lnSpc>
              <a:spcBef>
                <a:spcPts val="2380"/>
              </a:spcBef>
              <a:buSzPct val="146875"/>
              <a:buChar char="•"/>
              <a:tabLst>
                <a:tab pos="584200" algn="l"/>
              </a:tabLst>
            </a:pPr>
            <a:r>
              <a:rPr sz="1600" spc="-35" dirty="0">
                <a:latin typeface="微软雅黑"/>
                <a:cs typeface="微软雅黑"/>
              </a:rPr>
              <a:t>课程实践-32学时</a:t>
            </a:r>
            <a:endParaRPr sz="1600">
              <a:latin typeface="微软雅黑"/>
              <a:cs typeface="微软雅黑"/>
            </a:endParaRPr>
          </a:p>
          <a:p>
            <a:pPr marL="584200" lvl="1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584200" algn="l"/>
              </a:tabLst>
            </a:pPr>
            <a:r>
              <a:rPr sz="1600" spc="-55" dirty="0">
                <a:latin typeface="微软雅黑"/>
                <a:cs typeface="微软雅黑"/>
              </a:rPr>
              <a:t>平时成绩</a:t>
            </a:r>
            <a:r>
              <a:rPr sz="1600" spc="-40" dirty="0">
                <a:latin typeface="微软雅黑"/>
                <a:cs typeface="微软雅黑"/>
              </a:rPr>
              <a:t>30%，</a:t>
            </a:r>
            <a:r>
              <a:rPr sz="1600" spc="-55" dirty="0">
                <a:latin typeface="微软雅黑"/>
                <a:cs typeface="微软雅黑"/>
              </a:rPr>
              <a:t>考试</a:t>
            </a:r>
            <a:r>
              <a:rPr sz="1600" spc="-40" dirty="0">
                <a:latin typeface="微软雅黑"/>
                <a:cs typeface="微软雅黑"/>
              </a:rPr>
              <a:t>70%</a:t>
            </a:r>
            <a:endParaRPr sz="16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241300" algn="l"/>
              </a:tabLst>
            </a:pPr>
            <a:r>
              <a:rPr sz="1600" spc="30" dirty="0">
                <a:latin typeface="微软雅黑"/>
                <a:cs typeface="微软雅黑"/>
              </a:rPr>
              <a:t>联系⽅式</a:t>
            </a:r>
            <a:endParaRPr sz="1600">
              <a:latin typeface="微软雅黑"/>
              <a:cs typeface="微软雅黑"/>
            </a:endParaRPr>
          </a:p>
          <a:p>
            <a:pPr marL="584200" lvl="1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584200" algn="l"/>
              </a:tabLst>
            </a:pPr>
            <a:r>
              <a:rPr sz="1600" spc="30" dirty="0">
                <a:latin typeface="微软雅黑"/>
                <a:cs typeface="微软雅黑"/>
              </a:rPr>
              <a:t>邮件</a:t>
            </a:r>
            <a:r>
              <a:rPr sz="1600" spc="-110" dirty="0">
                <a:latin typeface="微软雅黑"/>
                <a:cs typeface="微软雅黑"/>
              </a:rPr>
              <a:t>：</a:t>
            </a:r>
            <a:r>
              <a:rPr sz="1600" u="sng" spc="-110" dirty="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  <a:hlinkClick r:id="rId2"/>
              </a:rPr>
              <a:t>hexiao@ustb.edu.cn</a:t>
            </a:r>
            <a:endParaRPr sz="1600">
              <a:latin typeface="微软雅黑"/>
              <a:cs typeface="微软雅黑"/>
            </a:endParaRPr>
          </a:p>
          <a:p>
            <a:pPr marL="927100" lvl="2" indent="-2159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927100" algn="l"/>
              </a:tabLst>
            </a:pPr>
            <a:r>
              <a:rPr sz="1600" spc="-95" dirty="0">
                <a:latin typeface="微软雅黑"/>
                <a:cs typeface="微软雅黑"/>
                <a:hlinkClick r:id="rId3"/>
              </a:rPr>
              <a:t>研究⼩组⽹站</a:t>
            </a:r>
            <a:r>
              <a:rPr sz="1600" spc="-55" dirty="0">
                <a:latin typeface="微软雅黑"/>
                <a:cs typeface="微软雅黑"/>
                <a:hlinkClick r:id="rId3"/>
              </a:rPr>
              <a:t>：www.softlang.cn</a:t>
            </a:r>
            <a:endParaRPr sz="1600">
              <a:latin typeface="微软雅黑"/>
              <a:cs typeface="微软雅黑"/>
            </a:endParaRPr>
          </a:p>
          <a:p>
            <a:pPr marL="927100" lvl="2" indent="-2159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927100" algn="l"/>
              </a:tabLst>
            </a:pPr>
            <a:r>
              <a:rPr sz="1600" spc="-125" dirty="0">
                <a:latin typeface="微软雅黑"/>
                <a:cs typeface="微软雅黑"/>
                <a:hlinkClick r:id="rId4"/>
              </a:rPr>
              <a:t>个⼈主页</a:t>
            </a:r>
            <a:r>
              <a:rPr sz="1600" spc="-65" dirty="0">
                <a:latin typeface="微软雅黑"/>
                <a:cs typeface="微软雅黑"/>
                <a:hlinkClick r:id="rId4"/>
              </a:rPr>
              <a:t>：http://ustbmde.bitbucket.io/hexiao/</a:t>
            </a:r>
            <a:endParaRPr sz="1600">
              <a:latin typeface="微软雅黑"/>
              <a:cs typeface="微软雅黑"/>
            </a:endParaRPr>
          </a:p>
          <a:p>
            <a:pPr marL="584200" lvl="1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584200" algn="l"/>
              </a:tabLst>
            </a:pPr>
            <a:r>
              <a:rPr sz="1600" spc="30" dirty="0">
                <a:latin typeface="微软雅黑"/>
                <a:cs typeface="微软雅黑"/>
              </a:rPr>
              <a:t>课程中⼼：讲义、作业发布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700" y="520964"/>
            <a:ext cx="7115809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消除软件危机的⽅法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874906"/>
            <a:ext cx="7448550" cy="493522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635"/>
              </a:spcBef>
              <a:buSzPct val="147619"/>
              <a:buChar char="•"/>
              <a:tabLst>
                <a:tab pos="317500" algn="l"/>
              </a:tabLst>
            </a:pPr>
            <a:r>
              <a:rPr sz="2100" spc="25" dirty="0">
                <a:latin typeface="微软雅黑"/>
                <a:cs typeface="微软雅黑"/>
              </a:rPr>
              <a:t>改变观念</a:t>
            </a:r>
            <a:endParaRPr sz="2100">
              <a:latin typeface="微软雅黑"/>
              <a:cs typeface="微软雅黑"/>
            </a:endParaRPr>
          </a:p>
          <a:p>
            <a:pPr marL="660400" lvl="1" indent="-304800">
              <a:lnSpc>
                <a:spcPct val="100000"/>
              </a:lnSpc>
              <a:spcBef>
                <a:spcPts val="3180"/>
              </a:spcBef>
              <a:buSzPct val="147619"/>
              <a:buChar char="•"/>
              <a:tabLst>
                <a:tab pos="660400" algn="l"/>
              </a:tabLst>
            </a:pPr>
            <a:r>
              <a:rPr sz="2100" spc="25" dirty="0">
                <a:latin typeface="微软雅黑"/>
                <a:cs typeface="微软雅黑"/>
              </a:rPr>
              <a:t>软件开发不仅仅是技术、算法问题，更是管理和⼯程问题</a:t>
            </a:r>
            <a:endParaRPr sz="2100">
              <a:latin typeface="微软雅黑"/>
              <a:cs typeface="微软雅黑"/>
            </a:endParaRPr>
          </a:p>
          <a:p>
            <a:pPr marL="317500" indent="-304800">
              <a:lnSpc>
                <a:spcPct val="100000"/>
              </a:lnSpc>
              <a:spcBef>
                <a:spcPts val="3279"/>
              </a:spcBef>
              <a:buSzPct val="147619"/>
              <a:buChar char="•"/>
              <a:tabLst>
                <a:tab pos="317500" algn="l"/>
              </a:tabLst>
            </a:pPr>
            <a:r>
              <a:rPr sz="2100" spc="25" dirty="0">
                <a:latin typeface="微软雅黑"/>
                <a:cs typeface="微软雅黑"/>
              </a:rPr>
              <a:t>坚持使⽤更好地软件开发⽅法、技术、语⾔、⼯具</a:t>
            </a:r>
            <a:endParaRPr sz="2100">
              <a:latin typeface="微软雅黑"/>
              <a:cs typeface="微软雅黑"/>
            </a:endParaRPr>
          </a:p>
          <a:p>
            <a:pPr marL="660400" lvl="1" indent="-304800">
              <a:lnSpc>
                <a:spcPct val="100000"/>
              </a:lnSpc>
              <a:spcBef>
                <a:spcPts val="3180"/>
              </a:spcBef>
              <a:buSzPct val="147619"/>
              <a:buChar char="•"/>
              <a:tabLst>
                <a:tab pos="660400" algn="l"/>
              </a:tabLst>
            </a:pPr>
            <a:r>
              <a:rPr sz="2100" spc="25" dirty="0">
                <a:latin typeface="微软雅黑"/>
                <a:cs typeface="微软雅黑"/>
              </a:rPr>
              <a:t>更恰当的软件开发⽅法</a:t>
            </a:r>
            <a:endParaRPr sz="2100">
              <a:latin typeface="微软雅黑"/>
              <a:cs typeface="微软雅黑"/>
            </a:endParaRPr>
          </a:p>
          <a:p>
            <a:pPr marL="660400" lvl="1" indent="-304800">
              <a:lnSpc>
                <a:spcPct val="100000"/>
              </a:lnSpc>
              <a:spcBef>
                <a:spcPts val="3279"/>
              </a:spcBef>
              <a:buSzPct val="147619"/>
              <a:buChar char="•"/>
              <a:tabLst>
                <a:tab pos="660400" algn="l"/>
              </a:tabLst>
            </a:pPr>
            <a:r>
              <a:rPr sz="2100" spc="25" dirty="0">
                <a:latin typeface="微软雅黑"/>
                <a:cs typeface="微软雅黑"/>
              </a:rPr>
              <a:t>更⾼级的软件语⾔</a:t>
            </a:r>
            <a:endParaRPr sz="2100">
              <a:latin typeface="微软雅黑"/>
              <a:cs typeface="微软雅黑"/>
            </a:endParaRPr>
          </a:p>
          <a:p>
            <a:pPr marL="660400" lvl="1" indent="-304800">
              <a:lnSpc>
                <a:spcPct val="100000"/>
              </a:lnSpc>
              <a:spcBef>
                <a:spcPts val="3180"/>
              </a:spcBef>
              <a:buSzPct val="147619"/>
              <a:buChar char="•"/>
              <a:tabLst>
                <a:tab pos="660400" algn="l"/>
              </a:tabLst>
            </a:pPr>
            <a:r>
              <a:rPr sz="2100" spc="25" dirty="0">
                <a:latin typeface="微软雅黑"/>
                <a:cs typeface="微软雅黑"/>
              </a:rPr>
              <a:t>更先进的⾃动化软件开发技术</a:t>
            </a:r>
            <a:endParaRPr sz="2100">
              <a:latin typeface="微软雅黑"/>
              <a:cs typeface="微软雅黑"/>
            </a:endParaRPr>
          </a:p>
          <a:p>
            <a:pPr marL="660400" lvl="1" indent="-304800">
              <a:lnSpc>
                <a:spcPct val="100000"/>
              </a:lnSpc>
              <a:spcBef>
                <a:spcPts val="3180"/>
              </a:spcBef>
              <a:buSzPct val="147619"/>
              <a:buChar char="•"/>
              <a:tabLst>
                <a:tab pos="660400" algn="l"/>
              </a:tabLst>
            </a:pPr>
            <a:r>
              <a:rPr sz="2100" spc="25" dirty="0">
                <a:latin typeface="微软雅黑"/>
                <a:cs typeface="微软雅黑"/>
              </a:rPr>
              <a:t>更完善的软件开发集成环境</a:t>
            </a:r>
            <a:endParaRPr sz="21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9200" y="3264164"/>
            <a:ext cx="317690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软件⼯程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520964"/>
            <a:ext cx="554037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软件⼯程的诞⽣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046795"/>
            <a:ext cx="8493125" cy="47117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530"/>
              </a:spcBef>
              <a:buSzPct val="146341"/>
              <a:buChar char="•"/>
              <a:tabLst>
                <a:tab pos="304800" algn="l"/>
              </a:tabLst>
            </a:pPr>
            <a:r>
              <a:rPr sz="2050" spc="-15" dirty="0">
                <a:latin typeface="微软雅黑"/>
                <a:cs typeface="微软雅黑"/>
              </a:rPr>
              <a:t>1968</a:t>
            </a:r>
            <a:r>
              <a:rPr sz="2050" spc="-25" dirty="0">
                <a:latin typeface="微软雅黑"/>
                <a:cs typeface="微软雅黑"/>
              </a:rPr>
              <a:t>年</a:t>
            </a:r>
            <a:r>
              <a:rPr sz="2050" spc="-15" dirty="0">
                <a:latin typeface="微软雅黑"/>
                <a:cs typeface="微软雅黑"/>
              </a:rPr>
              <a:t>10</a:t>
            </a:r>
            <a:r>
              <a:rPr sz="2050" spc="-25" dirty="0">
                <a:latin typeface="微软雅黑"/>
                <a:cs typeface="微软雅黑"/>
              </a:rPr>
              <a:t>⽉北⼤西洋公约组织</a:t>
            </a:r>
            <a:r>
              <a:rPr sz="2050" spc="-15" dirty="0">
                <a:latin typeface="微软雅黑"/>
                <a:cs typeface="微软雅黑"/>
              </a:rPr>
              <a:t>（NATO)</a:t>
            </a:r>
            <a:r>
              <a:rPr sz="2050" spc="-25" dirty="0">
                <a:latin typeface="微软雅黑"/>
                <a:cs typeface="微软雅黑"/>
              </a:rPr>
              <a:t>的科学委员会在德国加尔密斯</a:t>
            </a:r>
            <a:endParaRPr sz="2050">
              <a:latin typeface="微软雅黑"/>
              <a:cs typeface="微软雅黑"/>
            </a:endParaRPr>
          </a:p>
          <a:p>
            <a:pPr marL="304800" marR="5080">
              <a:lnSpc>
                <a:spcPct val="115900"/>
              </a:lnSpc>
              <a:spcBef>
                <a:spcPts val="50"/>
              </a:spcBef>
            </a:pPr>
            <a:r>
              <a:rPr sz="2050" spc="-25" dirty="0">
                <a:latin typeface="微软雅黑"/>
                <a:cs typeface="微软雅黑"/>
              </a:rPr>
              <a:t>（Garmisch）</a:t>
            </a:r>
            <a:r>
              <a:rPr sz="2050" spc="-40" dirty="0">
                <a:latin typeface="微软雅黑"/>
                <a:cs typeface="微软雅黑"/>
              </a:rPr>
              <a:t>开会讨论软件可靠性及软件危机的问题，产⽣了关于“软 </a:t>
            </a:r>
            <a:r>
              <a:rPr sz="2050" spc="-50" dirty="0">
                <a:latin typeface="微软雅黑"/>
                <a:cs typeface="微软雅黑"/>
              </a:rPr>
              <a:t>件⼯程”的加尔密斯报告，简称G-报告。在这次会议上，⾸次提出了“软 </a:t>
            </a:r>
            <a:r>
              <a:rPr sz="2050" spc="-145" dirty="0">
                <a:latin typeface="微软雅黑"/>
                <a:cs typeface="微软雅黑"/>
              </a:rPr>
              <a:t>件⼯程”概念。</a:t>
            </a:r>
            <a:endParaRPr sz="2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L="304800" marR="63500" indent="-292100">
              <a:lnSpc>
                <a:spcPct val="117900"/>
              </a:lnSpc>
              <a:buSzPct val="146341"/>
              <a:buChar char="•"/>
              <a:tabLst>
                <a:tab pos="304800" algn="l"/>
              </a:tabLst>
            </a:pPr>
            <a:r>
              <a:rPr sz="2050" spc="-10" dirty="0">
                <a:latin typeface="微软雅黑"/>
                <a:cs typeface="微软雅黑"/>
              </a:rPr>
              <a:t>1969</a:t>
            </a:r>
            <a:r>
              <a:rPr sz="2050" spc="-20" dirty="0">
                <a:latin typeface="微软雅黑"/>
                <a:cs typeface="微软雅黑"/>
              </a:rPr>
              <a:t>年</a:t>
            </a:r>
            <a:r>
              <a:rPr sz="2050" spc="-10" dirty="0">
                <a:latin typeface="微软雅黑"/>
                <a:cs typeface="微软雅黑"/>
              </a:rPr>
              <a:t>10</a:t>
            </a:r>
            <a:r>
              <a:rPr sz="2050" spc="-20" dirty="0">
                <a:latin typeface="微软雅黑"/>
                <a:cs typeface="微软雅黑"/>
              </a:rPr>
              <a:t>⽉</a:t>
            </a:r>
            <a:r>
              <a:rPr sz="2050" spc="-15" dirty="0">
                <a:latin typeface="微软雅黑"/>
                <a:cs typeface="微软雅黑"/>
              </a:rPr>
              <a:t>NATO</a:t>
            </a:r>
            <a:r>
              <a:rPr sz="2050" spc="-20" dirty="0">
                <a:latin typeface="微软雅黑"/>
                <a:cs typeface="微软雅黑"/>
              </a:rPr>
              <a:t>的委员会在意⼤利罗马开会讨论软件开发技术问题，  </a:t>
            </a:r>
            <a:r>
              <a:rPr sz="2050" spc="-80" dirty="0">
                <a:latin typeface="微软雅黑"/>
                <a:cs typeface="微软雅黑"/>
              </a:rPr>
              <a:t>产⽣了关于“软件⼯程技术”的罗马报告，简称</a:t>
            </a:r>
            <a:r>
              <a:rPr sz="2050" spc="-45" dirty="0">
                <a:latin typeface="微软雅黑"/>
                <a:cs typeface="微软雅黑"/>
              </a:rPr>
              <a:t>R-</a:t>
            </a:r>
            <a:r>
              <a:rPr sz="2050" spc="-80" dirty="0">
                <a:latin typeface="微软雅黑"/>
                <a:cs typeface="微软雅黑"/>
              </a:rPr>
              <a:t>报告。</a:t>
            </a:r>
            <a:endParaRPr sz="2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΢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647700" marR="160655" lvl="1" indent="-292100">
              <a:lnSpc>
                <a:spcPct val="117900"/>
              </a:lnSpc>
              <a:buSzPct val="146341"/>
              <a:buChar char="•"/>
              <a:tabLst>
                <a:tab pos="647700" algn="l"/>
              </a:tabLst>
            </a:pPr>
            <a:r>
              <a:rPr sz="2050" spc="25" dirty="0">
                <a:latin typeface="微软雅黑"/>
                <a:cs typeface="微软雅黑"/>
              </a:rPr>
              <a:t>软件⼯程试图以⼯程的原理、原则和⽅法进⾏软件开发，以解决软 件危机</a:t>
            </a:r>
            <a:endParaRPr sz="2050">
              <a:latin typeface="微软雅黑"/>
              <a:cs typeface="微软雅黑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΢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990600" lvl="2" indent="-279400">
              <a:lnSpc>
                <a:spcPct val="100000"/>
              </a:lnSpc>
              <a:buSzPct val="146341"/>
              <a:buChar char="•"/>
              <a:tabLst>
                <a:tab pos="990600" algn="l"/>
              </a:tabLst>
            </a:pPr>
            <a:r>
              <a:rPr sz="2050" spc="25" dirty="0">
                <a:latin typeface="微软雅黑"/>
                <a:cs typeface="微软雅黑"/>
              </a:rPr>
              <a:t>将软件作为产品，借鉴传统⼯程途径，实现软件的⼯程化开发和</a:t>
            </a:r>
            <a:endParaRPr sz="2050">
              <a:latin typeface="微软雅黑"/>
              <a:cs typeface="微软雅黑"/>
            </a:endParaRPr>
          </a:p>
          <a:p>
            <a:pPr marL="990600">
              <a:lnSpc>
                <a:spcPct val="100000"/>
              </a:lnSpc>
              <a:spcBef>
                <a:spcPts val="340"/>
              </a:spcBef>
            </a:pPr>
            <a:r>
              <a:rPr sz="2050" spc="25" dirty="0">
                <a:latin typeface="微软雅黑"/>
                <a:cs typeface="微软雅黑"/>
              </a:rPr>
              <a:t>⼯业化⽣产</a:t>
            </a:r>
            <a:endParaRPr sz="20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520964"/>
            <a:ext cx="554037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软件⼯程的定义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189030"/>
            <a:ext cx="8531860" cy="4528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10"/>
              </a:spcBef>
              <a:buSzPct val="144444"/>
              <a:buChar char="•"/>
              <a:tabLst>
                <a:tab pos="203200" algn="l"/>
              </a:tabLst>
            </a:pPr>
            <a:r>
              <a:rPr sz="1350" spc="5" dirty="0">
                <a:latin typeface="微软雅黑"/>
                <a:cs typeface="微软雅黑"/>
              </a:rPr>
              <a:t>计算机百科全书上的软件⼯程定义：</a:t>
            </a:r>
            <a:endParaRPr sz="1350">
              <a:latin typeface="微软雅黑"/>
              <a:cs typeface="微软雅黑"/>
            </a:endParaRPr>
          </a:p>
          <a:p>
            <a:pPr marL="546100" marR="177800" lvl="1" indent="-190500">
              <a:lnSpc>
                <a:spcPct val="117300"/>
              </a:lnSpc>
              <a:spcBef>
                <a:spcPts val="1800"/>
              </a:spcBef>
              <a:buSzPct val="144444"/>
              <a:buChar char="•"/>
              <a:tabLst>
                <a:tab pos="546100" algn="l"/>
              </a:tabLst>
            </a:pPr>
            <a:r>
              <a:rPr sz="1350" spc="5" dirty="0">
                <a:latin typeface="微软雅黑"/>
                <a:cs typeface="微软雅黑"/>
              </a:rPr>
              <a:t>应⽤计算机科学、数学及管理科学等原理，以⼯程化⽅法制作软件的⼯程。它借鉴传统⼯程的原则、⽅ 法，创建软件以达到提⾼质量，降低成本的⽬的。</a:t>
            </a:r>
            <a:endParaRPr sz="1350">
              <a:latin typeface="微软雅黑"/>
              <a:cs typeface="微软雅黑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΢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889000" marR="8255" lvl="2" indent="-177800">
              <a:lnSpc>
                <a:spcPct val="117300"/>
              </a:lnSpc>
              <a:buSzPct val="144444"/>
              <a:buChar char="•"/>
              <a:tabLst>
                <a:tab pos="889000" algn="l"/>
              </a:tabLst>
            </a:pPr>
            <a:r>
              <a:rPr sz="1350" spc="5" dirty="0">
                <a:latin typeface="微软雅黑"/>
                <a:cs typeface="微软雅黑"/>
              </a:rPr>
              <a:t>其中，计算机科学、数学⽤于构造模型与算法，⼯程科学⽤于制定规范、设计范型、评估成本及确定 权衡，管理科学⽤于计划、资源、质量、成本等管理。</a:t>
            </a:r>
            <a:endParaRPr sz="1350">
              <a:latin typeface="微软雅黑"/>
              <a:cs typeface="微软雅黑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΢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546100" lvl="1" indent="-190500">
              <a:lnSpc>
                <a:spcPct val="100000"/>
              </a:lnSpc>
              <a:buSzPct val="144444"/>
              <a:buChar char="•"/>
              <a:tabLst>
                <a:tab pos="546100" algn="l"/>
              </a:tabLst>
            </a:pPr>
            <a:r>
              <a:rPr sz="1350" spc="5" dirty="0">
                <a:latin typeface="微软雅黑"/>
                <a:cs typeface="微软雅黑"/>
              </a:rPr>
              <a:t>软件⼯程是⼀门指导计算机软件开发和维护的⼯程学科。软件⼯程是⼀门交叉性学科。</a:t>
            </a:r>
            <a:endParaRPr sz="1350">
              <a:latin typeface="微软雅黑"/>
              <a:cs typeface="微软雅黑"/>
            </a:endParaRPr>
          </a:p>
          <a:p>
            <a:pPr marL="203200" indent="-190500">
              <a:lnSpc>
                <a:spcPct val="100000"/>
              </a:lnSpc>
              <a:spcBef>
                <a:spcPts val="2180"/>
              </a:spcBef>
              <a:buSzPct val="144444"/>
              <a:buChar char="•"/>
              <a:tabLst>
                <a:tab pos="203200" algn="l"/>
              </a:tabLst>
            </a:pPr>
            <a:r>
              <a:rPr sz="1350" spc="5" dirty="0">
                <a:latin typeface="微软雅黑"/>
                <a:cs typeface="微软雅黑"/>
              </a:rPr>
              <a:t>⾸次</a:t>
            </a:r>
            <a:r>
              <a:rPr sz="1350" spc="-65" dirty="0">
                <a:latin typeface="微软雅黑"/>
                <a:cs typeface="微软雅黑"/>
              </a:rPr>
              <a:t> </a:t>
            </a:r>
            <a:r>
              <a:rPr sz="1350" spc="-10" dirty="0">
                <a:latin typeface="微软雅黑"/>
                <a:cs typeface="微软雅黑"/>
              </a:rPr>
              <a:t>NATO</a:t>
            </a:r>
            <a:r>
              <a:rPr sz="1350" spc="-65" dirty="0">
                <a:latin typeface="微软雅黑"/>
                <a:cs typeface="微软雅黑"/>
              </a:rPr>
              <a:t> </a:t>
            </a:r>
            <a:r>
              <a:rPr sz="1350" spc="5" dirty="0">
                <a:latin typeface="微软雅黑"/>
                <a:cs typeface="微软雅黑"/>
              </a:rPr>
              <a:t>会议上的软件⼯程定义：</a:t>
            </a:r>
            <a:endParaRPr sz="1350">
              <a:latin typeface="微软雅黑"/>
              <a:cs typeface="微软雅黑"/>
            </a:endParaRPr>
          </a:p>
          <a:p>
            <a:pPr marL="546100" lvl="1" indent="-190500">
              <a:lnSpc>
                <a:spcPct val="100000"/>
              </a:lnSpc>
              <a:spcBef>
                <a:spcPts val="2080"/>
              </a:spcBef>
              <a:buSzPct val="144444"/>
              <a:buChar char="•"/>
              <a:tabLst>
                <a:tab pos="546100" algn="l"/>
              </a:tabLst>
            </a:pPr>
            <a:r>
              <a:rPr sz="1350" spc="5" dirty="0">
                <a:latin typeface="微软雅黑"/>
                <a:cs typeface="微软雅黑"/>
              </a:rPr>
              <a:t>软件⼯程是⽤来建⽴和使⽤合理的⼯程原则，以经济地获取可靠的、且在真实机器上可⾼效⼯作的软件。</a:t>
            </a:r>
            <a:endParaRPr sz="1350">
              <a:latin typeface="微软雅黑"/>
              <a:cs typeface="微软雅黑"/>
            </a:endParaRPr>
          </a:p>
          <a:p>
            <a:pPr marL="203200" indent="-190500">
              <a:lnSpc>
                <a:spcPct val="100000"/>
              </a:lnSpc>
              <a:spcBef>
                <a:spcPts val="2080"/>
              </a:spcBef>
              <a:buSzPct val="144444"/>
              <a:buChar char="•"/>
              <a:tabLst>
                <a:tab pos="203200" algn="l"/>
              </a:tabLst>
            </a:pPr>
            <a:r>
              <a:rPr sz="1350" spc="25" dirty="0">
                <a:latin typeface="微软雅黑"/>
                <a:cs typeface="微软雅黑"/>
              </a:rPr>
              <a:t>IEEE［IEE93］</a:t>
            </a:r>
            <a:r>
              <a:rPr sz="1350" spc="50" dirty="0">
                <a:latin typeface="微软雅黑"/>
                <a:cs typeface="微软雅黑"/>
              </a:rPr>
              <a:t>中的软件⼯程定义：</a:t>
            </a:r>
            <a:endParaRPr sz="1350">
              <a:latin typeface="微软雅黑"/>
              <a:cs typeface="微软雅黑"/>
            </a:endParaRPr>
          </a:p>
          <a:p>
            <a:pPr marL="546100" lvl="1" indent="-190500">
              <a:lnSpc>
                <a:spcPct val="100000"/>
              </a:lnSpc>
              <a:spcBef>
                <a:spcPts val="2080"/>
              </a:spcBef>
              <a:buSzPct val="144444"/>
              <a:buChar char="•"/>
              <a:tabLst>
                <a:tab pos="546100" algn="l"/>
              </a:tabLst>
            </a:pPr>
            <a:r>
              <a:rPr sz="1350" spc="5" dirty="0">
                <a:latin typeface="微软雅黑"/>
                <a:cs typeface="微软雅黑"/>
              </a:rPr>
              <a:t>将系统化的、规范的、可量化的⽅法应⽤到软件的开发、运⾏及维护中，即将⼯程化⽅法应⽤于软件；</a:t>
            </a:r>
            <a:endParaRPr sz="1350">
              <a:latin typeface="微软雅黑"/>
              <a:cs typeface="微软雅黑"/>
            </a:endParaRPr>
          </a:p>
          <a:p>
            <a:pPr marL="546100" lvl="1" indent="-190500">
              <a:lnSpc>
                <a:spcPct val="100000"/>
              </a:lnSpc>
              <a:spcBef>
                <a:spcPts val="2180"/>
              </a:spcBef>
              <a:buSzPct val="144444"/>
              <a:buChar char="•"/>
              <a:tabLst>
                <a:tab pos="546100" algn="l"/>
              </a:tabLst>
            </a:pPr>
            <a:r>
              <a:rPr sz="1350" spc="5" dirty="0">
                <a:latin typeface="微软雅黑"/>
                <a:cs typeface="微软雅黑"/>
              </a:rPr>
              <a:t>如上所述⽅法的研究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400" y="520964"/>
            <a:ext cx="632777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什么是软件⼯程？</a:t>
            </a:r>
          </a:p>
        </p:txBody>
      </p:sp>
      <p:sp>
        <p:nvSpPr>
          <p:cNvPr id="3" name="object 3"/>
          <p:cNvSpPr/>
          <p:nvPr/>
        </p:nvSpPr>
        <p:spPr>
          <a:xfrm>
            <a:off x="1861834" y="1903572"/>
            <a:ext cx="6969759" cy="2078355"/>
          </a:xfrm>
          <a:custGeom>
            <a:avLst/>
            <a:gdLst/>
            <a:ahLst/>
            <a:cxnLst/>
            <a:rect l="l" t="t" r="r" b="b"/>
            <a:pathLst>
              <a:path w="6969759" h="2078354">
                <a:moveTo>
                  <a:pt x="476899" y="0"/>
                </a:moveTo>
                <a:lnTo>
                  <a:pt x="6492831" y="0"/>
                </a:lnTo>
                <a:lnTo>
                  <a:pt x="6555917" y="108"/>
                </a:lnTo>
                <a:lnTo>
                  <a:pt x="6609776" y="864"/>
                </a:lnTo>
                <a:lnTo>
                  <a:pt x="6656396" y="2918"/>
                </a:lnTo>
                <a:lnTo>
                  <a:pt x="6697768" y="6918"/>
                </a:lnTo>
                <a:lnTo>
                  <a:pt x="6735880" y="13513"/>
                </a:lnTo>
                <a:lnTo>
                  <a:pt x="6772723" y="23350"/>
                </a:lnTo>
                <a:lnTo>
                  <a:pt x="6818949" y="44922"/>
                </a:lnTo>
                <a:lnTo>
                  <a:pt x="6860246" y="73876"/>
                </a:lnTo>
                <a:lnTo>
                  <a:pt x="6895793" y="109393"/>
                </a:lnTo>
                <a:lnTo>
                  <a:pt x="6924771" y="150654"/>
                </a:lnTo>
                <a:lnTo>
                  <a:pt x="6946361" y="196842"/>
                </a:lnTo>
                <a:lnTo>
                  <a:pt x="6956207" y="233664"/>
                </a:lnTo>
                <a:lnTo>
                  <a:pt x="6962807" y="271813"/>
                </a:lnTo>
                <a:lnTo>
                  <a:pt x="6966810" y="313336"/>
                </a:lnTo>
                <a:lnTo>
                  <a:pt x="6968865" y="360280"/>
                </a:lnTo>
                <a:lnTo>
                  <a:pt x="6969623" y="414692"/>
                </a:lnTo>
                <a:lnTo>
                  <a:pt x="6969731" y="478617"/>
                </a:lnTo>
                <a:lnTo>
                  <a:pt x="6969731" y="1601563"/>
                </a:lnTo>
                <a:lnTo>
                  <a:pt x="6969623" y="1664596"/>
                </a:lnTo>
                <a:lnTo>
                  <a:pt x="6968865" y="1718410"/>
                </a:lnTo>
                <a:lnTo>
                  <a:pt x="6966810" y="1764991"/>
                </a:lnTo>
                <a:lnTo>
                  <a:pt x="6962807" y="1806328"/>
                </a:lnTo>
                <a:lnTo>
                  <a:pt x="6956207" y="1844408"/>
                </a:lnTo>
                <a:lnTo>
                  <a:pt x="6946361" y="1881220"/>
                </a:lnTo>
                <a:lnTo>
                  <a:pt x="6924771" y="1927408"/>
                </a:lnTo>
                <a:lnTo>
                  <a:pt x="6895793" y="1968669"/>
                </a:lnTo>
                <a:lnTo>
                  <a:pt x="6860246" y="2004186"/>
                </a:lnTo>
                <a:lnTo>
                  <a:pt x="6818949" y="2033140"/>
                </a:lnTo>
                <a:lnTo>
                  <a:pt x="6772723" y="2054712"/>
                </a:lnTo>
                <a:lnTo>
                  <a:pt x="6735870" y="2064550"/>
                </a:lnTo>
                <a:lnTo>
                  <a:pt x="6697689" y="2071144"/>
                </a:lnTo>
                <a:lnTo>
                  <a:pt x="6656131" y="2075144"/>
                </a:lnTo>
                <a:lnTo>
                  <a:pt x="6609148" y="2077198"/>
                </a:lnTo>
                <a:lnTo>
                  <a:pt x="6554690" y="2077955"/>
                </a:lnTo>
                <a:lnTo>
                  <a:pt x="6490711" y="2078063"/>
                </a:lnTo>
                <a:lnTo>
                  <a:pt x="476899" y="2078063"/>
                </a:lnTo>
                <a:lnTo>
                  <a:pt x="413813" y="2077955"/>
                </a:lnTo>
                <a:lnTo>
                  <a:pt x="359955" y="2077198"/>
                </a:lnTo>
                <a:lnTo>
                  <a:pt x="313335" y="2075144"/>
                </a:lnTo>
                <a:lnTo>
                  <a:pt x="271963" y="2071144"/>
                </a:lnTo>
                <a:lnTo>
                  <a:pt x="233850" y="2064550"/>
                </a:lnTo>
                <a:lnTo>
                  <a:pt x="197008" y="2054712"/>
                </a:lnTo>
                <a:lnTo>
                  <a:pt x="150781" y="2033140"/>
                </a:lnTo>
                <a:lnTo>
                  <a:pt x="109485" y="2004186"/>
                </a:lnTo>
                <a:lnTo>
                  <a:pt x="73938" y="1968669"/>
                </a:lnTo>
                <a:lnTo>
                  <a:pt x="44960" y="1927408"/>
                </a:lnTo>
                <a:lnTo>
                  <a:pt x="23370" y="1881220"/>
                </a:lnTo>
                <a:lnTo>
                  <a:pt x="13524" y="1844398"/>
                </a:lnTo>
                <a:lnTo>
                  <a:pt x="6924" y="1806249"/>
                </a:lnTo>
                <a:lnTo>
                  <a:pt x="2921" y="1764726"/>
                </a:lnTo>
                <a:lnTo>
                  <a:pt x="865" y="1717782"/>
                </a:lnTo>
                <a:lnTo>
                  <a:pt x="108" y="1663371"/>
                </a:lnTo>
                <a:lnTo>
                  <a:pt x="0" y="1599445"/>
                </a:lnTo>
                <a:lnTo>
                  <a:pt x="0" y="476499"/>
                </a:lnTo>
                <a:lnTo>
                  <a:pt x="108" y="413466"/>
                </a:lnTo>
                <a:lnTo>
                  <a:pt x="865" y="359653"/>
                </a:lnTo>
                <a:lnTo>
                  <a:pt x="2921" y="313072"/>
                </a:lnTo>
                <a:lnTo>
                  <a:pt x="6924" y="271735"/>
                </a:lnTo>
                <a:lnTo>
                  <a:pt x="13524" y="233654"/>
                </a:lnTo>
                <a:lnTo>
                  <a:pt x="23370" y="196842"/>
                </a:lnTo>
                <a:lnTo>
                  <a:pt x="44960" y="150654"/>
                </a:lnTo>
                <a:lnTo>
                  <a:pt x="73938" y="109393"/>
                </a:lnTo>
                <a:lnTo>
                  <a:pt x="109485" y="73876"/>
                </a:lnTo>
                <a:lnTo>
                  <a:pt x="150781" y="44922"/>
                </a:lnTo>
                <a:lnTo>
                  <a:pt x="197008" y="23350"/>
                </a:lnTo>
                <a:lnTo>
                  <a:pt x="233860" y="13513"/>
                </a:lnTo>
                <a:lnTo>
                  <a:pt x="272041" y="6918"/>
                </a:lnTo>
                <a:lnTo>
                  <a:pt x="313600" y="2918"/>
                </a:lnTo>
                <a:lnTo>
                  <a:pt x="360583" y="864"/>
                </a:lnTo>
                <a:lnTo>
                  <a:pt x="415040" y="108"/>
                </a:lnTo>
                <a:lnTo>
                  <a:pt x="479020" y="0"/>
                </a:lnTo>
                <a:lnTo>
                  <a:pt x="476899" y="0"/>
                </a:lnTo>
                <a:close/>
              </a:path>
            </a:pathLst>
          </a:custGeom>
          <a:ln w="19679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92300" y="2524993"/>
            <a:ext cx="431800" cy="744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700" spc="-1505" dirty="0">
                <a:solidFill>
                  <a:srgbClr val="EE220C"/>
                </a:solidFill>
                <a:latin typeface="MS UI Gothic"/>
                <a:cs typeface="MS UI Gothic"/>
              </a:rPr>
              <a:t>✘</a:t>
            </a:r>
            <a:endParaRPr sz="47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4300" y="2660153"/>
            <a:ext cx="5815965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spc="0" dirty="0">
                <a:solidFill>
                  <a:srgbClr val="EE220C"/>
                </a:solidFill>
                <a:latin typeface="Microsoft JhengHei UI"/>
                <a:cs typeface="Microsoft JhengHei UI"/>
              </a:rPr>
              <a:t>软件⼯程研究的不是怎么写程序</a:t>
            </a:r>
            <a:endParaRPr sz="3250">
              <a:latin typeface="Microsoft JhengHei UI"/>
              <a:cs typeface="Microsoft JhengHei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61834" y="4495584"/>
            <a:ext cx="6969759" cy="2078355"/>
          </a:xfrm>
          <a:custGeom>
            <a:avLst/>
            <a:gdLst/>
            <a:ahLst/>
            <a:cxnLst/>
            <a:rect l="l" t="t" r="r" b="b"/>
            <a:pathLst>
              <a:path w="6969759" h="2078354">
                <a:moveTo>
                  <a:pt x="476899" y="0"/>
                </a:moveTo>
                <a:lnTo>
                  <a:pt x="6492831" y="0"/>
                </a:lnTo>
                <a:lnTo>
                  <a:pt x="6555917" y="108"/>
                </a:lnTo>
                <a:lnTo>
                  <a:pt x="6609776" y="864"/>
                </a:lnTo>
                <a:lnTo>
                  <a:pt x="6656396" y="2918"/>
                </a:lnTo>
                <a:lnTo>
                  <a:pt x="6697768" y="6918"/>
                </a:lnTo>
                <a:lnTo>
                  <a:pt x="6735880" y="13513"/>
                </a:lnTo>
                <a:lnTo>
                  <a:pt x="6772723" y="23350"/>
                </a:lnTo>
                <a:lnTo>
                  <a:pt x="6818949" y="44922"/>
                </a:lnTo>
                <a:lnTo>
                  <a:pt x="6860246" y="73876"/>
                </a:lnTo>
                <a:lnTo>
                  <a:pt x="6895793" y="109393"/>
                </a:lnTo>
                <a:lnTo>
                  <a:pt x="6924771" y="150654"/>
                </a:lnTo>
                <a:lnTo>
                  <a:pt x="6946361" y="196842"/>
                </a:lnTo>
                <a:lnTo>
                  <a:pt x="6956207" y="233664"/>
                </a:lnTo>
                <a:lnTo>
                  <a:pt x="6962807" y="271813"/>
                </a:lnTo>
                <a:lnTo>
                  <a:pt x="6966810" y="313336"/>
                </a:lnTo>
                <a:lnTo>
                  <a:pt x="6968865" y="360280"/>
                </a:lnTo>
                <a:lnTo>
                  <a:pt x="6969623" y="414692"/>
                </a:lnTo>
                <a:lnTo>
                  <a:pt x="6969731" y="478617"/>
                </a:lnTo>
                <a:lnTo>
                  <a:pt x="6969731" y="1601563"/>
                </a:lnTo>
                <a:lnTo>
                  <a:pt x="6969623" y="1664596"/>
                </a:lnTo>
                <a:lnTo>
                  <a:pt x="6968865" y="1718410"/>
                </a:lnTo>
                <a:lnTo>
                  <a:pt x="6966810" y="1764991"/>
                </a:lnTo>
                <a:lnTo>
                  <a:pt x="6962807" y="1806328"/>
                </a:lnTo>
                <a:lnTo>
                  <a:pt x="6956207" y="1844408"/>
                </a:lnTo>
                <a:lnTo>
                  <a:pt x="6946361" y="1881220"/>
                </a:lnTo>
                <a:lnTo>
                  <a:pt x="6924771" y="1927408"/>
                </a:lnTo>
                <a:lnTo>
                  <a:pt x="6895793" y="1968669"/>
                </a:lnTo>
                <a:lnTo>
                  <a:pt x="6860246" y="2004186"/>
                </a:lnTo>
                <a:lnTo>
                  <a:pt x="6818949" y="2033140"/>
                </a:lnTo>
                <a:lnTo>
                  <a:pt x="6772723" y="2054712"/>
                </a:lnTo>
                <a:lnTo>
                  <a:pt x="6735870" y="2064550"/>
                </a:lnTo>
                <a:lnTo>
                  <a:pt x="6697689" y="2071144"/>
                </a:lnTo>
                <a:lnTo>
                  <a:pt x="6656131" y="2075144"/>
                </a:lnTo>
                <a:lnTo>
                  <a:pt x="6609148" y="2077198"/>
                </a:lnTo>
                <a:lnTo>
                  <a:pt x="6554690" y="2077955"/>
                </a:lnTo>
                <a:lnTo>
                  <a:pt x="6490711" y="2078063"/>
                </a:lnTo>
                <a:lnTo>
                  <a:pt x="476899" y="2078063"/>
                </a:lnTo>
                <a:lnTo>
                  <a:pt x="413813" y="2077955"/>
                </a:lnTo>
                <a:lnTo>
                  <a:pt x="359955" y="2077198"/>
                </a:lnTo>
                <a:lnTo>
                  <a:pt x="313335" y="2075144"/>
                </a:lnTo>
                <a:lnTo>
                  <a:pt x="271963" y="2071144"/>
                </a:lnTo>
                <a:lnTo>
                  <a:pt x="233850" y="2064550"/>
                </a:lnTo>
                <a:lnTo>
                  <a:pt x="197008" y="2054712"/>
                </a:lnTo>
                <a:lnTo>
                  <a:pt x="150781" y="2033140"/>
                </a:lnTo>
                <a:lnTo>
                  <a:pt x="109485" y="2004186"/>
                </a:lnTo>
                <a:lnTo>
                  <a:pt x="73938" y="1968669"/>
                </a:lnTo>
                <a:lnTo>
                  <a:pt x="44960" y="1927408"/>
                </a:lnTo>
                <a:lnTo>
                  <a:pt x="23370" y="1881220"/>
                </a:lnTo>
                <a:lnTo>
                  <a:pt x="13524" y="1844398"/>
                </a:lnTo>
                <a:lnTo>
                  <a:pt x="6924" y="1806249"/>
                </a:lnTo>
                <a:lnTo>
                  <a:pt x="2921" y="1764726"/>
                </a:lnTo>
                <a:lnTo>
                  <a:pt x="865" y="1717782"/>
                </a:lnTo>
                <a:lnTo>
                  <a:pt x="108" y="1663371"/>
                </a:lnTo>
                <a:lnTo>
                  <a:pt x="0" y="1599445"/>
                </a:lnTo>
                <a:lnTo>
                  <a:pt x="0" y="476499"/>
                </a:lnTo>
                <a:lnTo>
                  <a:pt x="108" y="413466"/>
                </a:lnTo>
                <a:lnTo>
                  <a:pt x="865" y="359653"/>
                </a:lnTo>
                <a:lnTo>
                  <a:pt x="2921" y="313072"/>
                </a:lnTo>
                <a:lnTo>
                  <a:pt x="6924" y="271735"/>
                </a:lnTo>
                <a:lnTo>
                  <a:pt x="13524" y="233654"/>
                </a:lnTo>
                <a:lnTo>
                  <a:pt x="23370" y="196842"/>
                </a:lnTo>
                <a:lnTo>
                  <a:pt x="44960" y="150654"/>
                </a:lnTo>
                <a:lnTo>
                  <a:pt x="73938" y="109393"/>
                </a:lnTo>
                <a:lnTo>
                  <a:pt x="109485" y="73876"/>
                </a:lnTo>
                <a:lnTo>
                  <a:pt x="150781" y="44922"/>
                </a:lnTo>
                <a:lnTo>
                  <a:pt x="197008" y="23350"/>
                </a:lnTo>
                <a:lnTo>
                  <a:pt x="233860" y="13513"/>
                </a:lnTo>
                <a:lnTo>
                  <a:pt x="272041" y="6918"/>
                </a:lnTo>
                <a:lnTo>
                  <a:pt x="313600" y="2918"/>
                </a:lnTo>
                <a:lnTo>
                  <a:pt x="360583" y="864"/>
                </a:lnTo>
                <a:lnTo>
                  <a:pt x="415040" y="108"/>
                </a:lnTo>
                <a:lnTo>
                  <a:pt x="479020" y="0"/>
                </a:lnTo>
                <a:lnTo>
                  <a:pt x="476899" y="0"/>
                </a:lnTo>
                <a:close/>
              </a:path>
            </a:pathLst>
          </a:custGeom>
          <a:ln w="19679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92300" y="5263653"/>
            <a:ext cx="631698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indent="-914400">
              <a:lnSpc>
                <a:spcPct val="100000"/>
              </a:lnSpc>
              <a:spcBef>
                <a:spcPts val="100"/>
              </a:spcBef>
              <a:buFont typeface="Yu Gothic"/>
              <a:buChar char="✓"/>
              <a:tabLst>
                <a:tab pos="926465" algn="l"/>
                <a:tab pos="927100" algn="l"/>
              </a:tabLst>
            </a:pPr>
            <a:r>
              <a:rPr sz="3250" spc="0" dirty="0">
                <a:solidFill>
                  <a:srgbClr val="0076BA"/>
                </a:solidFill>
                <a:latin typeface="Microsoft JhengHei UI"/>
                <a:cs typeface="Microsoft JhengHei UI"/>
              </a:rPr>
              <a:t>软件⼯程研究的怎么写好程序</a:t>
            </a:r>
            <a:endParaRPr sz="325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700" y="520964"/>
            <a:ext cx="7115809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软件⼯程的最佳实践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874906"/>
            <a:ext cx="4666615" cy="493522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635"/>
              </a:spcBef>
              <a:buSzPct val="147619"/>
              <a:buChar char="•"/>
              <a:tabLst>
                <a:tab pos="317500" algn="l"/>
              </a:tabLst>
            </a:pPr>
            <a:r>
              <a:rPr sz="2100" spc="25" dirty="0">
                <a:latin typeface="微软雅黑"/>
                <a:cs typeface="微软雅黑"/>
              </a:rPr>
              <a:t>⽤分阶段的⽣命周期计划严格管理</a:t>
            </a:r>
            <a:endParaRPr sz="2100">
              <a:latin typeface="微软雅黑"/>
              <a:cs typeface="微软雅黑"/>
            </a:endParaRPr>
          </a:p>
          <a:p>
            <a:pPr marL="317500" indent="-304800">
              <a:lnSpc>
                <a:spcPct val="100000"/>
              </a:lnSpc>
              <a:spcBef>
                <a:spcPts val="3180"/>
              </a:spcBef>
              <a:buSzPct val="147619"/>
              <a:buChar char="•"/>
              <a:tabLst>
                <a:tab pos="317500" algn="l"/>
              </a:tabLst>
            </a:pPr>
            <a:r>
              <a:rPr sz="2100" spc="25" dirty="0">
                <a:latin typeface="微软雅黑"/>
                <a:cs typeface="微软雅黑"/>
              </a:rPr>
              <a:t>坚持进⾏阶段评审和验证</a:t>
            </a:r>
            <a:endParaRPr sz="2100">
              <a:latin typeface="微软雅黑"/>
              <a:cs typeface="微软雅黑"/>
            </a:endParaRPr>
          </a:p>
          <a:p>
            <a:pPr marL="317500" indent="-304800">
              <a:lnSpc>
                <a:spcPct val="100000"/>
              </a:lnSpc>
              <a:spcBef>
                <a:spcPts val="3279"/>
              </a:spcBef>
              <a:buSzPct val="147619"/>
              <a:buChar char="•"/>
              <a:tabLst>
                <a:tab pos="317500" algn="l"/>
              </a:tabLst>
            </a:pPr>
            <a:r>
              <a:rPr sz="2100" spc="25" dirty="0">
                <a:latin typeface="微软雅黑"/>
                <a:cs typeface="微软雅黑"/>
              </a:rPr>
              <a:t>实⾏严格的产品控制（变动控制）</a:t>
            </a:r>
            <a:endParaRPr sz="2100">
              <a:latin typeface="微软雅黑"/>
              <a:cs typeface="微软雅黑"/>
            </a:endParaRPr>
          </a:p>
          <a:p>
            <a:pPr marL="317500" indent="-304800">
              <a:lnSpc>
                <a:spcPct val="100000"/>
              </a:lnSpc>
              <a:spcBef>
                <a:spcPts val="3180"/>
              </a:spcBef>
              <a:buSzPct val="147619"/>
              <a:buChar char="•"/>
              <a:tabLst>
                <a:tab pos="317500" algn="l"/>
              </a:tabLst>
            </a:pPr>
            <a:r>
              <a:rPr sz="2100" spc="25" dirty="0">
                <a:latin typeface="微软雅黑"/>
                <a:cs typeface="微软雅黑"/>
              </a:rPr>
              <a:t>采⽤现代程序设计技术</a:t>
            </a:r>
            <a:endParaRPr sz="2100">
              <a:latin typeface="微软雅黑"/>
              <a:cs typeface="微软雅黑"/>
            </a:endParaRPr>
          </a:p>
          <a:p>
            <a:pPr marL="317500" indent="-304800">
              <a:lnSpc>
                <a:spcPct val="100000"/>
              </a:lnSpc>
              <a:spcBef>
                <a:spcPts val="3279"/>
              </a:spcBef>
              <a:buSzPct val="147619"/>
              <a:buChar char="•"/>
              <a:tabLst>
                <a:tab pos="317500" algn="l"/>
              </a:tabLst>
            </a:pPr>
            <a:r>
              <a:rPr sz="2100" spc="25" dirty="0">
                <a:latin typeface="微软雅黑"/>
                <a:cs typeface="微软雅黑"/>
              </a:rPr>
              <a:t>结果应能清楚地审查（可度量）</a:t>
            </a:r>
            <a:endParaRPr sz="2100">
              <a:latin typeface="微软雅黑"/>
              <a:cs typeface="微软雅黑"/>
            </a:endParaRPr>
          </a:p>
          <a:p>
            <a:pPr marL="317500" indent="-304800">
              <a:lnSpc>
                <a:spcPct val="100000"/>
              </a:lnSpc>
              <a:spcBef>
                <a:spcPts val="3180"/>
              </a:spcBef>
              <a:buSzPct val="147619"/>
              <a:buChar char="•"/>
              <a:tabLst>
                <a:tab pos="317500" algn="l"/>
              </a:tabLst>
            </a:pPr>
            <a:r>
              <a:rPr sz="2100" spc="25" dirty="0">
                <a:latin typeface="微软雅黑"/>
                <a:cs typeface="微软雅黑"/>
              </a:rPr>
              <a:t>开发⼩组的⼈员应该少⽽精</a:t>
            </a:r>
            <a:endParaRPr sz="2100">
              <a:latin typeface="微软雅黑"/>
              <a:cs typeface="微软雅黑"/>
            </a:endParaRPr>
          </a:p>
          <a:p>
            <a:pPr marL="317500" indent="-304800">
              <a:lnSpc>
                <a:spcPct val="100000"/>
              </a:lnSpc>
              <a:spcBef>
                <a:spcPts val="3180"/>
              </a:spcBef>
              <a:buSzPct val="147619"/>
              <a:buChar char="•"/>
              <a:tabLst>
                <a:tab pos="317500" algn="l"/>
              </a:tabLst>
            </a:pPr>
            <a:r>
              <a:rPr sz="2100" spc="25" dirty="0">
                <a:latin typeface="微软雅黑"/>
                <a:cs typeface="微软雅黑"/>
              </a:rPr>
              <a:t>承认不断改进软件⼯程实践的必要性</a:t>
            </a:r>
            <a:endParaRPr sz="21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524007"/>
            <a:ext cx="8517890" cy="951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50" spc="25" dirty="0"/>
              <a:t>软件⼯程发展的第⼀阶段</a:t>
            </a:r>
            <a:endParaRPr sz="6050"/>
          </a:p>
        </p:txBody>
      </p:sp>
      <p:sp>
        <p:nvSpPr>
          <p:cNvPr id="3" name="object 3"/>
          <p:cNvSpPr txBox="1"/>
          <p:nvPr/>
        </p:nvSpPr>
        <p:spPr>
          <a:xfrm>
            <a:off x="1066800" y="1785720"/>
            <a:ext cx="8403590" cy="4944110"/>
          </a:xfrm>
          <a:prstGeom prst="rect">
            <a:avLst/>
          </a:prstGeom>
        </p:spPr>
        <p:txBody>
          <a:bodyPr vert="horz" wrap="square" lIns="0" tIns="36068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2840"/>
              </a:spcBef>
              <a:buSzPct val="147368"/>
              <a:buChar char="•"/>
              <a:tabLst>
                <a:tab pos="279400" algn="l"/>
              </a:tabLst>
            </a:pPr>
            <a:r>
              <a:rPr sz="1900" spc="-85" dirty="0">
                <a:latin typeface="微软雅黑"/>
                <a:cs typeface="微软雅黑"/>
              </a:rPr>
              <a:t>个⼈程序时期</a:t>
            </a:r>
            <a:r>
              <a:rPr sz="1900" spc="-60" dirty="0">
                <a:latin typeface="微软雅黑"/>
                <a:cs typeface="微软雅黑"/>
              </a:rPr>
              <a:t>（1947</a:t>
            </a:r>
            <a:r>
              <a:rPr sz="1900" spc="-85" dirty="0">
                <a:latin typeface="微软雅黑"/>
                <a:cs typeface="微软雅黑"/>
              </a:rPr>
              <a:t>年</a:t>
            </a:r>
            <a:r>
              <a:rPr sz="1900" spc="-50" dirty="0">
                <a:latin typeface="微软雅黑"/>
                <a:cs typeface="微软雅黑"/>
              </a:rPr>
              <a:t>-1950</a:t>
            </a:r>
            <a:r>
              <a:rPr sz="1900" spc="-85" dirty="0">
                <a:latin typeface="微软雅黑"/>
                <a:cs typeface="微软雅黑"/>
              </a:rPr>
              <a:t>年代末）</a:t>
            </a:r>
            <a:endParaRPr sz="1900">
              <a:latin typeface="微软雅黑"/>
              <a:cs typeface="微软雅黑"/>
            </a:endParaRPr>
          </a:p>
          <a:p>
            <a:pPr marL="635000" lvl="1" indent="-279400">
              <a:lnSpc>
                <a:spcPct val="100000"/>
              </a:lnSpc>
              <a:spcBef>
                <a:spcPts val="2920"/>
              </a:spcBef>
              <a:buSzPct val="147368"/>
              <a:buChar char="•"/>
              <a:tabLst>
                <a:tab pos="635000" algn="l"/>
              </a:tabLst>
            </a:pPr>
            <a:r>
              <a:rPr sz="1900" spc="30" dirty="0">
                <a:latin typeface="微软雅黑"/>
                <a:cs typeface="微软雅黑"/>
              </a:rPr>
              <a:t>这⼀时期的特点是硬件价格⾮常昂贵，软件完全作为硬件的附属。</a:t>
            </a:r>
            <a:endParaRPr sz="1900">
              <a:latin typeface="微软雅黑"/>
              <a:cs typeface="微软雅黑"/>
            </a:endParaRPr>
          </a:p>
          <a:p>
            <a:pPr marL="635000" lvl="1" indent="-279400">
              <a:lnSpc>
                <a:spcPct val="100000"/>
              </a:lnSpc>
              <a:spcBef>
                <a:spcPts val="2820"/>
              </a:spcBef>
              <a:buSzPct val="147368"/>
              <a:buChar char="•"/>
              <a:tabLst>
                <a:tab pos="635000" algn="l"/>
              </a:tabLst>
            </a:pPr>
            <a:r>
              <a:rPr sz="1900" spc="30" dirty="0">
                <a:latin typeface="微软雅黑"/>
                <a:cs typeface="微软雅黑"/>
              </a:rPr>
              <a:t>硬件致⼒于执⾏功能单⼀的程序</a:t>
            </a:r>
            <a:endParaRPr sz="1900">
              <a:latin typeface="微软雅黑"/>
              <a:cs typeface="微软雅黑"/>
            </a:endParaRPr>
          </a:p>
          <a:p>
            <a:pPr marL="635000" lvl="1" indent="-279400">
              <a:lnSpc>
                <a:spcPct val="100000"/>
              </a:lnSpc>
              <a:spcBef>
                <a:spcPts val="2920"/>
              </a:spcBef>
              <a:buSzPct val="147368"/>
              <a:buChar char="•"/>
              <a:tabLst>
                <a:tab pos="635000" algn="l"/>
              </a:tabLst>
            </a:pPr>
            <a:r>
              <a:rPr sz="1900" spc="30" dirty="0">
                <a:latin typeface="微软雅黑"/>
                <a:cs typeface="微软雅黑"/>
              </a:rPr>
              <a:t>早期的应⽤⼤多集中在科学计算⽅⾯</a:t>
            </a:r>
            <a:endParaRPr sz="1900">
              <a:latin typeface="微软雅黑"/>
              <a:cs typeface="微软雅黑"/>
            </a:endParaRPr>
          </a:p>
          <a:p>
            <a:pPr marL="635000" lvl="1" indent="-279400">
              <a:lnSpc>
                <a:spcPct val="100000"/>
              </a:lnSpc>
              <a:spcBef>
                <a:spcPts val="2920"/>
              </a:spcBef>
              <a:buSzPct val="147368"/>
              <a:buChar char="•"/>
              <a:tabLst>
                <a:tab pos="635000" algn="l"/>
              </a:tabLst>
            </a:pPr>
            <a:r>
              <a:rPr sz="1900" spc="30" dirty="0">
                <a:latin typeface="微软雅黑"/>
                <a:cs typeface="微软雅黑"/>
              </a:rPr>
              <a:t>软件是为了某个具体的应⽤和特定的硬件⽽定制的</a:t>
            </a:r>
            <a:endParaRPr sz="1900">
              <a:latin typeface="微软雅黑"/>
              <a:cs typeface="微软雅黑"/>
            </a:endParaRPr>
          </a:p>
          <a:p>
            <a:pPr marL="635000" lvl="1" indent="-279400">
              <a:lnSpc>
                <a:spcPct val="100000"/>
              </a:lnSpc>
              <a:spcBef>
                <a:spcPts val="2820"/>
              </a:spcBef>
              <a:buSzPct val="147368"/>
              <a:buChar char="•"/>
              <a:tabLst>
                <a:tab pos="635000" algn="l"/>
              </a:tabLst>
            </a:pPr>
            <a:r>
              <a:rPr sz="1900" spc="30" dirty="0">
                <a:latin typeface="微软雅黑"/>
                <a:cs typeface="微软雅黑"/>
              </a:rPr>
              <a:t>程序设计完全凭程序员的经验和技艺以个⼈或⼩组⽅式进⾏。</a:t>
            </a:r>
            <a:endParaRPr sz="1900">
              <a:latin typeface="微软雅黑"/>
              <a:cs typeface="微软雅黑"/>
            </a:endParaRPr>
          </a:p>
          <a:p>
            <a:pPr marL="279400" marR="5080" indent="-266700">
              <a:lnSpc>
                <a:spcPct val="118400"/>
              </a:lnSpc>
              <a:spcBef>
                <a:spcPts val="2500"/>
              </a:spcBef>
              <a:buSzPct val="147368"/>
              <a:buChar char="•"/>
              <a:tabLst>
                <a:tab pos="279400" algn="l"/>
              </a:tabLst>
            </a:pPr>
            <a:r>
              <a:rPr sz="1900" spc="25" dirty="0">
                <a:latin typeface="微软雅黑"/>
                <a:cs typeface="微软雅黑"/>
              </a:rPr>
              <a:t>在这个时期，程序员使⽤的开发语⾔主要是机器语⾔和汇编语⾔，负责从程 </a:t>
            </a:r>
            <a:r>
              <a:rPr sz="1900" spc="30" dirty="0">
                <a:latin typeface="微软雅黑"/>
                <a:cs typeface="微软雅黑"/>
              </a:rPr>
              <a:t>序的开发、运⾏和维护的全过程，这是⼀种私⼈化的软件环境。</a:t>
            </a:r>
            <a:endParaRPr sz="19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524007"/>
            <a:ext cx="8517890" cy="951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50" spc="25" dirty="0"/>
              <a:t>软件⼯程发展的第⼆阶段</a:t>
            </a:r>
            <a:endParaRPr sz="6050"/>
          </a:p>
        </p:txBody>
      </p:sp>
      <p:sp>
        <p:nvSpPr>
          <p:cNvPr id="3" name="object 3"/>
          <p:cNvSpPr txBox="1"/>
          <p:nvPr/>
        </p:nvSpPr>
        <p:spPr>
          <a:xfrm>
            <a:off x="1066800" y="2068856"/>
            <a:ext cx="8443595" cy="4733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110"/>
              </a:spcBef>
              <a:buSzPct val="144444"/>
              <a:buChar char="•"/>
              <a:tabLst>
                <a:tab pos="266700" algn="l"/>
              </a:tabLst>
            </a:pPr>
            <a:r>
              <a:rPr sz="1800" spc="5" dirty="0">
                <a:latin typeface="微软雅黑"/>
                <a:cs typeface="微软雅黑"/>
              </a:rPr>
              <a:t>软件作坊时期</a:t>
            </a:r>
            <a:r>
              <a:rPr sz="1800" spc="-85" dirty="0">
                <a:latin typeface="微软雅黑"/>
                <a:cs typeface="微软雅黑"/>
              </a:rPr>
              <a:t> </a:t>
            </a:r>
            <a:r>
              <a:rPr sz="1800" spc="-95" dirty="0">
                <a:latin typeface="微软雅黑"/>
                <a:cs typeface="微软雅黑"/>
              </a:rPr>
              <a:t>（1960</a:t>
            </a:r>
            <a:r>
              <a:rPr sz="1800" spc="-135" dirty="0">
                <a:latin typeface="微软雅黑"/>
                <a:cs typeface="微软雅黑"/>
              </a:rPr>
              <a:t>年代初</a:t>
            </a:r>
            <a:r>
              <a:rPr sz="1800" spc="-75" dirty="0">
                <a:latin typeface="微软雅黑"/>
                <a:cs typeface="微软雅黑"/>
              </a:rPr>
              <a:t>-1960</a:t>
            </a:r>
            <a:r>
              <a:rPr sz="1800" spc="-135" dirty="0">
                <a:latin typeface="微软雅黑"/>
                <a:cs typeface="微软雅黑"/>
              </a:rPr>
              <a:t>年代末）</a:t>
            </a:r>
            <a:endParaRPr sz="1800">
              <a:latin typeface="微软雅黑"/>
              <a:cs typeface="微软雅黑"/>
            </a:endParaRPr>
          </a:p>
          <a:p>
            <a:pPr marL="609600" marR="5080" lvl="1" indent="-254000" algn="just">
              <a:lnSpc>
                <a:spcPct val="120400"/>
              </a:lnSpc>
              <a:spcBef>
                <a:spcPts val="2300"/>
              </a:spcBef>
              <a:buSzPct val="144444"/>
              <a:buChar char="•"/>
              <a:tabLst>
                <a:tab pos="609600" algn="l"/>
              </a:tabLst>
            </a:pPr>
            <a:r>
              <a:rPr sz="1800" spc="5" dirty="0">
                <a:latin typeface="微软雅黑"/>
                <a:cs typeface="微软雅黑"/>
              </a:rPr>
              <a:t>随着以计算机为基础的系统应⽤范围的不断扩⼤，以及系统数量的不断增长， 个体⽣产⽅式已经不能适应社会发展的需求，⽽是需要多⼈分⼯合作，共同完 </a:t>
            </a:r>
            <a:r>
              <a:rPr sz="1800" spc="-55" dirty="0">
                <a:latin typeface="微软雅黑"/>
                <a:cs typeface="微软雅黑"/>
              </a:rPr>
              <a:t>成⼀个程序的编制，需要对项⽬开发进⾏管理，即所谓“作坊式⽣产⽅式”。</a:t>
            </a:r>
            <a:endParaRPr sz="1800">
              <a:latin typeface="微软雅黑"/>
              <a:cs typeface="微软雅黑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΢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609600" lvl="1" indent="-254000">
              <a:lnSpc>
                <a:spcPct val="100000"/>
              </a:lnSpc>
              <a:buSzPct val="144444"/>
              <a:buChar char="•"/>
              <a:tabLst>
                <a:tab pos="609600" algn="l"/>
              </a:tabLst>
            </a:pPr>
            <a:r>
              <a:rPr sz="1800" spc="0" dirty="0">
                <a:latin typeface="微软雅黑"/>
                <a:cs typeface="微软雅黑"/>
              </a:rPr>
              <a:t>这⼀时期，出现了若⼲⾼级程序设计语⾔，如</a:t>
            </a:r>
            <a:r>
              <a:rPr sz="1800" dirty="0">
                <a:latin typeface="微软雅黑"/>
                <a:cs typeface="微软雅黑"/>
              </a:rPr>
              <a:t>FORTRAN，COBOL</a:t>
            </a:r>
            <a:r>
              <a:rPr sz="1800" spc="0" dirty="0">
                <a:latin typeface="微软雅黑"/>
                <a:cs typeface="微软雅黑"/>
              </a:rPr>
              <a:t>等；</a:t>
            </a:r>
            <a:endParaRPr sz="1800">
              <a:latin typeface="微软雅黑"/>
              <a:cs typeface="微软雅黑"/>
            </a:endParaRPr>
          </a:p>
          <a:p>
            <a:pPr marL="952500" marR="29209" lvl="2" indent="-241300">
              <a:lnSpc>
                <a:spcPct val="120400"/>
              </a:lnSpc>
              <a:spcBef>
                <a:spcPts val="2300"/>
              </a:spcBef>
              <a:buSzPct val="144444"/>
              <a:buChar char="•"/>
              <a:tabLst>
                <a:tab pos="952500" algn="l"/>
              </a:tabLst>
            </a:pPr>
            <a:r>
              <a:rPr sz="1800" spc="-55" dirty="0">
                <a:latin typeface="微软雅黑"/>
                <a:cs typeface="微软雅黑"/>
              </a:rPr>
              <a:t>1964年，IBM宣布了划时代的System/360系列机，不同机型具有相同或相似 </a:t>
            </a:r>
            <a:r>
              <a:rPr sz="1800" spc="5" dirty="0">
                <a:latin typeface="微软雅黑"/>
                <a:cs typeface="微软雅黑"/>
              </a:rPr>
              <a:t>的指令集合、操作系统，彼此兼容，同⼀程序可以在不同的机器上运⾏。</a:t>
            </a:r>
            <a:endParaRPr sz="1800">
              <a:latin typeface="微软雅黑"/>
              <a:cs typeface="微软雅黑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΢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952500" lvl="2" indent="-241300">
              <a:lnSpc>
                <a:spcPct val="100000"/>
              </a:lnSpc>
              <a:buSzPct val="144444"/>
              <a:buChar char="•"/>
              <a:tabLst>
                <a:tab pos="952500" algn="l"/>
              </a:tabLst>
            </a:pPr>
            <a:r>
              <a:rPr sz="1800" spc="-20" dirty="0">
                <a:latin typeface="微软雅黑"/>
                <a:cs typeface="微软雅黑"/>
              </a:rPr>
              <a:t>同年</a:t>
            </a:r>
            <a:r>
              <a:rPr sz="1800" spc="-15" dirty="0">
                <a:latin typeface="微软雅黑"/>
                <a:cs typeface="微软雅黑"/>
              </a:rPr>
              <a:t>，DEC</a:t>
            </a:r>
            <a:r>
              <a:rPr sz="1800" spc="-20" dirty="0">
                <a:latin typeface="微软雅黑"/>
                <a:cs typeface="微软雅黑"/>
              </a:rPr>
              <a:t>也发布了</a:t>
            </a:r>
            <a:r>
              <a:rPr sz="1800" spc="-10" dirty="0">
                <a:latin typeface="微软雅黑"/>
                <a:cs typeface="微软雅黑"/>
              </a:rPr>
              <a:t>PDP-8</a:t>
            </a:r>
            <a:r>
              <a:rPr sz="1800" spc="-20" dirty="0">
                <a:latin typeface="微软雅黑"/>
                <a:cs typeface="微软雅黑"/>
              </a:rPr>
              <a:t>系列机。</a:t>
            </a:r>
            <a:endParaRPr sz="1800">
              <a:latin typeface="微软雅黑"/>
              <a:cs typeface="微软雅黑"/>
            </a:endParaRPr>
          </a:p>
          <a:p>
            <a:pPr marL="609600" marR="5080" lvl="1" indent="-254000" algn="just">
              <a:lnSpc>
                <a:spcPct val="120400"/>
              </a:lnSpc>
              <a:spcBef>
                <a:spcPts val="2300"/>
              </a:spcBef>
              <a:buSzPct val="144444"/>
              <a:buChar char="•"/>
              <a:tabLst>
                <a:tab pos="609600" algn="l"/>
              </a:tabLst>
            </a:pPr>
            <a:r>
              <a:rPr sz="1800" spc="5" dirty="0">
                <a:latin typeface="微软雅黑"/>
                <a:cs typeface="微软雅黑"/>
              </a:rPr>
              <a:t>这是⼀个创新性的举措，可以有效地保护客户的投资；同时，也意味着软件不 必附属于特定的硬件，可以作为独⽴的产品存在。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524007"/>
            <a:ext cx="8517890" cy="951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50" spc="25" dirty="0"/>
              <a:t>软件⼯程发展的第三阶段</a:t>
            </a:r>
            <a:endParaRPr sz="6050"/>
          </a:p>
        </p:txBody>
      </p:sp>
      <p:sp>
        <p:nvSpPr>
          <p:cNvPr id="3" name="object 3"/>
          <p:cNvSpPr txBox="1"/>
          <p:nvPr/>
        </p:nvSpPr>
        <p:spPr>
          <a:xfrm>
            <a:off x="1066800" y="2072745"/>
            <a:ext cx="8286750" cy="47085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SzPct val="146938"/>
              <a:buChar char="•"/>
              <a:tabLst>
                <a:tab pos="355600" algn="l"/>
              </a:tabLst>
            </a:pPr>
            <a:r>
              <a:rPr sz="2450" spc="25" dirty="0">
                <a:latin typeface="微软雅黑"/>
                <a:cs typeface="微软雅黑"/>
              </a:rPr>
              <a:t>软件⼯程时期</a:t>
            </a:r>
            <a:r>
              <a:rPr sz="2450" spc="-110" dirty="0">
                <a:latin typeface="微软雅黑"/>
                <a:cs typeface="微软雅黑"/>
              </a:rPr>
              <a:t> </a:t>
            </a:r>
            <a:r>
              <a:rPr sz="2450" spc="-65" dirty="0">
                <a:latin typeface="微软雅黑"/>
                <a:cs typeface="微软雅黑"/>
              </a:rPr>
              <a:t>（1970</a:t>
            </a:r>
            <a:r>
              <a:rPr sz="2450" spc="-95" dirty="0">
                <a:latin typeface="微软雅黑"/>
                <a:cs typeface="微软雅黑"/>
              </a:rPr>
              <a:t>年代初⾄今）</a:t>
            </a:r>
            <a:endParaRPr sz="2450">
              <a:latin typeface="微软雅黑"/>
              <a:cs typeface="微软雅黑"/>
            </a:endParaRPr>
          </a:p>
          <a:p>
            <a:pPr marL="711200" marR="5080" lvl="1" indent="-355600">
              <a:lnSpc>
                <a:spcPct val="115599"/>
              </a:lnSpc>
              <a:spcBef>
                <a:spcPts val="3400"/>
              </a:spcBef>
              <a:buSzPct val="146938"/>
              <a:buChar char="•"/>
              <a:tabLst>
                <a:tab pos="711200" algn="l"/>
              </a:tabLst>
            </a:pPr>
            <a:r>
              <a:rPr sz="2450" spc="25" dirty="0">
                <a:latin typeface="微软雅黑"/>
                <a:cs typeface="微软雅黑"/>
              </a:rPr>
              <a:t>随着计算机应⽤领域的进⼀步扩⼤，软件的规模和复杂 性也在不断增加</a:t>
            </a:r>
            <a:endParaRPr sz="2450">
              <a:latin typeface="微软雅黑"/>
              <a:cs typeface="微软雅黑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΢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711200" lvl="1" indent="-355600">
              <a:lnSpc>
                <a:spcPct val="100000"/>
              </a:lnSpc>
              <a:buSzPct val="146938"/>
              <a:buChar char="•"/>
              <a:tabLst>
                <a:tab pos="711200" algn="l"/>
              </a:tabLst>
            </a:pPr>
            <a:r>
              <a:rPr sz="2450" spc="25" dirty="0">
                <a:latin typeface="微软雅黑"/>
                <a:cs typeface="微软雅黑"/>
              </a:rPr>
              <a:t>在软件开发领域的地平线上出现了⼀朵乌云</a:t>
            </a:r>
            <a:endParaRPr sz="2450">
              <a:latin typeface="微软雅黑"/>
              <a:cs typeface="微软雅黑"/>
            </a:endParaRPr>
          </a:p>
          <a:p>
            <a:pPr marL="1054100" lvl="2" indent="-342900">
              <a:lnSpc>
                <a:spcPct val="100000"/>
              </a:lnSpc>
              <a:spcBef>
                <a:spcPts val="3760"/>
              </a:spcBef>
              <a:buSzPct val="146938"/>
              <a:buChar char="•"/>
              <a:tabLst>
                <a:tab pos="1054100" algn="l"/>
              </a:tabLst>
            </a:pPr>
            <a:r>
              <a:rPr sz="2450" spc="-40" dirty="0">
                <a:latin typeface="微软雅黑"/>
                <a:cs typeface="微软雅黑"/>
              </a:rPr>
              <a:t>——</a:t>
            </a:r>
            <a:r>
              <a:rPr sz="2450" spc="-35" dirty="0">
                <a:latin typeface="微软雅黑"/>
                <a:cs typeface="微软雅黑"/>
              </a:rPr>
              <a:t>软件危机</a:t>
            </a:r>
            <a:endParaRPr sz="2450">
              <a:latin typeface="微软雅黑"/>
              <a:cs typeface="微软雅黑"/>
            </a:endParaRPr>
          </a:p>
          <a:p>
            <a:pPr marL="711200" marR="320040" lvl="1" indent="-355600">
              <a:lnSpc>
                <a:spcPct val="115599"/>
              </a:lnSpc>
              <a:spcBef>
                <a:spcPts val="3404"/>
              </a:spcBef>
              <a:buSzPct val="146938"/>
              <a:buChar char="•"/>
              <a:tabLst>
                <a:tab pos="711200" algn="l"/>
              </a:tabLst>
            </a:pPr>
            <a:r>
              <a:rPr sz="2450" spc="25" dirty="0">
                <a:latin typeface="微软雅黑"/>
                <a:cs typeface="微软雅黑"/>
              </a:rPr>
              <a:t>为了应对软件危机，出现了⼀⼤批软件开发⽅法、技 术、⼯具</a:t>
            </a:r>
            <a:endParaRPr sz="24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524007"/>
            <a:ext cx="8517890" cy="951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50" spc="25" dirty="0"/>
              <a:t>软件⼯程发展的第三阶段</a:t>
            </a:r>
            <a:endParaRPr sz="6050"/>
          </a:p>
        </p:txBody>
      </p:sp>
      <p:sp>
        <p:nvSpPr>
          <p:cNvPr id="3" name="object 3"/>
          <p:cNvSpPr txBox="1"/>
          <p:nvPr/>
        </p:nvSpPr>
        <p:spPr>
          <a:xfrm>
            <a:off x="1066800" y="1931936"/>
            <a:ext cx="3041015" cy="489140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215900" indent="-203200">
              <a:lnSpc>
                <a:spcPct val="100000"/>
              </a:lnSpc>
              <a:spcBef>
                <a:spcPts val="1135"/>
              </a:spcBef>
              <a:buSzPct val="144827"/>
              <a:buChar char="•"/>
              <a:tabLst>
                <a:tab pos="215900" algn="l"/>
              </a:tabLst>
            </a:pPr>
            <a:r>
              <a:rPr sz="1450" spc="5" dirty="0">
                <a:latin typeface="微软雅黑"/>
                <a:cs typeface="微软雅黑"/>
              </a:rPr>
              <a:t>软件⼯程时期</a:t>
            </a:r>
            <a:r>
              <a:rPr sz="1450" spc="-125" dirty="0">
                <a:latin typeface="微软雅黑"/>
                <a:cs typeface="微软雅黑"/>
              </a:rPr>
              <a:t> </a:t>
            </a:r>
            <a:r>
              <a:rPr sz="1450" spc="-40" dirty="0">
                <a:latin typeface="微软雅黑"/>
                <a:cs typeface="微软雅黑"/>
              </a:rPr>
              <a:t>（1970</a:t>
            </a:r>
            <a:r>
              <a:rPr sz="1450" spc="-60" dirty="0">
                <a:latin typeface="微软雅黑"/>
                <a:cs typeface="微软雅黑"/>
              </a:rPr>
              <a:t>年代初⾄今）</a:t>
            </a:r>
            <a:endParaRPr sz="1450">
              <a:latin typeface="微软雅黑"/>
              <a:cs typeface="微软雅黑"/>
            </a:endParaRPr>
          </a:p>
          <a:p>
            <a:pPr marL="558800" lvl="1" indent="-203200">
              <a:lnSpc>
                <a:spcPct val="100000"/>
              </a:lnSpc>
              <a:spcBef>
                <a:spcPts val="2160"/>
              </a:spcBef>
              <a:buSzPct val="144827"/>
              <a:buChar char="•"/>
              <a:tabLst>
                <a:tab pos="558800" algn="l"/>
              </a:tabLst>
            </a:pPr>
            <a:r>
              <a:rPr sz="1450" spc="5" dirty="0">
                <a:latin typeface="微软雅黑"/>
                <a:cs typeface="微软雅黑"/>
              </a:rPr>
              <a:t>⾯向对象的软件⼯程</a:t>
            </a:r>
            <a:endParaRPr sz="1450">
              <a:latin typeface="微软雅黑"/>
              <a:cs typeface="微软雅黑"/>
            </a:endParaRPr>
          </a:p>
          <a:p>
            <a:pPr marL="558800" lvl="1" indent="-203200">
              <a:lnSpc>
                <a:spcPct val="100000"/>
              </a:lnSpc>
              <a:spcBef>
                <a:spcPts val="2260"/>
              </a:spcBef>
              <a:buSzPct val="144827"/>
              <a:buChar char="•"/>
              <a:tabLst>
                <a:tab pos="558800" algn="l"/>
              </a:tabLst>
            </a:pPr>
            <a:r>
              <a:rPr sz="1450" spc="5" dirty="0">
                <a:latin typeface="微软雅黑"/>
                <a:cs typeface="微软雅黑"/>
              </a:rPr>
              <a:t>基于构件的软件⼯程</a:t>
            </a:r>
            <a:endParaRPr sz="1450">
              <a:latin typeface="微软雅黑"/>
              <a:cs typeface="微软雅黑"/>
            </a:endParaRPr>
          </a:p>
          <a:p>
            <a:pPr marL="558800" lvl="1" indent="-203200">
              <a:lnSpc>
                <a:spcPct val="100000"/>
              </a:lnSpc>
              <a:spcBef>
                <a:spcPts val="2160"/>
              </a:spcBef>
              <a:buSzPct val="144827"/>
              <a:buChar char="•"/>
              <a:tabLst>
                <a:tab pos="558800" algn="l"/>
              </a:tabLst>
            </a:pPr>
            <a:r>
              <a:rPr sz="1450" spc="5" dirty="0">
                <a:latin typeface="微软雅黑"/>
                <a:cs typeface="微软雅黑"/>
              </a:rPr>
              <a:t>⾯向服务的软件⼯程</a:t>
            </a:r>
            <a:endParaRPr sz="1450">
              <a:latin typeface="微软雅黑"/>
              <a:cs typeface="微软雅黑"/>
            </a:endParaRPr>
          </a:p>
          <a:p>
            <a:pPr marL="558800" lvl="1" indent="-203200">
              <a:lnSpc>
                <a:spcPct val="100000"/>
              </a:lnSpc>
              <a:spcBef>
                <a:spcPts val="2160"/>
              </a:spcBef>
              <a:buSzPct val="144827"/>
              <a:buChar char="•"/>
              <a:tabLst>
                <a:tab pos="558800" algn="l"/>
              </a:tabLst>
            </a:pPr>
            <a:r>
              <a:rPr sz="1450" spc="5" dirty="0">
                <a:latin typeface="微软雅黑"/>
                <a:cs typeface="微软雅黑"/>
              </a:rPr>
              <a:t>模型驱动的软件⼯程</a:t>
            </a:r>
            <a:endParaRPr sz="1450">
              <a:latin typeface="微软雅黑"/>
              <a:cs typeface="微软雅黑"/>
            </a:endParaRPr>
          </a:p>
          <a:p>
            <a:pPr marL="558800" lvl="1" indent="-203200">
              <a:lnSpc>
                <a:spcPct val="100000"/>
              </a:lnSpc>
              <a:spcBef>
                <a:spcPts val="2260"/>
              </a:spcBef>
              <a:buSzPct val="144827"/>
              <a:buChar char="•"/>
              <a:tabLst>
                <a:tab pos="558800" algn="l"/>
              </a:tabLst>
            </a:pPr>
            <a:r>
              <a:rPr sz="1450" spc="5" dirty="0">
                <a:latin typeface="微软雅黑"/>
                <a:cs typeface="微软雅黑"/>
              </a:rPr>
              <a:t>基于搜索的软件⼯程</a:t>
            </a:r>
            <a:endParaRPr sz="1450">
              <a:latin typeface="微软雅黑"/>
              <a:cs typeface="微软雅黑"/>
            </a:endParaRPr>
          </a:p>
          <a:p>
            <a:pPr marL="558800" lvl="1" indent="-203200">
              <a:lnSpc>
                <a:spcPct val="100000"/>
              </a:lnSpc>
              <a:spcBef>
                <a:spcPts val="2160"/>
              </a:spcBef>
              <a:buSzPct val="144827"/>
              <a:buChar char="•"/>
              <a:tabLst>
                <a:tab pos="558800" algn="l"/>
              </a:tabLst>
            </a:pPr>
            <a:r>
              <a:rPr sz="1450" spc="5" dirty="0">
                <a:latin typeface="微软雅黑"/>
                <a:cs typeface="微软雅黑"/>
              </a:rPr>
              <a:t>⽹构软件⼯程</a:t>
            </a:r>
            <a:endParaRPr sz="1450">
              <a:latin typeface="微软雅黑"/>
              <a:cs typeface="微软雅黑"/>
            </a:endParaRPr>
          </a:p>
          <a:p>
            <a:pPr marL="558800" lvl="1" indent="-203200">
              <a:lnSpc>
                <a:spcPct val="100000"/>
              </a:lnSpc>
              <a:spcBef>
                <a:spcPts val="2160"/>
              </a:spcBef>
              <a:buSzPct val="144827"/>
              <a:buChar char="•"/>
              <a:tabLst>
                <a:tab pos="558800" algn="l"/>
              </a:tabLst>
            </a:pPr>
            <a:r>
              <a:rPr sz="1450" spc="5" dirty="0">
                <a:latin typeface="微软雅黑"/>
                <a:cs typeface="微软雅黑"/>
              </a:rPr>
              <a:t>云计算</a:t>
            </a:r>
            <a:endParaRPr sz="1450">
              <a:latin typeface="微软雅黑"/>
              <a:cs typeface="微软雅黑"/>
            </a:endParaRPr>
          </a:p>
          <a:p>
            <a:pPr marL="558800" lvl="1" indent="-203200">
              <a:lnSpc>
                <a:spcPct val="100000"/>
              </a:lnSpc>
              <a:spcBef>
                <a:spcPts val="2260"/>
              </a:spcBef>
              <a:buSzPct val="144827"/>
              <a:buChar char="•"/>
              <a:tabLst>
                <a:tab pos="558800" algn="l"/>
              </a:tabLst>
            </a:pPr>
            <a:r>
              <a:rPr sz="1450" spc="-100" dirty="0">
                <a:latin typeface="微软雅黑"/>
                <a:cs typeface="微软雅黑"/>
              </a:rPr>
              <a:t>DevOps</a:t>
            </a:r>
            <a:endParaRPr sz="1450">
              <a:latin typeface="微软雅黑"/>
              <a:cs typeface="微软雅黑"/>
            </a:endParaRPr>
          </a:p>
          <a:p>
            <a:pPr marL="558800" lvl="1" indent="-203200">
              <a:lnSpc>
                <a:spcPct val="100000"/>
              </a:lnSpc>
              <a:spcBef>
                <a:spcPts val="2160"/>
              </a:spcBef>
              <a:buSzPct val="144827"/>
              <a:buChar char="•"/>
              <a:tabLst>
                <a:tab pos="558800" algn="l"/>
              </a:tabLst>
            </a:pPr>
            <a:r>
              <a:rPr sz="1450" spc="5" dirty="0">
                <a:latin typeface="微软雅黑"/>
                <a:cs typeface="微软雅黑"/>
              </a:rPr>
              <a:t>智能化软件⼯程</a:t>
            </a:r>
            <a:endParaRPr sz="14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/>
              <a:t>教学目标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001033"/>
            <a:ext cx="8432800" cy="480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8750">
              <a:lnSpc>
                <a:spcPct val="118500"/>
              </a:lnSpc>
              <a:spcBef>
                <a:spcPts val="95"/>
              </a:spcBef>
            </a:pPr>
            <a:r>
              <a:rPr sz="2250" spc="15" dirty="0">
                <a:latin typeface="微软雅黑"/>
                <a:cs typeface="微软雅黑"/>
              </a:rPr>
              <a:t>（1）掌握软件⼯程的基本⽅法与软件项⽬开发的基本过程，能根 </a:t>
            </a:r>
            <a:r>
              <a:rPr sz="2250" spc="25" dirty="0">
                <a:latin typeface="微软雅黑"/>
                <a:cs typeface="微软雅黑"/>
              </a:rPr>
              <a:t>据问题进⾏需求分析；</a:t>
            </a:r>
            <a:endParaRPr sz="22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58750">
              <a:lnSpc>
                <a:spcPct val="118500"/>
              </a:lnSpc>
            </a:pPr>
            <a:r>
              <a:rPr sz="2250" spc="15" dirty="0">
                <a:latin typeface="微软雅黑"/>
                <a:cs typeface="微软雅黑"/>
              </a:rPr>
              <a:t>（2）能够使⽤现代软件开发⼯具，按照需求进⾏软件设计、实现 </a:t>
            </a:r>
            <a:r>
              <a:rPr sz="2250" spc="25" dirty="0">
                <a:latin typeface="微软雅黑"/>
                <a:cs typeface="微软雅黑"/>
              </a:rPr>
              <a:t>与测试验证，并能对软件系统的有效性进⾏分析；</a:t>
            </a:r>
            <a:endParaRPr sz="22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158750">
              <a:lnSpc>
                <a:spcPct val="118500"/>
              </a:lnSpc>
            </a:pPr>
            <a:r>
              <a:rPr sz="2250" spc="15" dirty="0">
                <a:latin typeface="微软雅黑"/>
                <a:cs typeface="微软雅黑"/>
              </a:rPr>
              <a:t>（3）掌握软件质量的概念和基本⽅法，能够正确评价软件质量， </a:t>
            </a:r>
            <a:r>
              <a:rPr sz="2250" spc="25" dirty="0">
                <a:latin typeface="微软雅黑"/>
                <a:cs typeface="微软雅黑"/>
              </a:rPr>
              <a:t>并解释度量结果；</a:t>
            </a:r>
            <a:endParaRPr sz="22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18500"/>
              </a:lnSpc>
            </a:pPr>
            <a:r>
              <a:rPr sz="2250" spc="15" dirty="0">
                <a:latin typeface="微软雅黑"/>
                <a:cs typeface="微软雅黑"/>
              </a:rPr>
              <a:t>（4）通过系列的软件⼯程实践，形成⼀个软件⼯程技术⼈员从事 </a:t>
            </a:r>
            <a:r>
              <a:rPr sz="2250" spc="25" dirty="0">
                <a:latin typeface="微软雅黑"/>
                <a:cs typeface="微软雅黑"/>
              </a:rPr>
              <a:t>软件开发所需要的基本⼯作能⼒，特别是实际动⼿能⼒和团队合作 能⼒，以适应毕业后社会对计算机应⽤系统研发⼈才的能⼒要求。</a:t>
            </a:r>
            <a:endParaRPr sz="2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700" y="520964"/>
            <a:ext cx="7115809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面向对象的软件⼯程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065496"/>
            <a:ext cx="7876540" cy="4751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5"/>
              </a:spcBef>
              <a:buSzPct val="146875"/>
              <a:buChar char="•"/>
              <a:tabLst>
                <a:tab pos="241300" algn="l"/>
              </a:tabLst>
            </a:pPr>
            <a:r>
              <a:rPr sz="1600" spc="15" dirty="0">
                <a:latin typeface="微软雅黑"/>
                <a:cs typeface="微软雅黑"/>
              </a:rPr>
              <a:t>主要解决的问题——使得对现实的</a:t>
            </a:r>
            <a:r>
              <a:rPr sz="1600" b="1" spc="30" dirty="0">
                <a:solidFill>
                  <a:srgbClr val="B51700"/>
                </a:solidFill>
                <a:latin typeface="微软雅黑"/>
                <a:cs typeface="微软雅黑"/>
              </a:rPr>
              <a:t>抽象</a:t>
            </a:r>
            <a:r>
              <a:rPr sz="1600" spc="30" dirty="0">
                <a:latin typeface="微软雅黑"/>
                <a:cs typeface="微软雅黑"/>
              </a:rPr>
              <a:t>更加贴近⼈的思维模式</a:t>
            </a:r>
            <a:endParaRPr sz="16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241300" algn="l"/>
              </a:tabLst>
            </a:pPr>
            <a:r>
              <a:rPr sz="1600" spc="30" dirty="0">
                <a:latin typeface="微软雅黑"/>
                <a:cs typeface="微软雅黑"/>
              </a:rPr>
              <a:t>背景</a:t>
            </a:r>
            <a:endParaRPr sz="1600">
              <a:latin typeface="微软雅黑"/>
              <a:cs typeface="微软雅黑"/>
            </a:endParaRPr>
          </a:p>
          <a:p>
            <a:pPr marL="584200" lvl="1" indent="-228600">
              <a:lnSpc>
                <a:spcPct val="100000"/>
              </a:lnSpc>
              <a:spcBef>
                <a:spcPts val="2380"/>
              </a:spcBef>
              <a:buSzPct val="146875"/>
              <a:buChar char="•"/>
              <a:tabLst>
                <a:tab pos="584200" algn="l"/>
              </a:tabLst>
            </a:pPr>
            <a:r>
              <a:rPr sz="1600" spc="30" dirty="0">
                <a:latin typeface="微软雅黑"/>
                <a:cs typeface="微软雅黑"/>
              </a:rPr>
              <a:t>早期的开⽅法更多的从计算机的视⾓进⾏</a:t>
            </a:r>
            <a:endParaRPr sz="1600">
              <a:latin typeface="微软雅黑"/>
              <a:cs typeface="微软雅黑"/>
            </a:endParaRPr>
          </a:p>
          <a:p>
            <a:pPr marL="584200" lvl="1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584200" algn="l"/>
              </a:tabLst>
            </a:pPr>
            <a:r>
              <a:rPr sz="1600" spc="25" dirty="0">
                <a:latin typeface="微软雅黑"/>
                <a:cs typeface="微软雅黑"/>
              </a:rPr>
              <a:t>利⽤模块、函数、操作、实体等概念对现实需求进⾏抽象——背离了事物的本质</a:t>
            </a:r>
            <a:endParaRPr sz="16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241300" algn="l"/>
              </a:tabLst>
            </a:pPr>
            <a:r>
              <a:rPr sz="1600" spc="30" dirty="0">
                <a:latin typeface="微软雅黑"/>
                <a:cs typeface="微软雅黑"/>
              </a:rPr>
              <a:t>⽅法和技术</a:t>
            </a:r>
            <a:endParaRPr sz="1600">
              <a:latin typeface="微软雅黑"/>
              <a:cs typeface="微软雅黑"/>
            </a:endParaRPr>
          </a:p>
          <a:p>
            <a:pPr marL="584200" lvl="1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584200" algn="l"/>
              </a:tabLst>
            </a:pPr>
            <a:r>
              <a:rPr sz="1600" spc="30" dirty="0">
                <a:latin typeface="微软雅黑"/>
                <a:cs typeface="微软雅黑"/>
              </a:rPr>
              <a:t>提出⼀套完整的概念体系，允许对现实世界进⾏更加合理的抽象</a:t>
            </a:r>
            <a:endParaRPr sz="1600">
              <a:latin typeface="微软雅黑"/>
              <a:cs typeface="微软雅黑"/>
            </a:endParaRPr>
          </a:p>
          <a:p>
            <a:pPr marL="584200" lvl="1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584200" algn="l"/>
              </a:tabLst>
            </a:pPr>
            <a:r>
              <a:rPr sz="1600" spc="30" dirty="0">
                <a:latin typeface="微软雅黑"/>
                <a:cs typeface="微软雅黑"/>
              </a:rPr>
              <a:t>提出⼀套完整的编程语⾔和开发⼯具</a:t>
            </a:r>
            <a:endParaRPr sz="1600">
              <a:latin typeface="微软雅黑"/>
              <a:cs typeface="微软雅黑"/>
            </a:endParaRPr>
          </a:p>
          <a:p>
            <a:pPr marL="584200" lvl="1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584200" algn="l"/>
              </a:tabLst>
            </a:pPr>
            <a:r>
              <a:rPr sz="1600" spc="30" dirty="0">
                <a:latin typeface="微软雅黑"/>
                <a:cs typeface="微软雅黑"/>
              </a:rPr>
              <a:t>提出⼀套完整的建模、分析和设计⽅法，形成⾯向对象的⽅法体系</a:t>
            </a:r>
            <a:endParaRPr sz="16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241300" algn="l"/>
              </a:tabLst>
            </a:pPr>
            <a:r>
              <a:rPr sz="1600" spc="30" dirty="0">
                <a:latin typeface="微软雅黑"/>
                <a:cs typeface="微软雅黑"/>
              </a:rPr>
              <a:t>⾯向对象⽅法已经变成最基本的软件开发⽅法，</a:t>
            </a:r>
            <a:r>
              <a:rPr sz="1600" b="1" spc="30" dirty="0">
                <a:solidFill>
                  <a:srgbClr val="B51700"/>
                </a:solidFill>
                <a:latin typeface="微软雅黑"/>
                <a:cs typeface="微软雅黑"/>
              </a:rPr>
              <a:t>不懂⾯向对象就没学过软件开发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700" y="520964"/>
            <a:ext cx="7115809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面向对象的软件⼯程</a:t>
            </a:r>
          </a:p>
        </p:txBody>
      </p:sp>
      <p:sp>
        <p:nvSpPr>
          <p:cNvPr id="3" name="object 3"/>
          <p:cNvSpPr/>
          <p:nvPr/>
        </p:nvSpPr>
        <p:spPr>
          <a:xfrm>
            <a:off x="696887" y="2553267"/>
            <a:ext cx="9161855" cy="3494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40012" y="2602424"/>
            <a:ext cx="3390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0" dirty="0">
                <a:solidFill>
                  <a:srgbClr val="FF0000"/>
                </a:solidFill>
                <a:latin typeface="宋体"/>
                <a:cs typeface="宋体"/>
              </a:rPr>
              <a:t>审批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9998" y="2617984"/>
            <a:ext cx="3390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0" dirty="0">
                <a:solidFill>
                  <a:srgbClr val="FF0000"/>
                </a:solidFill>
                <a:latin typeface="宋体"/>
                <a:cs typeface="宋体"/>
              </a:rPr>
              <a:t>登记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0465" y="2610204"/>
            <a:ext cx="3390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0" dirty="0">
                <a:solidFill>
                  <a:srgbClr val="FF0000"/>
                </a:solidFill>
                <a:latin typeface="宋体"/>
                <a:cs typeface="宋体"/>
              </a:rPr>
              <a:t>安装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7025" y="2602424"/>
            <a:ext cx="3390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0" dirty="0">
                <a:solidFill>
                  <a:srgbClr val="FF0000"/>
                </a:solidFill>
                <a:latin typeface="宋体"/>
                <a:cs typeface="宋体"/>
              </a:rPr>
              <a:t>开通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7534" y="3325491"/>
            <a:ext cx="57086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0" dirty="0">
                <a:latin typeface="宋体"/>
                <a:cs typeface="宋体"/>
              </a:rPr>
              <a:t>用户登记表</a:t>
            </a:r>
            <a:endParaRPr sz="8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9050" y="2407471"/>
            <a:ext cx="57086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0" dirty="0">
                <a:latin typeface="宋体"/>
                <a:cs typeface="宋体"/>
              </a:rPr>
              <a:t>用户登记表</a:t>
            </a:r>
            <a:endParaRPr sz="8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46849" y="2407471"/>
            <a:ext cx="57086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0" dirty="0">
                <a:latin typeface="宋体"/>
                <a:cs typeface="宋体"/>
              </a:rPr>
              <a:t>用户登记表</a:t>
            </a:r>
            <a:endParaRPr sz="85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6864" y="2423030"/>
            <a:ext cx="57086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0" dirty="0">
                <a:latin typeface="宋体"/>
                <a:cs typeface="宋体"/>
              </a:rPr>
              <a:t>用户登记表</a:t>
            </a:r>
            <a:endParaRPr sz="8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2430" y="3761618"/>
            <a:ext cx="3390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0" dirty="0">
                <a:solidFill>
                  <a:srgbClr val="FF0000"/>
                </a:solidFill>
                <a:latin typeface="宋体"/>
                <a:cs typeface="宋体"/>
              </a:rPr>
              <a:t>文件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1327" y="2415251"/>
            <a:ext cx="46164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0" dirty="0">
                <a:latin typeface="宋体"/>
                <a:cs typeface="宋体"/>
              </a:rPr>
              <a:t>用户信息</a:t>
            </a:r>
            <a:endParaRPr sz="8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43240" y="3549653"/>
            <a:ext cx="61214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5" dirty="0">
                <a:latin typeface="宋体"/>
                <a:cs typeface="宋体"/>
              </a:rPr>
              <a:t>用户登记表</a:t>
            </a:r>
            <a:endParaRPr sz="9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60505" y="3825831"/>
            <a:ext cx="377825" cy="727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2200"/>
              </a:lnSpc>
              <a:spcBef>
                <a:spcPts val="95"/>
              </a:spcBef>
            </a:pPr>
            <a:r>
              <a:rPr sz="900" spc="15" dirty="0">
                <a:latin typeface="宋体"/>
                <a:cs typeface="宋体"/>
              </a:rPr>
              <a:t>用户名 登记人 审批人 施工队 号码</a:t>
            </a:r>
            <a:endParaRPr sz="9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19138" y="4612522"/>
            <a:ext cx="260350" cy="584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105"/>
              </a:spcBef>
            </a:pPr>
            <a:r>
              <a:rPr sz="900" spc="15" dirty="0">
                <a:latin typeface="宋体"/>
                <a:cs typeface="宋体"/>
              </a:rPr>
              <a:t>登记 审批 安装 开通</a:t>
            </a:r>
            <a:endParaRPr sz="9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47406" y="5800928"/>
            <a:ext cx="26035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5" dirty="0">
                <a:latin typeface="宋体"/>
                <a:cs typeface="宋体"/>
              </a:rPr>
              <a:t>用户</a:t>
            </a:r>
            <a:endParaRPr sz="9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71122" y="3767248"/>
            <a:ext cx="37782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5" dirty="0">
                <a:latin typeface="宋体"/>
                <a:cs typeface="宋体"/>
              </a:rPr>
              <a:t>营业员</a:t>
            </a:r>
            <a:endParaRPr sz="9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87874" y="4579046"/>
            <a:ext cx="37782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5" dirty="0">
                <a:latin typeface="宋体"/>
                <a:cs typeface="宋体"/>
              </a:rPr>
              <a:t>主管人</a:t>
            </a:r>
            <a:endParaRPr sz="9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51983" y="3767248"/>
            <a:ext cx="37782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5" dirty="0">
                <a:latin typeface="宋体"/>
                <a:cs typeface="宋体"/>
              </a:rPr>
              <a:t>施工队</a:t>
            </a:r>
            <a:endParaRPr sz="9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89675" y="4888701"/>
            <a:ext cx="26035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5" dirty="0">
                <a:latin typeface="宋体"/>
                <a:cs typeface="宋体"/>
              </a:rPr>
              <a:t>机房</a:t>
            </a:r>
            <a:endParaRPr sz="9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88774" y="5541487"/>
            <a:ext cx="8445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88774" y="5265308"/>
            <a:ext cx="8445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440" dirty="0">
                <a:latin typeface="宋体"/>
                <a:cs typeface="宋体"/>
              </a:rPr>
              <a:t>＊</a:t>
            </a:r>
            <a:endParaRPr sz="9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57447" y="3675188"/>
            <a:ext cx="8445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42067" y="3666819"/>
            <a:ext cx="8445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64631" y="3717033"/>
            <a:ext cx="8445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5" dirty="0">
                <a:latin typeface="Times New Roman"/>
                <a:cs typeface="Times New Roman"/>
              </a:rPr>
              <a:t>*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17107" y="3603581"/>
            <a:ext cx="312420" cy="46418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725"/>
              </a:spcBef>
            </a:pPr>
            <a:r>
              <a:rPr sz="900" b="1" spc="-445" dirty="0">
                <a:latin typeface="宋体"/>
                <a:cs typeface="宋体"/>
              </a:rPr>
              <a:t>＊</a:t>
            </a:r>
            <a:endParaRPr sz="9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900" spc="5" dirty="0">
                <a:latin typeface="Times New Roman"/>
                <a:cs typeface="Times New Roman"/>
              </a:rPr>
              <a:t>«ca</a:t>
            </a:r>
            <a:r>
              <a:rPr sz="900" dirty="0">
                <a:latin typeface="Times New Roman"/>
                <a:cs typeface="Times New Roman"/>
              </a:rPr>
              <a:t>ll</a:t>
            </a:r>
            <a:r>
              <a:rPr sz="900" spc="5" dirty="0">
                <a:latin typeface="Times New Roman"/>
                <a:cs typeface="Times New Roman"/>
              </a:rPr>
              <a:t>»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41722" y="4763165"/>
            <a:ext cx="31242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5" dirty="0">
                <a:latin typeface="Times New Roman"/>
                <a:cs typeface="Times New Roman"/>
              </a:rPr>
              <a:t>«ca</a:t>
            </a:r>
            <a:r>
              <a:rPr sz="900" dirty="0">
                <a:latin typeface="Times New Roman"/>
                <a:cs typeface="Times New Roman"/>
              </a:rPr>
              <a:t>ll</a:t>
            </a:r>
            <a:r>
              <a:rPr sz="900" spc="5" dirty="0">
                <a:latin typeface="Times New Roman"/>
                <a:cs typeface="Times New Roman"/>
              </a:rPr>
              <a:t>»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94460" y="4980761"/>
            <a:ext cx="31242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5" dirty="0">
                <a:latin typeface="Times New Roman"/>
                <a:cs typeface="Times New Roman"/>
              </a:rPr>
              <a:t>«ca</a:t>
            </a:r>
            <a:r>
              <a:rPr sz="900" dirty="0">
                <a:latin typeface="Times New Roman"/>
                <a:cs typeface="Times New Roman"/>
              </a:rPr>
              <a:t>ll</a:t>
            </a:r>
            <a:r>
              <a:rPr sz="900" spc="5" dirty="0">
                <a:latin typeface="Times New Roman"/>
                <a:cs typeface="Times New Roman"/>
              </a:rPr>
              <a:t>»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32152" y="4286129"/>
            <a:ext cx="31242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5" dirty="0">
                <a:latin typeface="Times New Roman"/>
                <a:cs typeface="Times New Roman"/>
              </a:rPr>
              <a:t>«ca</a:t>
            </a:r>
            <a:r>
              <a:rPr sz="900" dirty="0">
                <a:latin typeface="Times New Roman"/>
                <a:cs typeface="Times New Roman"/>
              </a:rPr>
              <a:t>ll</a:t>
            </a:r>
            <a:r>
              <a:rPr sz="900" spc="5" dirty="0">
                <a:latin typeface="Times New Roman"/>
                <a:cs typeface="Times New Roman"/>
              </a:rPr>
              <a:t>»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6190024" y="6169313"/>
          <a:ext cx="1462401" cy="668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87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 grid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900" spc="15" dirty="0">
                          <a:latin typeface="宋体"/>
                          <a:cs typeface="宋体"/>
                        </a:rPr>
                        <a:t>个人用户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736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900" spc="15" dirty="0">
                          <a:latin typeface="宋体"/>
                          <a:cs typeface="宋体"/>
                        </a:rPr>
                        <a:t>团体用户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736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6889423" y="6060514"/>
            <a:ext cx="92710" cy="92075"/>
          </a:xfrm>
          <a:custGeom>
            <a:avLst/>
            <a:gdLst/>
            <a:ahLst/>
            <a:cxnLst/>
            <a:rect l="l" t="t" r="r" b="b"/>
            <a:pathLst>
              <a:path w="92709" h="92075">
                <a:moveTo>
                  <a:pt x="0" y="92059"/>
                </a:moveTo>
                <a:lnTo>
                  <a:pt x="46068" y="0"/>
                </a:lnTo>
                <a:lnTo>
                  <a:pt x="92136" y="92059"/>
                </a:lnTo>
                <a:lnTo>
                  <a:pt x="0" y="92059"/>
                </a:lnTo>
                <a:close/>
              </a:path>
            </a:pathLst>
          </a:custGeom>
          <a:ln w="8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145699" y="5784189"/>
            <a:ext cx="26035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5" dirty="0">
                <a:latin typeface="宋体"/>
                <a:cs typeface="宋体"/>
              </a:rPr>
              <a:t>帐单</a:t>
            </a:r>
            <a:endParaRPr sz="900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335104" y="5792559"/>
            <a:ext cx="37782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5" dirty="0">
                <a:latin typeface="宋体"/>
                <a:cs typeface="宋体"/>
              </a:rPr>
              <a:t>帐单项</a:t>
            </a:r>
            <a:endParaRPr sz="90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690146" y="5683761"/>
            <a:ext cx="8445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92197" y="5707965"/>
            <a:ext cx="8445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1" spc="-445" dirty="0">
                <a:latin typeface="宋体"/>
                <a:cs typeface="宋体"/>
              </a:rPr>
              <a:t>＊</a:t>
            </a:r>
            <a:endParaRPr sz="90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49972" y="5700499"/>
            <a:ext cx="8445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08562" y="5708868"/>
            <a:ext cx="8445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5" dirty="0">
                <a:latin typeface="Times New Roman"/>
                <a:cs typeface="Times New Roman"/>
              </a:rPr>
              <a:t>*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11683" y="5432689"/>
            <a:ext cx="31242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5" dirty="0">
                <a:latin typeface="Times New Roman"/>
                <a:cs typeface="Times New Roman"/>
              </a:rPr>
              <a:t>«ca</a:t>
            </a:r>
            <a:r>
              <a:rPr sz="900" dirty="0">
                <a:latin typeface="Times New Roman"/>
                <a:cs typeface="Times New Roman"/>
              </a:rPr>
              <a:t>ll</a:t>
            </a:r>
            <a:r>
              <a:rPr sz="900" spc="5" dirty="0">
                <a:latin typeface="Times New Roman"/>
                <a:cs typeface="Times New Roman"/>
              </a:rPr>
              <a:t>»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700" y="520964"/>
            <a:ext cx="7115809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基于构件的软件⼯程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192496"/>
            <a:ext cx="8505190" cy="4497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5"/>
              </a:spcBef>
              <a:buSzPct val="146875"/>
              <a:buChar char="•"/>
              <a:tabLst>
                <a:tab pos="241300" algn="l"/>
              </a:tabLst>
            </a:pPr>
            <a:r>
              <a:rPr sz="1600" spc="15" dirty="0">
                <a:latin typeface="微软雅黑"/>
                <a:cs typeface="微软雅黑"/>
              </a:rPr>
              <a:t>主要解决的问题——⽀持粗粒度的</a:t>
            </a:r>
            <a:r>
              <a:rPr sz="1600" b="1" spc="30" dirty="0">
                <a:solidFill>
                  <a:srgbClr val="B51700"/>
                </a:solidFill>
                <a:latin typeface="微软雅黑"/>
                <a:cs typeface="微软雅黑"/>
              </a:rPr>
              <a:t>软件复⽤</a:t>
            </a:r>
            <a:endParaRPr sz="16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241300" algn="l"/>
              </a:tabLst>
            </a:pPr>
            <a:r>
              <a:rPr sz="1600" spc="30" dirty="0">
                <a:latin typeface="微软雅黑"/>
                <a:cs typeface="微软雅黑"/>
              </a:rPr>
              <a:t>背景</a:t>
            </a:r>
            <a:endParaRPr sz="1600">
              <a:latin typeface="微软雅黑"/>
              <a:cs typeface="微软雅黑"/>
            </a:endParaRPr>
          </a:p>
          <a:p>
            <a:pPr marL="584200" marR="9525" lvl="1" indent="-228600">
              <a:lnSpc>
                <a:spcPct val="119800"/>
              </a:lnSpc>
              <a:spcBef>
                <a:spcPts val="2100"/>
              </a:spcBef>
              <a:buSzPct val="146875"/>
              <a:buChar char="•"/>
              <a:tabLst>
                <a:tab pos="584200" algn="l"/>
              </a:tabLst>
            </a:pPr>
            <a:r>
              <a:rPr sz="1600" spc="30" dirty="0">
                <a:latin typeface="微软雅黑"/>
                <a:cs typeface="微软雅黑"/>
              </a:rPr>
              <a:t>软件复⽤的需求⽇益旺盛，⼈们希望借鉴⼯⼚利⽤标准化零件组装产品的⽅式⽣产软件 系统</a:t>
            </a:r>
            <a:endParaRPr sz="1600">
              <a:latin typeface="微软雅黑"/>
              <a:cs typeface="微软雅黑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΢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146875"/>
              <a:buChar char="•"/>
              <a:tabLst>
                <a:tab pos="241300" algn="l"/>
              </a:tabLst>
            </a:pPr>
            <a:r>
              <a:rPr sz="1600" spc="30" dirty="0">
                <a:latin typeface="微软雅黑"/>
                <a:cs typeface="微软雅黑"/>
              </a:rPr>
              <a:t>⽅法和技术</a:t>
            </a:r>
            <a:endParaRPr sz="1600">
              <a:latin typeface="微软雅黑"/>
              <a:cs typeface="微软雅黑"/>
            </a:endParaRPr>
          </a:p>
          <a:p>
            <a:pPr marL="584200" lvl="1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584200" algn="l"/>
              </a:tabLst>
            </a:pPr>
            <a:r>
              <a:rPr sz="1600" spc="-35" dirty="0">
                <a:latin typeface="微软雅黑"/>
                <a:cs typeface="微软雅黑"/>
              </a:rPr>
              <a:t>将软件系统划分为不同的构件</a:t>
            </a:r>
            <a:r>
              <a:rPr sz="1600" spc="-25" dirty="0">
                <a:latin typeface="微软雅黑"/>
                <a:cs typeface="微软雅黑"/>
              </a:rPr>
              <a:t>（Component），</a:t>
            </a:r>
            <a:r>
              <a:rPr sz="1600" spc="-35" dirty="0">
                <a:latin typeface="微软雅黑"/>
                <a:cs typeface="微软雅黑"/>
              </a:rPr>
              <a:t>然后利⽤连接⼦</a:t>
            </a:r>
            <a:r>
              <a:rPr sz="1600" spc="-20" dirty="0">
                <a:latin typeface="微软雅黑"/>
                <a:cs typeface="微软雅黑"/>
              </a:rPr>
              <a:t>（Connector）</a:t>
            </a:r>
            <a:r>
              <a:rPr sz="1600" spc="-35" dirty="0">
                <a:latin typeface="微软雅黑"/>
                <a:cs typeface="微软雅黑"/>
              </a:rPr>
              <a:t>进⾏组装</a:t>
            </a:r>
            <a:endParaRPr sz="1600">
              <a:latin typeface="微软雅黑"/>
              <a:cs typeface="微软雅黑"/>
            </a:endParaRPr>
          </a:p>
          <a:p>
            <a:pPr marL="927100" lvl="2" indent="-2159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927100" algn="l"/>
              </a:tabLst>
            </a:pPr>
            <a:r>
              <a:rPr sz="1600" spc="30" dirty="0">
                <a:latin typeface="微软雅黑"/>
                <a:cs typeface="微软雅黑"/>
              </a:rPr>
              <a:t>⼀个构件可以由多个类组成</a:t>
            </a:r>
            <a:endParaRPr sz="1600">
              <a:latin typeface="微软雅黑"/>
              <a:cs typeface="微软雅黑"/>
            </a:endParaRPr>
          </a:p>
          <a:p>
            <a:pPr marL="584200" lvl="1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584200" algn="l"/>
              </a:tabLst>
            </a:pPr>
            <a:r>
              <a:rPr sz="1600" spc="30" dirty="0">
                <a:latin typeface="微软雅黑"/>
                <a:cs typeface="微软雅黑"/>
              </a:rPr>
              <a:t>构件具有接⼜描述，对外屏蔽了内部实现细节，同时⽀持构件可替换</a:t>
            </a:r>
            <a:endParaRPr sz="1600">
              <a:latin typeface="微软雅黑"/>
              <a:cs typeface="微软雅黑"/>
            </a:endParaRPr>
          </a:p>
          <a:p>
            <a:pPr marL="584200" lvl="1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584200" algn="l"/>
              </a:tabLst>
            </a:pPr>
            <a:r>
              <a:rPr sz="1600" spc="30" dirty="0">
                <a:latin typeface="微软雅黑"/>
                <a:cs typeface="微软雅黑"/>
              </a:rPr>
              <a:t>强调软件体系结构模型的重要性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700" y="520964"/>
            <a:ext cx="7115809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面向服务的软件⼯程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052796"/>
            <a:ext cx="8500110" cy="4745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5"/>
              </a:spcBef>
              <a:buSzPct val="146875"/>
              <a:buChar char="•"/>
              <a:tabLst>
                <a:tab pos="241300" algn="l"/>
              </a:tabLst>
            </a:pPr>
            <a:r>
              <a:rPr sz="1600" spc="25" dirty="0">
                <a:latin typeface="微软雅黑"/>
                <a:cs typeface="微软雅黑"/>
              </a:rPr>
              <a:t>主要解决的问题——基于互联⽹的异构程序的组装和互操作问题</a:t>
            </a:r>
            <a:endParaRPr sz="16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241300" algn="l"/>
              </a:tabLst>
            </a:pPr>
            <a:r>
              <a:rPr sz="1600" spc="30" dirty="0">
                <a:latin typeface="微软雅黑"/>
                <a:cs typeface="微软雅黑"/>
              </a:rPr>
              <a:t>背景</a:t>
            </a:r>
            <a:endParaRPr sz="1600">
              <a:latin typeface="微软雅黑"/>
              <a:cs typeface="微软雅黑"/>
            </a:endParaRPr>
          </a:p>
          <a:p>
            <a:pPr marL="584200" lvl="1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584200" algn="l"/>
              </a:tabLst>
            </a:pPr>
            <a:r>
              <a:rPr sz="1600" spc="30" dirty="0">
                <a:latin typeface="微软雅黑"/>
                <a:cs typeface="微软雅黑"/>
              </a:rPr>
              <a:t>互联⽹的盛⾏，⼈们希望充分利⽤⽹络资源，将单机运⾏的程序变成⽹络程序</a:t>
            </a:r>
            <a:endParaRPr sz="1600">
              <a:latin typeface="微软雅黑"/>
              <a:cs typeface="微软雅黑"/>
            </a:endParaRPr>
          </a:p>
          <a:p>
            <a:pPr marL="584200" marR="5080" lvl="1" indent="-228600">
              <a:lnSpc>
                <a:spcPct val="114599"/>
              </a:lnSpc>
              <a:spcBef>
                <a:spcPts val="2200"/>
              </a:spcBef>
              <a:buSzPct val="146875"/>
              <a:buChar char="•"/>
              <a:tabLst>
                <a:tab pos="584200" algn="l"/>
              </a:tabLst>
            </a:pPr>
            <a:r>
              <a:rPr sz="1600" spc="30" dirty="0">
                <a:latin typeface="微软雅黑"/>
                <a:cs typeface="微软雅黑"/>
              </a:rPr>
              <a:t>由于⽹络协议、系统、硬件的异构，⽹络程序的存在复杂的</a:t>
            </a:r>
            <a:r>
              <a:rPr sz="1600" b="1" spc="30" dirty="0">
                <a:solidFill>
                  <a:srgbClr val="B51700"/>
                </a:solidFill>
                <a:latin typeface="微软雅黑"/>
                <a:cs typeface="微软雅黑"/>
              </a:rPr>
              <a:t>异构性</a:t>
            </a:r>
            <a:r>
              <a:rPr sz="1600" spc="30" dirty="0">
                <a:latin typeface="微软雅黑"/>
                <a:cs typeface="微软雅黑"/>
              </a:rPr>
              <a:t>，使得⼀个程序⽆法 顺利调⽤另⼀个程序</a:t>
            </a:r>
            <a:endParaRPr sz="1600">
              <a:latin typeface="微软雅黑"/>
              <a:cs typeface="微软雅黑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΢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146875"/>
              <a:buChar char="•"/>
              <a:tabLst>
                <a:tab pos="241300" algn="l"/>
              </a:tabLst>
            </a:pPr>
            <a:r>
              <a:rPr sz="1600" spc="30" dirty="0">
                <a:latin typeface="微软雅黑"/>
                <a:cs typeface="微软雅黑"/>
              </a:rPr>
              <a:t>⽅法和技术</a:t>
            </a:r>
            <a:endParaRPr sz="1600">
              <a:latin typeface="微软雅黑"/>
              <a:cs typeface="微软雅黑"/>
            </a:endParaRPr>
          </a:p>
          <a:p>
            <a:pPr marL="584200" lvl="1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584200" algn="l"/>
              </a:tabLst>
            </a:pPr>
            <a:r>
              <a:rPr sz="1600" spc="0" dirty="0">
                <a:latin typeface="微软雅黑"/>
                <a:cs typeface="微软雅黑"/>
              </a:rPr>
              <a:t>继承构件的思想，将⽹络程序封装成</a:t>
            </a:r>
            <a:r>
              <a:rPr sz="1600" dirty="0">
                <a:latin typeface="微软雅黑"/>
                <a:cs typeface="微软雅黑"/>
              </a:rPr>
              <a:t>Web</a:t>
            </a:r>
            <a:r>
              <a:rPr sz="1600" spc="0" dirty="0">
                <a:latin typeface="微软雅黑"/>
                <a:cs typeface="微软雅黑"/>
              </a:rPr>
              <a:t>服务</a:t>
            </a:r>
            <a:endParaRPr sz="1600">
              <a:latin typeface="微软雅黑"/>
              <a:cs typeface="微软雅黑"/>
            </a:endParaRPr>
          </a:p>
          <a:p>
            <a:pPr marL="584200" lvl="1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584200" algn="l"/>
              </a:tabLst>
            </a:pPr>
            <a:r>
              <a:rPr sz="1600" spc="0" dirty="0">
                <a:latin typeface="微软雅黑"/>
                <a:cs typeface="微软雅黑"/>
              </a:rPr>
              <a:t>Web</a:t>
            </a:r>
            <a:r>
              <a:rPr sz="1600" spc="5" dirty="0">
                <a:latin typeface="微软雅黑"/>
                <a:cs typeface="微软雅黑"/>
              </a:rPr>
              <a:t>服务具有统⼀的标准接⼜（描述和调⽤⽅式统⼀）</a:t>
            </a:r>
            <a:endParaRPr sz="1600">
              <a:latin typeface="微软雅黑"/>
              <a:cs typeface="微软雅黑"/>
            </a:endParaRPr>
          </a:p>
          <a:p>
            <a:pPr marL="584200" marR="71120" lvl="1" indent="-228600">
              <a:lnSpc>
                <a:spcPct val="114599"/>
              </a:lnSpc>
              <a:spcBef>
                <a:spcPts val="2200"/>
              </a:spcBef>
              <a:buSzPct val="146875"/>
              <a:buChar char="•"/>
              <a:tabLst>
                <a:tab pos="584200" algn="l"/>
              </a:tabLst>
            </a:pPr>
            <a:r>
              <a:rPr sz="1600" dirty="0">
                <a:latin typeface="微软雅黑"/>
                <a:cs typeface="微软雅黑"/>
              </a:rPr>
              <a:t>Web服务发布到⽹络上，运⾏在各⾃的服务器中，通过将多个Web服务进⾏组装（编排 </a:t>
            </a:r>
            <a:r>
              <a:rPr sz="1600" spc="30" dirty="0">
                <a:latin typeface="微软雅黑"/>
                <a:cs typeface="微软雅黑"/>
              </a:rPr>
              <a:t>和编制），形成新的⽹络程序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700" y="520964"/>
            <a:ext cx="7115809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面向服务的软件⼯程</a:t>
            </a:r>
          </a:p>
        </p:txBody>
      </p:sp>
      <p:sp>
        <p:nvSpPr>
          <p:cNvPr id="3" name="object 3"/>
          <p:cNvSpPr/>
          <p:nvPr/>
        </p:nvSpPr>
        <p:spPr>
          <a:xfrm>
            <a:off x="3083860" y="2905201"/>
            <a:ext cx="4274185" cy="2573655"/>
          </a:xfrm>
          <a:custGeom>
            <a:avLst/>
            <a:gdLst/>
            <a:ahLst/>
            <a:cxnLst/>
            <a:rect l="l" t="t" r="r" b="b"/>
            <a:pathLst>
              <a:path w="4274184" h="2573654">
                <a:moveTo>
                  <a:pt x="821030" y="828348"/>
                </a:moveTo>
                <a:lnTo>
                  <a:pt x="774433" y="829730"/>
                </a:lnTo>
                <a:lnTo>
                  <a:pt x="728518" y="833826"/>
                </a:lnTo>
                <a:lnTo>
                  <a:pt x="683356" y="840562"/>
                </a:lnTo>
                <a:lnTo>
                  <a:pt x="639014" y="849865"/>
                </a:lnTo>
                <a:lnTo>
                  <a:pt x="595564" y="861662"/>
                </a:lnTo>
                <a:lnTo>
                  <a:pt x="553073" y="875877"/>
                </a:lnTo>
                <a:lnTo>
                  <a:pt x="511612" y="892439"/>
                </a:lnTo>
                <a:lnTo>
                  <a:pt x="471249" y="911272"/>
                </a:lnTo>
                <a:lnTo>
                  <a:pt x="432053" y="932304"/>
                </a:lnTo>
                <a:lnTo>
                  <a:pt x="394095" y="955460"/>
                </a:lnTo>
                <a:lnTo>
                  <a:pt x="357442" y="980667"/>
                </a:lnTo>
                <a:lnTo>
                  <a:pt x="322165" y="1007852"/>
                </a:lnTo>
                <a:lnTo>
                  <a:pt x="288333" y="1036939"/>
                </a:lnTo>
                <a:lnTo>
                  <a:pt x="256014" y="1067857"/>
                </a:lnTo>
                <a:lnTo>
                  <a:pt x="225279" y="1100530"/>
                </a:lnTo>
                <a:lnTo>
                  <a:pt x="196196" y="1134886"/>
                </a:lnTo>
                <a:lnTo>
                  <a:pt x="168835" y="1170850"/>
                </a:lnTo>
                <a:lnTo>
                  <a:pt x="143265" y="1208350"/>
                </a:lnTo>
                <a:lnTo>
                  <a:pt x="119555" y="1247310"/>
                </a:lnTo>
                <a:lnTo>
                  <a:pt x="97774" y="1287658"/>
                </a:lnTo>
                <a:lnTo>
                  <a:pt x="77992" y="1329320"/>
                </a:lnTo>
                <a:lnTo>
                  <a:pt x="60278" y="1372222"/>
                </a:lnTo>
                <a:lnTo>
                  <a:pt x="44702" y="1416290"/>
                </a:lnTo>
                <a:lnTo>
                  <a:pt x="31331" y="1461451"/>
                </a:lnTo>
                <a:lnTo>
                  <a:pt x="20236" y="1507631"/>
                </a:lnTo>
                <a:lnTo>
                  <a:pt x="11487" y="1554756"/>
                </a:lnTo>
                <a:lnTo>
                  <a:pt x="5151" y="1602752"/>
                </a:lnTo>
                <a:lnTo>
                  <a:pt x="1299" y="1651547"/>
                </a:lnTo>
                <a:lnTo>
                  <a:pt x="0" y="1701065"/>
                </a:lnTo>
                <a:lnTo>
                  <a:pt x="1299" y="1750583"/>
                </a:lnTo>
                <a:lnTo>
                  <a:pt x="5151" y="1799374"/>
                </a:lnTo>
                <a:lnTo>
                  <a:pt x="11487" y="1847365"/>
                </a:lnTo>
                <a:lnTo>
                  <a:pt x="20237" y="1894483"/>
                </a:lnTo>
                <a:lnTo>
                  <a:pt x="31332" y="1940654"/>
                </a:lnTo>
                <a:lnTo>
                  <a:pt x="44703" y="1985805"/>
                </a:lnTo>
                <a:lnTo>
                  <a:pt x="60280" y="2029861"/>
                </a:lnTo>
                <a:lnTo>
                  <a:pt x="77994" y="2072750"/>
                </a:lnTo>
                <a:lnTo>
                  <a:pt x="97776" y="2114397"/>
                </a:lnTo>
                <a:lnTo>
                  <a:pt x="119557" y="2154730"/>
                </a:lnTo>
                <a:lnTo>
                  <a:pt x="143268" y="2193675"/>
                </a:lnTo>
                <a:lnTo>
                  <a:pt x="168838" y="2231157"/>
                </a:lnTo>
                <a:lnTo>
                  <a:pt x="196200" y="2267105"/>
                </a:lnTo>
                <a:lnTo>
                  <a:pt x="225283" y="2301444"/>
                </a:lnTo>
                <a:lnTo>
                  <a:pt x="256018" y="2334100"/>
                </a:lnTo>
                <a:lnTo>
                  <a:pt x="288337" y="2365000"/>
                </a:lnTo>
                <a:lnTo>
                  <a:pt x="322170" y="2394071"/>
                </a:lnTo>
                <a:lnTo>
                  <a:pt x="357447" y="2421239"/>
                </a:lnTo>
                <a:lnTo>
                  <a:pt x="394099" y="2446430"/>
                </a:lnTo>
                <a:lnTo>
                  <a:pt x="432058" y="2469571"/>
                </a:lnTo>
                <a:lnTo>
                  <a:pt x="471253" y="2490589"/>
                </a:lnTo>
                <a:lnTo>
                  <a:pt x="511616" y="2509409"/>
                </a:lnTo>
                <a:lnTo>
                  <a:pt x="553077" y="2525958"/>
                </a:lnTo>
                <a:lnTo>
                  <a:pt x="595567" y="2540164"/>
                </a:lnTo>
                <a:lnTo>
                  <a:pt x="639017" y="2551951"/>
                </a:lnTo>
                <a:lnTo>
                  <a:pt x="683358" y="2561247"/>
                </a:lnTo>
                <a:lnTo>
                  <a:pt x="728520" y="2567978"/>
                </a:lnTo>
                <a:lnTo>
                  <a:pt x="774434" y="2572071"/>
                </a:lnTo>
                <a:lnTo>
                  <a:pt x="821156" y="2573450"/>
                </a:lnTo>
                <a:lnTo>
                  <a:pt x="827469" y="2573386"/>
                </a:lnTo>
                <a:lnTo>
                  <a:pt x="835405" y="2573171"/>
                </a:lnTo>
                <a:lnTo>
                  <a:pt x="846740" y="2572783"/>
                </a:lnTo>
                <a:lnTo>
                  <a:pt x="3607966" y="2572783"/>
                </a:lnTo>
                <a:lnTo>
                  <a:pt x="3682189" y="2566814"/>
                </a:lnTo>
                <a:lnTo>
                  <a:pt x="3727260" y="2558680"/>
                </a:lnTo>
                <a:lnTo>
                  <a:pt x="3771278" y="2547481"/>
                </a:lnTo>
                <a:lnTo>
                  <a:pt x="3814142" y="2533323"/>
                </a:lnTo>
                <a:lnTo>
                  <a:pt x="3855750" y="2516315"/>
                </a:lnTo>
                <a:lnTo>
                  <a:pt x="3896000" y="2496566"/>
                </a:lnTo>
                <a:lnTo>
                  <a:pt x="3934790" y="2474183"/>
                </a:lnTo>
                <a:lnTo>
                  <a:pt x="3972018" y="2449276"/>
                </a:lnTo>
                <a:lnTo>
                  <a:pt x="4007583" y="2421951"/>
                </a:lnTo>
                <a:lnTo>
                  <a:pt x="4041382" y="2392317"/>
                </a:lnTo>
                <a:lnTo>
                  <a:pt x="4073314" y="2360483"/>
                </a:lnTo>
                <a:lnTo>
                  <a:pt x="4103277" y="2326556"/>
                </a:lnTo>
                <a:lnTo>
                  <a:pt x="4131169" y="2290644"/>
                </a:lnTo>
                <a:lnTo>
                  <a:pt x="4156888" y="2252857"/>
                </a:lnTo>
                <a:lnTo>
                  <a:pt x="4180332" y="2213301"/>
                </a:lnTo>
                <a:lnTo>
                  <a:pt x="4201400" y="2172085"/>
                </a:lnTo>
                <a:lnTo>
                  <a:pt x="4219989" y="2129318"/>
                </a:lnTo>
                <a:lnTo>
                  <a:pt x="4235997" y="2085107"/>
                </a:lnTo>
                <a:lnTo>
                  <a:pt x="4249324" y="2039561"/>
                </a:lnTo>
                <a:lnTo>
                  <a:pt x="4259866" y="1992788"/>
                </a:lnTo>
                <a:lnTo>
                  <a:pt x="4267522" y="1944895"/>
                </a:lnTo>
                <a:lnTo>
                  <a:pt x="4272191" y="1895992"/>
                </a:lnTo>
                <a:lnTo>
                  <a:pt x="4273769" y="1846186"/>
                </a:lnTo>
                <a:lnTo>
                  <a:pt x="4272190" y="1796378"/>
                </a:lnTo>
                <a:lnTo>
                  <a:pt x="4267522" y="1747470"/>
                </a:lnTo>
                <a:lnTo>
                  <a:pt x="4259866" y="1699570"/>
                </a:lnTo>
                <a:lnTo>
                  <a:pt x="4249323" y="1652786"/>
                </a:lnTo>
                <a:lnTo>
                  <a:pt x="4235997" y="1607227"/>
                </a:lnTo>
                <a:lnTo>
                  <a:pt x="4219988" y="1563001"/>
                </a:lnTo>
                <a:lnTo>
                  <a:pt x="4201399" y="1520217"/>
                </a:lnTo>
                <a:lnTo>
                  <a:pt x="4180331" y="1478984"/>
                </a:lnTo>
                <a:lnTo>
                  <a:pt x="4156887" y="1439409"/>
                </a:lnTo>
                <a:lnTo>
                  <a:pt x="4131168" y="1401601"/>
                </a:lnTo>
                <a:lnTo>
                  <a:pt x="4103277" y="1365669"/>
                </a:lnTo>
                <a:lnTo>
                  <a:pt x="4073314" y="1331722"/>
                </a:lnTo>
                <a:lnTo>
                  <a:pt x="4041382" y="1299866"/>
                </a:lnTo>
                <a:lnTo>
                  <a:pt x="4007582" y="1270212"/>
                </a:lnTo>
                <a:lnTo>
                  <a:pt x="3972018" y="1242867"/>
                </a:lnTo>
                <a:lnTo>
                  <a:pt x="3934789" y="1217940"/>
                </a:lnTo>
                <a:lnTo>
                  <a:pt x="3895999" y="1195540"/>
                </a:lnTo>
                <a:lnTo>
                  <a:pt x="3873804" y="1184640"/>
                </a:lnTo>
                <a:lnTo>
                  <a:pt x="3304493" y="1184640"/>
                </a:lnTo>
                <a:lnTo>
                  <a:pt x="3299895" y="1134886"/>
                </a:lnTo>
                <a:lnTo>
                  <a:pt x="3293639" y="1086310"/>
                </a:lnTo>
                <a:lnTo>
                  <a:pt x="3285641" y="1038028"/>
                </a:lnTo>
                <a:lnTo>
                  <a:pt x="3275971" y="990382"/>
                </a:lnTo>
                <a:lnTo>
                  <a:pt x="3264665" y="943409"/>
                </a:lnTo>
                <a:lnTo>
                  <a:pt x="3251756" y="897144"/>
                </a:lnTo>
                <a:lnTo>
                  <a:pt x="3237277" y="851622"/>
                </a:lnTo>
                <a:lnTo>
                  <a:pt x="3233603" y="841358"/>
                </a:lnTo>
                <a:lnTo>
                  <a:pt x="961264" y="841358"/>
                </a:lnTo>
                <a:lnTo>
                  <a:pt x="926852" y="835808"/>
                </a:lnTo>
                <a:lnTo>
                  <a:pt x="891989" y="831726"/>
                </a:lnTo>
                <a:lnTo>
                  <a:pt x="856705" y="829208"/>
                </a:lnTo>
                <a:lnTo>
                  <a:pt x="821030" y="828348"/>
                </a:lnTo>
                <a:close/>
              </a:path>
              <a:path w="4274184" h="2573654">
                <a:moveTo>
                  <a:pt x="3607966" y="2572783"/>
                </a:moveTo>
                <a:lnTo>
                  <a:pt x="846740" y="2572783"/>
                </a:lnTo>
                <a:lnTo>
                  <a:pt x="2083796" y="2573117"/>
                </a:lnTo>
                <a:lnTo>
                  <a:pt x="2088508" y="2573172"/>
                </a:lnTo>
                <a:lnTo>
                  <a:pt x="2093118" y="2573450"/>
                </a:lnTo>
                <a:lnTo>
                  <a:pt x="2102455" y="2573450"/>
                </a:lnTo>
                <a:lnTo>
                  <a:pt x="2107011" y="2573171"/>
                </a:lnTo>
                <a:lnTo>
                  <a:pt x="2111509" y="2573117"/>
                </a:lnTo>
                <a:lnTo>
                  <a:pt x="3598633" y="2573117"/>
                </a:lnTo>
                <a:lnTo>
                  <a:pt x="3607966" y="2572783"/>
                </a:lnTo>
                <a:close/>
              </a:path>
              <a:path w="4274184" h="2573654">
                <a:moveTo>
                  <a:pt x="3598633" y="2573117"/>
                </a:moveTo>
                <a:lnTo>
                  <a:pt x="2111509" y="2573117"/>
                </a:lnTo>
                <a:lnTo>
                  <a:pt x="3589334" y="2573450"/>
                </a:lnTo>
                <a:lnTo>
                  <a:pt x="3598633" y="2573117"/>
                </a:lnTo>
                <a:close/>
              </a:path>
              <a:path w="4274184" h="2573654">
                <a:moveTo>
                  <a:pt x="3589299" y="1118586"/>
                </a:moveTo>
                <a:lnTo>
                  <a:pt x="3538942" y="1120549"/>
                </a:lnTo>
                <a:lnTo>
                  <a:pt x="3489568" y="1126334"/>
                </a:lnTo>
                <a:lnTo>
                  <a:pt x="3441306" y="1135788"/>
                </a:lnTo>
                <a:lnTo>
                  <a:pt x="3394287" y="1148760"/>
                </a:lnTo>
                <a:lnTo>
                  <a:pt x="3348639" y="1165095"/>
                </a:lnTo>
                <a:lnTo>
                  <a:pt x="3304493" y="1184640"/>
                </a:lnTo>
                <a:lnTo>
                  <a:pt x="3873804" y="1184640"/>
                </a:lnTo>
                <a:lnTo>
                  <a:pt x="3814142" y="1158752"/>
                </a:lnTo>
                <a:lnTo>
                  <a:pt x="3771278" y="1144581"/>
                </a:lnTo>
                <a:lnTo>
                  <a:pt x="3727260" y="1133371"/>
                </a:lnTo>
                <a:lnTo>
                  <a:pt x="3682189" y="1125230"/>
                </a:lnTo>
                <a:lnTo>
                  <a:pt x="3636168" y="1120265"/>
                </a:lnTo>
                <a:lnTo>
                  <a:pt x="3589299" y="1118586"/>
                </a:lnTo>
                <a:close/>
              </a:path>
              <a:path w="4274184" h="2573654">
                <a:moveTo>
                  <a:pt x="2097820" y="0"/>
                </a:moveTo>
                <a:lnTo>
                  <a:pt x="2049167" y="1019"/>
                </a:lnTo>
                <a:lnTo>
                  <a:pt x="2001000" y="4052"/>
                </a:lnTo>
                <a:lnTo>
                  <a:pt x="1953356" y="9061"/>
                </a:lnTo>
                <a:lnTo>
                  <a:pt x="1906271" y="16007"/>
                </a:lnTo>
                <a:lnTo>
                  <a:pt x="1859780" y="24852"/>
                </a:lnTo>
                <a:lnTo>
                  <a:pt x="1813921" y="35556"/>
                </a:lnTo>
                <a:lnTo>
                  <a:pt x="1768728" y="48084"/>
                </a:lnTo>
                <a:lnTo>
                  <a:pt x="1724238" y="62394"/>
                </a:lnTo>
                <a:lnTo>
                  <a:pt x="1680488" y="78451"/>
                </a:lnTo>
                <a:lnTo>
                  <a:pt x="1637512" y="96214"/>
                </a:lnTo>
                <a:lnTo>
                  <a:pt x="1595349" y="115646"/>
                </a:lnTo>
                <a:lnTo>
                  <a:pt x="1554032" y="136709"/>
                </a:lnTo>
                <a:lnTo>
                  <a:pt x="1513599" y="159364"/>
                </a:lnTo>
                <a:lnTo>
                  <a:pt x="1474086" y="183573"/>
                </a:lnTo>
                <a:lnTo>
                  <a:pt x="1435529" y="209297"/>
                </a:lnTo>
                <a:lnTo>
                  <a:pt x="1397963" y="236499"/>
                </a:lnTo>
                <a:lnTo>
                  <a:pt x="1361425" y="265140"/>
                </a:lnTo>
                <a:lnTo>
                  <a:pt x="1325952" y="295181"/>
                </a:lnTo>
                <a:lnTo>
                  <a:pt x="1291578" y="326584"/>
                </a:lnTo>
                <a:lnTo>
                  <a:pt x="1258341" y="359311"/>
                </a:lnTo>
                <a:lnTo>
                  <a:pt x="1226276" y="393324"/>
                </a:lnTo>
                <a:lnTo>
                  <a:pt x="1195420" y="428584"/>
                </a:lnTo>
                <a:lnTo>
                  <a:pt x="1165808" y="465054"/>
                </a:lnTo>
                <a:lnTo>
                  <a:pt x="1137477" y="502694"/>
                </a:lnTo>
                <a:lnTo>
                  <a:pt x="1110463" y="541466"/>
                </a:lnTo>
                <a:lnTo>
                  <a:pt x="1084801" y="581332"/>
                </a:lnTo>
                <a:lnTo>
                  <a:pt x="1060529" y="622254"/>
                </a:lnTo>
                <a:lnTo>
                  <a:pt x="1037681" y="664193"/>
                </a:lnTo>
                <a:lnTo>
                  <a:pt x="1016295" y="707112"/>
                </a:lnTo>
                <a:lnTo>
                  <a:pt x="996406" y="750971"/>
                </a:lnTo>
                <a:lnTo>
                  <a:pt x="978050" y="795732"/>
                </a:lnTo>
                <a:lnTo>
                  <a:pt x="961264" y="841358"/>
                </a:lnTo>
                <a:lnTo>
                  <a:pt x="3233603" y="841358"/>
                </a:lnTo>
                <a:lnTo>
                  <a:pt x="3203743" y="762951"/>
                </a:lnTo>
                <a:lnTo>
                  <a:pt x="3184755" y="719873"/>
                </a:lnTo>
                <a:lnTo>
                  <a:pt x="3164331" y="677682"/>
                </a:lnTo>
                <a:lnTo>
                  <a:pt x="3142504" y="636413"/>
                </a:lnTo>
                <a:lnTo>
                  <a:pt x="3119309" y="596101"/>
                </a:lnTo>
                <a:lnTo>
                  <a:pt x="3094778" y="556782"/>
                </a:lnTo>
                <a:lnTo>
                  <a:pt x="3068945" y="518493"/>
                </a:lnTo>
                <a:lnTo>
                  <a:pt x="3041843" y="481268"/>
                </a:lnTo>
                <a:lnTo>
                  <a:pt x="3013506" y="445143"/>
                </a:lnTo>
                <a:lnTo>
                  <a:pt x="2983967" y="410154"/>
                </a:lnTo>
                <a:lnTo>
                  <a:pt x="2953260" y="376337"/>
                </a:lnTo>
                <a:lnTo>
                  <a:pt x="2921418" y="343727"/>
                </a:lnTo>
                <a:lnTo>
                  <a:pt x="2888475" y="312360"/>
                </a:lnTo>
                <a:lnTo>
                  <a:pt x="2854464" y="282272"/>
                </a:lnTo>
                <a:lnTo>
                  <a:pt x="2819419" y="253498"/>
                </a:lnTo>
                <a:lnTo>
                  <a:pt x="2783372" y="226073"/>
                </a:lnTo>
                <a:lnTo>
                  <a:pt x="2746359" y="200035"/>
                </a:lnTo>
                <a:lnTo>
                  <a:pt x="2708411" y="175418"/>
                </a:lnTo>
                <a:lnTo>
                  <a:pt x="2669563" y="152258"/>
                </a:lnTo>
                <a:lnTo>
                  <a:pt x="2629848" y="130591"/>
                </a:lnTo>
                <a:lnTo>
                  <a:pt x="2589299" y="110452"/>
                </a:lnTo>
                <a:lnTo>
                  <a:pt x="2547950" y="91877"/>
                </a:lnTo>
                <a:lnTo>
                  <a:pt x="2505835" y="74902"/>
                </a:lnTo>
                <a:lnTo>
                  <a:pt x="2462986" y="59562"/>
                </a:lnTo>
                <a:lnTo>
                  <a:pt x="2419438" y="45893"/>
                </a:lnTo>
                <a:lnTo>
                  <a:pt x="2375223" y="33931"/>
                </a:lnTo>
                <a:lnTo>
                  <a:pt x="2330376" y="23712"/>
                </a:lnTo>
                <a:lnTo>
                  <a:pt x="2284929" y="15270"/>
                </a:lnTo>
                <a:lnTo>
                  <a:pt x="2238917" y="8643"/>
                </a:lnTo>
                <a:lnTo>
                  <a:pt x="2192372" y="3865"/>
                </a:lnTo>
                <a:lnTo>
                  <a:pt x="2145329" y="972"/>
                </a:lnTo>
                <a:lnTo>
                  <a:pt x="209782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05300" y="3997424"/>
            <a:ext cx="108140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55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88656" y="2023057"/>
            <a:ext cx="1883410" cy="984250"/>
          </a:xfrm>
          <a:custGeom>
            <a:avLst/>
            <a:gdLst/>
            <a:ahLst/>
            <a:cxnLst/>
            <a:rect l="l" t="t" r="r" b="b"/>
            <a:pathLst>
              <a:path w="1883409" h="984250">
                <a:moveTo>
                  <a:pt x="1657137" y="0"/>
                </a:moveTo>
                <a:lnTo>
                  <a:pt x="226805" y="0"/>
                </a:lnTo>
                <a:lnTo>
                  <a:pt x="183117" y="172"/>
                </a:lnTo>
                <a:lnTo>
                  <a:pt x="119627" y="4664"/>
                </a:lnTo>
                <a:lnTo>
                  <a:pt x="66269" y="24385"/>
                </a:lnTo>
                <a:lnTo>
                  <a:pt x="24404" y="66214"/>
                </a:lnTo>
                <a:lnTo>
                  <a:pt x="4665" y="119527"/>
                </a:lnTo>
                <a:lnTo>
                  <a:pt x="172" y="182541"/>
                </a:lnTo>
                <a:lnTo>
                  <a:pt x="0" y="225612"/>
                </a:lnTo>
                <a:lnTo>
                  <a:pt x="3" y="758306"/>
                </a:lnTo>
                <a:lnTo>
                  <a:pt x="172" y="800954"/>
                </a:lnTo>
                <a:lnTo>
                  <a:pt x="4671" y="864407"/>
                </a:lnTo>
                <a:lnTo>
                  <a:pt x="24404" y="917705"/>
                </a:lnTo>
                <a:lnTo>
                  <a:pt x="66269" y="959534"/>
                </a:lnTo>
                <a:lnTo>
                  <a:pt x="119611" y="979255"/>
                </a:lnTo>
                <a:lnTo>
                  <a:pt x="182693" y="983747"/>
                </a:lnTo>
                <a:lnTo>
                  <a:pt x="225800" y="983919"/>
                </a:lnTo>
                <a:lnTo>
                  <a:pt x="1656133" y="983919"/>
                </a:lnTo>
                <a:lnTo>
                  <a:pt x="1699821" y="983747"/>
                </a:lnTo>
                <a:lnTo>
                  <a:pt x="1763312" y="979255"/>
                </a:lnTo>
                <a:lnTo>
                  <a:pt x="1816670" y="959534"/>
                </a:lnTo>
                <a:lnTo>
                  <a:pt x="1858534" y="917705"/>
                </a:lnTo>
                <a:lnTo>
                  <a:pt x="1878273" y="864391"/>
                </a:lnTo>
                <a:lnTo>
                  <a:pt x="1882767" y="801378"/>
                </a:lnTo>
                <a:lnTo>
                  <a:pt x="1882940" y="758306"/>
                </a:lnTo>
                <a:lnTo>
                  <a:pt x="1882936" y="225612"/>
                </a:lnTo>
                <a:lnTo>
                  <a:pt x="1882767" y="182964"/>
                </a:lnTo>
                <a:lnTo>
                  <a:pt x="1878268" y="119512"/>
                </a:lnTo>
                <a:lnTo>
                  <a:pt x="1858534" y="66214"/>
                </a:lnTo>
                <a:lnTo>
                  <a:pt x="1816670" y="24385"/>
                </a:lnTo>
                <a:lnTo>
                  <a:pt x="1763327" y="4664"/>
                </a:lnTo>
                <a:lnTo>
                  <a:pt x="1734582" y="1382"/>
                </a:lnTo>
                <a:lnTo>
                  <a:pt x="1700245" y="172"/>
                </a:lnTo>
                <a:lnTo>
                  <a:pt x="1657137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85000" y="2361637"/>
            <a:ext cx="128206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15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7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15633" y="1866061"/>
            <a:ext cx="1883410" cy="984250"/>
          </a:xfrm>
          <a:custGeom>
            <a:avLst/>
            <a:gdLst/>
            <a:ahLst/>
            <a:cxnLst/>
            <a:rect l="l" t="t" r="r" b="b"/>
            <a:pathLst>
              <a:path w="1883410" h="984250">
                <a:moveTo>
                  <a:pt x="1657137" y="0"/>
                </a:moveTo>
                <a:lnTo>
                  <a:pt x="226805" y="0"/>
                </a:lnTo>
                <a:lnTo>
                  <a:pt x="183117" y="172"/>
                </a:lnTo>
                <a:lnTo>
                  <a:pt x="119627" y="4663"/>
                </a:lnTo>
                <a:lnTo>
                  <a:pt x="66269" y="24383"/>
                </a:lnTo>
                <a:lnTo>
                  <a:pt x="24404" y="66213"/>
                </a:lnTo>
                <a:lnTo>
                  <a:pt x="4665" y="119527"/>
                </a:lnTo>
                <a:lnTo>
                  <a:pt x="172" y="182540"/>
                </a:lnTo>
                <a:lnTo>
                  <a:pt x="0" y="225611"/>
                </a:lnTo>
                <a:lnTo>
                  <a:pt x="3" y="758306"/>
                </a:lnTo>
                <a:lnTo>
                  <a:pt x="172" y="800954"/>
                </a:lnTo>
                <a:lnTo>
                  <a:pt x="4671" y="864407"/>
                </a:lnTo>
                <a:lnTo>
                  <a:pt x="24404" y="917705"/>
                </a:lnTo>
                <a:lnTo>
                  <a:pt x="66269" y="959534"/>
                </a:lnTo>
                <a:lnTo>
                  <a:pt x="119611" y="979254"/>
                </a:lnTo>
                <a:lnTo>
                  <a:pt x="182693" y="983745"/>
                </a:lnTo>
                <a:lnTo>
                  <a:pt x="225800" y="983918"/>
                </a:lnTo>
                <a:lnTo>
                  <a:pt x="1656133" y="983918"/>
                </a:lnTo>
                <a:lnTo>
                  <a:pt x="1699821" y="983745"/>
                </a:lnTo>
                <a:lnTo>
                  <a:pt x="1763312" y="979254"/>
                </a:lnTo>
                <a:lnTo>
                  <a:pt x="1816670" y="959534"/>
                </a:lnTo>
                <a:lnTo>
                  <a:pt x="1858534" y="917705"/>
                </a:lnTo>
                <a:lnTo>
                  <a:pt x="1878273" y="864391"/>
                </a:lnTo>
                <a:lnTo>
                  <a:pt x="1882767" y="801378"/>
                </a:lnTo>
                <a:lnTo>
                  <a:pt x="1882940" y="758306"/>
                </a:lnTo>
                <a:lnTo>
                  <a:pt x="1882936" y="225611"/>
                </a:lnTo>
                <a:lnTo>
                  <a:pt x="1882767" y="182963"/>
                </a:lnTo>
                <a:lnTo>
                  <a:pt x="1878268" y="119511"/>
                </a:lnTo>
                <a:lnTo>
                  <a:pt x="1858534" y="66213"/>
                </a:lnTo>
                <a:lnTo>
                  <a:pt x="1816670" y="24383"/>
                </a:lnTo>
                <a:lnTo>
                  <a:pt x="1763327" y="4663"/>
                </a:lnTo>
                <a:lnTo>
                  <a:pt x="1700245" y="172"/>
                </a:lnTo>
                <a:lnTo>
                  <a:pt x="1657137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22500" y="2209237"/>
            <a:ext cx="128206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15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7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79276" y="6095741"/>
            <a:ext cx="1883410" cy="984250"/>
          </a:xfrm>
          <a:custGeom>
            <a:avLst/>
            <a:gdLst/>
            <a:ahLst/>
            <a:cxnLst/>
            <a:rect l="l" t="t" r="r" b="b"/>
            <a:pathLst>
              <a:path w="1883410" h="984250">
                <a:moveTo>
                  <a:pt x="1657137" y="0"/>
                </a:moveTo>
                <a:lnTo>
                  <a:pt x="226805" y="0"/>
                </a:lnTo>
                <a:lnTo>
                  <a:pt x="183117" y="172"/>
                </a:lnTo>
                <a:lnTo>
                  <a:pt x="119627" y="4663"/>
                </a:lnTo>
                <a:lnTo>
                  <a:pt x="66269" y="24383"/>
                </a:lnTo>
                <a:lnTo>
                  <a:pt x="24404" y="66213"/>
                </a:lnTo>
                <a:lnTo>
                  <a:pt x="4665" y="119527"/>
                </a:lnTo>
                <a:lnTo>
                  <a:pt x="172" y="182540"/>
                </a:lnTo>
                <a:lnTo>
                  <a:pt x="0" y="225612"/>
                </a:lnTo>
                <a:lnTo>
                  <a:pt x="3" y="758306"/>
                </a:lnTo>
                <a:lnTo>
                  <a:pt x="172" y="800954"/>
                </a:lnTo>
                <a:lnTo>
                  <a:pt x="4671" y="864407"/>
                </a:lnTo>
                <a:lnTo>
                  <a:pt x="24404" y="917705"/>
                </a:lnTo>
                <a:lnTo>
                  <a:pt x="66269" y="959534"/>
                </a:lnTo>
                <a:lnTo>
                  <a:pt x="119611" y="979254"/>
                </a:lnTo>
                <a:lnTo>
                  <a:pt x="182693" y="983746"/>
                </a:lnTo>
                <a:lnTo>
                  <a:pt x="225800" y="983919"/>
                </a:lnTo>
                <a:lnTo>
                  <a:pt x="1656133" y="983919"/>
                </a:lnTo>
                <a:lnTo>
                  <a:pt x="1699821" y="983746"/>
                </a:lnTo>
                <a:lnTo>
                  <a:pt x="1763312" y="979254"/>
                </a:lnTo>
                <a:lnTo>
                  <a:pt x="1816670" y="959534"/>
                </a:lnTo>
                <a:lnTo>
                  <a:pt x="1858534" y="917705"/>
                </a:lnTo>
                <a:lnTo>
                  <a:pt x="1878273" y="864391"/>
                </a:lnTo>
                <a:lnTo>
                  <a:pt x="1882767" y="801378"/>
                </a:lnTo>
                <a:lnTo>
                  <a:pt x="1882940" y="758306"/>
                </a:lnTo>
                <a:lnTo>
                  <a:pt x="1882936" y="225612"/>
                </a:lnTo>
                <a:lnTo>
                  <a:pt x="1882767" y="182963"/>
                </a:lnTo>
                <a:lnTo>
                  <a:pt x="1878268" y="119511"/>
                </a:lnTo>
                <a:lnTo>
                  <a:pt x="1858534" y="66213"/>
                </a:lnTo>
                <a:lnTo>
                  <a:pt x="1816670" y="24383"/>
                </a:lnTo>
                <a:lnTo>
                  <a:pt x="1763327" y="4663"/>
                </a:lnTo>
                <a:lnTo>
                  <a:pt x="1700245" y="172"/>
                </a:lnTo>
                <a:lnTo>
                  <a:pt x="1657137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14900" y="6438337"/>
            <a:ext cx="60325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25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20746" y="5579049"/>
            <a:ext cx="0" cy="41655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293"/>
                </a:lnTo>
              </a:path>
            </a:pathLst>
          </a:custGeom>
          <a:ln w="19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73478" y="549443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47268" y="0"/>
                </a:moveTo>
                <a:lnTo>
                  <a:pt x="0" y="94456"/>
                </a:lnTo>
                <a:lnTo>
                  <a:pt x="94534" y="94456"/>
                </a:lnTo>
                <a:lnTo>
                  <a:pt x="472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73478" y="598550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534" y="0"/>
                </a:moveTo>
                <a:lnTo>
                  <a:pt x="0" y="0"/>
                </a:lnTo>
                <a:lnTo>
                  <a:pt x="47268" y="94456"/>
                </a:lnTo>
                <a:lnTo>
                  <a:pt x="945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2582" y="3220422"/>
            <a:ext cx="466725" cy="466090"/>
          </a:xfrm>
          <a:custGeom>
            <a:avLst/>
            <a:gdLst/>
            <a:ahLst/>
            <a:cxnLst/>
            <a:rect l="l" t="t" r="r" b="b"/>
            <a:pathLst>
              <a:path w="466725" h="466089">
                <a:moveTo>
                  <a:pt x="0" y="465860"/>
                </a:moveTo>
                <a:lnTo>
                  <a:pt x="6963" y="458903"/>
                </a:lnTo>
                <a:lnTo>
                  <a:pt x="459289" y="6957"/>
                </a:lnTo>
                <a:lnTo>
                  <a:pt x="466252" y="0"/>
                </a:lnTo>
              </a:path>
            </a:pathLst>
          </a:custGeom>
          <a:ln w="19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78448" y="3160589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100270" y="0"/>
                </a:moveTo>
                <a:lnTo>
                  <a:pt x="0" y="33395"/>
                </a:lnTo>
                <a:lnTo>
                  <a:pt x="66846" y="100186"/>
                </a:lnTo>
                <a:lnTo>
                  <a:pt x="100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92699" y="3645931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33422" y="0"/>
                </a:moveTo>
                <a:lnTo>
                  <a:pt x="0" y="100185"/>
                </a:lnTo>
                <a:lnTo>
                  <a:pt x="100270" y="66790"/>
                </a:lnTo>
                <a:lnTo>
                  <a:pt x="33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18097" y="2975177"/>
            <a:ext cx="443230" cy="283845"/>
          </a:xfrm>
          <a:custGeom>
            <a:avLst/>
            <a:gdLst/>
            <a:ahLst/>
            <a:cxnLst/>
            <a:rect l="l" t="t" r="r" b="b"/>
            <a:pathLst>
              <a:path w="443229" h="283845">
                <a:moveTo>
                  <a:pt x="0" y="0"/>
                </a:moveTo>
                <a:lnTo>
                  <a:pt x="8291" y="5308"/>
                </a:lnTo>
                <a:lnTo>
                  <a:pt x="434415" y="278145"/>
                </a:lnTo>
                <a:lnTo>
                  <a:pt x="442706" y="283453"/>
                </a:lnTo>
              </a:path>
            </a:pathLst>
          </a:custGeom>
          <a:ln w="19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27009" y="3213557"/>
            <a:ext cx="105410" cy="90805"/>
          </a:xfrm>
          <a:custGeom>
            <a:avLst/>
            <a:gdLst/>
            <a:ahLst/>
            <a:cxnLst/>
            <a:rect l="l" t="t" r="r" b="b"/>
            <a:pathLst>
              <a:path w="105410" h="90804">
                <a:moveTo>
                  <a:pt x="51005" y="0"/>
                </a:moveTo>
                <a:lnTo>
                  <a:pt x="0" y="79528"/>
                </a:lnTo>
                <a:lnTo>
                  <a:pt x="105097" y="90727"/>
                </a:lnTo>
                <a:lnTo>
                  <a:pt x="51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46793" y="2929522"/>
            <a:ext cx="105410" cy="90805"/>
          </a:xfrm>
          <a:custGeom>
            <a:avLst/>
            <a:gdLst/>
            <a:ahLst/>
            <a:cxnLst/>
            <a:rect l="l" t="t" r="r" b="b"/>
            <a:pathLst>
              <a:path w="105410" h="90805">
                <a:moveTo>
                  <a:pt x="0" y="0"/>
                </a:moveTo>
                <a:lnTo>
                  <a:pt x="54091" y="90726"/>
                </a:lnTo>
                <a:lnTo>
                  <a:pt x="105097" y="111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700" y="520964"/>
            <a:ext cx="7115809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模型驱动的软件⼯程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195539"/>
            <a:ext cx="8465820" cy="4515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10"/>
              </a:spcBef>
              <a:buSzPct val="146666"/>
              <a:buChar char="•"/>
              <a:tabLst>
                <a:tab pos="228600" algn="l"/>
              </a:tabLst>
            </a:pPr>
            <a:r>
              <a:rPr sz="1500" spc="-10" dirty="0">
                <a:latin typeface="微软雅黑"/>
                <a:cs typeface="微软雅黑"/>
              </a:rPr>
              <a:t>主要解决的问题——通过</a:t>
            </a:r>
            <a:r>
              <a:rPr sz="1500" b="1" spc="5" dirty="0">
                <a:solidFill>
                  <a:srgbClr val="B51700"/>
                </a:solidFill>
                <a:latin typeface="微软雅黑"/>
                <a:cs typeface="微软雅黑"/>
              </a:rPr>
              <a:t>⾃动化</a:t>
            </a:r>
            <a:r>
              <a:rPr sz="1500" spc="5" dirty="0">
                <a:latin typeface="微软雅黑"/>
                <a:cs typeface="微软雅黑"/>
              </a:rPr>
              <a:t>⼿段实现软件开发，降低开发的复杂性</a:t>
            </a:r>
            <a:endParaRPr sz="1500">
              <a:latin typeface="微软雅黑"/>
              <a:cs typeface="微软雅黑"/>
            </a:endParaRPr>
          </a:p>
          <a:p>
            <a:pPr marL="228600" indent="-215900">
              <a:lnSpc>
                <a:spcPct val="100000"/>
              </a:lnSpc>
              <a:spcBef>
                <a:spcPts val="2300"/>
              </a:spcBef>
              <a:buSzPct val="146666"/>
              <a:buChar char="•"/>
              <a:tabLst>
                <a:tab pos="228600" algn="l"/>
              </a:tabLst>
            </a:pPr>
            <a:r>
              <a:rPr sz="1500" spc="5" dirty="0">
                <a:latin typeface="微软雅黑"/>
                <a:cs typeface="微软雅黑"/>
              </a:rPr>
              <a:t>背景</a:t>
            </a:r>
            <a:endParaRPr sz="1500">
              <a:latin typeface="微软雅黑"/>
              <a:cs typeface="微软雅黑"/>
            </a:endParaRPr>
          </a:p>
          <a:p>
            <a:pPr marL="571500" marR="5080" lvl="1" indent="-215900">
              <a:lnSpc>
                <a:spcPct val="116700"/>
              </a:lnSpc>
              <a:spcBef>
                <a:spcPts val="2100"/>
              </a:spcBef>
              <a:buSzPct val="146666"/>
              <a:buChar char="•"/>
              <a:tabLst>
                <a:tab pos="571500" algn="l"/>
              </a:tabLst>
            </a:pPr>
            <a:r>
              <a:rPr sz="1500" spc="5" dirty="0">
                <a:latin typeface="微软雅黑"/>
                <a:cs typeface="微软雅黑"/>
              </a:rPr>
              <a:t>代码的抽象层次依然较低，⼈们⽆法在代码层思考和管理复杂的软件系统，需要进⼀步提升软 件开发的抽象层次</a:t>
            </a:r>
            <a:endParaRPr sz="1500">
              <a:latin typeface="微软雅黑"/>
              <a:cs typeface="微软雅黑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΢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571500" lvl="1" indent="-215900">
              <a:lnSpc>
                <a:spcPct val="100000"/>
              </a:lnSpc>
              <a:spcBef>
                <a:spcPts val="5"/>
              </a:spcBef>
              <a:buSzPct val="146666"/>
              <a:buChar char="•"/>
              <a:tabLst>
                <a:tab pos="571500" algn="l"/>
              </a:tabLst>
            </a:pPr>
            <a:r>
              <a:rPr sz="1500" spc="5" dirty="0">
                <a:latin typeface="微软雅黑"/>
                <a:cs typeface="微软雅黑"/>
              </a:rPr>
              <a:t>⼈们希望提⾼软件开发的⾃动化程度，⾃动⽣成代码</a:t>
            </a:r>
            <a:endParaRPr sz="1500">
              <a:latin typeface="微软雅黑"/>
              <a:cs typeface="微软雅黑"/>
            </a:endParaRPr>
          </a:p>
          <a:p>
            <a:pPr marL="228600" indent="-215900">
              <a:lnSpc>
                <a:spcPct val="100000"/>
              </a:lnSpc>
              <a:spcBef>
                <a:spcPts val="2300"/>
              </a:spcBef>
              <a:buSzPct val="146666"/>
              <a:buChar char="•"/>
              <a:tabLst>
                <a:tab pos="228600" algn="l"/>
              </a:tabLst>
            </a:pPr>
            <a:r>
              <a:rPr sz="1500" spc="5" dirty="0">
                <a:latin typeface="微软雅黑"/>
                <a:cs typeface="微软雅黑"/>
              </a:rPr>
              <a:t>⽅法和技术</a:t>
            </a:r>
            <a:endParaRPr sz="1500">
              <a:latin typeface="微软雅黑"/>
              <a:cs typeface="微软雅黑"/>
            </a:endParaRPr>
          </a:p>
          <a:p>
            <a:pPr marL="571500" lvl="1" indent="-215900">
              <a:lnSpc>
                <a:spcPct val="100000"/>
              </a:lnSpc>
              <a:spcBef>
                <a:spcPts val="2400"/>
              </a:spcBef>
              <a:buSzPct val="146666"/>
              <a:buChar char="•"/>
              <a:tabLst>
                <a:tab pos="571500" algn="l"/>
              </a:tabLst>
            </a:pPr>
            <a:r>
              <a:rPr sz="1500" spc="5" dirty="0">
                <a:latin typeface="微软雅黑"/>
                <a:cs typeface="微软雅黑"/>
              </a:rPr>
              <a:t>将软件开发从以代码为中⼼转变为以模型为中⼼，软件的开发和维护都已模型为基础⽽⾮代码</a:t>
            </a:r>
            <a:endParaRPr sz="1500">
              <a:latin typeface="微软雅黑"/>
              <a:cs typeface="微软雅黑"/>
            </a:endParaRPr>
          </a:p>
          <a:p>
            <a:pPr marL="571500" marR="5080" lvl="1" indent="-215900">
              <a:lnSpc>
                <a:spcPct val="122200"/>
              </a:lnSpc>
              <a:spcBef>
                <a:spcPts val="1900"/>
              </a:spcBef>
              <a:buSzPct val="146666"/>
              <a:buChar char="•"/>
              <a:tabLst>
                <a:tab pos="571500" algn="l"/>
              </a:tabLst>
            </a:pPr>
            <a:r>
              <a:rPr sz="1500" spc="5" dirty="0">
                <a:latin typeface="微软雅黑"/>
                <a:cs typeface="微软雅黑"/>
              </a:rPr>
              <a:t>在更⾼的抽象层次上建⽴软件的规约（即软件模型），利⽤⾃动化⼿段进⾏⾼抽象层次的模型 转换成低抽象层次的模型，甚⾄是代码</a:t>
            </a:r>
            <a:endParaRPr sz="1500">
              <a:latin typeface="微软雅黑"/>
              <a:cs typeface="微软雅黑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΢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571500" lvl="1" indent="-215900">
              <a:lnSpc>
                <a:spcPct val="100000"/>
              </a:lnSpc>
              <a:buSzPct val="146666"/>
              <a:buChar char="•"/>
              <a:tabLst>
                <a:tab pos="571500" algn="l"/>
              </a:tabLst>
            </a:pPr>
            <a:r>
              <a:rPr sz="1500" spc="5" dirty="0">
                <a:latin typeface="微软雅黑"/>
                <a:cs typeface="微软雅黑"/>
              </a:rPr>
              <a:t>核⼼技术包括软件建模、元建模、模型转换、代码⽣成等</a:t>
            </a:r>
            <a:endParaRPr sz="15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700" y="520964"/>
            <a:ext cx="7115809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模型驱动的软件⼯程</a:t>
            </a:r>
          </a:p>
        </p:txBody>
      </p:sp>
      <p:sp>
        <p:nvSpPr>
          <p:cNvPr id="3" name="object 3"/>
          <p:cNvSpPr/>
          <p:nvPr/>
        </p:nvSpPr>
        <p:spPr>
          <a:xfrm>
            <a:off x="885400" y="2384620"/>
            <a:ext cx="4639180" cy="4103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21554" y="2513991"/>
            <a:ext cx="3468363" cy="3856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700" y="520964"/>
            <a:ext cx="7115809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基于搜索的软件⼯程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077984"/>
            <a:ext cx="8430895" cy="47313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5900" indent="-203200">
              <a:lnSpc>
                <a:spcPct val="100000"/>
              </a:lnSpc>
              <a:spcBef>
                <a:spcPts val="135"/>
              </a:spcBef>
              <a:buSzPct val="146428"/>
              <a:buChar char="•"/>
              <a:tabLst>
                <a:tab pos="215900" algn="l"/>
              </a:tabLst>
            </a:pPr>
            <a:r>
              <a:rPr sz="1400" spc="15" dirty="0">
                <a:latin typeface="微软雅黑"/>
                <a:cs typeface="微软雅黑"/>
              </a:rPr>
              <a:t>主要解决的问题</a:t>
            </a:r>
            <a:r>
              <a:rPr sz="1400" spc="25" dirty="0">
                <a:latin typeface="微软雅黑"/>
                <a:cs typeface="微软雅黑"/>
              </a:rPr>
              <a:t>——</a:t>
            </a:r>
            <a:r>
              <a:rPr sz="1400" spc="15" dirty="0">
                <a:latin typeface="微软雅黑"/>
                <a:cs typeface="微软雅黑"/>
              </a:rPr>
              <a:t>软件开发中的</a:t>
            </a:r>
            <a:r>
              <a:rPr sz="1400" b="1" spc="30" dirty="0">
                <a:solidFill>
                  <a:srgbClr val="B51700"/>
                </a:solidFill>
                <a:latin typeface="微软雅黑"/>
                <a:cs typeface="微软雅黑"/>
              </a:rPr>
              <a:t>最优化</a:t>
            </a:r>
            <a:r>
              <a:rPr sz="1400" spc="30" dirty="0">
                <a:latin typeface="微软雅黑"/>
                <a:cs typeface="微软雅黑"/>
              </a:rPr>
              <a:t>问题</a:t>
            </a:r>
            <a:endParaRPr sz="1400">
              <a:latin typeface="微软雅黑"/>
              <a:cs typeface="微软雅黑"/>
            </a:endParaRPr>
          </a:p>
          <a:p>
            <a:pPr marL="215900" indent="-203200">
              <a:lnSpc>
                <a:spcPct val="100000"/>
              </a:lnSpc>
              <a:spcBef>
                <a:spcPts val="2320"/>
              </a:spcBef>
              <a:buSzPct val="146428"/>
              <a:buChar char="•"/>
              <a:tabLst>
                <a:tab pos="215900" algn="l"/>
              </a:tabLst>
            </a:pPr>
            <a:r>
              <a:rPr sz="1400" spc="30" dirty="0">
                <a:latin typeface="微软雅黑"/>
                <a:cs typeface="微软雅黑"/>
              </a:rPr>
              <a:t>背景</a:t>
            </a:r>
            <a:endParaRPr sz="1400">
              <a:latin typeface="微软雅黑"/>
              <a:cs typeface="微软雅黑"/>
            </a:endParaRPr>
          </a:p>
          <a:p>
            <a:pPr marL="558800" lvl="1" indent="-203200">
              <a:lnSpc>
                <a:spcPct val="100000"/>
              </a:lnSpc>
              <a:spcBef>
                <a:spcPts val="2220"/>
              </a:spcBef>
              <a:buSzPct val="146428"/>
              <a:buChar char="•"/>
              <a:tabLst>
                <a:tab pos="558800" algn="l"/>
              </a:tabLst>
            </a:pPr>
            <a:r>
              <a:rPr sz="1400" spc="30" dirty="0">
                <a:latin typeface="微软雅黑"/>
                <a:cs typeface="微软雅黑"/>
              </a:rPr>
              <a:t>软件开发中存在很多的最优化问题，例如，如何划分模块使得软件系统达到⾼内聚低耦合的⽬标？</a:t>
            </a:r>
            <a:endParaRPr sz="1400">
              <a:latin typeface="微软雅黑"/>
              <a:cs typeface="微软雅黑"/>
            </a:endParaRPr>
          </a:p>
          <a:p>
            <a:pPr marL="558800" lvl="1" indent="-203200">
              <a:lnSpc>
                <a:spcPct val="100000"/>
              </a:lnSpc>
              <a:spcBef>
                <a:spcPts val="2220"/>
              </a:spcBef>
              <a:buSzPct val="146428"/>
              <a:buChar char="•"/>
              <a:tabLst>
                <a:tab pos="558800" algn="l"/>
              </a:tabLst>
            </a:pPr>
            <a:r>
              <a:rPr sz="1400" spc="30" dirty="0">
                <a:latin typeface="微软雅黑"/>
                <a:cs typeface="微软雅黑"/>
              </a:rPr>
              <a:t>硬件技术的发展，使得⼤量的搜索算法（遗传算法、蚁群算法、约束求解、状态检验等）可以实⽤</a:t>
            </a:r>
            <a:endParaRPr sz="1400">
              <a:latin typeface="微软雅黑"/>
              <a:cs typeface="微软雅黑"/>
            </a:endParaRPr>
          </a:p>
          <a:p>
            <a:pPr marL="215900" indent="-203200">
              <a:lnSpc>
                <a:spcPct val="100000"/>
              </a:lnSpc>
              <a:spcBef>
                <a:spcPts val="2220"/>
              </a:spcBef>
              <a:buSzPct val="146428"/>
              <a:buChar char="•"/>
              <a:tabLst>
                <a:tab pos="215900" algn="l"/>
              </a:tabLst>
            </a:pPr>
            <a:r>
              <a:rPr sz="1400" spc="30" dirty="0">
                <a:latin typeface="微软雅黑"/>
                <a:cs typeface="微软雅黑"/>
              </a:rPr>
              <a:t>⽅法和技术</a:t>
            </a:r>
            <a:endParaRPr sz="1400">
              <a:latin typeface="微软雅黑"/>
              <a:cs typeface="微软雅黑"/>
            </a:endParaRPr>
          </a:p>
          <a:p>
            <a:pPr marL="558800" lvl="1" indent="-203200">
              <a:lnSpc>
                <a:spcPct val="100000"/>
              </a:lnSpc>
              <a:spcBef>
                <a:spcPts val="2220"/>
              </a:spcBef>
              <a:buSzPct val="146428"/>
              <a:buChar char="•"/>
              <a:tabLst>
                <a:tab pos="558800" algn="l"/>
              </a:tabLst>
            </a:pPr>
            <a:r>
              <a:rPr sz="1400" spc="30" dirty="0">
                <a:latin typeface="微软雅黑"/>
                <a:cs typeface="微软雅黑"/>
              </a:rPr>
              <a:t>将软件⼯程中的⼀些问题转化成最优化问题，利⽤搜索算法进⾏求解</a:t>
            </a:r>
            <a:endParaRPr sz="1400">
              <a:latin typeface="微软雅黑"/>
              <a:cs typeface="微软雅黑"/>
            </a:endParaRPr>
          </a:p>
          <a:p>
            <a:pPr marL="901700" lvl="2" indent="-190500">
              <a:lnSpc>
                <a:spcPct val="100000"/>
              </a:lnSpc>
              <a:spcBef>
                <a:spcPts val="2220"/>
              </a:spcBef>
              <a:buSzPct val="146428"/>
              <a:buChar char="•"/>
              <a:tabLst>
                <a:tab pos="901700" algn="l"/>
              </a:tabLst>
            </a:pPr>
            <a:r>
              <a:rPr sz="1400" spc="30" dirty="0">
                <a:latin typeface="微软雅黑"/>
                <a:cs typeface="微软雅黑"/>
              </a:rPr>
              <a:t>常见的问题：</a:t>
            </a:r>
            <a:endParaRPr sz="1400">
              <a:latin typeface="微软雅黑"/>
              <a:cs typeface="微软雅黑"/>
            </a:endParaRPr>
          </a:p>
          <a:p>
            <a:pPr marL="1244600" lvl="3" indent="-190500">
              <a:lnSpc>
                <a:spcPct val="100000"/>
              </a:lnSpc>
              <a:spcBef>
                <a:spcPts val="2220"/>
              </a:spcBef>
              <a:buSzPct val="146428"/>
              <a:buChar char="•"/>
              <a:tabLst>
                <a:tab pos="1244600" algn="l"/>
              </a:tabLst>
            </a:pPr>
            <a:r>
              <a:rPr sz="1400" spc="30" dirty="0">
                <a:latin typeface="微软雅黑"/>
                <a:cs typeface="微软雅黑"/>
              </a:rPr>
              <a:t>对</a:t>
            </a:r>
            <a:r>
              <a:rPr sz="1400" spc="25" dirty="0">
                <a:latin typeface="微软雅黑"/>
                <a:cs typeface="微软雅黑"/>
              </a:rPr>
              <a:t>N</a:t>
            </a:r>
            <a:r>
              <a:rPr sz="1400" spc="30" dirty="0">
                <a:latin typeface="微软雅黑"/>
                <a:cs typeface="微软雅黑"/>
              </a:rPr>
              <a:t>个需求点（可能相互⽭盾）进⾏排序，使得按照此顺序实现的软件最能使⽤户满意</a:t>
            </a:r>
            <a:endParaRPr sz="1400">
              <a:latin typeface="微软雅黑"/>
              <a:cs typeface="微软雅黑"/>
            </a:endParaRPr>
          </a:p>
          <a:p>
            <a:pPr marL="1244600" lvl="3" indent="-190500">
              <a:lnSpc>
                <a:spcPct val="100000"/>
              </a:lnSpc>
              <a:spcBef>
                <a:spcPts val="2220"/>
              </a:spcBef>
              <a:buSzPct val="146428"/>
              <a:buChar char="•"/>
              <a:tabLst>
                <a:tab pos="1244600" algn="l"/>
              </a:tabLst>
            </a:pPr>
            <a:r>
              <a:rPr sz="1400" spc="30" dirty="0">
                <a:latin typeface="微软雅黑"/>
                <a:cs typeface="微软雅黑"/>
              </a:rPr>
              <a:t>已知⼀条语句是错误的，如何进⾏修改，使得最有可能修复这个错误？</a:t>
            </a:r>
            <a:endParaRPr sz="1400">
              <a:latin typeface="微软雅黑"/>
              <a:cs typeface="微软雅黑"/>
            </a:endParaRPr>
          </a:p>
          <a:p>
            <a:pPr marL="1244600" lvl="3" indent="-190500">
              <a:lnSpc>
                <a:spcPct val="100000"/>
              </a:lnSpc>
              <a:spcBef>
                <a:spcPts val="2220"/>
              </a:spcBef>
              <a:buSzPct val="146428"/>
              <a:buChar char="•"/>
              <a:tabLst>
                <a:tab pos="1244600" algn="l"/>
              </a:tabLst>
            </a:pPr>
            <a:r>
              <a:rPr sz="1400" spc="25" dirty="0">
                <a:latin typeface="微软雅黑"/>
                <a:cs typeface="微软雅黑"/>
              </a:rPr>
              <a:t>在N个测试⽤例中挑选</a:t>
            </a:r>
            <a:r>
              <a:rPr sz="1400" spc="10" dirty="0">
                <a:latin typeface="微软雅黑"/>
                <a:cs typeface="微软雅黑"/>
              </a:rPr>
              <a:t>N/2</a:t>
            </a:r>
            <a:r>
              <a:rPr sz="1400" spc="25" dirty="0">
                <a:latin typeface="微软雅黑"/>
                <a:cs typeface="微软雅黑"/>
              </a:rPr>
              <a:t>个，如何挑选使得测试效果最佳</a:t>
            </a:r>
            <a:endParaRPr sz="1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5"/>
              </a:spcBef>
            </a:pPr>
            <a:r>
              <a:rPr dirty="0"/>
              <a:t>基于搜索的软件⼯程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795859"/>
            <a:ext cx="238887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spc="5" dirty="0">
                <a:solidFill>
                  <a:srgbClr val="EE220C"/>
                </a:solidFill>
                <a:latin typeface="Microsoft JhengHei UI"/>
                <a:cs typeface="Microsoft JhengHei UI"/>
              </a:rPr>
              <a:t>问题：如何划分模块？</a:t>
            </a:r>
            <a:endParaRPr sz="185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934" y="2293457"/>
            <a:ext cx="10053665" cy="4757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520964"/>
            <a:ext cx="554037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智能化软件⼯程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931936"/>
            <a:ext cx="7078980" cy="489140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215900" indent="-203200">
              <a:lnSpc>
                <a:spcPct val="100000"/>
              </a:lnSpc>
              <a:spcBef>
                <a:spcPts val="1135"/>
              </a:spcBef>
              <a:buSzPct val="144827"/>
              <a:buChar char="•"/>
              <a:tabLst>
                <a:tab pos="215900" algn="l"/>
              </a:tabLst>
            </a:pPr>
            <a:r>
              <a:rPr sz="1450" spc="-5" dirty="0">
                <a:latin typeface="微软雅黑"/>
                <a:cs typeface="微软雅黑"/>
              </a:rPr>
              <a:t>主要解决的问题——软件开发的</a:t>
            </a:r>
            <a:r>
              <a:rPr sz="1450" b="1" spc="5" dirty="0">
                <a:solidFill>
                  <a:srgbClr val="B51700"/>
                </a:solidFill>
                <a:latin typeface="微软雅黑"/>
                <a:cs typeface="微软雅黑"/>
              </a:rPr>
              <a:t>智能化</a:t>
            </a:r>
            <a:r>
              <a:rPr sz="1450" spc="5" dirty="0">
                <a:latin typeface="微软雅黑"/>
                <a:cs typeface="微软雅黑"/>
              </a:rPr>
              <a:t>问题（下⼀阶段？）</a:t>
            </a:r>
            <a:endParaRPr sz="1450">
              <a:latin typeface="微软雅黑"/>
              <a:cs typeface="微软雅黑"/>
            </a:endParaRPr>
          </a:p>
          <a:p>
            <a:pPr marL="215900" indent="-203200">
              <a:lnSpc>
                <a:spcPct val="100000"/>
              </a:lnSpc>
              <a:spcBef>
                <a:spcPts val="2160"/>
              </a:spcBef>
              <a:buSzPct val="144827"/>
              <a:buChar char="•"/>
              <a:tabLst>
                <a:tab pos="215900" algn="l"/>
              </a:tabLst>
            </a:pPr>
            <a:r>
              <a:rPr sz="1450" spc="5" dirty="0">
                <a:latin typeface="微软雅黑"/>
                <a:cs typeface="微软雅黑"/>
              </a:rPr>
              <a:t>背景</a:t>
            </a:r>
            <a:endParaRPr sz="1450">
              <a:latin typeface="微软雅黑"/>
              <a:cs typeface="微软雅黑"/>
            </a:endParaRPr>
          </a:p>
          <a:p>
            <a:pPr marL="558800" lvl="1" indent="-203200">
              <a:lnSpc>
                <a:spcPct val="100000"/>
              </a:lnSpc>
              <a:spcBef>
                <a:spcPts val="2260"/>
              </a:spcBef>
              <a:buSzPct val="144827"/>
              <a:buChar char="•"/>
              <a:tabLst>
                <a:tab pos="558800" algn="l"/>
              </a:tabLst>
            </a:pPr>
            <a:r>
              <a:rPr sz="1450" spc="0" dirty="0">
                <a:latin typeface="微软雅黑"/>
                <a:cs typeface="微软雅黑"/>
              </a:rPr>
              <a:t>AI</a:t>
            </a:r>
            <a:r>
              <a:rPr sz="1450" spc="10" dirty="0">
                <a:latin typeface="微软雅黑"/>
                <a:cs typeface="微软雅黑"/>
              </a:rPr>
              <a:t>的蓬勃发展给软件开发带来了新的机遇</a:t>
            </a:r>
            <a:endParaRPr sz="1450">
              <a:latin typeface="微软雅黑"/>
              <a:cs typeface="微软雅黑"/>
            </a:endParaRPr>
          </a:p>
          <a:p>
            <a:pPr marL="558800" lvl="1" indent="-203200">
              <a:lnSpc>
                <a:spcPct val="100000"/>
              </a:lnSpc>
              <a:spcBef>
                <a:spcPts val="2160"/>
              </a:spcBef>
              <a:buSzPct val="144827"/>
              <a:buChar char="•"/>
              <a:tabLst>
                <a:tab pos="558800" algn="l"/>
              </a:tabLst>
            </a:pPr>
            <a:r>
              <a:rPr sz="1450" spc="5" dirty="0">
                <a:latin typeface="微软雅黑"/>
                <a:cs typeface="微软雅黑"/>
              </a:rPr>
              <a:t>很多开发⼯作实际上都是简单的⼈⼒堆叠，完全有可能利⽤⼈⼯智能的⼿段代替</a:t>
            </a:r>
            <a:endParaRPr sz="1450">
              <a:latin typeface="微软雅黑"/>
              <a:cs typeface="微软雅黑"/>
            </a:endParaRPr>
          </a:p>
          <a:p>
            <a:pPr marL="215900" indent="-203200">
              <a:lnSpc>
                <a:spcPct val="100000"/>
              </a:lnSpc>
              <a:spcBef>
                <a:spcPts val="2160"/>
              </a:spcBef>
              <a:buSzPct val="144827"/>
              <a:buChar char="•"/>
              <a:tabLst>
                <a:tab pos="215900" algn="l"/>
              </a:tabLst>
            </a:pPr>
            <a:r>
              <a:rPr sz="1450" spc="5" dirty="0">
                <a:latin typeface="微软雅黑"/>
                <a:cs typeface="微软雅黑"/>
              </a:rPr>
              <a:t>⽅法和技术</a:t>
            </a:r>
            <a:endParaRPr sz="1450">
              <a:latin typeface="微软雅黑"/>
              <a:cs typeface="微软雅黑"/>
            </a:endParaRPr>
          </a:p>
          <a:p>
            <a:pPr marL="558800" lvl="1" indent="-203200">
              <a:lnSpc>
                <a:spcPct val="100000"/>
              </a:lnSpc>
              <a:spcBef>
                <a:spcPts val="2260"/>
              </a:spcBef>
              <a:buSzPct val="144827"/>
              <a:buChar char="•"/>
              <a:tabLst>
                <a:tab pos="558800" algn="l"/>
              </a:tabLst>
            </a:pPr>
            <a:r>
              <a:rPr sz="1450" spc="5" dirty="0">
                <a:latin typeface="微软雅黑"/>
                <a:cs typeface="微软雅黑"/>
              </a:rPr>
              <a:t>将深度学习等技术应⽤到软件开发中（注意，不是开发基于深度学习的软件！）</a:t>
            </a:r>
            <a:endParaRPr sz="1450">
              <a:latin typeface="微软雅黑"/>
              <a:cs typeface="微软雅黑"/>
            </a:endParaRPr>
          </a:p>
          <a:p>
            <a:pPr marL="914400" lvl="2" indent="-203200">
              <a:lnSpc>
                <a:spcPct val="100000"/>
              </a:lnSpc>
              <a:spcBef>
                <a:spcPts val="2160"/>
              </a:spcBef>
              <a:buSzPct val="144827"/>
              <a:buChar char="•"/>
              <a:tabLst>
                <a:tab pos="914400" algn="l"/>
              </a:tabLst>
            </a:pPr>
            <a:r>
              <a:rPr sz="1450" spc="5" dirty="0">
                <a:latin typeface="微软雅黑"/>
                <a:cs typeface="微软雅黑"/>
              </a:rPr>
              <a:t>例⼦</a:t>
            </a:r>
            <a:endParaRPr sz="1450">
              <a:latin typeface="微软雅黑"/>
              <a:cs typeface="微软雅黑"/>
            </a:endParaRPr>
          </a:p>
          <a:p>
            <a:pPr marL="1257300" lvl="3" indent="-203200">
              <a:lnSpc>
                <a:spcPct val="100000"/>
              </a:lnSpc>
              <a:spcBef>
                <a:spcPts val="2160"/>
              </a:spcBef>
              <a:buSzPct val="144827"/>
              <a:buChar char="•"/>
              <a:tabLst>
                <a:tab pos="1257300" algn="l"/>
              </a:tabLst>
            </a:pPr>
            <a:r>
              <a:rPr sz="1450" spc="5" dirty="0">
                <a:latin typeface="微软雅黑"/>
                <a:cs typeface="微软雅黑"/>
              </a:rPr>
              <a:t>从⼀组测试结果中分析程序中错误的语句</a:t>
            </a:r>
            <a:endParaRPr sz="1450">
              <a:latin typeface="微软雅黑"/>
              <a:cs typeface="微软雅黑"/>
            </a:endParaRPr>
          </a:p>
          <a:p>
            <a:pPr marL="1257300" lvl="3" indent="-203200">
              <a:lnSpc>
                <a:spcPct val="100000"/>
              </a:lnSpc>
              <a:spcBef>
                <a:spcPts val="2260"/>
              </a:spcBef>
              <a:buSzPct val="144827"/>
              <a:buChar char="•"/>
              <a:tabLst>
                <a:tab pos="1257300" algn="l"/>
              </a:tabLst>
            </a:pPr>
            <a:r>
              <a:rPr sz="1450" spc="5" dirty="0">
                <a:latin typeface="微软雅黑"/>
                <a:cs typeface="微软雅黑"/>
              </a:rPr>
              <a:t>根据其他软件开发的数据，预测当前待开发的软件的开发成本、周期等</a:t>
            </a:r>
            <a:endParaRPr sz="1450">
              <a:latin typeface="微软雅黑"/>
              <a:cs typeface="微软雅黑"/>
            </a:endParaRPr>
          </a:p>
          <a:p>
            <a:pPr marL="1257300" lvl="3" indent="-203200">
              <a:lnSpc>
                <a:spcPct val="100000"/>
              </a:lnSpc>
              <a:spcBef>
                <a:spcPts val="2160"/>
              </a:spcBef>
              <a:buSzPct val="144827"/>
              <a:buChar char="•"/>
              <a:tabLst>
                <a:tab pos="1257300" algn="l"/>
              </a:tabLst>
            </a:pPr>
            <a:r>
              <a:rPr sz="1450" spc="5" dirty="0">
                <a:latin typeface="微软雅黑"/>
                <a:cs typeface="微软雅黑"/>
              </a:rPr>
              <a:t>基于学习的代码⾃动⽣成技术</a:t>
            </a:r>
            <a:endParaRPr sz="14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400" y="520964"/>
            <a:ext cx="632777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对毕业要求的支撑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026433"/>
            <a:ext cx="8288655" cy="4762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95"/>
              </a:spcBef>
            </a:pPr>
            <a:r>
              <a:rPr sz="2250" spc="-145" dirty="0">
                <a:latin typeface="微软雅黑"/>
                <a:cs typeface="微软雅黑"/>
              </a:rPr>
              <a:t>指标点</a:t>
            </a:r>
            <a:r>
              <a:rPr sz="2250" spc="-80" dirty="0">
                <a:latin typeface="微软雅黑"/>
                <a:cs typeface="微软雅黑"/>
              </a:rPr>
              <a:t>3-1</a:t>
            </a:r>
            <a:r>
              <a:rPr sz="2250" spc="-120" dirty="0">
                <a:latin typeface="微软雅黑"/>
                <a:cs typeface="微软雅黑"/>
              </a:rPr>
              <a:t> </a:t>
            </a:r>
            <a:r>
              <a:rPr sz="2250" spc="25" dirty="0">
                <a:latin typeface="微软雅黑"/>
                <a:cs typeface="微软雅黑"/>
              </a:rPr>
              <a:t>能进⾏计算问题调研并明确相关约束条件，针对计算机 软硬件系统完成需求分析。</a:t>
            </a:r>
            <a:endParaRPr sz="22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50" spc="-145" dirty="0">
                <a:latin typeface="微软雅黑"/>
                <a:cs typeface="微软雅黑"/>
              </a:rPr>
              <a:t>指标点</a:t>
            </a:r>
            <a:r>
              <a:rPr sz="2250" spc="-80" dirty="0">
                <a:latin typeface="微软雅黑"/>
                <a:cs typeface="微软雅黑"/>
              </a:rPr>
              <a:t>4-1</a:t>
            </a:r>
            <a:r>
              <a:rPr sz="2250" spc="-95" dirty="0">
                <a:latin typeface="微软雅黑"/>
                <a:cs typeface="微软雅黑"/>
              </a:rPr>
              <a:t> </a:t>
            </a:r>
            <a:r>
              <a:rPr sz="2250" spc="30" dirty="0">
                <a:latin typeface="微软雅黑"/>
                <a:cs typeface="微软雅黑"/>
              </a:rPr>
              <a:t>能根据特定需求，完成实验</a:t>
            </a:r>
            <a:r>
              <a:rPr sz="2250" spc="10" dirty="0">
                <a:latin typeface="微软雅黑"/>
                <a:cs typeface="微软雅黑"/>
              </a:rPr>
              <a:t>/</a:t>
            </a:r>
            <a:r>
              <a:rPr sz="2250" spc="30" dirty="0">
                <a:latin typeface="微软雅黑"/>
                <a:cs typeface="微软雅黑"/>
              </a:rPr>
              <a:t>测试⽅案的选择与设计。</a:t>
            </a:r>
            <a:endParaRPr sz="22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18500"/>
              </a:lnSpc>
            </a:pPr>
            <a:r>
              <a:rPr sz="2250" spc="-145" dirty="0">
                <a:latin typeface="微软雅黑"/>
                <a:cs typeface="微软雅黑"/>
              </a:rPr>
              <a:t>指标点</a:t>
            </a:r>
            <a:r>
              <a:rPr sz="2250" spc="-80" dirty="0">
                <a:latin typeface="微软雅黑"/>
                <a:cs typeface="微软雅黑"/>
              </a:rPr>
              <a:t>4-3</a:t>
            </a:r>
            <a:r>
              <a:rPr sz="2250" spc="-120" dirty="0">
                <a:latin typeface="微软雅黑"/>
                <a:cs typeface="微软雅黑"/>
              </a:rPr>
              <a:t> </a:t>
            </a:r>
            <a:r>
              <a:rPr sz="2250" spc="25" dirty="0">
                <a:latin typeface="微软雅黑"/>
                <a:cs typeface="微软雅黑"/>
              </a:rPr>
              <a:t>能对实验或测试结果进⾏分析和解释，并通过信息综合 得出合理有效的结论。</a:t>
            </a:r>
            <a:endParaRPr sz="22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294640">
              <a:lnSpc>
                <a:spcPct val="118500"/>
              </a:lnSpc>
            </a:pPr>
            <a:r>
              <a:rPr sz="2250" spc="-145" dirty="0">
                <a:latin typeface="微软雅黑"/>
                <a:cs typeface="微软雅黑"/>
              </a:rPr>
              <a:t>指标点</a:t>
            </a:r>
            <a:r>
              <a:rPr sz="2250" spc="-80" dirty="0">
                <a:latin typeface="微软雅黑"/>
                <a:cs typeface="微软雅黑"/>
              </a:rPr>
              <a:t>5-3</a:t>
            </a:r>
            <a:r>
              <a:rPr sz="2250" spc="-120" dirty="0">
                <a:latin typeface="微软雅黑"/>
                <a:cs typeface="微软雅黑"/>
              </a:rPr>
              <a:t> </a:t>
            </a:r>
            <a:r>
              <a:rPr sz="2250" spc="25" dirty="0">
                <a:latin typeface="微软雅黑"/>
                <a:cs typeface="微软雅黑"/>
              </a:rPr>
              <a:t>能针对复杂系统研发需求，合理选择恰当的⽅法、技 术、⼯具与信息资源，搭建有效的开发环境。</a:t>
            </a:r>
            <a:endParaRPr sz="22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50" spc="-145" dirty="0">
                <a:latin typeface="微软雅黑"/>
                <a:cs typeface="微软雅黑"/>
              </a:rPr>
              <a:t>指标点</a:t>
            </a:r>
            <a:r>
              <a:rPr sz="2250" spc="-80" dirty="0">
                <a:latin typeface="微软雅黑"/>
                <a:cs typeface="微软雅黑"/>
              </a:rPr>
              <a:t>9-2</a:t>
            </a:r>
            <a:r>
              <a:rPr sz="2250" spc="-105" dirty="0">
                <a:latin typeface="微软雅黑"/>
                <a:cs typeface="微软雅黑"/>
              </a:rPr>
              <a:t> </a:t>
            </a:r>
            <a:r>
              <a:rPr sz="2250" spc="25" dirty="0">
                <a:latin typeface="微软雅黑"/>
                <a:cs typeface="微软雅黑"/>
              </a:rPr>
              <a:t>在团队中承担个体、团队成员以及负责⼈的⾓⾊。</a:t>
            </a:r>
            <a:endParaRPr sz="2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520964"/>
            <a:ext cx="554037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智能化软件⼯程</a:t>
            </a:r>
          </a:p>
        </p:txBody>
      </p:sp>
      <p:sp>
        <p:nvSpPr>
          <p:cNvPr id="3" name="object 3"/>
          <p:cNvSpPr/>
          <p:nvPr/>
        </p:nvSpPr>
        <p:spPr>
          <a:xfrm>
            <a:off x="2122041" y="3425479"/>
            <a:ext cx="1880870" cy="1056005"/>
          </a:xfrm>
          <a:custGeom>
            <a:avLst/>
            <a:gdLst/>
            <a:ahLst/>
            <a:cxnLst/>
            <a:rect l="l" t="t" r="r" b="b"/>
            <a:pathLst>
              <a:path w="1880870" h="1056004">
                <a:moveTo>
                  <a:pt x="0" y="1055652"/>
                </a:moveTo>
                <a:lnTo>
                  <a:pt x="1880656" y="1055652"/>
                </a:lnTo>
                <a:lnTo>
                  <a:pt x="1880656" y="0"/>
                </a:lnTo>
                <a:lnTo>
                  <a:pt x="0" y="0"/>
                </a:lnTo>
                <a:lnTo>
                  <a:pt x="0" y="1055652"/>
                </a:lnTo>
                <a:close/>
              </a:path>
            </a:pathLst>
          </a:custGeom>
          <a:ln w="7043">
            <a:solidFill>
              <a:srgbClr val="A5A5A5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3806" y="2702134"/>
            <a:ext cx="0" cy="861060"/>
          </a:xfrm>
          <a:custGeom>
            <a:avLst/>
            <a:gdLst/>
            <a:ahLst/>
            <a:cxnLst/>
            <a:rect l="l" t="t" r="r" b="b"/>
            <a:pathLst>
              <a:path h="861060">
                <a:moveTo>
                  <a:pt x="0" y="0"/>
                </a:moveTo>
                <a:lnTo>
                  <a:pt x="0" y="860564"/>
                </a:lnTo>
              </a:path>
            </a:pathLst>
          </a:custGeom>
          <a:ln w="10481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73806" y="3787905"/>
            <a:ext cx="0" cy="1074420"/>
          </a:xfrm>
          <a:custGeom>
            <a:avLst/>
            <a:gdLst/>
            <a:ahLst/>
            <a:cxnLst/>
            <a:rect l="l" t="t" r="r" b="b"/>
            <a:pathLst>
              <a:path h="1074420">
                <a:moveTo>
                  <a:pt x="0" y="0"/>
                </a:moveTo>
                <a:lnTo>
                  <a:pt x="0" y="1074042"/>
                </a:lnTo>
              </a:path>
            </a:pathLst>
          </a:custGeom>
          <a:ln w="10481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9534" y="3478254"/>
            <a:ext cx="500380" cy="354965"/>
          </a:xfrm>
          <a:custGeom>
            <a:avLst/>
            <a:gdLst/>
            <a:ahLst/>
            <a:cxnLst/>
            <a:rect l="l" t="t" r="r" b="b"/>
            <a:pathLst>
              <a:path w="500380" h="354964">
                <a:moveTo>
                  <a:pt x="0" y="0"/>
                </a:moveTo>
                <a:lnTo>
                  <a:pt x="500108" y="0"/>
                </a:lnTo>
                <a:lnTo>
                  <a:pt x="500108" y="296664"/>
                </a:lnTo>
                <a:lnTo>
                  <a:pt x="458287" y="290807"/>
                </a:lnTo>
                <a:lnTo>
                  <a:pt x="414437" y="292348"/>
                </a:lnTo>
                <a:lnTo>
                  <a:pt x="368990" y="299439"/>
                </a:lnTo>
                <a:lnTo>
                  <a:pt x="322380" y="310229"/>
                </a:lnTo>
                <a:lnTo>
                  <a:pt x="275042" y="322869"/>
                </a:lnTo>
                <a:lnTo>
                  <a:pt x="227409" y="335509"/>
                </a:lnTo>
                <a:lnTo>
                  <a:pt x="179914" y="346299"/>
                </a:lnTo>
                <a:lnTo>
                  <a:pt x="132992" y="353390"/>
                </a:lnTo>
                <a:lnTo>
                  <a:pt x="87077" y="354931"/>
                </a:lnTo>
                <a:lnTo>
                  <a:pt x="42601" y="349074"/>
                </a:lnTo>
                <a:lnTo>
                  <a:pt x="0" y="333968"/>
                </a:lnTo>
                <a:lnTo>
                  <a:pt x="0" y="0"/>
                </a:lnTo>
                <a:close/>
              </a:path>
            </a:pathLst>
          </a:custGeom>
          <a:ln w="14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9094" y="3541591"/>
            <a:ext cx="500380" cy="357505"/>
          </a:xfrm>
          <a:custGeom>
            <a:avLst/>
            <a:gdLst/>
            <a:ahLst/>
            <a:cxnLst/>
            <a:rect l="l" t="t" r="r" b="b"/>
            <a:pathLst>
              <a:path w="500380" h="357504">
                <a:moveTo>
                  <a:pt x="500108" y="0"/>
                </a:moveTo>
                <a:lnTo>
                  <a:pt x="0" y="0"/>
                </a:lnTo>
                <a:lnTo>
                  <a:pt x="0" y="336019"/>
                </a:lnTo>
                <a:lnTo>
                  <a:pt x="42324" y="351124"/>
                </a:lnTo>
                <a:lnTo>
                  <a:pt x="86577" y="356981"/>
                </a:lnTo>
                <a:lnTo>
                  <a:pt x="132326" y="355437"/>
                </a:lnTo>
                <a:lnTo>
                  <a:pt x="179137" y="348344"/>
                </a:lnTo>
                <a:lnTo>
                  <a:pt x="226576" y="337551"/>
                </a:lnTo>
                <a:lnTo>
                  <a:pt x="321603" y="312266"/>
                </a:lnTo>
                <a:lnTo>
                  <a:pt x="368324" y="301474"/>
                </a:lnTo>
                <a:lnTo>
                  <a:pt x="413937" y="294381"/>
                </a:lnTo>
                <a:lnTo>
                  <a:pt x="458010" y="292839"/>
                </a:lnTo>
                <a:lnTo>
                  <a:pt x="500108" y="292839"/>
                </a:lnTo>
                <a:lnTo>
                  <a:pt x="500108" y="0"/>
                </a:lnTo>
                <a:close/>
              </a:path>
              <a:path w="500380" h="357504">
                <a:moveTo>
                  <a:pt x="500108" y="292839"/>
                </a:moveTo>
                <a:lnTo>
                  <a:pt x="458010" y="292839"/>
                </a:lnTo>
                <a:lnTo>
                  <a:pt x="500108" y="298696"/>
                </a:lnTo>
                <a:lnTo>
                  <a:pt x="500108" y="292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9094" y="3541591"/>
            <a:ext cx="500380" cy="357505"/>
          </a:xfrm>
          <a:custGeom>
            <a:avLst/>
            <a:gdLst/>
            <a:ahLst/>
            <a:cxnLst/>
            <a:rect l="l" t="t" r="r" b="b"/>
            <a:pathLst>
              <a:path w="500380" h="357504">
                <a:moveTo>
                  <a:pt x="0" y="0"/>
                </a:moveTo>
                <a:lnTo>
                  <a:pt x="500108" y="0"/>
                </a:lnTo>
                <a:lnTo>
                  <a:pt x="500108" y="298694"/>
                </a:lnTo>
                <a:lnTo>
                  <a:pt x="458010" y="292837"/>
                </a:lnTo>
                <a:lnTo>
                  <a:pt x="413937" y="294380"/>
                </a:lnTo>
                <a:lnTo>
                  <a:pt x="368324" y="301473"/>
                </a:lnTo>
                <a:lnTo>
                  <a:pt x="321603" y="312265"/>
                </a:lnTo>
                <a:lnTo>
                  <a:pt x="274210" y="324908"/>
                </a:lnTo>
                <a:lnTo>
                  <a:pt x="226576" y="337551"/>
                </a:lnTo>
                <a:lnTo>
                  <a:pt x="179137" y="348343"/>
                </a:lnTo>
                <a:lnTo>
                  <a:pt x="132326" y="355437"/>
                </a:lnTo>
                <a:lnTo>
                  <a:pt x="86577" y="356980"/>
                </a:lnTo>
                <a:lnTo>
                  <a:pt x="42324" y="351124"/>
                </a:lnTo>
                <a:lnTo>
                  <a:pt x="0" y="336018"/>
                </a:lnTo>
                <a:lnTo>
                  <a:pt x="0" y="0"/>
                </a:lnTo>
                <a:close/>
              </a:path>
            </a:pathLst>
          </a:custGeom>
          <a:ln w="14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1626" y="3604931"/>
            <a:ext cx="500380" cy="355600"/>
          </a:xfrm>
          <a:custGeom>
            <a:avLst/>
            <a:gdLst/>
            <a:ahLst/>
            <a:cxnLst/>
            <a:rect l="l" t="t" r="r" b="b"/>
            <a:pathLst>
              <a:path w="500380" h="355600">
                <a:moveTo>
                  <a:pt x="500108" y="0"/>
                </a:moveTo>
                <a:lnTo>
                  <a:pt x="0" y="0"/>
                </a:lnTo>
                <a:lnTo>
                  <a:pt x="0" y="334217"/>
                </a:lnTo>
                <a:lnTo>
                  <a:pt x="41820" y="349322"/>
                </a:lnTo>
                <a:lnTo>
                  <a:pt x="85670" y="355178"/>
                </a:lnTo>
                <a:lnTo>
                  <a:pt x="131117" y="353635"/>
                </a:lnTo>
                <a:lnTo>
                  <a:pt x="177727" y="346542"/>
                </a:lnTo>
                <a:lnTo>
                  <a:pt x="225065" y="335749"/>
                </a:lnTo>
                <a:lnTo>
                  <a:pt x="320193" y="310463"/>
                </a:lnTo>
                <a:lnTo>
                  <a:pt x="367115" y="299670"/>
                </a:lnTo>
                <a:lnTo>
                  <a:pt x="413031" y="292577"/>
                </a:lnTo>
                <a:lnTo>
                  <a:pt x="457507" y="291034"/>
                </a:lnTo>
                <a:lnTo>
                  <a:pt x="500108" y="291034"/>
                </a:lnTo>
                <a:lnTo>
                  <a:pt x="500108" y="0"/>
                </a:lnTo>
                <a:close/>
              </a:path>
              <a:path w="500380" h="355600">
                <a:moveTo>
                  <a:pt x="500108" y="291034"/>
                </a:moveTo>
                <a:lnTo>
                  <a:pt x="457507" y="291034"/>
                </a:lnTo>
                <a:lnTo>
                  <a:pt x="500108" y="296891"/>
                </a:lnTo>
                <a:lnTo>
                  <a:pt x="500108" y="291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1626" y="3604931"/>
            <a:ext cx="500380" cy="355600"/>
          </a:xfrm>
          <a:custGeom>
            <a:avLst/>
            <a:gdLst/>
            <a:ahLst/>
            <a:cxnLst/>
            <a:rect l="l" t="t" r="r" b="b"/>
            <a:pathLst>
              <a:path w="500380" h="355600">
                <a:moveTo>
                  <a:pt x="0" y="0"/>
                </a:moveTo>
                <a:lnTo>
                  <a:pt x="500108" y="0"/>
                </a:lnTo>
                <a:lnTo>
                  <a:pt x="500108" y="296892"/>
                </a:lnTo>
                <a:lnTo>
                  <a:pt x="457506" y="291035"/>
                </a:lnTo>
                <a:lnTo>
                  <a:pt x="413031" y="292578"/>
                </a:lnTo>
                <a:lnTo>
                  <a:pt x="367115" y="299671"/>
                </a:lnTo>
                <a:lnTo>
                  <a:pt x="320193" y="310463"/>
                </a:lnTo>
                <a:lnTo>
                  <a:pt x="272699" y="323106"/>
                </a:lnTo>
                <a:lnTo>
                  <a:pt x="225065" y="335749"/>
                </a:lnTo>
                <a:lnTo>
                  <a:pt x="177727" y="346541"/>
                </a:lnTo>
                <a:lnTo>
                  <a:pt x="131117" y="353635"/>
                </a:lnTo>
                <a:lnTo>
                  <a:pt x="85670" y="355178"/>
                </a:lnTo>
                <a:lnTo>
                  <a:pt x="41820" y="349322"/>
                </a:lnTo>
                <a:lnTo>
                  <a:pt x="0" y="334216"/>
                </a:lnTo>
                <a:lnTo>
                  <a:pt x="0" y="0"/>
                </a:lnTo>
                <a:close/>
              </a:path>
            </a:pathLst>
          </a:custGeom>
          <a:ln w="14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1577" y="3590988"/>
            <a:ext cx="397510" cy="33972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7945" marR="5080" indent="-55880">
              <a:lnSpc>
                <a:spcPts val="1210"/>
              </a:lnSpc>
              <a:spcBef>
                <a:spcPts val="185"/>
              </a:spcBef>
            </a:pPr>
            <a:r>
              <a:rPr sz="1050" dirty="0">
                <a:latin typeface="Times New Roman"/>
                <a:cs typeface="Times New Roman"/>
              </a:rPr>
              <a:t>Source  </a:t>
            </a:r>
            <a:r>
              <a:rPr sz="1050" spc="-5" dirty="0">
                <a:latin typeface="Times New Roman"/>
                <a:cs typeface="Times New Roman"/>
              </a:rPr>
              <a:t>Files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14096" y="3924298"/>
            <a:ext cx="37465" cy="106680"/>
          </a:xfrm>
          <a:custGeom>
            <a:avLst/>
            <a:gdLst/>
            <a:ahLst/>
            <a:cxnLst/>
            <a:rect l="l" t="t" r="r" b="b"/>
            <a:pathLst>
              <a:path w="37464" h="106679">
                <a:moveTo>
                  <a:pt x="0" y="0"/>
                </a:moveTo>
                <a:lnTo>
                  <a:pt x="37272" y="106420"/>
                </a:lnTo>
              </a:path>
            </a:pathLst>
          </a:custGeom>
          <a:ln w="7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68502" y="4156731"/>
            <a:ext cx="102235" cy="93345"/>
          </a:xfrm>
          <a:custGeom>
            <a:avLst/>
            <a:gdLst/>
            <a:ahLst/>
            <a:cxnLst/>
            <a:rect l="l" t="t" r="r" b="b"/>
            <a:pathLst>
              <a:path w="102235" h="93345">
                <a:moveTo>
                  <a:pt x="101783" y="0"/>
                </a:moveTo>
                <a:lnTo>
                  <a:pt x="0" y="93247"/>
                </a:lnTo>
              </a:path>
            </a:pathLst>
          </a:custGeom>
          <a:ln w="7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55076" y="3937885"/>
            <a:ext cx="50800" cy="93345"/>
          </a:xfrm>
          <a:custGeom>
            <a:avLst/>
            <a:gdLst/>
            <a:ahLst/>
            <a:cxnLst/>
            <a:rect l="l" t="t" r="r" b="b"/>
            <a:pathLst>
              <a:path w="50800" h="93345">
                <a:moveTo>
                  <a:pt x="0" y="0"/>
                </a:moveTo>
                <a:lnTo>
                  <a:pt x="50207" y="93226"/>
                </a:lnTo>
              </a:path>
            </a:pathLst>
          </a:custGeom>
          <a:ln w="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0130" y="3937885"/>
            <a:ext cx="106045" cy="93345"/>
          </a:xfrm>
          <a:custGeom>
            <a:avLst/>
            <a:gdLst/>
            <a:ahLst/>
            <a:cxnLst/>
            <a:rect l="l" t="t" r="r" b="b"/>
            <a:pathLst>
              <a:path w="106044" h="93345">
                <a:moveTo>
                  <a:pt x="105826" y="0"/>
                </a:moveTo>
                <a:lnTo>
                  <a:pt x="0" y="93226"/>
                </a:lnTo>
              </a:path>
            </a:pathLst>
          </a:custGeom>
          <a:ln w="7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68859" y="3648593"/>
            <a:ext cx="24765" cy="123189"/>
          </a:xfrm>
          <a:custGeom>
            <a:avLst/>
            <a:gdLst/>
            <a:ahLst/>
            <a:cxnLst/>
            <a:rect l="l" t="t" r="r" b="b"/>
            <a:pathLst>
              <a:path w="24764" h="123189">
                <a:moveTo>
                  <a:pt x="0" y="0"/>
                </a:moveTo>
                <a:lnTo>
                  <a:pt x="24730" y="123011"/>
                </a:lnTo>
              </a:path>
            </a:pathLst>
          </a:custGeom>
          <a:ln w="7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37241" y="3648406"/>
            <a:ext cx="393065" cy="146685"/>
          </a:xfrm>
          <a:custGeom>
            <a:avLst/>
            <a:gdLst/>
            <a:ahLst/>
            <a:cxnLst/>
            <a:rect l="l" t="t" r="r" b="b"/>
            <a:pathLst>
              <a:path w="393064" h="146685">
                <a:moveTo>
                  <a:pt x="392665" y="0"/>
                </a:moveTo>
                <a:lnTo>
                  <a:pt x="0" y="146582"/>
                </a:lnTo>
              </a:path>
            </a:pathLst>
          </a:custGeom>
          <a:ln w="7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9927" y="3485272"/>
            <a:ext cx="443865" cy="161925"/>
          </a:xfrm>
          <a:custGeom>
            <a:avLst/>
            <a:gdLst/>
            <a:ahLst/>
            <a:cxnLst/>
            <a:rect l="l" t="t" r="r" b="b"/>
            <a:pathLst>
              <a:path w="443864" h="161925">
                <a:moveTo>
                  <a:pt x="0" y="161868"/>
                </a:moveTo>
                <a:lnTo>
                  <a:pt x="443743" y="161868"/>
                </a:lnTo>
                <a:lnTo>
                  <a:pt x="443743" y="0"/>
                </a:lnTo>
                <a:lnTo>
                  <a:pt x="0" y="0"/>
                </a:lnTo>
                <a:lnTo>
                  <a:pt x="0" y="161868"/>
                </a:lnTo>
                <a:close/>
              </a:path>
            </a:pathLst>
          </a:custGeom>
          <a:ln w="140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875235" y="3465308"/>
            <a:ext cx="354330" cy="190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>
              <a:lnSpc>
                <a:spcPts val="645"/>
              </a:lnSpc>
              <a:spcBef>
                <a:spcPts val="105"/>
              </a:spcBef>
            </a:pPr>
            <a:r>
              <a:rPr sz="550" dirty="0">
                <a:latin typeface="Times New Roman"/>
                <a:cs typeface="Times New Roman"/>
              </a:rPr>
              <a:t>Method</a:t>
            </a: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ts val="645"/>
              </a:lnSpc>
            </a:pPr>
            <a:r>
              <a:rPr sz="550" spc="-5" dirty="0">
                <a:latin typeface="Times New Roman"/>
                <a:cs typeface="Times New Roman"/>
              </a:rPr>
              <a:t>Declaration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11687" y="4034240"/>
            <a:ext cx="254000" cy="120014"/>
          </a:xfrm>
          <a:custGeom>
            <a:avLst/>
            <a:gdLst/>
            <a:ahLst/>
            <a:cxnLst/>
            <a:rect l="l" t="t" r="r" b="b"/>
            <a:pathLst>
              <a:path w="254000" h="120014">
                <a:moveTo>
                  <a:pt x="0" y="119635"/>
                </a:moveTo>
                <a:lnTo>
                  <a:pt x="253567" y="119635"/>
                </a:lnTo>
                <a:lnTo>
                  <a:pt x="253567" y="0"/>
                </a:lnTo>
                <a:lnTo>
                  <a:pt x="0" y="0"/>
                </a:lnTo>
                <a:lnTo>
                  <a:pt x="0" y="119635"/>
                </a:lnTo>
                <a:close/>
              </a:path>
            </a:pathLst>
          </a:custGeom>
          <a:ln w="14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94071" y="4039000"/>
            <a:ext cx="281940" cy="109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105"/>
              </a:spcBef>
            </a:pPr>
            <a:r>
              <a:rPr sz="550" spc="-30" dirty="0">
                <a:latin typeface="Microsoft JhengHei"/>
                <a:cs typeface="Microsoft JhengHei"/>
              </a:rPr>
              <a:t>id</a:t>
            </a:r>
            <a:endParaRPr sz="55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18626" y="4034215"/>
            <a:ext cx="468630" cy="140970"/>
          </a:xfrm>
          <a:prstGeom prst="rect">
            <a:avLst/>
          </a:prstGeom>
          <a:ln w="1408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40"/>
              </a:spcBef>
            </a:pPr>
            <a:r>
              <a:rPr sz="550" spc="-40" dirty="0">
                <a:latin typeface="Microsoft JhengHei"/>
                <a:cs typeface="Microsoft JhengHei"/>
              </a:rPr>
              <a:t>SimpleType</a:t>
            </a:r>
            <a:endParaRPr sz="55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44013" y="3773821"/>
            <a:ext cx="514350" cy="161925"/>
          </a:xfrm>
          <a:prstGeom prst="rect">
            <a:avLst/>
          </a:prstGeom>
          <a:ln w="1408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ts val="600"/>
              </a:lnSpc>
            </a:pPr>
            <a:r>
              <a:rPr sz="550" spc="-10" dirty="0">
                <a:latin typeface="Times New Roman"/>
                <a:cs typeface="Times New Roman"/>
              </a:rPr>
              <a:t>SingleVariable</a:t>
            </a:r>
            <a:endParaRPr sz="550">
              <a:latin typeface="Times New Roman"/>
              <a:cs typeface="Times New Roman"/>
            </a:endParaRPr>
          </a:p>
          <a:p>
            <a:pPr marL="101600">
              <a:lnSpc>
                <a:spcPts val="645"/>
              </a:lnSpc>
            </a:pPr>
            <a:r>
              <a:rPr sz="550" spc="-5" dirty="0">
                <a:latin typeface="Times New Roman"/>
                <a:cs typeface="Times New Roman"/>
              </a:rPr>
              <a:t>Declaration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22041" y="3773821"/>
            <a:ext cx="313690" cy="161925"/>
          </a:xfrm>
          <a:prstGeom prst="rect">
            <a:avLst/>
          </a:prstGeom>
          <a:ln w="14087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305"/>
              </a:spcBef>
            </a:pPr>
            <a:r>
              <a:rPr sz="550" spc="10" dirty="0">
                <a:latin typeface="Arial"/>
                <a:cs typeface="Arial"/>
              </a:rPr>
              <a:t>public</a:t>
            </a:r>
            <a:endParaRPr sz="5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35477" y="4252401"/>
            <a:ext cx="288925" cy="161925"/>
          </a:xfrm>
          <a:prstGeom prst="rect">
            <a:avLst/>
          </a:prstGeom>
          <a:ln w="14087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05"/>
              </a:spcBef>
            </a:pPr>
            <a:r>
              <a:rPr sz="550" spc="-40" dirty="0">
                <a:latin typeface="Microsoft JhengHei"/>
                <a:cs typeface="Microsoft JhengHei"/>
              </a:rPr>
              <a:t>Integer</a:t>
            </a:r>
            <a:endParaRPr sz="55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63866" y="3773841"/>
            <a:ext cx="247015" cy="147955"/>
          </a:xfrm>
          <a:custGeom>
            <a:avLst/>
            <a:gdLst/>
            <a:ahLst/>
            <a:cxnLst/>
            <a:rect l="l" t="t" r="r" b="b"/>
            <a:pathLst>
              <a:path w="247014" h="147954">
                <a:moveTo>
                  <a:pt x="0" y="147783"/>
                </a:moveTo>
                <a:lnTo>
                  <a:pt x="246519" y="147783"/>
                </a:lnTo>
                <a:lnTo>
                  <a:pt x="246519" y="0"/>
                </a:lnTo>
                <a:lnTo>
                  <a:pt x="0" y="0"/>
                </a:lnTo>
                <a:lnTo>
                  <a:pt x="0" y="147783"/>
                </a:lnTo>
                <a:close/>
              </a:path>
            </a:pathLst>
          </a:custGeom>
          <a:ln w="14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00475" y="4034215"/>
            <a:ext cx="556895" cy="161925"/>
          </a:xfrm>
          <a:custGeom>
            <a:avLst/>
            <a:gdLst/>
            <a:ahLst/>
            <a:cxnLst/>
            <a:rect l="l" t="t" r="r" b="b"/>
            <a:pathLst>
              <a:path w="556895" h="161925">
                <a:moveTo>
                  <a:pt x="0" y="161868"/>
                </a:moveTo>
                <a:lnTo>
                  <a:pt x="556452" y="161868"/>
                </a:lnTo>
                <a:lnTo>
                  <a:pt x="556452" y="0"/>
                </a:lnTo>
                <a:lnTo>
                  <a:pt x="0" y="0"/>
                </a:lnTo>
                <a:lnTo>
                  <a:pt x="0" y="161868"/>
                </a:lnTo>
                <a:close/>
              </a:path>
            </a:pathLst>
          </a:custGeom>
          <a:ln w="140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06944" y="3810222"/>
            <a:ext cx="33147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0"/>
              </a:lnSpc>
            </a:pPr>
            <a:r>
              <a:rPr sz="550" spc="-30" dirty="0">
                <a:latin typeface="Microsoft JhengHei"/>
                <a:cs typeface="Microsoft JhengHei"/>
              </a:rPr>
              <a:t>Block</a:t>
            </a:r>
            <a:endParaRPr sz="55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27940" indent="-12065">
              <a:lnSpc>
                <a:spcPts val="780"/>
              </a:lnSpc>
            </a:pPr>
            <a:r>
              <a:rPr sz="550" spc="-30" dirty="0">
                <a:latin typeface="Microsoft JhengHei"/>
                <a:cs typeface="Microsoft JhengHei"/>
              </a:rPr>
              <a:t>Expression </a:t>
            </a:r>
            <a:r>
              <a:rPr sz="550" spc="-45" dirty="0">
                <a:latin typeface="Microsoft JhengHei"/>
                <a:cs typeface="Microsoft JhengHei"/>
              </a:rPr>
              <a:t>Statemen</a:t>
            </a:r>
            <a:r>
              <a:rPr sz="550" spc="-1600" dirty="0">
                <a:latin typeface="Microsoft JhengHei"/>
                <a:cs typeface="Microsoft JhengHei"/>
              </a:rPr>
              <a:t>t</a:t>
            </a:r>
            <a:r>
              <a:rPr sz="1125" b="1" spc="757" baseline="-44444" dirty="0">
                <a:latin typeface="Times New Roman"/>
                <a:cs typeface="Times New Roman"/>
              </a:rPr>
              <a:t>•</a:t>
            </a:r>
            <a:endParaRPr sz="1125" baseline="-4444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78995" y="3485541"/>
            <a:ext cx="28638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Times New Roman"/>
                <a:cs typeface="Times New Roman"/>
              </a:rPr>
              <a:t>AST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40847" y="3568929"/>
            <a:ext cx="34544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Times New Roman"/>
                <a:cs typeface="Times New Roman"/>
              </a:rPr>
              <a:t>Parse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39678" y="2698164"/>
            <a:ext cx="10750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Times New Roman"/>
                <a:cs typeface="Times New Roman"/>
              </a:rPr>
              <a:t>a. Data</a:t>
            </a:r>
            <a:r>
              <a:rPr sz="1050" b="1" spc="-40" dirty="0">
                <a:latin typeface="Times New Roman"/>
                <a:cs typeface="Times New Roman"/>
              </a:rPr>
              <a:t> </a:t>
            </a:r>
            <a:r>
              <a:rPr sz="1050" b="1" spc="-5" dirty="0">
                <a:latin typeface="Times New Roman"/>
                <a:cs typeface="Times New Roman"/>
              </a:rPr>
              <a:t>Processing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676993" y="2702134"/>
            <a:ext cx="0" cy="1430655"/>
          </a:xfrm>
          <a:custGeom>
            <a:avLst/>
            <a:gdLst/>
            <a:ahLst/>
            <a:cxnLst/>
            <a:rect l="l" t="t" r="r" b="b"/>
            <a:pathLst>
              <a:path h="1430654">
                <a:moveTo>
                  <a:pt x="0" y="0"/>
                </a:moveTo>
                <a:lnTo>
                  <a:pt x="0" y="1430613"/>
                </a:lnTo>
              </a:path>
            </a:pathLst>
          </a:custGeom>
          <a:ln w="10481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76993" y="4322763"/>
            <a:ext cx="0" cy="539750"/>
          </a:xfrm>
          <a:custGeom>
            <a:avLst/>
            <a:gdLst/>
            <a:ahLst/>
            <a:cxnLst/>
            <a:rect l="l" t="t" r="r" b="b"/>
            <a:pathLst>
              <a:path h="539750">
                <a:moveTo>
                  <a:pt x="0" y="0"/>
                </a:moveTo>
                <a:lnTo>
                  <a:pt x="0" y="539184"/>
                </a:lnTo>
              </a:path>
            </a:pathLst>
          </a:custGeom>
          <a:ln w="10481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770676" y="2714755"/>
            <a:ext cx="240347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Times New Roman"/>
                <a:cs typeface="Times New Roman"/>
              </a:rPr>
              <a:t>b. </a:t>
            </a:r>
            <a:r>
              <a:rPr sz="1050" b="1" spc="-10" dirty="0">
                <a:latin typeface="Times New Roman"/>
                <a:cs typeface="Times New Roman"/>
              </a:rPr>
              <a:t>Training </a:t>
            </a:r>
            <a:r>
              <a:rPr sz="1050" b="1" dirty="0">
                <a:latin typeface="Times New Roman"/>
                <a:cs typeface="Times New Roman"/>
              </a:rPr>
              <a:t>a sequence-to-sequence</a:t>
            </a:r>
            <a:r>
              <a:rPr sz="1050" b="1" spc="-45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model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262735" y="2694551"/>
            <a:ext cx="0" cy="1199515"/>
          </a:xfrm>
          <a:custGeom>
            <a:avLst/>
            <a:gdLst/>
            <a:ahLst/>
            <a:cxnLst/>
            <a:rect l="l" t="t" r="r" b="b"/>
            <a:pathLst>
              <a:path h="1199514">
                <a:moveTo>
                  <a:pt x="0" y="0"/>
                </a:moveTo>
                <a:lnTo>
                  <a:pt x="0" y="1198924"/>
                </a:lnTo>
              </a:path>
            </a:pathLst>
          </a:custGeom>
          <a:ln w="10493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62735" y="4118682"/>
            <a:ext cx="0" cy="743585"/>
          </a:xfrm>
          <a:custGeom>
            <a:avLst/>
            <a:gdLst/>
            <a:ahLst/>
            <a:cxnLst/>
            <a:rect l="l" t="t" r="r" b="b"/>
            <a:pathLst>
              <a:path h="743585">
                <a:moveTo>
                  <a:pt x="0" y="0"/>
                </a:moveTo>
                <a:lnTo>
                  <a:pt x="0" y="743265"/>
                </a:lnTo>
              </a:path>
            </a:pathLst>
          </a:custGeom>
          <a:ln w="10493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48410" y="3766778"/>
            <a:ext cx="873760" cy="436880"/>
          </a:xfrm>
          <a:custGeom>
            <a:avLst/>
            <a:gdLst/>
            <a:ahLst/>
            <a:cxnLst/>
            <a:rect l="l" t="t" r="r" b="b"/>
            <a:pathLst>
              <a:path w="873759" h="436879">
                <a:moveTo>
                  <a:pt x="0" y="217708"/>
                </a:moveTo>
                <a:lnTo>
                  <a:pt x="218347" y="0"/>
                </a:lnTo>
                <a:lnTo>
                  <a:pt x="655064" y="0"/>
                </a:lnTo>
                <a:lnTo>
                  <a:pt x="873412" y="217708"/>
                </a:lnTo>
                <a:lnTo>
                  <a:pt x="655064" y="436349"/>
                </a:lnTo>
                <a:lnTo>
                  <a:pt x="218347" y="436349"/>
                </a:lnTo>
                <a:lnTo>
                  <a:pt x="0" y="217708"/>
                </a:lnTo>
                <a:close/>
              </a:path>
            </a:pathLst>
          </a:custGeom>
          <a:ln w="14086">
            <a:solidFill>
              <a:srgbClr val="6C4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902671" y="3880982"/>
            <a:ext cx="38989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Times New Roman"/>
                <a:cs typeface="Times New Roman"/>
              </a:rPr>
              <a:t>Model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698849" y="3314422"/>
            <a:ext cx="7727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Times New Roman"/>
                <a:cs typeface="Times New Roman"/>
              </a:rPr>
              <a:t>Java</a:t>
            </a:r>
            <a:r>
              <a:rPr sz="1050" b="1" spc="-60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Method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085127" y="3530554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39705"/>
                </a:lnTo>
              </a:path>
            </a:pathLst>
          </a:custGeom>
          <a:ln w="14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85127" y="3670258"/>
            <a:ext cx="0" cy="67945"/>
          </a:xfrm>
          <a:custGeom>
            <a:avLst/>
            <a:gdLst/>
            <a:ahLst/>
            <a:cxnLst/>
            <a:rect l="l" t="t" r="r" b="b"/>
            <a:pathLst>
              <a:path h="67945">
                <a:moveTo>
                  <a:pt x="0" y="67564"/>
                </a:moveTo>
                <a:lnTo>
                  <a:pt x="0" y="0"/>
                </a:lnTo>
              </a:path>
            </a:pathLst>
          </a:custGeom>
          <a:ln w="14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59775" y="3670258"/>
            <a:ext cx="50800" cy="67945"/>
          </a:xfrm>
          <a:custGeom>
            <a:avLst/>
            <a:gdLst/>
            <a:ahLst/>
            <a:cxnLst/>
            <a:rect l="l" t="t" r="r" b="b"/>
            <a:pathLst>
              <a:path w="50800" h="67945">
                <a:moveTo>
                  <a:pt x="50705" y="0"/>
                </a:moveTo>
                <a:lnTo>
                  <a:pt x="25352" y="67564"/>
                </a:lnTo>
                <a:lnTo>
                  <a:pt x="0" y="0"/>
                </a:lnTo>
              </a:path>
            </a:pathLst>
          </a:custGeom>
          <a:ln w="140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624578" y="4482700"/>
            <a:ext cx="92138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Times New Roman"/>
                <a:cs typeface="Times New Roman"/>
              </a:rPr>
              <a:t>Code</a:t>
            </a:r>
            <a:r>
              <a:rPr sz="1050" b="1" spc="-55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Comment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085127" y="4207954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4896"/>
                </a:lnTo>
              </a:path>
            </a:pathLst>
          </a:custGeom>
          <a:ln w="14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85127" y="4382830"/>
            <a:ext cx="0" cy="67945"/>
          </a:xfrm>
          <a:custGeom>
            <a:avLst/>
            <a:gdLst/>
            <a:ahLst/>
            <a:cxnLst/>
            <a:rect l="l" t="t" r="r" b="b"/>
            <a:pathLst>
              <a:path h="67945">
                <a:moveTo>
                  <a:pt x="0" y="67564"/>
                </a:moveTo>
                <a:lnTo>
                  <a:pt x="0" y="0"/>
                </a:lnTo>
              </a:path>
            </a:pathLst>
          </a:custGeom>
          <a:ln w="14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59775" y="4382829"/>
            <a:ext cx="50800" cy="67945"/>
          </a:xfrm>
          <a:custGeom>
            <a:avLst/>
            <a:gdLst/>
            <a:ahLst/>
            <a:cxnLst/>
            <a:rect l="l" t="t" r="r" b="b"/>
            <a:pathLst>
              <a:path w="50800" h="67945">
                <a:moveTo>
                  <a:pt x="50705" y="0"/>
                </a:moveTo>
                <a:lnTo>
                  <a:pt x="25352" y="67564"/>
                </a:lnTo>
                <a:lnTo>
                  <a:pt x="0" y="0"/>
                </a:lnTo>
              </a:path>
            </a:pathLst>
          </a:custGeom>
          <a:ln w="140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355443" y="2671634"/>
            <a:ext cx="1698625" cy="33972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60045" marR="5080" indent="-347980">
              <a:lnSpc>
                <a:spcPts val="1210"/>
              </a:lnSpc>
              <a:spcBef>
                <a:spcPts val="185"/>
              </a:spcBef>
            </a:pPr>
            <a:r>
              <a:rPr sz="1050" b="1" dirty="0">
                <a:latin typeface="Times New Roman"/>
                <a:cs typeface="Times New Roman"/>
              </a:rPr>
              <a:t>c. Comments generation</a:t>
            </a:r>
            <a:r>
              <a:rPr sz="1050" b="1" spc="-55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with  the trained</a:t>
            </a:r>
            <a:r>
              <a:rPr sz="1050" b="1" spc="-15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model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541139" y="3766800"/>
            <a:ext cx="281940" cy="154940"/>
          </a:xfrm>
          <a:custGeom>
            <a:avLst/>
            <a:gdLst/>
            <a:ahLst/>
            <a:cxnLst/>
            <a:rect l="l" t="t" r="r" b="b"/>
            <a:pathLst>
              <a:path w="281939" h="154939">
                <a:moveTo>
                  <a:pt x="0" y="154824"/>
                </a:moveTo>
                <a:lnTo>
                  <a:pt x="281738" y="154824"/>
                </a:lnTo>
                <a:lnTo>
                  <a:pt x="281738" y="0"/>
                </a:lnTo>
                <a:lnTo>
                  <a:pt x="0" y="0"/>
                </a:lnTo>
                <a:lnTo>
                  <a:pt x="0" y="154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020182" y="3825634"/>
            <a:ext cx="93345" cy="109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5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41139" y="3773821"/>
            <a:ext cx="302895" cy="161925"/>
          </a:xfrm>
          <a:prstGeom prst="rect">
            <a:avLst/>
          </a:prstGeom>
          <a:ln w="1408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525"/>
              </a:lnSpc>
            </a:pPr>
            <a:r>
              <a:rPr sz="550" dirty="0">
                <a:latin typeface="Times New Roman"/>
                <a:cs typeface="Times New Roman"/>
              </a:rPr>
              <a:t>Simple</a:t>
            </a:r>
            <a:endParaRPr sz="550">
              <a:latin typeface="Times New Roman"/>
              <a:cs typeface="Times New Roman"/>
            </a:endParaRPr>
          </a:p>
          <a:p>
            <a:pPr marL="69215">
              <a:lnSpc>
                <a:spcPts val="645"/>
              </a:lnSpc>
            </a:pPr>
            <a:r>
              <a:rPr sz="550" spc="-10" dirty="0">
                <a:latin typeface="Times New Roman"/>
                <a:cs typeface="Times New Roman"/>
              </a:rPr>
              <a:t>Type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73474" y="4034240"/>
            <a:ext cx="288925" cy="120014"/>
          </a:xfrm>
          <a:prstGeom prst="rect">
            <a:avLst/>
          </a:prstGeom>
          <a:ln w="14086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latin typeface="Times New Roman"/>
                <a:cs typeface="Times New Roman"/>
              </a:rPr>
              <a:t>String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485252" y="3928480"/>
            <a:ext cx="107950" cy="102870"/>
          </a:xfrm>
          <a:custGeom>
            <a:avLst/>
            <a:gdLst/>
            <a:ahLst/>
            <a:cxnLst/>
            <a:rect l="l" t="t" r="r" b="b"/>
            <a:pathLst>
              <a:path w="107950" h="102870">
                <a:moveTo>
                  <a:pt x="107608" y="0"/>
                </a:moveTo>
                <a:lnTo>
                  <a:pt x="0" y="102236"/>
                </a:lnTo>
              </a:path>
            </a:pathLst>
          </a:custGeom>
          <a:ln w="7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09677" y="3648613"/>
            <a:ext cx="250190" cy="132080"/>
          </a:xfrm>
          <a:custGeom>
            <a:avLst/>
            <a:gdLst/>
            <a:ahLst/>
            <a:cxnLst/>
            <a:rect l="l" t="t" r="r" b="b"/>
            <a:pathLst>
              <a:path w="250189" h="132079">
                <a:moveTo>
                  <a:pt x="0" y="0"/>
                </a:moveTo>
                <a:lnTo>
                  <a:pt x="249691" y="131772"/>
                </a:lnTo>
              </a:path>
            </a:pathLst>
          </a:custGeom>
          <a:ln w="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90810" y="3648613"/>
            <a:ext cx="151130" cy="113664"/>
          </a:xfrm>
          <a:custGeom>
            <a:avLst/>
            <a:gdLst/>
            <a:ahLst/>
            <a:cxnLst/>
            <a:rect l="l" t="t" r="r" b="b"/>
            <a:pathLst>
              <a:path w="151130" h="113664">
                <a:moveTo>
                  <a:pt x="150913" y="0"/>
                </a:moveTo>
                <a:lnTo>
                  <a:pt x="0" y="113607"/>
                </a:lnTo>
              </a:path>
            </a:pathLst>
          </a:custGeom>
          <a:ln w="7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907414" y="4174979"/>
            <a:ext cx="475615" cy="225425"/>
          </a:xfrm>
          <a:prstGeom prst="rect">
            <a:avLst/>
          </a:prstGeom>
          <a:ln w="14085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96520" marR="69215" indent="40640">
              <a:lnSpc>
                <a:spcPts val="630"/>
              </a:lnSpc>
              <a:spcBef>
                <a:spcPts val="530"/>
              </a:spcBef>
            </a:pPr>
            <a:r>
              <a:rPr sz="550" dirty="0">
                <a:latin typeface="Times New Roman"/>
                <a:cs typeface="Times New Roman"/>
              </a:rPr>
              <a:t>Method  </a:t>
            </a:r>
            <a:r>
              <a:rPr sz="550" spc="-5" dirty="0">
                <a:latin typeface="Times New Roman"/>
                <a:cs typeface="Times New Roman"/>
              </a:rPr>
              <a:t>Invocation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363100" y="4196977"/>
            <a:ext cx="109220" cy="43815"/>
          </a:xfrm>
          <a:custGeom>
            <a:avLst/>
            <a:gdLst/>
            <a:ahLst/>
            <a:cxnLst/>
            <a:rect l="l" t="t" r="r" b="b"/>
            <a:pathLst>
              <a:path w="109220" h="43814">
                <a:moveTo>
                  <a:pt x="109163" y="0"/>
                </a:moveTo>
                <a:lnTo>
                  <a:pt x="0" y="43579"/>
                </a:lnTo>
              </a:path>
            </a:pathLst>
          </a:custGeom>
          <a:ln w="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84990" y="3801991"/>
            <a:ext cx="2056764" cy="852169"/>
          </a:xfrm>
          <a:custGeom>
            <a:avLst/>
            <a:gdLst/>
            <a:ahLst/>
            <a:cxnLst/>
            <a:rect l="l" t="t" r="r" b="b"/>
            <a:pathLst>
              <a:path w="2056764" h="852170">
                <a:moveTo>
                  <a:pt x="2000392" y="0"/>
                </a:moveTo>
                <a:lnTo>
                  <a:pt x="56343" y="0"/>
                </a:lnTo>
                <a:lnTo>
                  <a:pt x="34413" y="4423"/>
                </a:lnTo>
                <a:lnTo>
                  <a:pt x="16503" y="16488"/>
                </a:lnTo>
                <a:lnTo>
                  <a:pt x="4428" y="34382"/>
                </a:lnTo>
                <a:lnTo>
                  <a:pt x="0" y="56295"/>
                </a:lnTo>
                <a:lnTo>
                  <a:pt x="0" y="795253"/>
                </a:lnTo>
                <a:lnTo>
                  <a:pt x="4428" y="817177"/>
                </a:lnTo>
                <a:lnTo>
                  <a:pt x="16503" y="835078"/>
                </a:lnTo>
                <a:lnTo>
                  <a:pt x="34413" y="847146"/>
                </a:lnTo>
                <a:lnTo>
                  <a:pt x="56343" y="851571"/>
                </a:lnTo>
                <a:lnTo>
                  <a:pt x="2000392" y="851571"/>
                </a:lnTo>
                <a:lnTo>
                  <a:pt x="2022323" y="847146"/>
                </a:lnTo>
                <a:lnTo>
                  <a:pt x="2040233" y="835078"/>
                </a:lnTo>
                <a:lnTo>
                  <a:pt x="2052308" y="817177"/>
                </a:lnTo>
                <a:lnTo>
                  <a:pt x="2056735" y="795253"/>
                </a:lnTo>
                <a:lnTo>
                  <a:pt x="2056735" y="56295"/>
                </a:lnTo>
                <a:lnTo>
                  <a:pt x="2052308" y="34382"/>
                </a:lnTo>
                <a:lnTo>
                  <a:pt x="2040233" y="16488"/>
                </a:lnTo>
                <a:lnTo>
                  <a:pt x="2022323" y="4423"/>
                </a:lnTo>
                <a:lnTo>
                  <a:pt x="20003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84990" y="3801969"/>
            <a:ext cx="2056764" cy="852169"/>
          </a:xfrm>
          <a:custGeom>
            <a:avLst/>
            <a:gdLst/>
            <a:ahLst/>
            <a:cxnLst/>
            <a:rect l="l" t="t" r="r" b="b"/>
            <a:pathLst>
              <a:path w="2056764" h="852170">
                <a:moveTo>
                  <a:pt x="56343" y="0"/>
                </a:moveTo>
                <a:lnTo>
                  <a:pt x="2000391" y="0"/>
                </a:lnTo>
                <a:lnTo>
                  <a:pt x="2022322" y="4424"/>
                </a:lnTo>
                <a:lnTo>
                  <a:pt x="2040232" y="16489"/>
                </a:lnTo>
                <a:lnTo>
                  <a:pt x="2052307" y="34384"/>
                </a:lnTo>
                <a:lnTo>
                  <a:pt x="2056735" y="56296"/>
                </a:lnTo>
                <a:lnTo>
                  <a:pt x="2056735" y="795276"/>
                </a:lnTo>
                <a:lnTo>
                  <a:pt x="2052307" y="817188"/>
                </a:lnTo>
                <a:lnTo>
                  <a:pt x="2040232" y="835083"/>
                </a:lnTo>
                <a:lnTo>
                  <a:pt x="2022322" y="847148"/>
                </a:lnTo>
                <a:lnTo>
                  <a:pt x="2000391" y="851572"/>
                </a:lnTo>
                <a:lnTo>
                  <a:pt x="56343" y="851572"/>
                </a:lnTo>
                <a:lnTo>
                  <a:pt x="34413" y="847148"/>
                </a:lnTo>
                <a:lnTo>
                  <a:pt x="16503" y="835083"/>
                </a:lnTo>
                <a:lnTo>
                  <a:pt x="4428" y="817188"/>
                </a:lnTo>
                <a:lnTo>
                  <a:pt x="0" y="795276"/>
                </a:lnTo>
                <a:lnTo>
                  <a:pt x="0" y="56296"/>
                </a:lnTo>
                <a:lnTo>
                  <a:pt x="4428" y="34384"/>
                </a:lnTo>
                <a:lnTo>
                  <a:pt x="16503" y="16489"/>
                </a:lnTo>
                <a:lnTo>
                  <a:pt x="34413" y="4424"/>
                </a:lnTo>
                <a:lnTo>
                  <a:pt x="56343" y="0"/>
                </a:lnTo>
                <a:close/>
              </a:path>
            </a:pathLst>
          </a:custGeom>
          <a:ln w="14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5692" y="4457700"/>
            <a:ext cx="1236345" cy="154940"/>
          </a:xfrm>
          <a:custGeom>
            <a:avLst/>
            <a:gdLst/>
            <a:ahLst/>
            <a:cxnLst/>
            <a:rect l="l" t="t" r="r" b="b"/>
            <a:pathLst>
              <a:path w="1236345" h="154939">
                <a:moveTo>
                  <a:pt x="0" y="154939"/>
                </a:moveTo>
                <a:lnTo>
                  <a:pt x="1236163" y="154939"/>
                </a:lnTo>
                <a:lnTo>
                  <a:pt x="1236163" y="0"/>
                </a:lnTo>
                <a:lnTo>
                  <a:pt x="0" y="0"/>
                </a:lnTo>
                <a:lnTo>
                  <a:pt x="0" y="1549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15692" y="3835400"/>
            <a:ext cx="1990089" cy="622300"/>
          </a:xfrm>
          <a:custGeom>
            <a:avLst/>
            <a:gdLst/>
            <a:ahLst/>
            <a:cxnLst/>
            <a:rect l="l" t="t" r="r" b="b"/>
            <a:pathLst>
              <a:path w="1990089" h="622300">
                <a:moveTo>
                  <a:pt x="0" y="622300"/>
                </a:moveTo>
                <a:lnTo>
                  <a:pt x="1989839" y="622300"/>
                </a:lnTo>
                <a:lnTo>
                  <a:pt x="1989839" y="0"/>
                </a:lnTo>
                <a:lnTo>
                  <a:pt x="0" y="0"/>
                </a:lnTo>
                <a:lnTo>
                  <a:pt x="0" y="622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504236" y="3807523"/>
            <a:ext cx="1837689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5" dirty="0">
                <a:latin typeface="Times New Roman"/>
                <a:cs typeface="Times New Roman"/>
              </a:rPr>
              <a:t>( MethodDeclaration( </a:t>
            </a:r>
            <a:r>
              <a:rPr sz="850" spc="-20" dirty="0">
                <a:latin typeface="Times New Roman"/>
                <a:cs typeface="Times New Roman"/>
              </a:rPr>
              <a:t>Modifier—public</a:t>
            </a:r>
            <a:r>
              <a:rPr sz="850" spc="15" dirty="0">
                <a:latin typeface="Times New Roman"/>
                <a:cs typeface="Times New Roman"/>
              </a:rPr>
              <a:t> </a:t>
            </a:r>
            <a:r>
              <a:rPr sz="850" spc="5" dirty="0">
                <a:latin typeface="Times New Roman"/>
                <a:cs typeface="Times New Roman"/>
              </a:rPr>
              <a:t>)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504236" y="3931950"/>
            <a:ext cx="140906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0" dirty="0">
                <a:latin typeface="Times New Roman"/>
                <a:cs typeface="Times New Roman"/>
              </a:rPr>
              <a:t>Modifier—public </a:t>
            </a:r>
            <a:r>
              <a:rPr sz="850" spc="5" dirty="0">
                <a:latin typeface="Times New Roman"/>
                <a:cs typeface="Times New Roman"/>
              </a:rPr>
              <a:t>(</a:t>
            </a:r>
            <a:r>
              <a:rPr sz="850" spc="15" dirty="0">
                <a:latin typeface="Times New Roman"/>
                <a:cs typeface="Times New Roman"/>
              </a:rPr>
              <a:t> </a:t>
            </a:r>
            <a:r>
              <a:rPr sz="850" spc="5" dirty="0">
                <a:latin typeface="Times New Roman"/>
                <a:cs typeface="Times New Roman"/>
              </a:rPr>
              <a:t>SimpleType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504236" y="4056375"/>
            <a:ext cx="107759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5" dirty="0">
                <a:latin typeface="Times New Roman"/>
                <a:cs typeface="Times New Roman"/>
              </a:rPr>
              <a:t>( </a:t>
            </a:r>
            <a:r>
              <a:rPr sz="850" spc="-15" dirty="0">
                <a:latin typeface="Times New Roman"/>
                <a:cs typeface="Times New Roman"/>
              </a:rPr>
              <a:t>SimpleName—String</a:t>
            </a:r>
            <a:r>
              <a:rPr sz="850" spc="-30" dirty="0">
                <a:latin typeface="Times New Roman"/>
                <a:cs typeface="Times New Roman"/>
              </a:rPr>
              <a:t> </a:t>
            </a:r>
            <a:r>
              <a:rPr sz="850" spc="5" dirty="0">
                <a:latin typeface="Times New Roman"/>
                <a:cs typeface="Times New Roman"/>
              </a:rPr>
              <a:t>)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33835" y="4056375"/>
            <a:ext cx="382270" cy="1606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26060" algn="l"/>
              </a:tabLst>
            </a:pPr>
            <a:r>
              <a:rPr sz="850" u="heavy" spc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50" u="heavy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u="heavy" spc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50" u="heavy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504236" y="4180802"/>
            <a:ext cx="1937385" cy="285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000"/>
              </a:lnSpc>
              <a:spcBef>
                <a:spcPts val="135"/>
              </a:spcBef>
            </a:pPr>
            <a:r>
              <a:rPr sz="850" spc="-15" dirty="0">
                <a:latin typeface="Times New Roman"/>
                <a:cs typeface="Times New Roman"/>
              </a:rPr>
              <a:t>SimpleName—String </a:t>
            </a:r>
            <a:r>
              <a:rPr sz="850" spc="5" dirty="0">
                <a:latin typeface="Times New Roman"/>
                <a:cs typeface="Times New Roman"/>
              </a:rPr>
              <a:t>)</a:t>
            </a:r>
            <a:r>
              <a:rPr sz="850" spc="15" dirty="0">
                <a:latin typeface="Times New Roman"/>
                <a:cs typeface="Times New Roman"/>
              </a:rPr>
              <a:t> </a:t>
            </a:r>
            <a:r>
              <a:rPr sz="850" spc="5" dirty="0">
                <a:latin typeface="Times New Roman"/>
                <a:cs typeface="Times New Roman"/>
              </a:rPr>
              <a:t>SimpleType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ts val="1000"/>
              </a:lnSpc>
            </a:pPr>
            <a:r>
              <a:rPr sz="850" spc="5" dirty="0">
                <a:latin typeface="Times New Roman"/>
                <a:cs typeface="Times New Roman"/>
              </a:rPr>
              <a:t>( SingleVariableDeclaration (</a:t>
            </a:r>
            <a:r>
              <a:rPr sz="850" spc="-25" dirty="0">
                <a:latin typeface="Times New Roman"/>
                <a:cs typeface="Times New Roman"/>
              </a:rPr>
              <a:t> </a:t>
            </a:r>
            <a:r>
              <a:rPr sz="850" spc="5" dirty="0">
                <a:latin typeface="Times New Roman"/>
                <a:cs typeface="Times New Roman"/>
              </a:rPr>
              <a:t>SimpleType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504236" y="4450711"/>
            <a:ext cx="126174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5" dirty="0">
                <a:latin typeface="Times New Roman"/>
                <a:cs typeface="Times New Roman"/>
              </a:rPr>
              <a:t>( </a:t>
            </a:r>
            <a:r>
              <a:rPr sz="850" spc="-15" dirty="0">
                <a:latin typeface="Times New Roman"/>
                <a:cs typeface="Times New Roman"/>
              </a:rPr>
              <a:t>SimpleName—Integer </a:t>
            </a:r>
            <a:r>
              <a:rPr sz="850" spc="5" dirty="0">
                <a:latin typeface="Times New Roman"/>
                <a:cs typeface="Times New Roman"/>
              </a:rPr>
              <a:t>) </a:t>
            </a:r>
            <a:r>
              <a:rPr sz="850" spc="685" dirty="0">
                <a:latin typeface="Microsoft JhengHei"/>
                <a:cs typeface="Microsoft JhengHei"/>
              </a:rPr>
              <a:t>·</a:t>
            </a:r>
            <a:endParaRPr sz="850">
              <a:latin typeface="Microsoft JhengHei"/>
              <a:cs typeface="Microsoft JhengHe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062370" y="4477611"/>
            <a:ext cx="1450340" cy="306705"/>
          </a:xfrm>
          <a:custGeom>
            <a:avLst/>
            <a:gdLst/>
            <a:ahLst/>
            <a:cxnLst/>
            <a:rect l="l" t="t" r="r" b="b"/>
            <a:pathLst>
              <a:path w="1450339" h="306704">
                <a:moveTo>
                  <a:pt x="0" y="0"/>
                </a:moveTo>
                <a:lnTo>
                  <a:pt x="0" y="270919"/>
                </a:lnTo>
                <a:lnTo>
                  <a:pt x="2768" y="284610"/>
                </a:lnTo>
                <a:lnTo>
                  <a:pt x="10318" y="295789"/>
                </a:lnTo>
                <a:lnTo>
                  <a:pt x="21513" y="303325"/>
                </a:lnTo>
                <a:lnTo>
                  <a:pt x="35220" y="306089"/>
                </a:lnTo>
                <a:lnTo>
                  <a:pt x="1414772" y="306089"/>
                </a:lnTo>
                <a:lnTo>
                  <a:pt x="1428487" y="303325"/>
                </a:lnTo>
                <a:lnTo>
                  <a:pt x="1439682" y="295789"/>
                </a:lnTo>
                <a:lnTo>
                  <a:pt x="1447227" y="284610"/>
                </a:lnTo>
                <a:lnTo>
                  <a:pt x="1449992" y="270919"/>
                </a:lnTo>
                <a:lnTo>
                  <a:pt x="1449992" y="269427"/>
                </a:lnTo>
              </a:path>
            </a:pathLst>
          </a:custGeom>
          <a:ln w="14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12364" y="4679473"/>
            <a:ext cx="0" cy="67945"/>
          </a:xfrm>
          <a:custGeom>
            <a:avLst/>
            <a:gdLst/>
            <a:ahLst/>
            <a:cxnLst/>
            <a:rect l="l" t="t" r="r" b="b"/>
            <a:pathLst>
              <a:path h="67945">
                <a:moveTo>
                  <a:pt x="0" y="0"/>
                </a:moveTo>
                <a:lnTo>
                  <a:pt x="0" y="67564"/>
                </a:lnTo>
              </a:path>
            </a:pathLst>
          </a:custGeom>
          <a:ln w="14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87010" y="4679474"/>
            <a:ext cx="50800" cy="67945"/>
          </a:xfrm>
          <a:custGeom>
            <a:avLst/>
            <a:gdLst/>
            <a:ahLst/>
            <a:cxnLst/>
            <a:rect l="l" t="t" r="r" b="b"/>
            <a:pathLst>
              <a:path w="50800" h="67945">
                <a:moveTo>
                  <a:pt x="0" y="67564"/>
                </a:moveTo>
                <a:lnTo>
                  <a:pt x="25352" y="0"/>
                </a:lnTo>
                <a:lnTo>
                  <a:pt x="50705" y="67564"/>
                </a:lnTo>
              </a:path>
            </a:pathLst>
          </a:custGeom>
          <a:ln w="140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705658" y="4557059"/>
            <a:ext cx="27876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Times New Roman"/>
                <a:cs typeface="Times New Roman"/>
              </a:rPr>
              <a:t>SBT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207363" y="4431856"/>
            <a:ext cx="197485" cy="84455"/>
          </a:xfrm>
          <a:custGeom>
            <a:avLst/>
            <a:gdLst/>
            <a:ahLst/>
            <a:cxnLst/>
            <a:rect l="l" t="t" r="r" b="b"/>
            <a:pathLst>
              <a:path w="197485" h="84454">
                <a:moveTo>
                  <a:pt x="42268" y="0"/>
                </a:moveTo>
                <a:lnTo>
                  <a:pt x="154976" y="0"/>
                </a:lnTo>
                <a:lnTo>
                  <a:pt x="171425" y="3319"/>
                </a:lnTo>
                <a:lnTo>
                  <a:pt x="184853" y="12370"/>
                </a:lnTo>
                <a:lnTo>
                  <a:pt x="193905" y="25794"/>
                </a:lnTo>
                <a:lnTo>
                  <a:pt x="197224" y="42232"/>
                </a:lnTo>
                <a:lnTo>
                  <a:pt x="193905" y="58667"/>
                </a:lnTo>
                <a:lnTo>
                  <a:pt x="184853" y="72084"/>
                </a:lnTo>
                <a:lnTo>
                  <a:pt x="171425" y="81128"/>
                </a:lnTo>
                <a:lnTo>
                  <a:pt x="154976" y="84444"/>
                </a:lnTo>
                <a:lnTo>
                  <a:pt x="42268" y="84444"/>
                </a:lnTo>
                <a:lnTo>
                  <a:pt x="25816" y="81128"/>
                </a:lnTo>
                <a:lnTo>
                  <a:pt x="12380" y="72084"/>
                </a:lnTo>
                <a:lnTo>
                  <a:pt x="3321" y="58667"/>
                </a:lnTo>
                <a:lnTo>
                  <a:pt x="0" y="42232"/>
                </a:lnTo>
                <a:lnTo>
                  <a:pt x="3321" y="25794"/>
                </a:lnTo>
                <a:lnTo>
                  <a:pt x="12380" y="12370"/>
                </a:lnTo>
                <a:lnTo>
                  <a:pt x="25816" y="3319"/>
                </a:lnTo>
                <a:lnTo>
                  <a:pt x="42268" y="0"/>
                </a:lnTo>
                <a:close/>
              </a:path>
            </a:pathLst>
          </a:custGeom>
          <a:ln w="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261103" y="4418080"/>
            <a:ext cx="89535" cy="109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spc="-40" dirty="0">
                <a:latin typeface="Arial"/>
                <a:cs typeface="Arial"/>
              </a:rPr>
              <a:t>x1</a:t>
            </a:r>
            <a:endParaRPr sz="5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573620" y="4431856"/>
            <a:ext cx="197485" cy="84455"/>
          </a:xfrm>
          <a:custGeom>
            <a:avLst/>
            <a:gdLst/>
            <a:ahLst/>
            <a:cxnLst/>
            <a:rect l="l" t="t" r="r" b="b"/>
            <a:pathLst>
              <a:path w="197484" h="84454">
                <a:moveTo>
                  <a:pt x="42268" y="0"/>
                </a:moveTo>
                <a:lnTo>
                  <a:pt x="154955" y="0"/>
                </a:lnTo>
                <a:lnTo>
                  <a:pt x="171416" y="3319"/>
                </a:lnTo>
                <a:lnTo>
                  <a:pt x="184850" y="12370"/>
                </a:lnTo>
                <a:lnTo>
                  <a:pt x="193905" y="25794"/>
                </a:lnTo>
                <a:lnTo>
                  <a:pt x="197224" y="42232"/>
                </a:lnTo>
                <a:lnTo>
                  <a:pt x="193905" y="58667"/>
                </a:lnTo>
                <a:lnTo>
                  <a:pt x="184850" y="72084"/>
                </a:lnTo>
                <a:lnTo>
                  <a:pt x="171416" y="81128"/>
                </a:lnTo>
                <a:lnTo>
                  <a:pt x="154955" y="84444"/>
                </a:lnTo>
                <a:lnTo>
                  <a:pt x="42268" y="84444"/>
                </a:lnTo>
                <a:lnTo>
                  <a:pt x="25816" y="81128"/>
                </a:lnTo>
                <a:lnTo>
                  <a:pt x="12380" y="72084"/>
                </a:lnTo>
                <a:lnTo>
                  <a:pt x="3321" y="58667"/>
                </a:lnTo>
                <a:lnTo>
                  <a:pt x="0" y="42232"/>
                </a:lnTo>
                <a:lnTo>
                  <a:pt x="3321" y="25794"/>
                </a:lnTo>
                <a:lnTo>
                  <a:pt x="12380" y="12370"/>
                </a:lnTo>
                <a:lnTo>
                  <a:pt x="25816" y="3319"/>
                </a:lnTo>
                <a:lnTo>
                  <a:pt x="42268" y="0"/>
                </a:lnTo>
                <a:close/>
              </a:path>
            </a:pathLst>
          </a:custGeom>
          <a:ln w="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18770" y="4431856"/>
            <a:ext cx="197485" cy="84455"/>
          </a:xfrm>
          <a:custGeom>
            <a:avLst/>
            <a:gdLst/>
            <a:ahLst/>
            <a:cxnLst/>
            <a:rect l="l" t="t" r="r" b="b"/>
            <a:pathLst>
              <a:path w="197484" h="84454">
                <a:moveTo>
                  <a:pt x="42268" y="0"/>
                </a:moveTo>
                <a:lnTo>
                  <a:pt x="154955" y="0"/>
                </a:lnTo>
                <a:lnTo>
                  <a:pt x="171416" y="3319"/>
                </a:lnTo>
                <a:lnTo>
                  <a:pt x="184850" y="12370"/>
                </a:lnTo>
                <a:lnTo>
                  <a:pt x="193905" y="25794"/>
                </a:lnTo>
                <a:lnTo>
                  <a:pt x="197224" y="42232"/>
                </a:lnTo>
                <a:lnTo>
                  <a:pt x="193905" y="58667"/>
                </a:lnTo>
                <a:lnTo>
                  <a:pt x="184850" y="72084"/>
                </a:lnTo>
                <a:lnTo>
                  <a:pt x="171416" y="81128"/>
                </a:lnTo>
                <a:lnTo>
                  <a:pt x="154955" y="84444"/>
                </a:lnTo>
                <a:lnTo>
                  <a:pt x="42268" y="84444"/>
                </a:lnTo>
                <a:lnTo>
                  <a:pt x="25816" y="81128"/>
                </a:lnTo>
                <a:lnTo>
                  <a:pt x="12380" y="72084"/>
                </a:lnTo>
                <a:lnTo>
                  <a:pt x="3321" y="58667"/>
                </a:lnTo>
                <a:lnTo>
                  <a:pt x="0" y="42232"/>
                </a:lnTo>
                <a:lnTo>
                  <a:pt x="3321" y="25794"/>
                </a:lnTo>
                <a:lnTo>
                  <a:pt x="12380" y="12370"/>
                </a:lnTo>
                <a:lnTo>
                  <a:pt x="25816" y="3319"/>
                </a:lnTo>
                <a:lnTo>
                  <a:pt x="42268" y="0"/>
                </a:lnTo>
                <a:close/>
              </a:path>
            </a:pathLst>
          </a:custGeom>
          <a:ln w="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31567" y="4431856"/>
            <a:ext cx="197485" cy="92075"/>
          </a:xfrm>
          <a:custGeom>
            <a:avLst/>
            <a:gdLst/>
            <a:ahLst/>
            <a:cxnLst/>
            <a:rect l="l" t="t" r="r" b="b"/>
            <a:pathLst>
              <a:path w="197484" h="92075">
                <a:moveTo>
                  <a:pt x="45792" y="0"/>
                </a:moveTo>
                <a:lnTo>
                  <a:pt x="151452" y="0"/>
                </a:lnTo>
                <a:lnTo>
                  <a:pt x="169273" y="3595"/>
                </a:lnTo>
                <a:lnTo>
                  <a:pt x="183822" y="13400"/>
                </a:lnTo>
                <a:lnTo>
                  <a:pt x="193628" y="27944"/>
                </a:lnTo>
                <a:lnTo>
                  <a:pt x="197224" y="45753"/>
                </a:lnTo>
                <a:lnTo>
                  <a:pt x="193628" y="63551"/>
                </a:lnTo>
                <a:lnTo>
                  <a:pt x="183822" y="78088"/>
                </a:lnTo>
                <a:lnTo>
                  <a:pt x="169273" y="87891"/>
                </a:lnTo>
                <a:lnTo>
                  <a:pt x="151452" y="91487"/>
                </a:lnTo>
                <a:lnTo>
                  <a:pt x="45792" y="91487"/>
                </a:lnTo>
                <a:lnTo>
                  <a:pt x="27967" y="87891"/>
                </a:lnTo>
                <a:lnTo>
                  <a:pt x="13412" y="78088"/>
                </a:lnTo>
                <a:lnTo>
                  <a:pt x="3598" y="63551"/>
                </a:lnTo>
                <a:lnTo>
                  <a:pt x="0" y="45753"/>
                </a:lnTo>
                <a:lnTo>
                  <a:pt x="3598" y="27944"/>
                </a:lnTo>
                <a:lnTo>
                  <a:pt x="13412" y="13400"/>
                </a:lnTo>
                <a:lnTo>
                  <a:pt x="27967" y="3595"/>
                </a:lnTo>
                <a:lnTo>
                  <a:pt x="45792" y="0"/>
                </a:lnTo>
                <a:close/>
              </a:path>
            </a:pathLst>
          </a:custGeom>
          <a:ln w="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566485" y="4419033"/>
            <a:ext cx="121920" cy="109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spc="5" dirty="0">
                <a:latin typeface="Arial"/>
                <a:cs typeface="Arial"/>
              </a:rPr>
              <a:t>xm</a:t>
            </a:r>
            <a:endParaRPr sz="55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207362" y="4255923"/>
            <a:ext cx="197485" cy="84455"/>
          </a:xfrm>
          <a:custGeom>
            <a:avLst/>
            <a:gdLst/>
            <a:ahLst/>
            <a:cxnLst/>
            <a:rect l="l" t="t" r="r" b="b"/>
            <a:pathLst>
              <a:path w="197485" h="84454">
                <a:moveTo>
                  <a:pt x="154978" y="0"/>
                </a:moveTo>
                <a:lnTo>
                  <a:pt x="42269" y="0"/>
                </a:lnTo>
                <a:lnTo>
                  <a:pt x="25817" y="3319"/>
                </a:lnTo>
                <a:lnTo>
                  <a:pt x="12381" y="12371"/>
                </a:lnTo>
                <a:lnTo>
                  <a:pt x="3322" y="25796"/>
                </a:lnTo>
                <a:lnTo>
                  <a:pt x="0" y="42235"/>
                </a:lnTo>
                <a:lnTo>
                  <a:pt x="3322" y="58669"/>
                </a:lnTo>
                <a:lnTo>
                  <a:pt x="12381" y="72086"/>
                </a:lnTo>
                <a:lnTo>
                  <a:pt x="25817" y="81130"/>
                </a:lnTo>
                <a:lnTo>
                  <a:pt x="42269" y="84446"/>
                </a:lnTo>
                <a:lnTo>
                  <a:pt x="154978" y="84446"/>
                </a:lnTo>
                <a:lnTo>
                  <a:pt x="171426" y="81130"/>
                </a:lnTo>
                <a:lnTo>
                  <a:pt x="184854" y="72086"/>
                </a:lnTo>
                <a:lnTo>
                  <a:pt x="193906" y="58669"/>
                </a:lnTo>
                <a:lnTo>
                  <a:pt x="197224" y="42235"/>
                </a:lnTo>
                <a:lnTo>
                  <a:pt x="193906" y="25796"/>
                </a:lnTo>
                <a:lnTo>
                  <a:pt x="184854" y="12371"/>
                </a:lnTo>
                <a:lnTo>
                  <a:pt x="171426" y="3319"/>
                </a:lnTo>
                <a:lnTo>
                  <a:pt x="154978" y="0"/>
                </a:lnTo>
                <a:close/>
              </a:path>
            </a:pathLst>
          </a:custGeom>
          <a:solidFill>
            <a:srgbClr val="7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07363" y="4255904"/>
            <a:ext cx="197485" cy="84455"/>
          </a:xfrm>
          <a:custGeom>
            <a:avLst/>
            <a:gdLst/>
            <a:ahLst/>
            <a:cxnLst/>
            <a:rect l="l" t="t" r="r" b="b"/>
            <a:pathLst>
              <a:path w="197485" h="84454">
                <a:moveTo>
                  <a:pt x="42268" y="0"/>
                </a:moveTo>
                <a:lnTo>
                  <a:pt x="154976" y="0"/>
                </a:lnTo>
                <a:lnTo>
                  <a:pt x="171425" y="3319"/>
                </a:lnTo>
                <a:lnTo>
                  <a:pt x="184853" y="12370"/>
                </a:lnTo>
                <a:lnTo>
                  <a:pt x="193905" y="25794"/>
                </a:lnTo>
                <a:lnTo>
                  <a:pt x="197224" y="42232"/>
                </a:lnTo>
                <a:lnTo>
                  <a:pt x="193905" y="58667"/>
                </a:lnTo>
                <a:lnTo>
                  <a:pt x="184853" y="72084"/>
                </a:lnTo>
                <a:lnTo>
                  <a:pt x="171425" y="81128"/>
                </a:lnTo>
                <a:lnTo>
                  <a:pt x="154976" y="84444"/>
                </a:lnTo>
                <a:lnTo>
                  <a:pt x="42268" y="84444"/>
                </a:lnTo>
                <a:lnTo>
                  <a:pt x="25816" y="81128"/>
                </a:lnTo>
                <a:lnTo>
                  <a:pt x="12380" y="72084"/>
                </a:lnTo>
                <a:lnTo>
                  <a:pt x="3321" y="58667"/>
                </a:lnTo>
                <a:lnTo>
                  <a:pt x="0" y="42232"/>
                </a:lnTo>
                <a:lnTo>
                  <a:pt x="3321" y="25794"/>
                </a:lnTo>
                <a:lnTo>
                  <a:pt x="12380" y="12370"/>
                </a:lnTo>
                <a:lnTo>
                  <a:pt x="25816" y="3319"/>
                </a:lnTo>
                <a:lnTo>
                  <a:pt x="42268" y="0"/>
                </a:lnTo>
                <a:close/>
              </a:path>
            </a:pathLst>
          </a:custGeom>
          <a:ln w="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6261247" y="4240241"/>
            <a:ext cx="89535" cy="109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spc="-40" dirty="0">
                <a:latin typeface="Arial"/>
                <a:cs typeface="Arial"/>
              </a:rPr>
              <a:t>s1</a:t>
            </a:r>
            <a:endParaRPr sz="55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573620" y="4255923"/>
            <a:ext cx="197485" cy="84455"/>
          </a:xfrm>
          <a:custGeom>
            <a:avLst/>
            <a:gdLst/>
            <a:ahLst/>
            <a:cxnLst/>
            <a:rect l="l" t="t" r="r" b="b"/>
            <a:pathLst>
              <a:path w="197484" h="84454">
                <a:moveTo>
                  <a:pt x="154955" y="0"/>
                </a:moveTo>
                <a:lnTo>
                  <a:pt x="42268" y="0"/>
                </a:lnTo>
                <a:lnTo>
                  <a:pt x="25816" y="3319"/>
                </a:lnTo>
                <a:lnTo>
                  <a:pt x="12380" y="12371"/>
                </a:lnTo>
                <a:lnTo>
                  <a:pt x="3321" y="25796"/>
                </a:lnTo>
                <a:lnTo>
                  <a:pt x="0" y="42235"/>
                </a:lnTo>
                <a:lnTo>
                  <a:pt x="3321" y="58669"/>
                </a:lnTo>
                <a:lnTo>
                  <a:pt x="12380" y="72086"/>
                </a:lnTo>
                <a:lnTo>
                  <a:pt x="25816" y="81130"/>
                </a:lnTo>
                <a:lnTo>
                  <a:pt x="42268" y="84446"/>
                </a:lnTo>
                <a:lnTo>
                  <a:pt x="154955" y="84446"/>
                </a:lnTo>
                <a:lnTo>
                  <a:pt x="171415" y="81130"/>
                </a:lnTo>
                <a:lnTo>
                  <a:pt x="184849" y="72086"/>
                </a:lnTo>
                <a:lnTo>
                  <a:pt x="193903" y="58669"/>
                </a:lnTo>
                <a:lnTo>
                  <a:pt x="197222" y="42235"/>
                </a:lnTo>
                <a:lnTo>
                  <a:pt x="193903" y="25796"/>
                </a:lnTo>
                <a:lnTo>
                  <a:pt x="184849" y="12371"/>
                </a:lnTo>
                <a:lnTo>
                  <a:pt x="171415" y="3319"/>
                </a:lnTo>
                <a:lnTo>
                  <a:pt x="154955" y="0"/>
                </a:lnTo>
                <a:close/>
              </a:path>
            </a:pathLst>
          </a:custGeom>
          <a:solidFill>
            <a:srgbClr val="7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573620" y="4255904"/>
            <a:ext cx="197485" cy="84455"/>
          </a:xfrm>
          <a:custGeom>
            <a:avLst/>
            <a:gdLst/>
            <a:ahLst/>
            <a:cxnLst/>
            <a:rect l="l" t="t" r="r" b="b"/>
            <a:pathLst>
              <a:path w="197484" h="84454">
                <a:moveTo>
                  <a:pt x="42268" y="0"/>
                </a:moveTo>
                <a:lnTo>
                  <a:pt x="154955" y="0"/>
                </a:lnTo>
                <a:lnTo>
                  <a:pt x="171416" y="3319"/>
                </a:lnTo>
                <a:lnTo>
                  <a:pt x="184850" y="12370"/>
                </a:lnTo>
                <a:lnTo>
                  <a:pt x="193905" y="25794"/>
                </a:lnTo>
                <a:lnTo>
                  <a:pt x="197224" y="42232"/>
                </a:lnTo>
                <a:lnTo>
                  <a:pt x="193905" y="58667"/>
                </a:lnTo>
                <a:lnTo>
                  <a:pt x="184850" y="72084"/>
                </a:lnTo>
                <a:lnTo>
                  <a:pt x="171416" y="81128"/>
                </a:lnTo>
                <a:lnTo>
                  <a:pt x="154955" y="84444"/>
                </a:lnTo>
                <a:lnTo>
                  <a:pt x="42268" y="84444"/>
                </a:lnTo>
                <a:lnTo>
                  <a:pt x="25816" y="81128"/>
                </a:lnTo>
                <a:lnTo>
                  <a:pt x="12380" y="72084"/>
                </a:lnTo>
                <a:lnTo>
                  <a:pt x="3321" y="58667"/>
                </a:lnTo>
                <a:lnTo>
                  <a:pt x="0" y="42232"/>
                </a:lnTo>
                <a:lnTo>
                  <a:pt x="3321" y="25794"/>
                </a:lnTo>
                <a:lnTo>
                  <a:pt x="12380" y="12370"/>
                </a:lnTo>
                <a:lnTo>
                  <a:pt x="25816" y="3319"/>
                </a:lnTo>
                <a:lnTo>
                  <a:pt x="42268" y="0"/>
                </a:lnTo>
                <a:close/>
              </a:path>
            </a:pathLst>
          </a:custGeom>
          <a:ln w="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616517" y="4240241"/>
            <a:ext cx="103505" cy="109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spc="10" dirty="0">
                <a:latin typeface="Arial"/>
                <a:cs typeface="Arial"/>
              </a:rPr>
              <a:t>s2</a:t>
            </a:r>
            <a:endParaRPr sz="55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918770" y="4255923"/>
            <a:ext cx="197485" cy="84455"/>
          </a:xfrm>
          <a:custGeom>
            <a:avLst/>
            <a:gdLst/>
            <a:ahLst/>
            <a:cxnLst/>
            <a:rect l="l" t="t" r="r" b="b"/>
            <a:pathLst>
              <a:path w="197484" h="84454">
                <a:moveTo>
                  <a:pt x="154957" y="0"/>
                </a:moveTo>
                <a:lnTo>
                  <a:pt x="42268" y="0"/>
                </a:lnTo>
                <a:lnTo>
                  <a:pt x="25816" y="3319"/>
                </a:lnTo>
                <a:lnTo>
                  <a:pt x="12381" y="12371"/>
                </a:lnTo>
                <a:lnTo>
                  <a:pt x="3322" y="25796"/>
                </a:lnTo>
                <a:lnTo>
                  <a:pt x="0" y="42235"/>
                </a:lnTo>
                <a:lnTo>
                  <a:pt x="3322" y="58669"/>
                </a:lnTo>
                <a:lnTo>
                  <a:pt x="12381" y="72086"/>
                </a:lnTo>
                <a:lnTo>
                  <a:pt x="25816" y="81130"/>
                </a:lnTo>
                <a:lnTo>
                  <a:pt x="42268" y="84446"/>
                </a:lnTo>
                <a:lnTo>
                  <a:pt x="154957" y="84446"/>
                </a:lnTo>
                <a:lnTo>
                  <a:pt x="171417" y="81130"/>
                </a:lnTo>
                <a:lnTo>
                  <a:pt x="184851" y="72086"/>
                </a:lnTo>
                <a:lnTo>
                  <a:pt x="193905" y="58669"/>
                </a:lnTo>
                <a:lnTo>
                  <a:pt x="197224" y="42235"/>
                </a:lnTo>
                <a:lnTo>
                  <a:pt x="193905" y="25796"/>
                </a:lnTo>
                <a:lnTo>
                  <a:pt x="184851" y="12371"/>
                </a:lnTo>
                <a:lnTo>
                  <a:pt x="171417" y="3319"/>
                </a:lnTo>
                <a:lnTo>
                  <a:pt x="154957" y="0"/>
                </a:lnTo>
                <a:close/>
              </a:path>
            </a:pathLst>
          </a:custGeom>
          <a:solidFill>
            <a:srgbClr val="7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18770" y="4255904"/>
            <a:ext cx="197485" cy="84455"/>
          </a:xfrm>
          <a:custGeom>
            <a:avLst/>
            <a:gdLst/>
            <a:ahLst/>
            <a:cxnLst/>
            <a:rect l="l" t="t" r="r" b="b"/>
            <a:pathLst>
              <a:path w="197484" h="84454">
                <a:moveTo>
                  <a:pt x="42268" y="0"/>
                </a:moveTo>
                <a:lnTo>
                  <a:pt x="154955" y="0"/>
                </a:lnTo>
                <a:lnTo>
                  <a:pt x="171416" y="3319"/>
                </a:lnTo>
                <a:lnTo>
                  <a:pt x="184850" y="12370"/>
                </a:lnTo>
                <a:lnTo>
                  <a:pt x="193905" y="25794"/>
                </a:lnTo>
                <a:lnTo>
                  <a:pt x="197224" y="42232"/>
                </a:lnTo>
                <a:lnTo>
                  <a:pt x="193905" y="58667"/>
                </a:lnTo>
                <a:lnTo>
                  <a:pt x="184850" y="72084"/>
                </a:lnTo>
                <a:lnTo>
                  <a:pt x="171416" y="81128"/>
                </a:lnTo>
                <a:lnTo>
                  <a:pt x="154955" y="84444"/>
                </a:lnTo>
                <a:lnTo>
                  <a:pt x="42268" y="84444"/>
                </a:lnTo>
                <a:lnTo>
                  <a:pt x="25816" y="81128"/>
                </a:lnTo>
                <a:lnTo>
                  <a:pt x="12380" y="72084"/>
                </a:lnTo>
                <a:lnTo>
                  <a:pt x="3321" y="58667"/>
                </a:lnTo>
                <a:lnTo>
                  <a:pt x="0" y="42232"/>
                </a:lnTo>
                <a:lnTo>
                  <a:pt x="3321" y="25794"/>
                </a:lnTo>
                <a:lnTo>
                  <a:pt x="12380" y="12370"/>
                </a:lnTo>
                <a:lnTo>
                  <a:pt x="25816" y="3319"/>
                </a:lnTo>
                <a:lnTo>
                  <a:pt x="42268" y="0"/>
                </a:lnTo>
                <a:close/>
              </a:path>
            </a:pathLst>
          </a:custGeom>
          <a:ln w="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6964861" y="4240241"/>
            <a:ext cx="103505" cy="109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spc="10" dirty="0">
                <a:latin typeface="Arial"/>
                <a:cs typeface="Arial"/>
              </a:rPr>
              <a:t>s3</a:t>
            </a:r>
            <a:endParaRPr sz="55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531568" y="4255923"/>
            <a:ext cx="197485" cy="84455"/>
          </a:xfrm>
          <a:custGeom>
            <a:avLst/>
            <a:gdLst/>
            <a:ahLst/>
            <a:cxnLst/>
            <a:rect l="l" t="t" r="r" b="b"/>
            <a:pathLst>
              <a:path w="197484" h="84454">
                <a:moveTo>
                  <a:pt x="154975" y="0"/>
                </a:moveTo>
                <a:lnTo>
                  <a:pt x="42268" y="0"/>
                </a:lnTo>
                <a:lnTo>
                  <a:pt x="25816" y="3319"/>
                </a:lnTo>
                <a:lnTo>
                  <a:pt x="12380" y="12371"/>
                </a:lnTo>
                <a:lnTo>
                  <a:pt x="3321" y="25796"/>
                </a:lnTo>
                <a:lnTo>
                  <a:pt x="0" y="42235"/>
                </a:lnTo>
                <a:lnTo>
                  <a:pt x="3321" y="58669"/>
                </a:lnTo>
                <a:lnTo>
                  <a:pt x="12380" y="72086"/>
                </a:lnTo>
                <a:lnTo>
                  <a:pt x="25816" y="81130"/>
                </a:lnTo>
                <a:lnTo>
                  <a:pt x="42268" y="84446"/>
                </a:lnTo>
                <a:lnTo>
                  <a:pt x="154975" y="84446"/>
                </a:lnTo>
                <a:lnTo>
                  <a:pt x="171424" y="81130"/>
                </a:lnTo>
                <a:lnTo>
                  <a:pt x="184852" y="72086"/>
                </a:lnTo>
                <a:lnTo>
                  <a:pt x="193903" y="58669"/>
                </a:lnTo>
                <a:lnTo>
                  <a:pt x="197222" y="42235"/>
                </a:lnTo>
                <a:lnTo>
                  <a:pt x="193903" y="25796"/>
                </a:lnTo>
                <a:lnTo>
                  <a:pt x="184852" y="12371"/>
                </a:lnTo>
                <a:lnTo>
                  <a:pt x="171424" y="3319"/>
                </a:lnTo>
                <a:lnTo>
                  <a:pt x="154975" y="0"/>
                </a:lnTo>
                <a:close/>
              </a:path>
            </a:pathLst>
          </a:custGeom>
          <a:solidFill>
            <a:srgbClr val="7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31568" y="4255904"/>
            <a:ext cx="197485" cy="84455"/>
          </a:xfrm>
          <a:custGeom>
            <a:avLst/>
            <a:gdLst/>
            <a:ahLst/>
            <a:cxnLst/>
            <a:rect l="l" t="t" r="r" b="b"/>
            <a:pathLst>
              <a:path w="197484" h="84454">
                <a:moveTo>
                  <a:pt x="42268" y="0"/>
                </a:moveTo>
                <a:lnTo>
                  <a:pt x="154976" y="0"/>
                </a:lnTo>
                <a:lnTo>
                  <a:pt x="171425" y="3319"/>
                </a:lnTo>
                <a:lnTo>
                  <a:pt x="184853" y="12370"/>
                </a:lnTo>
                <a:lnTo>
                  <a:pt x="193905" y="25794"/>
                </a:lnTo>
                <a:lnTo>
                  <a:pt x="197224" y="42232"/>
                </a:lnTo>
                <a:lnTo>
                  <a:pt x="193905" y="58667"/>
                </a:lnTo>
                <a:lnTo>
                  <a:pt x="184853" y="72084"/>
                </a:lnTo>
                <a:lnTo>
                  <a:pt x="171425" y="81128"/>
                </a:lnTo>
                <a:lnTo>
                  <a:pt x="154976" y="84444"/>
                </a:lnTo>
                <a:lnTo>
                  <a:pt x="42268" y="84444"/>
                </a:lnTo>
                <a:lnTo>
                  <a:pt x="25816" y="81128"/>
                </a:lnTo>
                <a:lnTo>
                  <a:pt x="12380" y="72084"/>
                </a:lnTo>
                <a:lnTo>
                  <a:pt x="3321" y="58667"/>
                </a:lnTo>
                <a:lnTo>
                  <a:pt x="0" y="42232"/>
                </a:lnTo>
                <a:lnTo>
                  <a:pt x="3321" y="25794"/>
                </a:lnTo>
                <a:lnTo>
                  <a:pt x="12380" y="12370"/>
                </a:lnTo>
                <a:lnTo>
                  <a:pt x="25816" y="3319"/>
                </a:lnTo>
                <a:lnTo>
                  <a:pt x="42268" y="0"/>
                </a:lnTo>
                <a:close/>
              </a:path>
            </a:pathLst>
          </a:custGeom>
          <a:ln w="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566628" y="4241194"/>
            <a:ext cx="121285" cy="109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spc="5" dirty="0">
                <a:latin typeface="Arial"/>
                <a:cs typeface="Arial"/>
              </a:rPr>
              <a:t>sm</a:t>
            </a:r>
            <a:endParaRPr sz="55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305851" y="4409301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241"/>
                </a:moveTo>
                <a:lnTo>
                  <a:pt x="0" y="0"/>
                </a:lnTo>
              </a:path>
            </a:pathLst>
          </a:custGeom>
          <a:ln w="7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305851" y="4353004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296"/>
                </a:lnTo>
              </a:path>
            </a:pathLst>
          </a:custGeom>
          <a:ln w="7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284728" y="4353005"/>
            <a:ext cx="42545" cy="56515"/>
          </a:xfrm>
          <a:custGeom>
            <a:avLst/>
            <a:gdLst/>
            <a:ahLst/>
            <a:cxnLst/>
            <a:rect l="l" t="t" r="r" b="b"/>
            <a:pathLst>
              <a:path w="42545" h="56514">
                <a:moveTo>
                  <a:pt x="0" y="56296"/>
                </a:moveTo>
                <a:lnTo>
                  <a:pt x="21123" y="0"/>
                </a:lnTo>
                <a:lnTo>
                  <a:pt x="42268" y="56296"/>
                </a:lnTo>
              </a:path>
            </a:pathLst>
          </a:custGeom>
          <a:ln w="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668126" y="4409301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241"/>
                </a:moveTo>
                <a:lnTo>
                  <a:pt x="0" y="0"/>
                </a:lnTo>
              </a:path>
            </a:pathLst>
          </a:custGeom>
          <a:ln w="7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668126" y="4353004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296"/>
                </a:lnTo>
              </a:path>
            </a:pathLst>
          </a:custGeom>
          <a:ln w="7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647002" y="4353005"/>
            <a:ext cx="42545" cy="56515"/>
          </a:xfrm>
          <a:custGeom>
            <a:avLst/>
            <a:gdLst/>
            <a:ahLst/>
            <a:cxnLst/>
            <a:rect l="l" t="t" r="r" b="b"/>
            <a:pathLst>
              <a:path w="42545" h="56514">
                <a:moveTo>
                  <a:pt x="0" y="56296"/>
                </a:moveTo>
                <a:lnTo>
                  <a:pt x="21123" y="0"/>
                </a:lnTo>
                <a:lnTo>
                  <a:pt x="42268" y="56296"/>
                </a:lnTo>
              </a:path>
            </a:pathLst>
          </a:custGeom>
          <a:ln w="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16470" y="4409301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241"/>
                </a:moveTo>
                <a:lnTo>
                  <a:pt x="0" y="0"/>
                </a:lnTo>
              </a:path>
            </a:pathLst>
          </a:custGeom>
          <a:ln w="7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016470" y="4353004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296"/>
                </a:lnTo>
              </a:path>
            </a:pathLst>
          </a:custGeom>
          <a:ln w="7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995348" y="4353005"/>
            <a:ext cx="42545" cy="56515"/>
          </a:xfrm>
          <a:custGeom>
            <a:avLst/>
            <a:gdLst/>
            <a:ahLst/>
            <a:cxnLst/>
            <a:rect l="l" t="t" r="r" b="b"/>
            <a:pathLst>
              <a:path w="42545" h="56514">
                <a:moveTo>
                  <a:pt x="0" y="56296"/>
                </a:moveTo>
                <a:lnTo>
                  <a:pt x="21123" y="0"/>
                </a:lnTo>
                <a:lnTo>
                  <a:pt x="42268" y="56296"/>
                </a:lnTo>
              </a:path>
            </a:pathLst>
          </a:custGeom>
          <a:ln w="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627215" y="4410254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241"/>
                </a:moveTo>
                <a:lnTo>
                  <a:pt x="0" y="0"/>
                </a:lnTo>
              </a:path>
            </a:pathLst>
          </a:custGeom>
          <a:ln w="7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627215" y="4353937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296"/>
                </a:lnTo>
              </a:path>
            </a:pathLst>
          </a:custGeom>
          <a:ln w="7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606090" y="4353937"/>
            <a:ext cx="42545" cy="56515"/>
          </a:xfrm>
          <a:custGeom>
            <a:avLst/>
            <a:gdLst/>
            <a:ahLst/>
            <a:cxnLst/>
            <a:rect l="l" t="t" r="r" b="b"/>
            <a:pathLst>
              <a:path w="42545" h="56514">
                <a:moveTo>
                  <a:pt x="0" y="56296"/>
                </a:moveTo>
                <a:lnTo>
                  <a:pt x="21123" y="0"/>
                </a:lnTo>
                <a:lnTo>
                  <a:pt x="42268" y="56296"/>
                </a:lnTo>
              </a:path>
            </a:pathLst>
          </a:custGeom>
          <a:ln w="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7274545" y="4235228"/>
            <a:ext cx="95885" cy="109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spc="409" dirty="0">
                <a:latin typeface="Times New Roman"/>
                <a:cs typeface="Times New Roman"/>
              </a:rPr>
              <a:t> 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281592" y="4420411"/>
            <a:ext cx="81915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325" dirty="0">
                <a:latin typeface="Times New Roman"/>
                <a:cs typeface="Times New Roman"/>
              </a:rPr>
              <a:t> 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115167" y="4295174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19" y="0"/>
                </a:lnTo>
              </a:path>
            </a:pathLst>
          </a:custGeom>
          <a:ln w="7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196386" y="4295174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56343" y="0"/>
                </a:moveTo>
                <a:lnTo>
                  <a:pt x="0" y="0"/>
                </a:lnTo>
              </a:path>
            </a:pathLst>
          </a:custGeom>
          <a:ln w="7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196386" y="4274069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5" h="42545">
                <a:moveTo>
                  <a:pt x="0" y="0"/>
                </a:moveTo>
                <a:lnTo>
                  <a:pt x="56343" y="21106"/>
                </a:lnTo>
                <a:lnTo>
                  <a:pt x="0" y="42232"/>
                </a:lnTo>
              </a:path>
            </a:pathLst>
          </a:custGeom>
          <a:ln w="7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377586" y="4295342"/>
            <a:ext cx="81280" cy="635"/>
          </a:xfrm>
          <a:custGeom>
            <a:avLst/>
            <a:gdLst/>
            <a:ahLst/>
            <a:cxnLst/>
            <a:rect l="l" t="t" r="r" b="b"/>
            <a:pathLst>
              <a:path w="81279" h="635">
                <a:moveTo>
                  <a:pt x="0" y="0"/>
                </a:moveTo>
                <a:lnTo>
                  <a:pt x="81219" y="248"/>
                </a:lnTo>
              </a:path>
            </a:pathLst>
          </a:custGeom>
          <a:ln w="7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458805" y="4295609"/>
            <a:ext cx="56515" cy="635"/>
          </a:xfrm>
          <a:custGeom>
            <a:avLst/>
            <a:gdLst/>
            <a:ahLst/>
            <a:cxnLst/>
            <a:rect l="l" t="t" r="r" b="b"/>
            <a:pathLst>
              <a:path w="56515" h="635">
                <a:moveTo>
                  <a:pt x="-3521" y="82"/>
                </a:moveTo>
                <a:lnTo>
                  <a:pt x="59864" y="82"/>
                </a:lnTo>
              </a:path>
            </a:pathLst>
          </a:custGeom>
          <a:ln w="7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458743" y="4274483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5" h="42545">
                <a:moveTo>
                  <a:pt x="124" y="0"/>
                </a:moveTo>
                <a:lnTo>
                  <a:pt x="56406" y="21292"/>
                </a:lnTo>
                <a:lnTo>
                  <a:pt x="0" y="42232"/>
                </a:lnTo>
              </a:path>
            </a:pathLst>
          </a:custGeom>
          <a:ln w="7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404546" y="4295174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150" y="0"/>
                </a:lnTo>
              </a:path>
            </a:pathLst>
          </a:custGeom>
          <a:ln w="7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499717" y="4295174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56343" y="0"/>
                </a:moveTo>
                <a:lnTo>
                  <a:pt x="0" y="0"/>
                </a:lnTo>
              </a:path>
            </a:pathLst>
          </a:custGeom>
          <a:ln w="7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499717" y="4274069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5" h="42545">
                <a:moveTo>
                  <a:pt x="0" y="0"/>
                </a:moveTo>
                <a:lnTo>
                  <a:pt x="56343" y="21106"/>
                </a:lnTo>
                <a:lnTo>
                  <a:pt x="0" y="42232"/>
                </a:lnTo>
              </a:path>
            </a:pathLst>
          </a:custGeom>
          <a:ln w="7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766821" y="4295174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19" y="0"/>
                </a:lnTo>
              </a:path>
            </a:pathLst>
          </a:custGeom>
          <a:ln w="7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848040" y="4295174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56343" y="0"/>
                </a:moveTo>
                <a:lnTo>
                  <a:pt x="0" y="0"/>
                </a:lnTo>
              </a:path>
            </a:pathLst>
          </a:custGeom>
          <a:ln w="7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848040" y="4274069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5" h="42545">
                <a:moveTo>
                  <a:pt x="0" y="0"/>
                </a:moveTo>
                <a:lnTo>
                  <a:pt x="56343" y="21106"/>
                </a:lnTo>
                <a:lnTo>
                  <a:pt x="0" y="42232"/>
                </a:lnTo>
              </a:path>
            </a:pathLst>
          </a:custGeom>
          <a:ln w="7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925623" y="4192584"/>
            <a:ext cx="1951355" cy="542290"/>
          </a:xfrm>
          <a:custGeom>
            <a:avLst/>
            <a:gdLst/>
            <a:ahLst/>
            <a:cxnLst/>
            <a:rect l="l" t="t" r="r" b="b"/>
            <a:pathLst>
              <a:path w="1951354" h="542289">
                <a:moveTo>
                  <a:pt x="0" y="541900"/>
                </a:moveTo>
                <a:lnTo>
                  <a:pt x="1951096" y="541900"/>
                </a:lnTo>
                <a:lnTo>
                  <a:pt x="1951096" y="0"/>
                </a:lnTo>
                <a:lnTo>
                  <a:pt x="0" y="0"/>
                </a:lnTo>
                <a:lnTo>
                  <a:pt x="0" y="541900"/>
                </a:lnTo>
                <a:close/>
              </a:path>
            </a:pathLst>
          </a:custGeom>
          <a:ln w="7042">
            <a:solidFill>
              <a:srgbClr val="A5A5A5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6516266" y="4406999"/>
            <a:ext cx="767080" cy="30289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106680" algn="ctr">
              <a:lnSpc>
                <a:spcPct val="100000"/>
              </a:lnSpc>
              <a:spcBef>
                <a:spcPts val="190"/>
              </a:spcBef>
              <a:tabLst>
                <a:tab pos="347980" algn="l"/>
              </a:tabLst>
            </a:pPr>
            <a:r>
              <a:rPr sz="550" spc="10" dirty="0">
                <a:latin typeface="Arial"/>
                <a:cs typeface="Arial"/>
              </a:rPr>
              <a:t>x2	x3</a:t>
            </a:r>
            <a:endParaRPr sz="5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050" b="1" dirty="0">
                <a:latin typeface="Times New Roman"/>
                <a:cs typeface="Times New Roman"/>
              </a:rPr>
              <a:t>Encoder</a:t>
            </a:r>
            <a:r>
              <a:rPr sz="1050" b="1" spc="80" dirty="0">
                <a:latin typeface="Times New Roman"/>
                <a:cs typeface="Times New Roman"/>
              </a:rPr>
              <a:t> </a:t>
            </a:r>
            <a:r>
              <a:rPr sz="800" b="1" i="1" spc="5" dirty="0">
                <a:solidFill>
                  <a:srgbClr val="0096FF"/>
                </a:solidFill>
                <a:latin typeface="Times New Roman"/>
                <a:cs typeface="Times New Roman"/>
              </a:rPr>
              <a:t>P(X)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6179191" y="3974400"/>
            <a:ext cx="1591945" cy="120014"/>
          </a:xfrm>
          <a:custGeom>
            <a:avLst/>
            <a:gdLst/>
            <a:ahLst/>
            <a:cxnLst/>
            <a:rect l="l" t="t" r="r" b="b"/>
            <a:pathLst>
              <a:path w="1591945" h="120014">
                <a:moveTo>
                  <a:pt x="1535504" y="0"/>
                </a:moveTo>
                <a:lnTo>
                  <a:pt x="56343" y="0"/>
                </a:lnTo>
                <a:lnTo>
                  <a:pt x="34413" y="4424"/>
                </a:lnTo>
                <a:lnTo>
                  <a:pt x="16503" y="16490"/>
                </a:lnTo>
                <a:lnTo>
                  <a:pt x="4428" y="34384"/>
                </a:lnTo>
                <a:lnTo>
                  <a:pt x="0" y="56296"/>
                </a:lnTo>
                <a:lnTo>
                  <a:pt x="0" y="63339"/>
                </a:lnTo>
                <a:lnTo>
                  <a:pt x="4428" y="85252"/>
                </a:lnTo>
                <a:lnTo>
                  <a:pt x="16503" y="103146"/>
                </a:lnTo>
                <a:lnTo>
                  <a:pt x="34413" y="115212"/>
                </a:lnTo>
                <a:lnTo>
                  <a:pt x="56343" y="119636"/>
                </a:lnTo>
                <a:lnTo>
                  <a:pt x="1535504" y="119636"/>
                </a:lnTo>
                <a:lnTo>
                  <a:pt x="1557447" y="115212"/>
                </a:lnTo>
                <a:lnTo>
                  <a:pt x="1575362" y="103146"/>
                </a:lnTo>
                <a:lnTo>
                  <a:pt x="1587439" y="85252"/>
                </a:lnTo>
                <a:lnTo>
                  <a:pt x="1591867" y="63339"/>
                </a:lnTo>
                <a:lnTo>
                  <a:pt x="1591867" y="56296"/>
                </a:lnTo>
                <a:lnTo>
                  <a:pt x="1587439" y="34384"/>
                </a:lnTo>
                <a:lnTo>
                  <a:pt x="1575362" y="16490"/>
                </a:lnTo>
                <a:lnTo>
                  <a:pt x="1557447" y="4424"/>
                </a:lnTo>
                <a:lnTo>
                  <a:pt x="1535504" y="0"/>
                </a:lnTo>
                <a:close/>
              </a:path>
            </a:pathLst>
          </a:custGeom>
          <a:solidFill>
            <a:srgbClr val="FFD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179191" y="3974400"/>
            <a:ext cx="1591945" cy="120014"/>
          </a:xfrm>
          <a:custGeom>
            <a:avLst/>
            <a:gdLst/>
            <a:ahLst/>
            <a:cxnLst/>
            <a:rect l="l" t="t" r="r" b="b"/>
            <a:pathLst>
              <a:path w="1591945" h="120014">
                <a:moveTo>
                  <a:pt x="56343" y="0"/>
                </a:moveTo>
                <a:lnTo>
                  <a:pt x="1535503" y="0"/>
                </a:lnTo>
                <a:lnTo>
                  <a:pt x="1557446" y="4424"/>
                </a:lnTo>
                <a:lnTo>
                  <a:pt x="1575362" y="16489"/>
                </a:lnTo>
                <a:lnTo>
                  <a:pt x="1587439" y="34384"/>
                </a:lnTo>
                <a:lnTo>
                  <a:pt x="1591868" y="56296"/>
                </a:lnTo>
                <a:lnTo>
                  <a:pt x="1591868" y="63338"/>
                </a:lnTo>
                <a:lnTo>
                  <a:pt x="1587439" y="85250"/>
                </a:lnTo>
                <a:lnTo>
                  <a:pt x="1575362" y="103145"/>
                </a:lnTo>
                <a:lnTo>
                  <a:pt x="1557446" y="115210"/>
                </a:lnTo>
                <a:lnTo>
                  <a:pt x="1535503" y="119635"/>
                </a:lnTo>
                <a:lnTo>
                  <a:pt x="56343" y="119635"/>
                </a:lnTo>
                <a:lnTo>
                  <a:pt x="34413" y="115210"/>
                </a:lnTo>
                <a:lnTo>
                  <a:pt x="16503" y="103145"/>
                </a:lnTo>
                <a:lnTo>
                  <a:pt x="4428" y="85250"/>
                </a:lnTo>
                <a:lnTo>
                  <a:pt x="0" y="63338"/>
                </a:lnTo>
                <a:lnTo>
                  <a:pt x="0" y="56296"/>
                </a:lnTo>
                <a:lnTo>
                  <a:pt x="4428" y="34384"/>
                </a:lnTo>
                <a:lnTo>
                  <a:pt x="16503" y="16489"/>
                </a:lnTo>
                <a:lnTo>
                  <a:pt x="34413" y="4424"/>
                </a:lnTo>
                <a:lnTo>
                  <a:pt x="56343" y="0"/>
                </a:lnTo>
                <a:close/>
              </a:path>
            </a:pathLst>
          </a:custGeom>
          <a:ln w="7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6817369" y="3977213"/>
            <a:ext cx="310515" cy="109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spc="0" dirty="0">
                <a:latin typeface="Arial"/>
                <a:cs typeface="Arial"/>
              </a:rPr>
              <a:t>Attention</a:t>
            </a:r>
            <a:endParaRPr sz="55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6031261" y="3685854"/>
            <a:ext cx="197485" cy="92075"/>
          </a:xfrm>
          <a:custGeom>
            <a:avLst/>
            <a:gdLst/>
            <a:ahLst/>
            <a:cxnLst/>
            <a:rect l="l" t="t" r="r" b="b"/>
            <a:pathLst>
              <a:path w="197485" h="92075">
                <a:moveTo>
                  <a:pt x="45792" y="0"/>
                </a:moveTo>
                <a:lnTo>
                  <a:pt x="151452" y="0"/>
                </a:lnTo>
                <a:lnTo>
                  <a:pt x="169273" y="3595"/>
                </a:lnTo>
                <a:lnTo>
                  <a:pt x="183822" y="13400"/>
                </a:lnTo>
                <a:lnTo>
                  <a:pt x="193628" y="27944"/>
                </a:lnTo>
                <a:lnTo>
                  <a:pt x="197224" y="45753"/>
                </a:lnTo>
                <a:lnTo>
                  <a:pt x="193628" y="63551"/>
                </a:lnTo>
                <a:lnTo>
                  <a:pt x="183822" y="78088"/>
                </a:lnTo>
                <a:lnTo>
                  <a:pt x="169273" y="87891"/>
                </a:lnTo>
                <a:lnTo>
                  <a:pt x="151452" y="91487"/>
                </a:lnTo>
                <a:lnTo>
                  <a:pt x="45792" y="91487"/>
                </a:lnTo>
                <a:lnTo>
                  <a:pt x="27967" y="87891"/>
                </a:lnTo>
                <a:lnTo>
                  <a:pt x="13412" y="78088"/>
                </a:lnTo>
                <a:lnTo>
                  <a:pt x="3598" y="63551"/>
                </a:lnTo>
                <a:lnTo>
                  <a:pt x="0" y="45753"/>
                </a:lnTo>
                <a:lnTo>
                  <a:pt x="3598" y="27944"/>
                </a:lnTo>
                <a:lnTo>
                  <a:pt x="13412" y="13400"/>
                </a:lnTo>
                <a:lnTo>
                  <a:pt x="27967" y="3595"/>
                </a:lnTo>
                <a:lnTo>
                  <a:pt x="45792" y="0"/>
                </a:lnTo>
                <a:close/>
              </a:path>
            </a:pathLst>
          </a:custGeom>
          <a:ln w="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390491" y="3692898"/>
            <a:ext cx="197485" cy="92075"/>
          </a:xfrm>
          <a:custGeom>
            <a:avLst/>
            <a:gdLst/>
            <a:ahLst/>
            <a:cxnLst/>
            <a:rect l="l" t="t" r="r" b="b"/>
            <a:pathLst>
              <a:path w="197484" h="92075">
                <a:moveTo>
                  <a:pt x="45792" y="0"/>
                </a:moveTo>
                <a:lnTo>
                  <a:pt x="151452" y="0"/>
                </a:lnTo>
                <a:lnTo>
                  <a:pt x="169273" y="3595"/>
                </a:lnTo>
                <a:lnTo>
                  <a:pt x="183822" y="13400"/>
                </a:lnTo>
                <a:lnTo>
                  <a:pt x="193628" y="27944"/>
                </a:lnTo>
                <a:lnTo>
                  <a:pt x="197224" y="45753"/>
                </a:lnTo>
                <a:lnTo>
                  <a:pt x="193628" y="63551"/>
                </a:lnTo>
                <a:lnTo>
                  <a:pt x="183822" y="78088"/>
                </a:lnTo>
                <a:lnTo>
                  <a:pt x="169273" y="87891"/>
                </a:lnTo>
                <a:lnTo>
                  <a:pt x="151452" y="91487"/>
                </a:lnTo>
                <a:lnTo>
                  <a:pt x="45792" y="91487"/>
                </a:lnTo>
                <a:lnTo>
                  <a:pt x="27967" y="87891"/>
                </a:lnTo>
                <a:lnTo>
                  <a:pt x="13412" y="78088"/>
                </a:lnTo>
                <a:lnTo>
                  <a:pt x="3598" y="63551"/>
                </a:lnTo>
                <a:lnTo>
                  <a:pt x="0" y="45753"/>
                </a:lnTo>
                <a:lnTo>
                  <a:pt x="3598" y="27944"/>
                </a:lnTo>
                <a:lnTo>
                  <a:pt x="13412" y="13400"/>
                </a:lnTo>
                <a:lnTo>
                  <a:pt x="27967" y="3595"/>
                </a:lnTo>
                <a:lnTo>
                  <a:pt x="45792" y="0"/>
                </a:lnTo>
                <a:close/>
              </a:path>
            </a:pathLst>
          </a:custGeom>
          <a:ln w="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742671" y="3692898"/>
            <a:ext cx="197485" cy="92075"/>
          </a:xfrm>
          <a:custGeom>
            <a:avLst/>
            <a:gdLst/>
            <a:ahLst/>
            <a:cxnLst/>
            <a:rect l="l" t="t" r="r" b="b"/>
            <a:pathLst>
              <a:path w="197484" h="92075">
                <a:moveTo>
                  <a:pt x="45792" y="0"/>
                </a:moveTo>
                <a:lnTo>
                  <a:pt x="151452" y="0"/>
                </a:lnTo>
                <a:lnTo>
                  <a:pt x="169273" y="3595"/>
                </a:lnTo>
                <a:lnTo>
                  <a:pt x="183822" y="13400"/>
                </a:lnTo>
                <a:lnTo>
                  <a:pt x="193628" y="27944"/>
                </a:lnTo>
                <a:lnTo>
                  <a:pt x="197224" y="45753"/>
                </a:lnTo>
                <a:lnTo>
                  <a:pt x="193628" y="63551"/>
                </a:lnTo>
                <a:lnTo>
                  <a:pt x="183822" y="78088"/>
                </a:lnTo>
                <a:lnTo>
                  <a:pt x="169273" y="87891"/>
                </a:lnTo>
                <a:lnTo>
                  <a:pt x="151452" y="91487"/>
                </a:lnTo>
                <a:lnTo>
                  <a:pt x="45792" y="91487"/>
                </a:lnTo>
                <a:lnTo>
                  <a:pt x="27967" y="87891"/>
                </a:lnTo>
                <a:lnTo>
                  <a:pt x="13412" y="78088"/>
                </a:lnTo>
                <a:lnTo>
                  <a:pt x="3598" y="63551"/>
                </a:lnTo>
                <a:lnTo>
                  <a:pt x="0" y="45753"/>
                </a:lnTo>
                <a:lnTo>
                  <a:pt x="3598" y="27944"/>
                </a:lnTo>
                <a:lnTo>
                  <a:pt x="13412" y="13400"/>
                </a:lnTo>
                <a:lnTo>
                  <a:pt x="27967" y="3595"/>
                </a:lnTo>
                <a:lnTo>
                  <a:pt x="45792" y="0"/>
                </a:lnTo>
                <a:close/>
              </a:path>
            </a:pathLst>
          </a:custGeom>
          <a:ln w="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348419" y="3699939"/>
            <a:ext cx="240029" cy="92075"/>
          </a:xfrm>
          <a:custGeom>
            <a:avLst/>
            <a:gdLst/>
            <a:ahLst/>
            <a:cxnLst/>
            <a:rect l="l" t="t" r="r" b="b"/>
            <a:pathLst>
              <a:path w="240029" h="92075">
                <a:moveTo>
                  <a:pt x="45792" y="0"/>
                </a:moveTo>
                <a:lnTo>
                  <a:pt x="193700" y="0"/>
                </a:lnTo>
                <a:lnTo>
                  <a:pt x="211524" y="3595"/>
                </a:lnTo>
                <a:lnTo>
                  <a:pt x="226080" y="13400"/>
                </a:lnTo>
                <a:lnTo>
                  <a:pt x="235893" y="27944"/>
                </a:lnTo>
                <a:lnTo>
                  <a:pt x="239492" y="45753"/>
                </a:lnTo>
                <a:lnTo>
                  <a:pt x="235893" y="63551"/>
                </a:lnTo>
                <a:lnTo>
                  <a:pt x="226080" y="78088"/>
                </a:lnTo>
                <a:lnTo>
                  <a:pt x="211524" y="87891"/>
                </a:lnTo>
                <a:lnTo>
                  <a:pt x="193700" y="91487"/>
                </a:lnTo>
                <a:lnTo>
                  <a:pt x="45792" y="91487"/>
                </a:lnTo>
                <a:lnTo>
                  <a:pt x="27967" y="87891"/>
                </a:lnTo>
                <a:lnTo>
                  <a:pt x="13412" y="78088"/>
                </a:lnTo>
                <a:lnTo>
                  <a:pt x="3598" y="63551"/>
                </a:lnTo>
                <a:lnTo>
                  <a:pt x="0" y="45753"/>
                </a:lnTo>
                <a:lnTo>
                  <a:pt x="3598" y="27944"/>
                </a:lnTo>
                <a:lnTo>
                  <a:pt x="13412" y="13400"/>
                </a:lnTo>
                <a:lnTo>
                  <a:pt x="27967" y="3595"/>
                </a:lnTo>
                <a:lnTo>
                  <a:pt x="45792" y="0"/>
                </a:lnTo>
                <a:close/>
              </a:path>
            </a:pathLst>
          </a:custGeom>
          <a:ln w="7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179191" y="3516945"/>
            <a:ext cx="197485" cy="84455"/>
          </a:xfrm>
          <a:custGeom>
            <a:avLst/>
            <a:gdLst/>
            <a:ahLst/>
            <a:cxnLst/>
            <a:rect l="l" t="t" r="r" b="b"/>
            <a:pathLst>
              <a:path w="197485" h="84454">
                <a:moveTo>
                  <a:pt x="154976" y="0"/>
                </a:moveTo>
                <a:lnTo>
                  <a:pt x="42268" y="0"/>
                </a:lnTo>
                <a:lnTo>
                  <a:pt x="25816" y="3318"/>
                </a:lnTo>
                <a:lnTo>
                  <a:pt x="12381" y="12369"/>
                </a:lnTo>
                <a:lnTo>
                  <a:pt x="3322" y="25793"/>
                </a:lnTo>
                <a:lnTo>
                  <a:pt x="0" y="42231"/>
                </a:lnTo>
                <a:lnTo>
                  <a:pt x="3322" y="58666"/>
                </a:lnTo>
                <a:lnTo>
                  <a:pt x="12381" y="72083"/>
                </a:lnTo>
                <a:lnTo>
                  <a:pt x="25816" y="81128"/>
                </a:lnTo>
                <a:lnTo>
                  <a:pt x="42268" y="84444"/>
                </a:lnTo>
                <a:lnTo>
                  <a:pt x="154976" y="84444"/>
                </a:lnTo>
                <a:lnTo>
                  <a:pt x="171425" y="81128"/>
                </a:lnTo>
                <a:lnTo>
                  <a:pt x="184853" y="72083"/>
                </a:lnTo>
                <a:lnTo>
                  <a:pt x="193905" y="58666"/>
                </a:lnTo>
                <a:lnTo>
                  <a:pt x="197224" y="42231"/>
                </a:lnTo>
                <a:lnTo>
                  <a:pt x="193905" y="25793"/>
                </a:lnTo>
                <a:lnTo>
                  <a:pt x="184853" y="12369"/>
                </a:lnTo>
                <a:lnTo>
                  <a:pt x="171425" y="3318"/>
                </a:lnTo>
                <a:lnTo>
                  <a:pt x="154976" y="0"/>
                </a:lnTo>
                <a:close/>
              </a:path>
            </a:pathLst>
          </a:custGeom>
          <a:solidFill>
            <a:srgbClr val="4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179191" y="3516945"/>
            <a:ext cx="197485" cy="84455"/>
          </a:xfrm>
          <a:custGeom>
            <a:avLst/>
            <a:gdLst/>
            <a:ahLst/>
            <a:cxnLst/>
            <a:rect l="l" t="t" r="r" b="b"/>
            <a:pathLst>
              <a:path w="197485" h="84454">
                <a:moveTo>
                  <a:pt x="42268" y="0"/>
                </a:moveTo>
                <a:lnTo>
                  <a:pt x="154976" y="0"/>
                </a:lnTo>
                <a:lnTo>
                  <a:pt x="171425" y="3319"/>
                </a:lnTo>
                <a:lnTo>
                  <a:pt x="184853" y="12370"/>
                </a:lnTo>
                <a:lnTo>
                  <a:pt x="193905" y="25794"/>
                </a:lnTo>
                <a:lnTo>
                  <a:pt x="197224" y="42232"/>
                </a:lnTo>
                <a:lnTo>
                  <a:pt x="193905" y="58667"/>
                </a:lnTo>
                <a:lnTo>
                  <a:pt x="184853" y="72084"/>
                </a:lnTo>
                <a:lnTo>
                  <a:pt x="171425" y="81128"/>
                </a:lnTo>
                <a:lnTo>
                  <a:pt x="154976" y="84444"/>
                </a:lnTo>
                <a:lnTo>
                  <a:pt x="42268" y="84444"/>
                </a:lnTo>
                <a:lnTo>
                  <a:pt x="25816" y="81128"/>
                </a:lnTo>
                <a:lnTo>
                  <a:pt x="12380" y="72084"/>
                </a:lnTo>
                <a:lnTo>
                  <a:pt x="3321" y="58667"/>
                </a:lnTo>
                <a:lnTo>
                  <a:pt x="0" y="42232"/>
                </a:lnTo>
                <a:lnTo>
                  <a:pt x="3321" y="25794"/>
                </a:lnTo>
                <a:lnTo>
                  <a:pt x="12380" y="12370"/>
                </a:lnTo>
                <a:lnTo>
                  <a:pt x="25816" y="3319"/>
                </a:lnTo>
                <a:lnTo>
                  <a:pt x="42268" y="0"/>
                </a:lnTo>
                <a:close/>
              </a:path>
            </a:pathLst>
          </a:custGeom>
          <a:ln w="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538421" y="3516945"/>
            <a:ext cx="197485" cy="84455"/>
          </a:xfrm>
          <a:custGeom>
            <a:avLst/>
            <a:gdLst/>
            <a:ahLst/>
            <a:cxnLst/>
            <a:rect l="l" t="t" r="r" b="b"/>
            <a:pathLst>
              <a:path w="197484" h="84454">
                <a:moveTo>
                  <a:pt x="154975" y="0"/>
                </a:moveTo>
                <a:lnTo>
                  <a:pt x="42268" y="0"/>
                </a:lnTo>
                <a:lnTo>
                  <a:pt x="25816" y="3318"/>
                </a:lnTo>
                <a:lnTo>
                  <a:pt x="12380" y="12369"/>
                </a:lnTo>
                <a:lnTo>
                  <a:pt x="3321" y="25793"/>
                </a:lnTo>
                <a:lnTo>
                  <a:pt x="0" y="42231"/>
                </a:lnTo>
                <a:lnTo>
                  <a:pt x="3321" y="58666"/>
                </a:lnTo>
                <a:lnTo>
                  <a:pt x="12380" y="72083"/>
                </a:lnTo>
                <a:lnTo>
                  <a:pt x="25816" y="81128"/>
                </a:lnTo>
                <a:lnTo>
                  <a:pt x="42268" y="84444"/>
                </a:lnTo>
                <a:lnTo>
                  <a:pt x="154975" y="84444"/>
                </a:lnTo>
                <a:lnTo>
                  <a:pt x="171424" y="81128"/>
                </a:lnTo>
                <a:lnTo>
                  <a:pt x="184852" y="72083"/>
                </a:lnTo>
                <a:lnTo>
                  <a:pt x="193903" y="58666"/>
                </a:lnTo>
                <a:lnTo>
                  <a:pt x="197222" y="42231"/>
                </a:lnTo>
                <a:lnTo>
                  <a:pt x="193903" y="25793"/>
                </a:lnTo>
                <a:lnTo>
                  <a:pt x="184852" y="12369"/>
                </a:lnTo>
                <a:lnTo>
                  <a:pt x="171424" y="3318"/>
                </a:lnTo>
                <a:lnTo>
                  <a:pt x="154975" y="0"/>
                </a:lnTo>
                <a:close/>
              </a:path>
            </a:pathLst>
          </a:custGeom>
          <a:solidFill>
            <a:srgbClr val="4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538421" y="3516945"/>
            <a:ext cx="197485" cy="84455"/>
          </a:xfrm>
          <a:custGeom>
            <a:avLst/>
            <a:gdLst/>
            <a:ahLst/>
            <a:cxnLst/>
            <a:rect l="l" t="t" r="r" b="b"/>
            <a:pathLst>
              <a:path w="197484" h="84454">
                <a:moveTo>
                  <a:pt x="42268" y="0"/>
                </a:moveTo>
                <a:lnTo>
                  <a:pt x="154976" y="0"/>
                </a:lnTo>
                <a:lnTo>
                  <a:pt x="171425" y="3319"/>
                </a:lnTo>
                <a:lnTo>
                  <a:pt x="184853" y="12370"/>
                </a:lnTo>
                <a:lnTo>
                  <a:pt x="193905" y="25794"/>
                </a:lnTo>
                <a:lnTo>
                  <a:pt x="197224" y="42232"/>
                </a:lnTo>
                <a:lnTo>
                  <a:pt x="193905" y="58667"/>
                </a:lnTo>
                <a:lnTo>
                  <a:pt x="184853" y="72084"/>
                </a:lnTo>
                <a:lnTo>
                  <a:pt x="171425" y="81128"/>
                </a:lnTo>
                <a:lnTo>
                  <a:pt x="154976" y="84444"/>
                </a:lnTo>
                <a:lnTo>
                  <a:pt x="42268" y="84444"/>
                </a:lnTo>
                <a:lnTo>
                  <a:pt x="25816" y="81128"/>
                </a:lnTo>
                <a:lnTo>
                  <a:pt x="12380" y="72084"/>
                </a:lnTo>
                <a:lnTo>
                  <a:pt x="3321" y="58667"/>
                </a:lnTo>
                <a:lnTo>
                  <a:pt x="0" y="42232"/>
                </a:lnTo>
                <a:lnTo>
                  <a:pt x="3321" y="25794"/>
                </a:lnTo>
                <a:lnTo>
                  <a:pt x="12380" y="12370"/>
                </a:lnTo>
                <a:lnTo>
                  <a:pt x="25816" y="3319"/>
                </a:lnTo>
                <a:lnTo>
                  <a:pt x="42268" y="0"/>
                </a:lnTo>
                <a:close/>
              </a:path>
            </a:pathLst>
          </a:custGeom>
          <a:ln w="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883551" y="3516945"/>
            <a:ext cx="204470" cy="84455"/>
          </a:xfrm>
          <a:custGeom>
            <a:avLst/>
            <a:gdLst/>
            <a:ahLst/>
            <a:cxnLst/>
            <a:rect l="l" t="t" r="r" b="b"/>
            <a:pathLst>
              <a:path w="204470" h="84454">
                <a:moveTo>
                  <a:pt x="162003" y="0"/>
                </a:moveTo>
                <a:lnTo>
                  <a:pt x="42269" y="0"/>
                </a:lnTo>
                <a:lnTo>
                  <a:pt x="25817" y="3318"/>
                </a:lnTo>
                <a:lnTo>
                  <a:pt x="12381" y="12369"/>
                </a:lnTo>
                <a:lnTo>
                  <a:pt x="3322" y="25793"/>
                </a:lnTo>
                <a:lnTo>
                  <a:pt x="0" y="42231"/>
                </a:lnTo>
                <a:lnTo>
                  <a:pt x="3322" y="58666"/>
                </a:lnTo>
                <a:lnTo>
                  <a:pt x="12381" y="72083"/>
                </a:lnTo>
                <a:lnTo>
                  <a:pt x="25817" y="81128"/>
                </a:lnTo>
                <a:lnTo>
                  <a:pt x="42269" y="84444"/>
                </a:lnTo>
                <a:lnTo>
                  <a:pt x="162003" y="84444"/>
                </a:lnTo>
                <a:lnTo>
                  <a:pt x="178455" y="81128"/>
                </a:lnTo>
                <a:lnTo>
                  <a:pt x="191891" y="72083"/>
                </a:lnTo>
                <a:lnTo>
                  <a:pt x="200950" y="58666"/>
                </a:lnTo>
                <a:lnTo>
                  <a:pt x="204271" y="42231"/>
                </a:lnTo>
                <a:lnTo>
                  <a:pt x="200950" y="25793"/>
                </a:lnTo>
                <a:lnTo>
                  <a:pt x="191891" y="12369"/>
                </a:lnTo>
                <a:lnTo>
                  <a:pt x="178455" y="3318"/>
                </a:lnTo>
                <a:lnTo>
                  <a:pt x="162003" y="0"/>
                </a:lnTo>
                <a:close/>
              </a:path>
            </a:pathLst>
          </a:custGeom>
          <a:solidFill>
            <a:srgbClr val="4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883551" y="3516945"/>
            <a:ext cx="204470" cy="84455"/>
          </a:xfrm>
          <a:custGeom>
            <a:avLst/>
            <a:gdLst/>
            <a:ahLst/>
            <a:cxnLst/>
            <a:rect l="l" t="t" r="r" b="b"/>
            <a:pathLst>
              <a:path w="204470" h="84454">
                <a:moveTo>
                  <a:pt x="42268" y="0"/>
                </a:moveTo>
                <a:lnTo>
                  <a:pt x="162004" y="0"/>
                </a:lnTo>
                <a:lnTo>
                  <a:pt x="178455" y="3319"/>
                </a:lnTo>
                <a:lnTo>
                  <a:pt x="191891" y="12370"/>
                </a:lnTo>
                <a:lnTo>
                  <a:pt x="200950" y="25794"/>
                </a:lnTo>
                <a:lnTo>
                  <a:pt x="204272" y="42232"/>
                </a:lnTo>
                <a:lnTo>
                  <a:pt x="200950" y="58667"/>
                </a:lnTo>
                <a:lnTo>
                  <a:pt x="191891" y="72084"/>
                </a:lnTo>
                <a:lnTo>
                  <a:pt x="178455" y="81128"/>
                </a:lnTo>
                <a:lnTo>
                  <a:pt x="162004" y="84444"/>
                </a:lnTo>
                <a:lnTo>
                  <a:pt x="42268" y="84444"/>
                </a:lnTo>
                <a:lnTo>
                  <a:pt x="25816" y="81128"/>
                </a:lnTo>
                <a:lnTo>
                  <a:pt x="12380" y="72084"/>
                </a:lnTo>
                <a:lnTo>
                  <a:pt x="3321" y="58667"/>
                </a:lnTo>
                <a:lnTo>
                  <a:pt x="0" y="42232"/>
                </a:lnTo>
                <a:lnTo>
                  <a:pt x="3321" y="25794"/>
                </a:lnTo>
                <a:lnTo>
                  <a:pt x="12380" y="12370"/>
                </a:lnTo>
                <a:lnTo>
                  <a:pt x="25816" y="3319"/>
                </a:lnTo>
                <a:lnTo>
                  <a:pt x="42268" y="0"/>
                </a:lnTo>
                <a:close/>
              </a:path>
            </a:pathLst>
          </a:custGeom>
          <a:ln w="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496348" y="3516945"/>
            <a:ext cx="197485" cy="84455"/>
          </a:xfrm>
          <a:custGeom>
            <a:avLst/>
            <a:gdLst/>
            <a:ahLst/>
            <a:cxnLst/>
            <a:rect l="l" t="t" r="r" b="b"/>
            <a:pathLst>
              <a:path w="197484" h="84454">
                <a:moveTo>
                  <a:pt x="154953" y="0"/>
                </a:moveTo>
                <a:lnTo>
                  <a:pt x="42266" y="0"/>
                </a:lnTo>
                <a:lnTo>
                  <a:pt x="25815" y="3318"/>
                </a:lnTo>
                <a:lnTo>
                  <a:pt x="12380" y="12369"/>
                </a:lnTo>
                <a:lnTo>
                  <a:pt x="3321" y="25793"/>
                </a:lnTo>
                <a:lnTo>
                  <a:pt x="0" y="42231"/>
                </a:lnTo>
                <a:lnTo>
                  <a:pt x="3321" y="58666"/>
                </a:lnTo>
                <a:lnTo>
                  <a:pt x="12380" y="72083"/>
                </a:lnTo>
                <a:lnTo>
                  <a:pt x="25815" y="81128"/>
                </a:lnTo>
                <a:lnTo>
                  <a:pt x="42266" y="84444"/>
                </a:lnTo>
                <a:lnTo>
                  <a:pt x="154953" y="84444"/>
                </a:lnTo>
                <a:lnTo>
                  <a:pt x="171414" y="81128"/>
                </a:lnTo>
                <a:lnTo>
                  <a:pt x="184849" y="72083"/>
                </a:lnTo>
                <a:lnTo>
                  <a:pt x="193903" y="58666"/>
                </a:lnTo>
                <a:lnTo>
                  <a:pt x="197222" y="42231"/>
                </a:lnTo>
                <a:lnTo>
                  <a:pt x="193903" y="25793"/>
                </a:lnTo>
                <a:lnTo>
                  <a:pt x="184849" y="12369"/>
                </a:lnTo>
                <a:lnTo>
                  <a:pt x="171414" y="3318"/>
                </a:lnTo>
                <a:lnTo>
                  <a:pt x="154953" y="0"/>
                </a:lnTo>
                <a:close/>
              </a:path>
            </a:pathLst>
          </a:custGeom>
          <a:solidFill>
            <a:srgbClr val="4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96347" y="3516945"/>
            <a:ext cx="197485" cy="84455"/>
          </a:xfrm>
          <a:custGeom>
            <a:avLst/>
            <a:gdLst/>
            <a:ahLst/>
            <a:cxnLst/>
            <a:rect l="l" t="t" r="r" b="b"/>
            <a:pathLst>
              <a:path w="197484" h="84454">
                <a:moveTo>
                  <a:pt x="42268" y="0"/>
                </a:moveTo>
                <a:lnTo>
                  <a:pt x="154955" y="0"/>
                </a:lnTo>
                <a:lnTo>
                  <a:pt x="171416" y="3319"/>
                </a:lnTo>
                <a:lnTo>
                  <a:pt x="184850" y="12370"/>
                </a:lnTo>
                <a:lnTo>
                  <a:pt x="193905" y="25794"/>
                </a:lnTo>
                <a:lnTo>
                  <a:pt x="197224" y="42232"/>
                </a:lnTo>
                <a:lnTo>
                  <a:pt x="193905" y="58667"/>
                </a:lnTo>
                <a:lnTo>
                  <a:pt x="184850" y="72084"/>
                </a:lnTo>
                <a:lnTo>
                  <a:pt x="171416" y="81128"/>
                </a:lnTo>
                <a:lnTo>
                  <a:pt x="154955" y="84444"/>
                </a:lnTo>
                <a:lnTo>
                  <a:pt x="42268" y="84444"/>
                </a:lnTo>
                <a:lnTo>
                  <a:pt x="25816" y="81128"/>
                </a:lnTo>
                <a:lnTo>
                  <a:pt x="12380" y="72084"/>
                </a:lnTo>
                <a:lnTo>
                  <a:pt x="3321" y="58667"/>
                </a:lnTo>
                <a:lnTo>
                  <a:pt x="0" y="42232"/>
                </a:lnTo>
                <a:lnTo>
                  <a:pt x="3321" y="25794"/>
                </a:lnTo>
                <a:lnTo>
                  <a:pt x="12380" y="12370"/>
                </a:lnTo>
                <a:lnTo>
                  <a:pt x="25816" y="3319"/>
                </a:lnTo>
                <a:lnTo>
                  <a:pt x="42268" y="0"/>
                </a:lnTo>
                <a:close/>
              </a:path>
            </a:pathLst>
          </a:custGeom>
          <a:ln w="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164826" y="3654888"/>
            <a:ext cx="26034" cy="30480"/>
          </a:xfrm>
          <a:custGeom>
            <a:avLst/>
            <a:gdLst/>
            <a:ahLst/>
            <a:cxnLst/>
            <a:rect l="l" t="t" r="r" b="b"/>
            <a:pathLst>
              <a:path w="26035" h="30479">
                <a:moveTo>
                  <a:pt x="0" y="30136"/>
                </a:moveTo>
                <a:lnTo>
                  <a:pt x="25601" y="0"/>
                </a:lnTo>
              </a:path>
            </a:pathLst>
          </a:custGeom>
          <a:ln w="7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90448" y="3611974"/>
            <a:ext cx="36830" cy="43180"/>
          </a:xfrm>
          <a:custGeom>
            <a:avLst/>
            <a:gdLst/>
            <a:ahLst/>
            <a:cxnLst/>
            <a:rect l="l" t="t" r="r" b="b"/>
            <a:pathLst>
              <a:path w="36829" h="43179">
                <a:moveTo>
                  <a:pt x="36463" y="0"/>
                </a:moveTo>
                <a:lnTo>
                  <a:pt x="0" y="42916"/>
                </a:lnTo>
              </a:path>
            </a:pathLst>
          </a:custGeom>
          <a:ln w="7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174320" y="3611973"/>
            <a:ext cx="52705" cy="57150"/>
          </a:xfrm>
          <a:custGeom>
            <a:avLst/>
            <a:gdLst/>
            <a:ahLst/>
            <a:cxnLst/>
            <a:rect l="l" t="t" r="r" b="b"/>
            <a:pathLst>
              <a:path w="52704" h="57150">
                <a:moveTo>
                  <a:pt x="0" y="29246"/>
                </a:moveTo>
                <a:lnTo>
                  <a:pt x="52591" y="0"/>
                </a:lnTo>
                <a:lnTo>
                  <a:pt x="32214" y="56586"/>
                </a:lnTo>
              </a:path>
            </a:pathLst>
          </a:custGeom>
          <a:ln w="7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524738" y="3655593"/>
            <a:ext cx="30480" cy="36830"/>
          </a:xfrm>
          <a:custGeom>
            <a:avLst/>
            <a:gdLst/>
            <a:ahLst/>
            <a:cxnLst/>
            <a:rect l="l" t="t" r="r" b="b"/>
            <a:pathLst>
              <a:path w="30479" h="36829">
                <a:moveTo>
                  <a:pt x="0" y="36516"/>
                </a:moveTo>
                <a:lnTo>
                  <a:pt x="30037" y="0"/>
                </a:lnTo>
              </a:path>
            </a:pathLst>
          </a:custGeom>
          <a:ln w="7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554775" y="3612098"/>
            <a:ext cx="36195" cy="43815"/>
          </a:xfrm>
          <a:custGeom>
            <a:avLst/>
            <a:gdLst/>
            <a:ahLst/>
            <a:cxnLst/>
            <a:rect l="l" t="t" r="r" b="b"/>
            <a:pathLst>
              <a:path w="36195" h="43814">
                <a:moveTo>
                  <a:pt x="35779" y="0"/>
                </a:moveTo>
                <a:lnTo>
                  <a:pt x="0" y="43496"/>
                </a:lnTo>
              </a:path>
            </a:pathLst>
          </a:custGeom>
          <a:ln w="7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538461" y="3612098"/>
            <a:ext cx="52705" cy="57150"/>
          </a:xfrm>
          <a:custGeom>
            <a:avLst/>
            <a:gdLst/>
            <a:ahLst/>
            <a:cxnLst/>
            <a:rect l="l" t="t" r="r" b="b"/>
            <a:pathLst>
              <a:path w="52704" h="57150">
                <a:moveTo>
                  <a:pt x="0" y="30095"/>
                </a:moveTo>
                <a:lnTo>
                  <a:pt x="52094" y="0"/>
                </a:lnTo>
                <a:lnTo>
                  <a:pt x="32649" y="56897"/>
                </a:lnTo>
              </a:path>
            </a:pathLst>
          </a:custGeom>
          <a:ln w="7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874823" y="3655945"/>
            <a:ext cx="29845" cy="36195"/>
          </a:xfrm>
          <a:custGeom>
            <a:avLst/>
            <a:gdLst/>
            <a:ahLst/>
            <a:cxnLst/>
            <a:rect l="l" t="t" r="r" b="b"/>
            <a:pathLst>
              <a:path w="29845" h="36195">
                <a:moveTo>
                  <a:pt x="0" y="36163"/>
                </a:moveTo>
                <a:lnTo>
                  <a:pt x="29291" y="0"/>
                </a:lnTo>
              </a:path>
            </a:pathLst>
          </a:custGeom>
          <a:ln w="7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904115" y="3612181"/>
            <a:ext cx="35560" cy="43815"/>
          </a:xfrm>
          <a:custGeom>
            <a:avLst/>
            <a:gdLst/>
            <a:ahLst/>
            <a:cxnLst/>
            <a:rect l="l" t="t" r="r" b="b"/>
            <a:pathLst>
              <a:path w="35559" h="43814">
                <a:moveTo>
                  <a:pt x="35427" y="0"/>
                </a:moveTo>
                <a:lnTo>
                  <a:pt x="0" y="43765"/>
                </a:lnTo>
              </a:path>
            </a:pathLst>
          </a:custGeom>
          <a:ln w="7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887677" y="3612179"/>
            <a:ext cx="52069" cy="57150"/>
          </a:xfrm>
          <a:custGeom>
            <a:avLst/>
            <a:gdLst/>
            <a:ahLst/>
            <a:cxnLst/>
            <a:rect l="l" t="t" r="r" b="b"/>
            <a:pathLst>
              <a:path w="52070" h="57150">
                <a:moveTo>
                  <a:pt x="0" y="30488"/>
                </a:moveTo>
                <a:lnTo>
                  <a:pt x="51866" y="0"/>
                </a:lnTo>
                <a:lnTo>
                  <a:pt x="32856" y="57042"/>
                </a:lnTo>
              </a:path>
            </a:pathLst>
          </a:custGeom>
          <a:ln w="7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496741" y="3659944"/>
            <a:ext cx="27305" cy="39370"/>
          </a:xfrm>
          <a:custGeom>
            <a:avLst/>
            <a:gdLst/>
            <a:ahLst/>
            <a:cxnLst/>
            <a:rect l="l" t="t" r="r" b="b"/>
            <a:pathLst>
              <a:path w="27304" h="39370">
                <a:moveTo>
                  <a:pt x="0" y="39270"/>
                </a:moveTo>
                <a:lnTo>
                  <a:pt x="27301" y="0"/>
                </a:lnTo>
              </a:path>
            </a:pathLst>
          </a:custGeom>
          <a:ln w="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524042" y="3613693"/>
            <a:ext cx="32384" cy="46355"/>
          </a:xfrm>
          <a:custGeom>
            <a:avLst/>
            <a:gdLst/>
            <a:ahLst/>
            <a:cxnLst/>
            <a:rect l="l" t="t" r="r" b="b"/>
            <a:pathLst>
              <a:path w="32384" h="46354">
                <a:moveTo>
                  <a:pt x="32131" y="0"/>
                </a:moveTo>
                <a:lnTo>
                  <a:pt x="0" y="46250"/>
                </a:lnTo>
              </a:path>
            </a:pathLst>
          </a:custGeom>
          <a:ln w="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506671" y="3613693"/>
            <a:ext cx="49530" cy="58419"/>
          </a:xfrm>
          <a:custGeom>
            <a:avLst/>
            <a:gdLst/>
            <a:ahLst/>
            <a:cxnLst/>
            <a:rect l="l" t="t" r="r" b="b"/>
            <a:pathLst>
              <a:path w="49529" h="58420">
                <a:moveTo>
                  <a:pt x="0" y="34196"/>
                </a:moveTo>
                <a:lnTo>
                  <a:pt x="49502" y="0"/>
                </a:lnTo>
                <a:lnTo>
                  <a:pt x="34722" y="58284"/>
                </a:lnTo>
              </a:path>
            </a:pathLst>
          </a:custGeom>
          <a:ln w="7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082663" y="3557313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19" y="0"/>
                </a:lnTo>
              </a:path>
            </a:pathLst>
          </a:custGeom>
          <a:ln w="7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163862" y="3557313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56343" y="0"/>
                </a:moveTo>
                <a:lnTo>
                  <a:pt x="0" y="0"/>
                </a:lnTo>
              </a:path>
            </a:pathLst>
          </a:custGeom>
          <a:ln w="7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163860" y="3536207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5" h="42545">
                <a:moveTo>
                  <a:pt x="0" y="0"/>
                </a:moveTo>
                <a:lnTo>
                  <a:pt x="56343" y="21106"/>
                </a:lnTo>
                <a:lnTo>
                  <a:pt x="0" y="42232"/>
                </a:lnTo>
              </a:path>
            </a:pathLst>
          </a:custGeom>
          <a:ln w="7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345061" y="3557501"/>
            <a:ext cx="81280" cy="635"/>
          </a:xfrm>
          <a:custGeom>
            <a:avLst/>
            <a:gdLst/>
            <a:ahLst/>
            <a:cxnLst/>
            <a:rect l="l" t="t" r="r" b="b"/>
            <a:pathLst>
              <a:path w="81279" h="635">
                <a:moveTo>
                  <a:pt x="0" y="0"/>
                </a:moveTo>
                <a:lnTo>
                  <a:pt x="81219" y="248"/>
                </a:lnTo>
              </a:path>
            </a:pathLst>
          </a:custGeom>
          <a:ln w="7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426280" y="3557728"/>
            <a:ext cx="56515" cy="635"/>
          </a:xfrm>
          <a:custGeom>
            <a:avLst/>
            <a:gdLst/>
            <a:ahLst/>
            <a:cxnLst/>
            <a:rect l="l" t="t" r="r" b="b"/>
            <a:pathLst>
              <a:path w="56515" h="635">
                <a:moveTo>
                  <a:pt x="-3521" y="93"/>
                </a:moveTo>
                <a:lnTo>
                  <a:pt x="59864" y="93"/>
                </a:lnTo>
              </a:path>
            </a:pathLst>
          </a:custGeom>
          <a:ln w="7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426219" y="3536620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5" h="42545">
                <a:moveTo>
                  <a:pt x="124" y="0"/>
                </a:moveTo>
                <a:lnTo>
                  <a:pt x="56406" y="21292"/>
                </a:lnTo>
                <a:lnTo>
                  <a:pt x="0" y="42232"/>
                </a:lnTo>
              </a:path>
            </a:pathLst>
          </a:custGeom>
          <a:ln w="7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372042" y="3557313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150" y="0"/>
                </a:lnTo>
              </a:path>
            </a:pathLst>
          </a:custGeom>
          <a:ln w="7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467191" y="3557313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56343" y="0"/>
                </a:moveTo>
                <a:lnTo>
                  <a:pt x="0" y="0"/>
                </a:lnTo>
              </a:path>
            </a:pathLst>
          </a:custGeom>
          <a:ln w="7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467191" y="3536207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5" h="42545">
                <a:moveTo>
                  <a:pt x="0" y="0"/>
                </a:moveTo>
                <a:lnTo>
                  <a:pt x="56343" y="21106"/>
                </a:lnTo>
                <a:lnTo>
                  <a:pt x="0" y="42232"/>
                </a:lnTo>
              </a:path>
            </a:pathLst>
          </a:custGeom>
          <a:ln w="7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734317" y="3557313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19" y="0"/>
                </a:lnTo>
              </a:path>
            </a:pathLst>
          </a:custGeom>
          <a:ln w="7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815535" y="3557313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56343" y="0"/>
                </a:moveTo>
                <a:lnTo>
                  <a:pt x="0" y="0"/>
                </a:lnTo>
              </a:path>
            </a:pathLst>
          </a:custGeom>
          <a:ln w="7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815535" y="3536207"/>
            <a:ext cx="56515" cy="42545"/>
          </a:xfrm>
          <a:custGeom>
            <a:avLst/>
            <a:gdLst/>
            <a:ahLst/>
            <a:cxnLst/>
            <a:rect l="l" t="t" r="r" b="b"/>
            <a:pathLst>
              <a:path w="56515" h="42545">
                <a:moveTo>
                  <a:pt x="0" y="0"/>
                </a:moveTo>
                <a:lnTo>
                  <a:pt x="56343" y="21106"/>
                </a:lnTo>
                <a:lnTo>
                  <a:pt x="0" y="42232"/>
                </a:lnTo>
              </a:path>
            </a:pathLst>
          </a:custGeom>
          <a:ln w="7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179191" y="3333970"/>
            <a:ext cx="197485" cy="92075"/>
          </a:xfrm>
          <a:custGeom>
            <a:avLst/>
            <a:gdLst/>
            <a:ahLst/>
            <a:cxnLst/>
            <a:rect l="l" t="t" r="r" b="b"/>
            <a:pathLst>
              <a:path w="197485" h="92075">
                <a:moveTo>
                  <a:pt x="45792" y="0"/>
                </a:moveTo>
                <a:lnTo>
                  <a:pt x="151452" y="0"/>
                </a:lnTo>
                <a:lnTo>
                  <a:pt x="169273" y="3595"/>
                </a:lnTo>
                <a:lnTo>
                  <a:pt x="183822" y="13400"/>
                </a:lnTo>
                <a:lnTo>
                  <a:pt x="193628" y="27944"/>
                </a:lnTo>
                <a:lnTo>
                  <a:pt x="197224" y="45753"/>
                </a:lnTo>
                <a:lnTo>
                  <a:pt x="193628" y="63551"/>
                </a:lnTo>
                <a:lnTo>
                  <a:pt x="183822" y="78088"/>
                </a:lnTo>
                <a:lnTo>
                  <a:pt x="169273" y="87891"/>
                </a:lnTo>
                <a:lnTo>
                  <a:pt x="151452" y="91487"/>
                </a:lnTo>
                <a:lnTo>
                  <a:pt x="45792" y="91487"/>
                </a:lnTo>
                <a:lnTo>
                  <a:pt x="27967" y="87891"/>
                </a:lnTo>
                <a:lnTo>
                  <a:pt x="13412" y="78088"/>
                </a:lnTo>
                <a:lnTo>
                  <a:pt x="3598" y="63551"/>
                </a:lnTo>
                <a:lnTo>
                  <a:pt x="0" y="45753"/>
                </a:lnTo>
                <a:lnTo>
                  <a:pt x="3598" y="27944"/>
                </a:lnTo>
                <a:lnTo>
                  <a:pt x="13412" y="13400"/>
                </a:lnTo>
                <a:lnTo>
                  <a:pt x="27967" y="3595"/>
                </a:lnTo>
                <a:lnTo>
                  <a:pt x="45792" y="0"/>
                </a:lnTo>
                <a:close/>
              </a:path>
            </a:pathLst>
          </a:custGeom>
          <a:ln w="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538399" y="3333970"/>
            <a:ext cx="197485" cy="92075"/>
          </a:xfrm>
          <a:custGeom>
            <a:avLst/>
            <a:gdLst/>
            <a:ahLst/>
            <a:cxnLst/>
            <a:rect l="l" t="t" r="r" b="b"/>
            <a:pathLst>
              <a:path w="197484" h="92075">
                <a:moveTo>
                  <a:pt x="45792" y="0"/>
                </a:moveTo>
                <a:lnTo>
                  <a:pt x="151452" y="0"/>
                </a:lnTo>
                <a:lnTo>
                  <a:pt x="169273" y="3595"/>
                </a:lnTo>
                <a:lnTo>
                  <a:pt x="183822" y="13400"/>
                </a:lnTo>
                <a:lnTo>
                  <a:pt x="193628" y="27944"/>
                </a:lnTo>
                <a:lnTo>
                  <a:pt x="197224" y="45753"/>
                </a:lnTo>
                <a:lnTo>
                  <a:pt x="193628" y="63551"/>
                </a:lnTo>
                <a:lnTo>
                  <a:pt x="183822" y="78088"/>
                </a:lnTo>
                <a:lnTo>
                  <a:pt x="169273" y="87891"/>
                </a:lnTo>
                <a:lnTo>
                  <a:pt x="151452" y="91487"/>
                </a:lnTo>
                <a:lnTo>
                  <a:pt x="45792" y="91487"/>
                </a:lnTo>
                <a:lnTo>
                  <a:pt x="27967" y="87891"/>
                </a:lnTo>
                <a:lnTo>
                  <a:pt x="13412" y="78088"/>
                </a:lnTo>
                <a:lnTo>
                  <a:pt x="3598" y="63551"/>
                </a:lnTo>
                <a:lnTo>
                  <a:pt x="0" y="45753"/>
                </a:lnTo>
                <a:lnTo>
                  <a:pt x="3598" y="27944"/>
                </a:lnTo>
                <a:lnTo>
                  <a:pt x="13412" y="13400"/>
                </a:lnTo>
                <a:lnTo>
                  <a:pt x="27967" y="3595"/>
                </a:lnTo>
                <a:lnTo>
                  <a:pt x="45792" y="0"/>
                </a:lnTo>
                <a:close/>
              </a:path>
            </a:pathLst>
          </a:custGeom>
          <a:ln w="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883552" y="3333970"/>
            <a:ext cx="204470" cy="92075"/>
          </a:xfrm>
          <a:custGeom>
            <a:avLst/>
            <a:gdLst/>
            <a:ahLst/>
            <a:cxnLst/>
            <a:rect l="l" t="t" r="r" b="b"/>
            <a:pathLst>
              <a:path w="204470" h="92075">
                <a:moveTo>
                  <a:pt x="45792" y="0"/>
                </a:moveTo>
                <a:lnTo>
                  <a:pt x="158500" y="0"/>
                </a:lnTo>
                <a:lnTo>
                  <a:pt x="176313" y="3595"/>
                </a:lnTo>
                <a:lnTo>
                  <a:pt x="190862" y="13400"/>
                </a:lnTo>
                <a:lnTo>
                  <a:pt x="200673" y="27944"/>
                </a:lnTo>
                <a:lnTo>
                  <a:pt x="204272" y="45753"/>
                </a:lnTo>
                <a:lnTo>
                  <a:pt x="200673" y="63551"/>
                </a:lnTo>
                <a:lnTo>
                  <a:pt x="190862" y="78088"/>
                </a:lnTo>
                <a:lnTo>
                  <a:pt x="176313" y="87891"/>
                </a:lnTo>
                <a:lnTo>
                  <a:pt x="158500" y="91487"/>
                </a:lnTo>
                <a:lnTo>
                  <a:pt x="45792" y="91487"/>
                </a:lnTo>
                <a:lnTo>
                  <a:pt x="27967" y="87891"/>
                </a:lnTo>
                <a:lnTo>
                  <a:pt x="13412" y="78088"/>
                </a:lnTo>
                <a:lnTo>
                  <a:pt x="3598" y="63551"/>
                </a:lnTo>
                <a:lnTo>
                  <a:pt x="0" y="45753"/>
                </a:lnTo>
                <a:lnTo>
                  <a:pt x="3598" y="27944"/>
                </a:lnTo>
                <a:lnTo>
                  <a:pt x="13412" y="13400"/>
                </a:lnTo>
                <a:lnTo>
                  <a:pt x="27967" y="3595"/>
                </a:lnTo>
                <a:lnTo>
                  <a:pt x="45792" y="0"/>
                </a:lnTo>
                <a:close/>
              </a:path>
            </a:pathLst>
          </a:custGeom>
          <a:ln w="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496347" y="3333970"/>
            <a:ext cx="197485" cy="92075"/>
          </a:xfrm>
          <a:custGeom>
            <a:avLst/>
            <a:gdLst/>
            <a:ahLst/>
            <a:cxnLst/>
            <a:rect l="l" t="t" r="r" b="b"/>
            <a:pathLst>
              <a:path w="197484" h="92075">
                <a:moveTo>
                  <a:pt x="45792" y="0"/>
                </a:moveTo>
                <a:lnTo>
                  <a:pt x="151452" y="0"/>
                </a:lnTo>
                <a:lnTo>
                  <a:pt x="169273" y="3595"/>
                </a:lnTo>
                <a:lnTo>
                  <a:pt x="183822" y="13400"/>
                </a:lnTo>
                <a:lnTo>
                  <a:pt x="193628" y="27944"/>
                </a:lnTo>
                <a:lnTo>
                  <a:pt x="197224" y="45753"/>
                </a:lnTo>
                <a:lnTo>
                  <a:pt x="193628" y="63551"/>
                </a:lnTo>
                <a:lnTo>
                  <a:pt x="183822" y="78088"/>
                </a:lnTo>
                <a:lnTo>
                  <a:pt x="169273" y="87891"/>
                </a:lnTo>
                <a:lnTo>
                  <a:pt x="151452" y="91487"/>
                </a:lnTo>
                <a:lnTo>
                  <a:pt x="45792" y="91487"/>
                </a:lnTo>
                <a:lnTo>
                  <a:pt x="27967" y="87891"/>
                </a:lnTo>
                <a:lnTo>
                  <a:pt x="13412" y="78088"/>
                </a:lnTo>
                <a:lnTo>
                  <a:pt x="3598" y="63551"/>
                </a:lnTo>
                <a:lnTo>
                  <a:pt x="0" y="45753"/>
                </a:lnTo>
                <a:lnTo>
                  <a:pt x="3598" y="27944"/>
                </a:lnTo>
                <a:lnTo>
                  <a:pt x="13412" y="13400"/>
                </a:lnTo>
                <a:lnTo>
                  <a:pt x="27967" y="3595"/>
                </a:lnTo>
                <a:lnTo>
                  <a:pt x="45792" y="0"/>
                </a:lnTo>
                <a:close/>
              </a:path>
            </a:pathLst>
          </a:custGeom>
          <a:ln w="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273346" y="3493621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241"/>
                </a:moveTo>
                <a:lnTo>
                  <a:pt x="0" y="0"/>
                </a:lnTo>
              </a:path>
            </a:pathLst>
          </a:custGeom>
          <a:ln w="7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273346" y="3437304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296"/>
                </a:lnTo>
              </a:path>
            </a:pathLst>
          </a:custGeom>
          <a:ln w="7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252223" y="3437307"/>
            <a:ext cx="42545" cy="56515"/>
          </a:xfrm>
          <a:custGeom>
            <a:avLst/>
            <a:gdLst/>
            <a:ahLst/>
            <a:cxnLst/>
            <a:rect l="l" t="t" r="r" b="b"/>
            <a:pathLst>
              <a:path w="42545" h="56514">
                <a:moveTo>
                  <a:pt x="0" y="56296"/>
                </a:moveTo>
                <a:lnTo>
                  <a:pt x="21123" y="0"/>
                </a:lnTo>
                <a:lnTo>
                  <a:pt x="42268" y="56296"/>
                </a:lnTo>
              </a:path>
            </a:pathLst>
          </a:custGeom>
          <a:ln w="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635622" y="3493621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241"/>
                </a:moveTo>
                <a:lnTo>
                  <a:pt x="0" y="0"/>
                </a:lnTo>
              </a:path>
            </a:pathLst>
          </a:custGeom>
          <a:ln w="7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635622" y="3437304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296"/>
                </a:lnTo>
              </a:path>
            </a:pathLst>
          </a:custGeom>
          <a:ln w="7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614497" y="3437307"/>
            <a:ext cx="42545" cy="56515"/>
          </a:xfrm>
          <a:custGeom>
            <a:avLst/>
            <a:gdLst/>
            <a:ahLst/>
            <a:cxnLst/>
            <a:rect l="l" t="t" r="r" b="b"/>
            <a:pathLst>
              <a:path w="42545" h="56514">
                <a:moveTo>
                  <a:pt x="0" y="56296"/>
                </a:moveTo>
                <a:lnTo>
                  <a:pt x="21123" y="0"/>
                </a:lnTo>
                <a:lnTo>
                  <a:pt x="42268" y="56296"/>
                </a:lnTo>
              </a:path>
            </a:pathLst>
          </a:custGeom>
          <a:ln w="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983945" y="3493621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241"/>
                </a:moveTo>
                <a:lnTo>
                  <a:pt x="0" y="0"/>
                </a:lnTo>
              </a:path>
            </a:pathLst>
          </a:custGeom>
          <a:ln w="7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983945" y="3437304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296"/>
                </a:lnTo>
              </a:path>
            </a:pathLst>
          </a:custGeom>
          <a:ln w="7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962822" y="3437307"/>
            <a:ext cx="42545" cy="56515"/>
          </a:xfrm>
          <a:custGeom>
            <a:avLst/>
            <a:gdLst/>
            <a:ahLst/>
            <a:cxnLst/>
            <a:rect l="l" t="t" r="r" b="b"/>
            <a:pathLst>
              <a:path w="42545" h="56514">
                <a:moveTo>
                  <a:pt x="0" y="56296"/>
                </a:moveTo>
                <a:lnTo>
                  <a:pt x="21123" y="0"/>
                </a:lnTo>
                <a:lnTo>
                  <a:pt x="42268" y="56296"/>
                </a:lnTo>
              </a:path>
            </a:pathLst>
          </a:custGeom>
          <a:ln w="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593860" y="3493603"/>
            <a:ext cx="635" cy="20320"/>
          </a:xfrm>
          <a:custGeom>
            <a:avLst/>
            <a:gdLst/>
            <a:ahLst/>
            <a:cxnLst/>
            <a:rect l="l" t="t" r="r" b="b"/>
            <a:pathLst>
              <a:path w="634" h="20320">
                <a:moveTo>
                  <a:pt x="134" y="-3524"/>
                </a:moveTo>
                <a:lnTo>
                  <a:pt x="134" y="23718"/>
                </a:lnTo>
              </a:path>
            </a:pathLst>
          </a:custGeom>
          <a:ln w="7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593137" y="3437304"/>
            <a:ext cx="1270" cy="56515"/>
          </a:xfrm>
          <a:custGeom>
            <a:avLst/>
            <a:gdLst/>
            <a:ahLst/>
            <a:cxnLst/>
            <a:rect l="l" t="t" r="r" b="b"/>
            <a:pathLst>
              <a:path w="1270" h="56514">
                <a:moveTo>
                  <a:pt x="0" y="0"/>
                </a:moveTo>
                <a:lnTo>
                  <a:pt x="725" y="56296"/>
                </a:lnTo>
              </a:path>
            </a:pathLst>
          </a:custGeom>
          <a:ln w="7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572736" y="3437306"/>
            <a:ext cx="42545" cy="57150"/>
          </a:xfrm>
          <a:custGeom>
            <a:avLst/>
            <a:gdLst/>
            <a:ahLst/>
            <a:cxnLst/>
            <a:rect l="l" t="t" r="r" b="b"/>
            <a:pathLst>
              <a:path w="42545" h="57150">
                <a:moveTo>
                  <a:pt x="0" y="56586"/>
                </a:moveTo>
                <a:lnTo>
                  <a:pt x="20398" y="0"/>
                </a:lnTo>
                <a:lnTo>
                  <a:pt x="42247" y="56047"/>
                </a:lnTo>
              </a:path>
            </a:pathLst>
          </a:custGeom>
          <a:ln w="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252223" y="3615142"/>
            <a:ext cx="42545" cy="56515"/>
          </a:xfrm>
          <a:custGeom>
            <a:avLst/>
            <a:gdLst/>
            <a:ahLst/>
            <a:cxnLst/>
            <a:rect l="l" t="t" r="r" b="b"/>
            <a:pathLst>
              <a:path w="42545" h="56514">
                <a:moveTo>
                  <a:pt x="0" y="56296"/>
                </a:moveTo>
                <a:lnTo>
                  <a:pt x="21123" y="0"/>
                </a:lnTo>
                <a:lnTo>
                  <a:pt x="42268" y="56296"/>
                </a:lnTo>
              </a:path>
            </a:pathLst>
          </a:custGeom>
          <a:ln w="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614497" y="3615142"/>
            <a:ext cx="42545" cy="56515"/>
          </a:xfrm>
          <a:custGeom>
            <a:avLst/>
            <a:gdLst/>
            <a:ahLst/>
            <a:cxnLst/>
            <a:rect l="l" t="t" r="r" b="b"/>
            <a:pathLst>
              <a:path w="42545" h="56514">
                <a:moveTo>
                  <a:pt x="0" y="56296"/>
                </a:moveTo>
                <a:lnTo>
                  <a:pt x="21123" y="0"/>
                </a:lnTo>
                <a:lnTo>
                  <a:pt x="42268" y="56296"/>
                </a:lnTo>
              </a:path>
            </a:pathLst>
          </a:custGeom>
          <a:ln w="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962822" y="3615142"/>
            <a:ext cx="42545" cy="56515"/>
          </a:xfrm>
          <a:custGeom>
            <a:avLst/>
            <a:gdLst/>
            <a:ahLst/>
            <a:cxnLst/>
            <a:rect l="l" t="t" r="r" b="b"/>
            <a:pathLst>
              <a:path w="42545" h="56514">
                <a:moveTo>
                  <a:pt x="0" y="56296"/>
                </a:moveTo>
                <a:lnTo>
                  <a:pt x="21123" y="0"/>
                </a:lnTo>
                <a:lnTo>
                  <a:pt x="42268" y="56296"/>
                </a:lnTo>
              </a:path>
            </a:pathLst>
          </a:custGeom>
          <a:ln w="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573586" y="3616096"/>
            <a:ext cx="42545" cy="56515"/>
          </a:xfrm>
          <a:custGeom>
            <a:avLst/>
            <a:gdLst/>
            <a:ahLst/>
            <a:cxnLst/>
            <a:rect l="l" t="t" r="r" b="b"/>
            <a:pathLst>
              <a:path w="42545" h="56514">
                <a:moveTo>
                  <a:pt x="0" y="56296"/>
                </a:moveTo>
                <a:lnTo>
                  <a:pt x="21123" y="0"/>
                </a:lnTo>
                <a:lnTo>
                  <a:pt x="42268" y="56296"/>
                </a:lnTo>
              </a:path>
            </a:pathLst>
          </a:custGeom>
          <a:ln w="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6" name="object 176"/>
          <p:cNvGraphicFramePr>
            <a:graphicFrameLocks noGrp="1"/>
          </p:cNvGraphicFramePr>
          <p:nvPr/>
        </p:nvGraphicFramePr>
        <p:xfrm>
          <a:off x="5922101" y="3091157"/>
          <a:ext cx="1951987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065">
                <a:tc gridSpan="6">
                  <a:txBody>
                    <a:bodyPr/>
                    <a:lstStyle/>
                    <a:p>
                      <a:pPr marL="2540" algn="ctr">
                        <a:lnSpc>
                          <a:spcPts val="1115"/>
                        </a:lnSpc>
                        <a:spcBef>
                          <a:spcPts val="175"/>
                        </a:spcBef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Decoder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i="1" spc="-20" dirty="0">
                          <a:solidFill>
                            <a:srgbClr val="0096FF"/>
                          </a:solidFill>
                          <a:latin typeface="Times New Roman"/>
                          <a:cs typeface="Times New Roman"/>
                        </a:rPr>
                        <a:t>P(Y]X)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1594" algn="ctr">
                        <a:lnSpc>
                          <a:spcPts val="515"/>
                        </a:lnSpc>
                        <a:tabLst>
                          <a:tab pos="441325" algn="l"/>
                          <a:tab pos="786765" algn="l"/>
                          <a:tab pos="1388745" algn="l"/>
                        </a:tabLst>
                      </a:pPr>
                      <a:r>
                        <a:rPr sz="550" spc="-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Extracts	request	method	</a:t>
                      </a:r>
                      <a:r>
                        <a:rPr sz="55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&lt;EOS&gt;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74930" algn="ctr">
                        <a:lnSpc>
                          <a:spcPct val="100000"/>
                        </a:lnSpc>
                        <a:spcBef>
                          <a:spcPts val="105"/>
                        </a:spcBef>
                        <a:tabLst>
                          <a:tab pos="429895" algn="l"/>
                          <a:tab pos="778510" algn="l"/>
                          <a:tab pos="1087755" algn="l"/>
                          <a:tab pos="1388110" algn="l"/>
                        </a:tabLst>
                      </a:pPr>
                      <a:r>
                        <a:rPr sz="550" spc="-45" dirty="0">
                          <a:latin typeface="Arial"/>
                          <a:cs typeface="Arial"/>
                        </a:rPr>
                        <a:t>y1	</a:t>
                      </a:r>
                      <a:r>
                        <a:rPr sz="550" spc="5" dirty="0">
                          <a:latin typeface="Arial"/>
                          <a:cs typeface="Arial"/>
                        </a:rPr>
                        <a:t>y2	y3	</a:t>
                      </a:r>
                      <a:r>
                        <a:rPr sz="825" spc="7" baseline="505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550" dirty="0">
                          <a:latin typeface="Arial"/>
                          <a:cs typeface="Arial"/>
                        </a:rPr>
                        <a:t>yn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76835" algn="ctr">
                        <a:lnSpc>
                          <a:spcPct val="100000"/>
                        </a:lnSpc>
                        <a:tabLst>
                          <a:tab pos="432434" algn="l"/>
                          <a:tab pos="780415" algn="l"/>
                          <a:tab pos="1092200" algn="l"/>
                          <a:tab pos="1392555" algn="l"/>
                        </a:tabLst>
                      </a:pPr>
                      <a:r>
                        <a:rPr sz="550" spc="-45" dirty="0">
                          <a:latin typeface="Arial"/>
                          <a:cs typeface="Arial"/>
                        </a:rPr>
                        <a:t>h1	</a:t>
                      </a:r>
                      <a:r>
                        <a:rPr sz="550" spc="5" dirty="0">
                          <a:latin typeface="Arial"/>
                          <a:cs typeface="Arial"/>
                        </a:rPr>
                        <a:t>h2	h3	</a:t>
                      </a:r>
                      <a:r>
                        <a:rPr sz="825" spc="7" baseline="505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550" dirty="0">
                          <a:latin typeface="Arial"/>
                          <a:cs typeface="Arial"/>
                        </a:rPr>
                        <a:t>hn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A5A5A5"/>
                      </a:solidFill>
                      <a:prstDash val="solid"/>
                    </a:lnL>
                    <a:lnR w="9525">
                      <a:solidFill>
                        <a:srgbClr val="A5A5A5"/>
                      </a:solidFill>
                      <a:prstDash val="solid"/>
                    </a:lnR>
                    <a:lnT w="9525">
                      <a:solidFill>
                        <a:srgbClr val="A5A5A5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50" spc="-60" dirty="0">
                          <a:latin typeface="Arial"/>
                          <a:cs typeface="Arial"/>
                        </a:rPr>
                        <a:t>yO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&lt;GO&gt;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A5A5A5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73025" algn="ctr">
                        <a:lnSpc>
                          <a:spcPct val="100000"/>
                        </a:lnSpc>
                      </a:pPr>
                      <a:r>
                        <a:rPr sz="550" spc="-45" dirty="0">
                          <a:latin typeface="Arial"/>
                          <a:cs typeface="Arial"/>
                        </a:rPr>
                        <a:t>y1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7366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50" spc="-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Extracts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550" spc="5" dirty="0">
                          <a:latin typeface="Arial"/>
                          <a:cs typeface="Arial"/>
                        </a:rPr>
                        <a:t>y2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-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request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733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50" dirty="0">
                          <a:latin typeface="Times New Roman"/>
                          <a:cs typeface="Times New Roman"/>
                        </a:rPr>
                        <a:t> 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550" dirty="0">
                          <a:latin typeface="Times New Roman"/>
                          <a:cs typeface="Times New Roman"/>
                        </a:rPr>
                        <a:t> 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52705" algn="ctr">
                        <a:lnSpc>
                          <a:spcPts val="655"/>
                        </a:lnSpc>
                      </a:pPr>
                      <a:r>
                        <a:rPr sz="550" spc="10" dirty="0">
                          <a:latin typeface="Arial"/>
                          <a:cs typeface="Arial"/>
                        </a:rPr>
                        <a:t>yn-1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4445" algn="ctr">
                        <a:lnSpc>
                          <a:spcPts val="655"/>
                        </a:lnSpc>
                      </a:pPr>
                      <a:r>
                        <a:rPr sz="550" spc="-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identifier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A5A5A5"/>
                      </a:solidFill>
                      <a:prstDash val="solid"/>
                    </a:lnR>
                    <a:lnB w="9525">
                      <a:solidFill>
                        <a:srgbClr val="A5A5A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7" name="object 177"/>
          <p:cNvSpPr/>
          <p:nvPr/>
        </p:nvSpPr>
        <p:spPr>
          <a:xfrm>
            <a:off x="7268216" y="3621770"/>
            <a:ext cx="42545" cy="56515"/>
          </a:xfrm>
          <a:custGeom>
            <a:avLst/>
            <a:gdLst/>
            <a:ahLst/>
            <a:cxnLst/>
            <a:rect l="l" t="t" r="r" b="b"/>
            <a:pathLst>
              <a:path w="42545" h="56514">
                <a:moveTo>
                  <a:pt x="0" y="56296"/>
                </a:moveTo>
                <a:lnTo>
                  <a:pt x="21123" y="0"/>
                </a:lnTo>
                <a:lnTo>
                  <a:pt x="42268" y="56296"/>
                </a:lnTo>
              </a:path>
            </a:pathLst>
          </a:custGeom>
          <a:ln w="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389849" y="4118228"/>
            <a:ext cx="366395" cy="144145"/>
          </a:xfrm>
          <a:custGeom>
            <a:avLst/>
            <a:gdLst/>
            <a:ahLst/>
            <a:cxnLst/>
            <a:rect l="l" t="t" r="r" b="b"/>
            <a:pathLst>
              <a:path w="366395" h="144145">
                <a:moveTo>
                  <a:pt x="0" y="143910"/>
                </a:moveTo>
                <a:lnTo>
                  <a:pt x="366027" y="0"/>
                </a:lnTo>
              </a:path>
            </a:pathLst>
          </a:custGeom>
          <a:ln w="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716221" y="4094096"/>
            <a:ext cx="180326" cy="160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993958" y="4161433"/>
            <a:ext cx="15240" cy="89535"/>
          </a:xfrm>
          <a:custGeom>
            <a:avLst/>
            <a:gdLst/>
            <a:ahLst/>
            <a:cxnLst/>
            <a:rect l="l" t="t" r="r" b="b"/>
            <a:pathLst>
              <a:path w="15240" h="89535">
                <a:moveTo>
                  <a:pt x="15029" y="89270"/>
                </a:moveTo>
                <a:lnTo>
                  <a:pt x="0" y="0"/>
                </a:lnTo>
              </a:path>
            </a:pathLst>
          </a:custGeom>
          <a:ln w="7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984610" y="4105923"/>
            <a:ext cx="9525" cy="55880"/>
          </a:xfrm>
          <a:custGeom>
            <a:avLst/>
            <a:gdLst/>
            <a:ahLst/>
            <a:cxnLst/>
            <a:rect l="l" t="t" r="r" b="b"/>
            <a:pathLst>
              <a:path w="9525" h="55879">
                <a:moveTo>
                  <a:pt x="0" y="0"/>
                </a:moveTo>
                <a:lnTo>
                  <a:pt x="9349" y="55530"/>
                </a:lnTo>
              </a:path>
            </a:pathLst>
          </a:custGeom>
          <a:ln w="7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973105" y="4105926"/>
            <a:ext cx="41910" cy="59055"/>
          </a:xfrm>
          <a:custGeom>
            <a:avLst/>
            <a:gdLst/>
            <a:ahLst/>
            <a:cxnLst/>
            <a:rect l="l" t="t" r="r" b="b"/>
            <a:pathLst>
              <a:path w="41909" h="59054">
                <a:moveTo>
                  <a:pt x="0" y="59009"/>
                </a:moveTo>
                <a:lnTo>
                  <a:pt x="11505" y="0"/>
                </a:lnTo>
                <a:lnTo>
                  <a:pt x="41667" y="52009"/>
                </a:lnTo>
              </a:path>
            </a:pathLst>
          </a:custGeom>
          <a:ln w="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107621" y="4134549"/>
            <a:ext cx="158750" cy="119380"/>
          </a:xfrm>
          <a:custGeom>
            <a:avLst/>
            <a:gdLst/>
            <a:ahLst/>
            <a:cxnLst/>
            <a:rect l="l" t="t" r="r" b="b"/>
            <a:pathLst>
              <a:path w="158750" h="119379">
                <a:moveTo>
                  <a:pt x="158500" y="118827"/>
                </a:moveTo>
                <a:lnTo>
                  <a:pt x="0" y="0"/>
                </a:lnTo>
              </a:path>
            </a:pathLst>
          </a:custGeom>
          <a:ln w="7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062533" y="4100767"/>
            <a:ext cx="45085" cy="34290"/>
          </a:xfrm>
          <a:custGeom>
            <a:avLst/>
            <a:gdLst/>
            <a:ahLst/>
            <a:cxnLst/>
            <a:rect l="l" t="t" r="r" b="b"/>
            <a:pathLst>
              <a:path w="45084" h="34289">
                <a:moveTo>
                  <a:pt x="0" y="0"/>
                </a:moveTo>
                <a:lnTo>
                  <a:pt x="45066" y="33782"/>
                </a:lnTo>
              </a:path>
            </a:pathLst>
          </a:custGeom>
          <a:ln w="7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062533" y="4100767"/>
            <a:ext cx="57785" cy="50800"/>
          </a:xfrm>
          <a:custGeom>
            <a:avLst/>
            <a:gdLst/>
            <a:ahLst/>
            <a:cxnLst/>
            <a:rect l="l" t="t" r="r" b="b"/>
            <a:pathLst>
              <a:path w="57784" h="50800">
                <a:moveTo>
                  <a:pt x="32380" y="50683"/>
                </a:moveTo>
                <a:lnTo>
                  <a:pt x="0" y="0"/>
                </a:lnTo>
                <a:lnTo>
                  <a:pt x="57753" y="16901"/>
                </a:lnTo>
              </a:path>
            </a:pathLst>
          </a:custGeom>
          <a:ln w="7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185461" y="4118725"/>
            <a:ext cx="358775" cy="144145"/>
          </a:xfrm>
          <a:custGeom>
            <a:avLst/>
            <a:gdLst/>
            <a:ahLst/>
            <a:cxnLst/>
            <a:rect l="l" t="t" r="r" b="b"/>
            <a:pathLst>
              <a:path w="358775" h="144145">
                <a:moveTo>
                  <a:pt x="358315" y="143889"/>
                </a:moveTo>
                <a:lnTo>
                  <a:pt x="0" y="0"/>
                </a:lnTo>
              </a:path>
            </a:pathLst>
          </a:custGeom>
          <a:ln w="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133159" y="4097722"/>
            <a:ext cx="52705" cy="21590"/>
          </a:xfrm>
          <a:custGeom>
            <a:avLst/>
            <a:gdLst/>
            <a:ahLst/>
            <a:cxnLst/>
            <a:rect l="l" t="t" r="r" b="b"/>
            <a:pathLst>
              <a:path w="52704" h="21589">
                <a:moveTo>
                  <a:pt x="0" y="0"/>
                </a:moveTo>
                <a:lnTo>
                  <a:pt x="52280" y="21002"/>
                </a:lnTo>
              </a:path>
            </a:pathLst>
          </a:custGeom>
          <a:ln w="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133160" y="4097722"/>
            <a:ext cx="60325" cy="40640"/>
          </a:xfrm>
          <a:custGeom>
            <a:avLst/>
            <a:gdLst/>
            <a:ahLst/>
            <a:cxnLst/>
            <a:rect l="l" t="t" r="r" b="b"/>
            <a:pathLst>
              <a:path w="60325" h="40639">
                <a:moveTo>
                  <a:pt x="44403" y="40596"/>
                </a:moveTo>
                <a:lnTo>
                  <a:pt x="0" y="0"/>
                </a:lnTo>
                <a:lnTo>
                  <a:pt x="60158" y="1408"/>
                </a:lnTo>
              </a:path>
            </a:pathLst>
          </a:custGeom>
          <a:ln w="7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273493" y="3020797"/>
            <a:ext cx="1443990" cy="295910"/>
          </a:xfrm>
          <a:custGeom>
            <a:avLst/>
            <a:gdLst/>
            <a:ahLst/>
            <a:cxnLst/>
            <a:rect l="l" t="t" r="r" b="b"/>
            <a:pathLst>
              <a:path w="1443989" h="295910">
                <a:moveTo>
                  <a:pt x="56343" y="0"/>
                </a:moveTo>
                <a:lnTo>
                  <a:pt x="1387595" y="0"/>
                </a:lnTo>
                <a:lnTo>
                  <a:pt x="1409526" y="4424"/>
                </a:lnTo>
                <a:lnTo>
                  <a:pt x="1427436" y="16489"/>
                </a:lnTo>
                <a:lnTo>
                  <a:pt x="1439511" y="34384"/>
                </a:lnTo>
                <a:lnTo>
                  <a:pt x="1443939" y="56296"/>
                </a:lnTo>
                <a:lnTo>
                  <a:pt x="1443939" y="239291"/>
                </a:lnTo>
                <a:lnTo>
                  <a:pt x="1439511" y="261203"/>
                </a:lnTo>
                <a:lnTo>
                  <a:pt x="1427436" y="279098"/>
                </a:lnTo>
                <a:lnTo>
                  <a:pt x="1409526" y="291163"/>
                </a:lnTo>
                <a:lnTo>
                  <a:pt x="1387595" y="295587"/>
                </a:lnTo>
                <a:lnTo>
                  <a:pt x="56343" y="295587"/>
                </a:lnTo>
                <a:lnTo>
                  <a:pt x="34413" y="291163"/>
                </a:lnTo>
                <a:lnTo>
                  <a:pt x="16503" y="279098"/>
                </a:lnTo>
                <a:lnTo>
                  <a:pt x="4428" y="261203"/>
                </a:lnTo>
                <a:lnTo>
                  <a:pt x="0" y="239291"/>
                </a:lnTo>
                <a:lnTo>
                  <a:pt x="0" y="56296"/>
                </a:lnTo>
                <a:lnTo>
                  <a:pt x="4428" y="34384"/>
                </a:lnTo>
                <a:lnTo>
                  <a:pt x="16503" y="16489"/>
                </a:lnTo>
                <a:lnTo>
                  <a:pt x="34413" y="4424"/>
                </a:lnTo>
                <a:lnTo>
                  <a:pt x="56343" y="0"/>
                </a:lnTo>
                <a:close/>
              </a:path>
            </a:pathLst>
          </a:custGeom>
          <a:ln w="14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2168050" y="3016410"/>
            <a:ext cx="9334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u="heavy" spc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50" u="heavy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2579164" y="3016410"/>
            <a:ext cx="836294" cy="2851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42240" marR="5080" indent="-130175">
              <a:lnSpc>
                <a:spcPts val="980"/>
              </a:lnSpc>
              <a:spcBef>
                <a:spcPts val="200"/>
              </a:spcBef>
            </a:pPr>
            <a:r>
              <a:rPr sz="850" spc="10" dirty="0">
                <a:latin typeface="Times New Roman"/>
                <a:cs typeface="Times New Roman"/>
              </a:rPr>
              <a:t>Natural</a:t>
            </a:r>
            <a:r>
              <a:rPr sz="850" spc="-50" dirty="0">
                <a:latin typeface="Times New Roman"/>
                <a:cs typeface="Times New Roman"/>
              </a:rPr>
              <a:t> </a:t>
            </a:r>
            <a:r>
              <a:rPr sz="850" spc="5" dirty="0">
                <a:latin typeface="Times New Roman"/>
                <a:cs typeface="Times New Roman"/>
              </a:rPr>
              <a:t>Language  Annotations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4738756" y="3169192"/>
            <a:ext cx="1103630" cy="0"/>
          </a:xfrm>
          <a:custGeom>
            <a:avLst/>
            <a:gdLst/>
            <a:ahLst/>
            <a:cxnLst/>
            <a:rect l="l" t="t" r="r" b="b"/>
            <a:pathLst>
              <a:path w="1103629">
                <a:moveTo>
                  <a:pt x="0" y="0"/>
                </a:moveTo>
                <a:lnTo>
                  <a:pt x="1103610" y="0"/>
                </a:lnTo>
              </a:path>
            </a:pathLst>
          </a:custGeom>
          <a:ln w="15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715575" y="3169192"/>
            <a:ext cx="875665" cy="0"/>
          </a:xfrm>
          <a:custGeom>
            <a:avLst/>
            <a:gdLst/>
            <a:ahLst/>
            <a:cxnLst/>
            <a:rect l="l" t="t" r="r" b="b"/>
            <a:pathLst>
              <a:path w="875664">
                <a:moveTo>
                  <a:pt x="0" y="0"/>
                </a:moveTo>
                <a:lnTo>
                  <a:pt x="875271" y="0"/>
                </a:lnTo>
              </a:path>
            </a:pathLst>
          </a:custGeom>
          <a:ln w="15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835303" y="3170156"/>
            <a:ext cx="67945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67620" y="0"/>
                </a:moveTo>
                <a:lnTo>
                  <a:pt x="0" y="0"/>
                </a:lnTo>
              </a:path>
            </a:pathLst>
          </a:custGeom>
          <a:ln w="14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835303" y="3144826"/>
            <a:ext cx="67945" cy="50800"/>
          </a:xfrm>
          <a:custGeom>
            <a:avLst/>
            <a:gdLst/>
            <a:ahLst/>
            <a:cxnLst/>
            <a:rect l="l" t="t" r="r" b="b"/>
            <a:pathLst>
              <a:path w="67945" h="50800">
                <a:moveTo>
                  <a:pt x="0" y="0"/>
                </a:moveTo>
                <a:lnTo>
                  <a:pt x="67620" y="25331"/>
                </a:lnTo>
                <a:lnTo>
                  <a:pt x="0" y="50662"/>
                </a:lnTo>
              </a:path>
            </a:pathLst>
          </a:custGeom>
          <a:ln w="14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938765" y="3984487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214" y="0"/>
                </a:lnTo>
              </a:path>
            </a:pathLst>
          </a:custGeom>
          <a:ln w="14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570507" y="3984487"/>
            <a:ext cx="51435" cy="0"/>
          </a:xfrm>
          <a:custGeom>
            <a:avLst/>
            <a:gdLst/>
            <a:ahLst/>
            <a:cxnLst/>
            <a:rect l="l" t="t" r="r" b="b"/>
            <a:pathLst>
              <a:path w="51434">
                <a:moveTo>
                  <a:pt x="0" y="0"/>
                </a:moveTo>
                <a:lnTo>
                  <a:pt x="51141" y="0"/>
                </a:lnTo>
              </a:path>
            </a:pathLst>
          </a:custGeom>
          <a:ln w="14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554027" y="3959157"/>
            <a:ext cx="67945" cy="50800"/>
          </a:xfrm>
          <a:custGeom>
            <a:avLst/>
            <a:gdLst/>
            <a:ahLst/>
            <a:cxnLst/>
            <a:rect l="l" t="t" r="r" b="b"/>
            <a:pathLst>
              <a:path w="67945" h="50800">
                <a:moveTo>
                  <a:pt x="0" y="0"/>
                </a:moveTo>
                <a:lnTo>
                  <a:pt x="67620" y="25331"/>
                </a:lnTo>
                <a:lnTo>
                  <a:pt x="0" y="50662"/>
                </a:lnTo>
              </a:path>
            </a:pathLst>
          </a:custGeom>
          <a:ln w="14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999979" y="3893476"/>
            <a:ext cx="570865" cy="225425"/>
          </a:xfrm>
          <a:custGeom>
            <a:avLst/>
            <a:gdLst/>
            <a:ahLst/>
            <a:cxnLst/>
            <a:rect l="l" t="t" r="r" b="b"/>
            <a:pathLst>
              <a:path w="570865" h="225425">
                <a:moveTo>
                  <a:pt x="0" y="225206"/>
                </a:moveTo>
                <a:lnTo>
                  <a:pt x="570527" y="225206"/>
                </a:lnTo>
                <a:lnTo>
                  <a:pt x="570527" y="0"/>
                </a:lnTo>
                <a:lnTo>
                  <a:pt x="0" y="0"/>
                </a:lnTo>
                <a:lnTo>
                  <a:pt x="0" y="2252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/>
          <p:nvPr/>
        </p:nvSpPr>
        <p:spPr>
          <a:xfrm>
            <a:off x="8026502" y="3901529"/>
            <a:ext cx="52133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80" dirty="0">
                <a:latin typeface="Times New Roman"/>
                <a:cs typeface="Times New Roman"/>
              </a:rPr>
              <a:t>T</a:t>
            </a:r>
            <a:r>
              <a:rPr sz="1050" b="1" dirty="0">
                <a:latin typeface="Times New Roman"/>
                <a:cs typeface="Times New Roman"/>
              </a:rPr>
              <a:t>raining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4618694" y="3087610"/>
            <a:ext cx="97155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b="1" spc="180" dirty="0">
                <a:latin typeface="Times New Roman"/>
                <a:cs typeface="Times New Roman"/>
              </a:rPr>
              <a:t>y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1713311" y="3201039"/>
            <a:ext cx="467995" cy="359410"/>
          </a:xfrm>
          <a:custGeom>
            <a:avLst/>
            <a:gdLst/>
            <a:ahLst/>
            <a:cxnLst/>
            <a:rect l="l" t="t" r="r" b="b"/>
            <a:pathLst>
              <a:path w="467994" h="359410">
                <a:moveTo>
                  <a:pt x="0" y="358823"/>
                </a:moveTo>
                <a:lnTo>
                  <a:pt x="0" y="31400"/>
                </a:lnTo>
                <a:lnTo>
                  <a:pt x="2470" y="19180"/>
                </a:lnTo>
                <a:lnTo>
                  <a:pt x="9206" y="9198"/>
                </a:lnTo>
                <a:lnTo>
                  <a:pt x="19196" y="2468"/>
                </a:lnTo>
                <a:lnTo>
                  <a:pt x="31426" y="0"/>
                </a:lnTo>
                <a:lnTo>
                  <a:pt x="467438" y="0"/>
                </a:lnTo>
              </a:path>
            </a:pathLst>
          </a:custGeom>
          <a:ln w="14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180750" y="3175707"/>
            <a:ext cx="67945" cy="50800"/>
          </a:xfrm>
          <a:custGeom>
            <a:avLst/>
            <a:gdLst/>
            <a:ahLst/>
            <a:cxnLst/>
            <a:rect l="l" t="t" r="r" b="b"/>
            <a:pathLst>
              <a:path w="67944" h="50800">
                <a:moveTo>
                  <a:pt x="0" y="0"/>
                </a:moveTo>
                <a:lnTo>
                  <a:pt x="67620" y="25331"/>
                </a:lnTo>
                <a:lnTo>
                  <a:pt x="0" y="50662"/>
                </a:lnTo>
              </a:path>
            </a:pathLst>
          </a:custGeom>
          <a:ln w="14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713311" y="3785067"/>
            <a:ext cx="320040" cy="203835"/>
          </a:xfrm>
          <a:custGeom>
            <a:avLst/>
            <a:gdLst/>
            <a:ahLst/>
            <a:cxnLst/>
            <a:rect l="l" t="t" r="r" b="b"/>
            <a:pathLst>
              <a:path w="320039" h="203835">
                <a:moveTo>
                  <a:pt x="0" y="0"/>
                </a:moveTo>
                <a:lnTo>
                  <a:pt x="0" y="168537"/>
                </a:lnTo>
                <a:lnTo>
                  <a:pt x="2765" y="182232"/>
                </a:lnTo>
                <a:lnTo>
                  <a:pt x="10310" y="193418"/>
                </a:lnTo>
                <a:lnTo>
                  <a:pt x="21504" y="200961"/>
                </a:lnTo>
                <a:lnTo>
                  <a:pt x="35220" y="203727"/>
                </a:lnTo>
                <a:lnTo>
                  <a:pt x="319592" y="203727"/>
                </a:lnTo>
              </a:path>
            </a:pathLst>
          </a:custGeom>
          <a:ln w="14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032882" y="3963442"/>
            <a:ext cx="67945" cy="50800"/>
          </a:xfrm>
          <a:custGeom>
            <a:avLst/>
            <a:gdLst/>
            <a:ahLst/>
            <a:cxnLst/>
            <a:rect l="l" t="t" r="r" b="b"/>
            <a:pathLst>
              <a:path w="67944" h="50800">
                <a:moveTo>
                  <a:pt x="0" y="0"/>
                </a:moveTo>
                <a:lnTo>
                  <a:pt x="67620" y="25331"/>
                </a:lnTo>
                <a:lnTo>
                  <a:pt x="0" y="50662"/>
                </a:lnTo>
              </a:path>
            </a:pathLst>
          </a:custGeom>
          <a:ln w="14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333145" y="3666759"/>
            <a:ext cx="92710" cy="1905"/>
          </a:xfrm>
          <a:custGeom>
            <a:avLst/>
            <a:gdLst/>
            <a:ahLst/>
            <a:cxnLst/>
            <a:rect l="l" t="t" r="r" b="b"/>
            <a:pathLst>
              <a:path w="92709" h="1904">
                <a:moveTo>
                  <a:pt x="0" y="0"/>
                </a:moveTo>
                <a:lnTo>
                  <a:pt x="92082" y="1387"/>
                </a:lnTo>
              </a:path>
            </a:pathLst>
          </a:custGeom>
          <a:ln w="14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425227" y="3668147"/>
            <a:ext cx="67945" cy="1270"/>
          </a:xfrm>
          <a:custGeom>
            <a:avLst/>
            <a:gdLst/>
            <a:ahLst/>
            <a:cxnLst/>
            <a:rect l="l" t="t" r="r" b="b"/>
            <a:pathLst>
              <a:path w="67944" h="1270">
                <a:moveTo>
                  <a:pt x="67620" y="1014"/>
                </a:moveTo>
                <a:lnTo>
                  <a:pt x="0" y="0"/>
                </a:lnTo>
              </a:path>
            </a:pathLst>
          </a:custGeom>
          <a:ln w="14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424856" y="3642814"/>
            <a:ext cx="68580" cy="50800"/>
          </a:xfrm>
          <a:custGeom>
            <a:avLst/>
            <a:gdLst/>
            <a:ahLst/>
            <a:cxnLst/>
            <a:rect l="l" t="t" r="r" b="b"/>
            <a:pathLst>
              <a:path w="68580" h="50800">
                <a:moveTo>
                  <a:pt x="767" y="0"/>
                </a:moveTo>
                <a:lnTo>
                  <a:pt x="67994" y="26346"/>
                </a:lnTo>
                <a:lnTo>
                  <a:pt x="0" y="50662"/>
                </a:lnTo>
              </a:path>
            </a:pathLst>
          </a:custGeom>
          <a:ln w="14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835303" y="4200352"/>
            <a:ext cx="67945" cy="50800"/>
          </a:xfrm>
          <a:custGeom>
            <a:avLst/>
            <a:gdLst/>
            <a:ahLst/>
            <a:cxnLst/>
            <a:rect l="l" t="t" r="r" b="b"/>
            <a:pathLst>
              <a:path w="67945" h="50800">
                <a:moveTo>
                  <a:pt x="0" y="0"/>
                </a:moveTo>
                <a:lnTo>
                  <a:pt x="67620" y="25331"/>
                </a:lnTo>
                <a:lnTo>
                  <a:pt x="0" y="50662"/>
                </a:lnTo>
              </a:path>
            </a:pathLst>
          </a:custGeom>
          <a:ln w="14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 txBox="1"/>
          <p:nvPr/>
        </p:nvSpPr>
        <p:spPr>
          <a:xfrm>
            <a:off x="5640346" y="4149020"/>
            <a:ext cx="97155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b="1" spc="10" dirty="0">
                <a:latin typeface="Times New Roman"/>
                <a:cs typeface="Times New Roman"/>
              </a:rPr>
              <a:t>X</a:t>
            </a:r>
            <a:endParaRPr sz="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79253" y="2200894"/>
            <a:ext cx="4935220" cy="3155315"/>
          </a:xfrm>
          <a:custGeom>
            <a:avLst/>
            <a:gdLst/>
            <a:ahLst/>
            <a:cxnLst/>
            <a:rect l="l" t="t" r="r" b="b"/>
            <a:pathLst>
              <a:path w="4935220" h="3155315">
                <a:moveTo>
                  <a:pt x="723982" y="0"/>
                </a:moveTo>
                <a:lnTo>
                  <a:pt x="4210911" y="0"/>
                </a:lnTo>
                <a:lnTo>
                  <a:pt x="4284170" y="69"/>
                </a:lnTo>
                <a:lnTo>
                  <a:pt x="4349126" y="553"/>
                </a:lnTo>
                <a:lnTo>
                  <a:pt x="4407050" y="1869"/>
                </a:lnTo>
                <a:lnTo>
                  <a:pt x="4459219" y="4431"/>
                </a:lnTo>
                <a:lnTo>
                  <a:pt x="4506906" y="8654"/>
                </a:lnTo>
                <a:lnTo>
                  <a:pt x="4551384" y="14954"/>
                </a:lnTo>
                <a:lnTo>
                  <a:pt x="4593929" y="23747"/>
                </a:lnTo>
                <a:lnTo>
                  <a:pt x="4635815" y="35448"/>
                </a:lnTo>
                <a:lnTo>
                  <a:pt x="4680486" y="54536"/>
                </a:lnTo>
                <a:lnTo>
                  <a:pt x="4722415" y="78183"/>
                </a:lnTo>
                <a:lnTo>
                  <a:pt x="4761299" y="106086"/>
                </a:lnTo>
                <a:lnTo>
                  <a:pt x="4796834" y="137943"/>
                </a:lnTo>
                <a:lnTo>
                  <a:pt x="4828717" y="173448"/>
                </a:lnTo>
                <a:lnTo>
                  <a:pt x="4856644" y="212299"/>
                </a:lnTo>
                <a:lnTo>
                  <a:pt x="4880311" y="254193"/>
                </a:lnTo>
                <a:lnTo>
                  <a:pt x="4899415" y="298827"/>
                </a:lnTo>
                <a:lnTo>
                  <a:pt x="4909975" y="336022"/>
                </a:lnTo>
                <a:lnTo>
                  <a:pt x="4918200" y="373653"/>
                </a:lnTo>
                <a:lnTo>
                  <a:pt x="4924381" y="412640"/>
                </a:lnTo>
                <a:lnTo>
                  <a:pt x="4928810" y="453903"/>
                </a:lnTo>
                <a:lnTo>
                  <a:pt x="4931778" y="498364"/>
                </a:lnTo>
                <a:lnTo>
                  <a:pt x="4933579" y="546942"/>
                </a:lnTo>
                <a:lnTo>
                  <a:pt x="4934504" y="600559"/>
                </a:lnTo>
                <a:lnTo>
                  <a:pt x="4934844" y="660135"/>
                </a:lnTo>
                <a:lnTo>
                  <a:pt x="4934893" y="726590"/>
                </a:lnTo>
                <a:lnTo>
                  <a:pt x="4934893" y="2431336"/>
                </a:lnTo>
                <a:lnTo>
                  <a:pt x="4934824" y="2504534"/>
                </a:lnTo>
                <a:lnTo>
                  <a:pt x="4934339" y="2569435"/>
                </a:lnTo>
                <a:lnTo>
                  <a:pt x="4933022" y="2627311"/>
                </a:lnTo>
                <a:lnTo>
                  <a:pt x="4930458" y="2679436"/>
                </a:lnTo>
                <a:lnTo>
                  <a:pt x="4926231" y="2727082"/>
                </a:lnTo>
                <a:lnTo>
                  <a:pt x="4919926" y="2771524"/>
                </a:lnTo>
                <a:lnTo>
                  <a:pt x="4911125" y="2814033"/>
                </a:lnTo>
                <a:lnTo>
                  <a:pt x="4899415" y="2855883"/>
                </a:lnTo>
                <a:lnTo>
                  <a:pt x="4880311" y="2900517"/>
                </a:lnTo>
                <a:lnTo>
                  <a:pt x="4856644" y="2942411"/>
                </a:lnTo>
                <a:lnTo>
                  <a:pt x="4828717" y="2981262"/>
                </a:lnTo>
                <a:lnTo>
                  <a:pt x="4796834" y="3016768"/>
                </a:lnTo>
                <a:lnTo>
                  <a:pt x="4761299" y="3048624"/>
                </a:lnTo>
                <a:lnTo>
                  <a:pt x="4722415" y="3076527"/>
                </a:lnTo>
                <a:lnTo>
                  <a:pt x="4680486" y="3100174"/>
                </a:lnTo>
                <a:lnTo>
                  <a:pt x="4635815" y="3119262"/>
                </a:lnTo>
                <a:lnTo>
                  <a:pt x="4598588" y="3129814"/>
                </a:lnTo>
                <a:lnTo>
                  <a:pt x="4560926" y="3138032"/>
                </a:lnTo>
                <a:lnTo>
                  <a:pt x="4521906" y="3144207"/>
                </a:lnTo>
                <a:lnTo>
                  <a:pt x="4480608" y="3148632"/>
                </a:lnTo>
                <a:lnTo>
                  <a:pt x="4436110" y="3151598"/>
                </a:lnTo>
                <a:lnTo>
                  <a:pt x="4387491" y="3153398"/>
                </a:lnTo>
                <a:lnTo>
                  <a:pt x="4333829" y="3154321"/>
                </a:lnTo>
                <a:lnTo>
                  <a:pt x="4274204" y="3154662"/>
                </a:lnTo>
                <a:lnTo>
                  <a:pt x="4207693" y="3154711"/>
                </a:lnTo>
                <a:lnTo>
                  <a:pt x="723982" y="3154711"/>
                </a:lnTo>
                <a:lnTo>
                  <a:pt x="650722" y="3154641"/>
                </a:lnTo>
                <a:lnTo>
                  <a:pt x="585767" y="3154157"/>
                </a:lnTo>
                <a:lnTo>
                  <a:pt x="527842" y="3152841"/>
                </a:lnTo>
                <a:lnTo>
                  <a:pt x="475674" y="3150279"/>
                </a:lnTo>
                <a:lnTo>
                  <a:pt x="427987" y="3146056"/>
                </a:lnTo>
                <a:lnTo>
                  <a:pt x="383509" y="3139756"/>
                </a:lnTo>
                <a:lnTo>
                  <a:pt x="340963" y="3130963"/>
                </a:lnTo>
                <a:lnTo>
                  <a:pt x="299078" y="3119262"/>
                </a:lnTo>
                <a:lnTo>
                  <a:pt x="254407" y="3100174"/>
                </a:lnTo>
                <a:lnTo>
                  <a:pt x="212478" y="3076527"/>
                </a:lnTo>
                <a:lnTo>
                  <a:pt x="173594" y="3048624"/>
                </a:lnTo>
                <a:lnTo>
                  <a:pt x="138058" y="3016768"/>
                </a:lnTo>
                <a:lnTo>
                  <a:pt x="106176" y="2981262"/>
                </a:lnTo>
                <a:lnTo>
                  <a:pt x="78249" y="2942411"/>
                </a:lnTo>
                <a:lnTo>
                  <a:pt x="54582" y="2900517"/>
                </a:lnTo>
                <a:lnTo>
                  <a:pt x="35478" y="2855883"/>
                </a:lnTo>
                <a:lnTo>
                  <a:pt x="24917" y="2818688"/>
                </a:lnTo>
                <a:lnTo>
                  <a:pt x="16692" y="2781057"/>
                </a:lnTo>
                <a:lnTo>
                  <a:pt x="10512" y="2742070"/>
                </a:lnTo>
                <a:lnTo>
                  <a:pt x="6083" y="2700807"/>
                </a:lnTo>
                <a:lnTo>
                  <a:pt x="3114" y="2656347"/>
                </a:lnTo>
                <a:lnTo>
                  <a:pt x="1314" y="2607768"/>
                </a:lnTo>
                <a:lnTo>
                  <a:pt x="389" y="2554152"/>
                </a:lnTo>
                <a:lnTo>
                  <a:pt x="48" y="2494576"/>
                </a:lnTo>
                <a:lnTo>
                  <a:pt x="0" y="2428121"/>
                </a:lnTo>
                <a:lnTo>
                  <a:pt x="0" y="723374"/>
                </a:lnTo>
                <a:lnTo>
                  <a:pt x="69" y="650176"/>
                </a:lnTo>
                <a:lnTo>
                  <a:pt x="554" y="585275"/>
                </a:lnTo>
                <a:lnTo>
                  <a:pt x="1870" y="527399"/>
                </a:lnTo>
                <a:lnTo>
                  <a:pt x="4434" y="475275"/>
                </a:lnTo>
                <a:lnTo>
                  <a:pt x="8661" y="427628"/>
                </a:lnTo>
                <a:lnTo>
                  <a:pt x="14967" y="383187"/>
                </a:lnTo>
                <a:lnTo>
                  <a:pt x="23767" y="340677"/>
                </a:lnTo>
                <a:lnTo>
                  <a:pt x="35478" y="298827"/>
                </a:lnTo>
                <a:lnTo>
                  <a:pt x="54582" y="254193"/>
                </a:lnTo>
                <a:lnTo>
                  <a:pt x="78249" y="212299"/>
                </a:lnTo>
                <a:lnTo>
                  <a:pt x="106176" y="173448"/>
                </a:lnTo>
                <a:lnTo>
                  <a:pt x="138058" y="137943"/>
                </a:lnTo>
                <a:lnTo>
                  <a:pt x="173594" y="106086"/>
                </a:lnTo>
                <a:lnTo>
                  <a:pt x="212478" y="78183"/>
                </a:lnTo>
                <a:lnTo>
                  <a:pt x="254407" y="54536"/>
                </a:lnTo>
                <a:lnTo>
                  <a:pt x="299078" y="35448"/>
                </a:lnTo>
                <a:lnTo>
                  <a:pt x="336305" y="24896"/>
                </a:lnTo>
                <a:lnTo>
                  <a:pt x="373967" y="16678"/>
                </a:lnTo>
                <a:lnTo>
                  <a:pt x="412987" y="10503"/>
                </a:lnTo>
                <a:lnTo>
                  <a:pt x="454285" y="6078"/>
                </a:lnTo>
                <a:lnTo>
                  <a:pt x="498783" y="3112"/>
                </a:lnTo>
                <a:lnTo>
                  <a:pt x="547402" y="1312"/>
                </a:lnTo>
                <a:lnTo>
                  <a:pt x="601064" y="389"/>
                </a:lnTo>
                <a:lnTo>
                  <a:pt x="660689" y="48"/>
                </a:lnTo>
                <a:lnTo>
                  <a:pt x="727201" y="0"/>
                </a:lnTo>
                <a:lnTo>
                  <a:pt x="723982" y="0"/>
                </a:lnTo>
                <a:close/>
              </a:path>
            </a:pathLst>
          </a:custGeom>
          <a:ln w="1968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0700" y="3117949"/>
            <a:ext cx="4575175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5080" indent="-406400">
              <a:lnSpc>
                <a:spcPct val="117900"/>
              </a:lnSpc>
              <a:spcBef>
                <a:spcPts val="100"/>
              </a:spcBef>
            </a:pPr>
            <a:r>
              <a:rPr sz="3250" spc="0" dirty="0">
                <a:solidFill>
                  <a:srgbClr val="EE220C"/>
                </a:solidFill>
                <a:latin typeface="Microsoft JhengHei UI"/>
                <a:cs typeface="Microsoft JhengHei UI"/>
              </a:rPr>
              <a:t>你会不会是软件⼯程学科 下⼀阶段的开拓者？</a:t>
            </a:r>
            <a:endParaRPr sz="325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520964"/>
            <a:ext cx="554037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软件⼯程的研究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931936"/>
            <a:ext cx="8008620" cy="489140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215900" indent="-203200">
              <a:lnSpc>
                <a:spcPct val="100000"/>
              </a:lnSpc>
              <a:spcBef>
                <a:spcPts val="1135"/>
              </a:spcBef>
              <a:buSzPct val="144827"/>
              <a:buChar char="•"/>
              <a:tabLst>
                <a:tab pos="215900" algn="l"/>
              </a:tabLst>
            </a:pPr>
            <a:r>
              <a:rPr sz="1450" dirty="0">
                <a:latin typeface="微软雅黑"/>
                <a:cs typeface="微软雅黑"/>
              </a:rPr>
              <a:t>软件语⾔——更好的语⾔、更好地语义、更好的语法</a:t>
            </a:r>
            <a:endParaRPr sz="1450">
              <a:latin typeface="微软雅黑"/>
              <a:cs typeface="微软雅黑"/>
            </a:endParaRPr>
          </a:p>
          <a:p>
            <a:pPr marL="558800" lvl="1" indent="-203200">
              <a:lnSpc>
                <a:spcPct val="100000"/>
              </a:lnSpc>
              <a:spcBef>
                <a:spcPts val="2160"/>
              </a:spcBef>
              <a:buSzPct val="144827"/>
              <a:buChar char="•"/>
              <a:tabLst>
                <a:tab pos="558800" algn="l"/>
              </a:tabLst>
            </a:pPr>
            <a:r>
              <a:rPr sz="1450" spc="5" dirty="0">
                <a:latin typeface="微软雅黑"/>
                <a:cs typeface="微软雅黑"/>
              </a:rPr>
              <a:t>软件语⾔的演变永远是软件技术的</a:t>
            </a:r>
            <a:r>
              <a:rPr sz="1450" b="1" spc="5" dirty="0">
                <a:solidFill>
                  <a:srgbClr val="B51700"/>
                </a:solidFill>
                <a:latin typeface="微软雅黑"/>
                <a:cs typeface="微软雅黑"/>
              </a:rPr>
              <a:t>核⼼驱动⼒</a:t>
            </a:r>
            <a:r>
              <a:rPr sz="1450" spc="5" dirty="0">
                <a:latin typeface="微软雅黑"/>
                <a:cs typeface="微软雅黑"/>
              </a:rPr>
              <a:t>！</a:t>
            </a:r>
            <a:endParaRPr sz="1450">
              <a:latin typeface="微软雅黑"/>
              <a:cs typeface="微软雅黑"/>
            </a:endParaRPr>
          </a:p>
          <a:p>
            <a:pPr marL="215900" indent="-203200">
              <a:lnSpc>
                <a:spcPct val="100000"/>
              </a:lnSpc>
              <a:spcBef>
                <a:spcPts val="2260"/>
              </a:spcBef>
              <a:buSzPct val="144827"/>
              <a:buChar char="•"/>
              <a:tabLst>
                <a:tab pos="215900" algn="l"/>
              </a:tabLst>
            </a:pPr>
            <a:r>
              <a:rPr sz="1450" dirty="0">
                <a:latin typeface="微软雅黑"/>
                <a:cs typeface="微软雅黑"/>
              </a:rPr>
              <a:t>开发⽅法——如何更好地控制软件开发过程中的复杂性</a:t>
            </a:r>
            <a:endParaRPr sz="1450">
              <a:latin typeface="微软雅黑"/>
              <a:cs typeface="微软雅黑"/>
            </a:endParaRPr>
          </a:p>
          <a:p>
            <a:pPr marL="558800" lvl="1" indent="-203200">
              <a:lnSpc>
                <a:spcPct val="100000"/>
              </a:lnSpc>
              <a:spcBef>
                <a:spcPts val="2160"/>
              </a:spcBef>
              <a:buSzPct val="144827"/>
              <a:buChar char="•"/>
              <a:tabLst>
                <a:tab pos="558800" algn="l"/>
              </a:tabLst>
            </a:pPr>
            <a:r>
              <a:rPr sz="1450" spc="10" dirty="0">
                <a:latin typeface="微软雅黑"/>
                <a:cs typeface="微软雅黑"/>
              </a:rPr>
              <a:t>思考⽅法、分析问题</a:t>
            </a:r>
            <a:r>
              <a:rPr sz="1450" spc="0" dirty="0">
                <a:latin typeface="微软雅黑"/>
                <a:cs typeface="微软雅黑"/>
              </a:rPr>
              <a:t>/</a:t>
            </a:r>
            <a:r>
              <a:rPr sz="1450" spc="10" dirty="0">
                <a:latin typeface="微软雅黑"/>
                <a:cs typeface="微软雅黑"/>
              </a:rPr>
              <a:t>解决问题的⽅法、过程和制品管理的⽅法</a:t>
            </a:r>
            <a:endParaRPr sz="1450">
              <a:latin typeface="微软雅黑"/>
              <a:cs typeface="微软雅黑"/>
            </a:endParaRPr>
          </a:p>
          <a:p>
            <a:pPr marL="215900" indent="-203200">
              <a:lnSpc>
                <a:spcPct val="100000"/>
              </a:lnSpc>
              <a:spcBef>
                <a:spcPts val="2160"/>
              </a:spcBef>
              <a:buSzPct val="144827"/>
              <a:buChar char="•"/>
              <a:tabLst>
                <a:tab pos="215900" algn="l"/>
              </a:tabLst>
            </a:pPr>
            <a:r>
              <a:rPr sz="1450" spc="-5" dirty="0">
                <a:latin typeface="微软雅黑"/>
                <a:cs typeface="微软雅黑"/>
              </a:rPr>
              <a:t>⾃动化技术——将⼈⼒解放出来</a:t>
            </a:r>
            <a:endParaRPr sz="1450">
              <a:latin typeface="微软雅黑"/>
              <a:cs typeface="微软雅黑"/>
            </a:endParaRPr>
          </a:p>
          <a:p>
            <a:pPr marL="558800" lvl="1" indent="-203200">
              <a:lnSpc>
                <a:spcPct val="100000"/>
              </a:lnSpc>
              <a:spcBef>
                <a:spcPts val="2260"/>
              </a:spcBef>
              <a:buSzPct val="144827"/>
              <a:buChar char="•"/>
              <a:tabLst>
                <a:tab pos="558800" algn="l"/>
              </a:tabLst>
            </a:pPr>
            <a:r>
              <a:rPr sz="1450" spc="5" dirty="0">
                <a:latin typeface="微软雅黑"/>
                <a:cs typeface="微软雅黑"/>
              </a:rPr>
              <a:t>⾃动地实现软件开发中的⼀些活动，如测试、调试、代码⽣成，又或者是代码的分析、度量</a:t>
            </a:r>
            <a:endParaRPr sz="1450">
              <a:latin typeface="微软雅黑"/>
              <a:cs typeface="微软雅黑"/>
            </a:endParaRPr>
          </a:p>
          <a:p>
            <a:pPr marL="215900" indent="-203200">
              <a:lnSpc>
                <a:spcPct val="100000"/>
              </a:lnSpc>
              <a:spcBef>
                <a:spcPts val="2160"/>
              </a:spcBef>
              <a:buSzPct val="144827"/>
              <a:buChar char="•"/>
              <a:tabLst>
                <a:tab pos="215900" algn="l"/>
              </a:tabLst>
            </a:pPr>
            <a:r>
              <a:rPr sz="1450" spc="0" dirty="0">
                <a:latin typeface="微软雅黑"/>
                <a:cs typeface="微软雅黑"/>
              </a:rPr>
              <a:t>⼯具和平台——更强⼤的⼯具⽀持、更强⼤的类库⽀持、更强⼤的开发和运⾏环境的⽀持</a:t>
            </a:r>
            <a:endParaRPr sz="1450">
              <a:latin typeface="微软雅黑"/>
              <a:cs typeface="微软雅黑"/>
            </a:endParaRPr>
          </a:p>
          <a:p>
            <a:pPr marL="558800" lvl="1" indent="-203200">
              <a:lnSpc>
                <a:spcPct val="100000"/>
              </a:lnSpc>
              <a:spcBef>
                <a:spcPts val="2160"/>
              </a:spcBef>
              <a:buSzPct val="144827"/>
              <a:buChar char="•"/>
              <a:tabLst>
                <a:tab pos="558800" algn="l"/>
              </a:tabLst>
            </a:pPr>
            <a:r>
              <a:rPr sz="1450" spc="5" dirty="0">
                <a:latin typeface="微软雅黑"/>
                <a:cs typeface="微软雅黑"/>
              </a:rPr>
              <a:t>软件开发和运⾏的基础设施，实现很多软件技术的根基</a:t>
            </a:r>
            <a:endParaRPr sz="1450">
              <a:latin typeface="微软雅黑"/>
              <a:cs typeface="微软雅黑"/>
            </a:endParaRPr>
          </a:p>
          <a:p>
            <a:pPr marL="215900" indent="-203200">
              <a:lnSpc>
                <a:spcPct val="100000"/>
              </a:lnSpc>
              <a:spcBef>
                <a:spcPts val="2260"/>
              </a:spcBef>
              <a:buSzPct val="144827"/>
              <a:buChar char="•"/>
              <a:tabLst>
                <a:tab pos="215900" algn="l"/>
              </a:tabLst>
            </a:pPr>
            <a:r>
              <a:rPr sz="1450" dirty="0">
                <a:latin typeface="微软雅黑"/>
                <a:cs typeface="微软雅黑"/>
              </a:rPr>
              <a:t>经验研究——理论结合实际的研究⽅法</a:t>
            </a:r>
            <a:endParaRPr sz="1450">
              <a:latin typeface="微软雅黑"/>
              <a:cs typeface="微软雅黑"/>
            </a:endParaRPr>
          </a:p>
          <a:p>
            <a:pPr marL="558800" lvl="1" indent="-203200">
              <a:lnSpc>
                <a:spcPct val="100000"/>
              </a:lnSpc>
              <a:spcBef>
                <a:spcPts val="2160"/>
              </a:spcBef>
              <a:buSzPct val="144827"/>
              <a:buChar char="•"/>
              <a:tabLst>
                <a:tab pos="558800" algn="l"/>
              </a:tabLst>
            </a:pPr>
            <a:r>
              <a:rPr sz="1450" spc="5" dirty="0">
                <a:latin typeface="微软雅黑"/>
                <a:cs typeface="微软雅黑"/>
              </a:rPr>
              <a:t>将理论性的⽅法应⽤于真实的⼯业环境中，从⽽检验理论的有效性</a:t>
            </a:r>
            <a:endParaRPr sz="14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/>
              <a:t>问题回顾</a:t>
            </a:r>
          </a:p>
        </p:txBody>
      </p:sp>
      <p:sp>
        <p:nvSpPr>
          <p:cNvPr id="3" name="object 3"/>
          <p:cNvSpPr/>
          <p:nvPr/>
        </p:nvSpPr>
        <p:spPr>
          <a:xfrm>
            <a:off x="2700333" y="2311942"/>
            <a:ext cx="5293360" cy="2933065"/>
          </a:xfrm>
          <a:custGeom>
            <a:avLst/>
            <a:gdLst/>
            <a:ahLst/>
            <a:cxnLst/>
            <a:rect l="l" t="t" r="r" b="b"/>
            <a:pathLst>
              <a:path w="5293359" h="2933065">
                <a:moveTo>
                  <a:pt x="673012" y="0"/>
                </a:moveTo>
                <a:lnTo>
                  <a:pt x="4619720" y="0"/>
                </a:lnTo>
                <a:lnTo>
                  <a:pt x="4687822" y="64"/>
                </a:lnTo>
                <a:lnTo>
                  <a:pt x="4748204" y="514"/>
                </a:lnTo>
                <a:lnTo>
                  <a:pt x="4802051" y="1737"/>
                </a:lnTo>
                <a:lnTo>
                  <a:pt x="4850546" y="4119"/>
                </a:lnTo>
                <a:lnTo>
                  <a:pt x="4894876" y="8045"/>
                </a:lnTo>
                <a:lnTo>
                  <a:pt x="4936223" y="13902"/>
                </a:lnTo>
                <a:lnTo>
                  <a:pt x="4975773" y="22075"/>
                </a:lnTo>
                <a:lnTo>
                  <a:pt x="5014710" y="32952"/>
                </a:lnTo>
                <a:lnTo>
                  <a:pt x="5061966" y="53584"/>
                </a:lnTo>
                <a:lnTo>
                  <a:pt x="5105842" y="79699"/>
                </a:lnTo>
                <a:lnTo>
                  <a:pt x="5145914" y="110876"/>
                </a:lnTo>
                <a:lnTo>
                  <a:pt x="5181763" y="146694"/>
                </a:lnTo>
                <a:lnTo>
                  <a:pt x="5212967" y="186733"/>
                </a:lnTo>
                <a:lnTo>
                  <a:pt x="5239103" y="230572"/>
                </a:lnTo>
                <a:lnTo>
                  <a:pt x="5259752" y="277789"/>
                </a:lnTo>
                <a:lnTo>
                  <a:pt x="5270638" y="316699"/>
                </a:lnTo>
                <a:lnTo>
                  <a:pt x="5278819" y="356256"/>
                </a:lnTo>
                <a:lnTo>
                  <a:pt x="5284681" y="397680"/>
                </a:lnTo>
                <a:lnTo>
                  <a:pt x="5288610" y="442188"/>
                </a:lnTo>
                <a:lnTo>
                  <a:pt x="5290994" y="491000"/>
                </a:lnTo>
                <a:lnTo>
                  <a:pt x="5292218" y="545332"/>
                </a:lnTo>
                <a:lnTo>
                  <a:pt x="5292669" y="606406"/>
                </a:lnTo>
                <a:lnTo>
                  <a:pt x="5292733" y="675437"/>
                </a:lnTo>
                <a:lnTo>
                  <a:pt x="5292733" y="2260166"/>
                </a:lnTo>
                <a:lnTo>
                  <a:pt x="5292669" y="2328211"/>
                </a:lnTo>
                <a:lnTo>
                  <a:pt x="5292218" y="2388543"/>
                </a:lnTo>
                <a:lnTo>
                  <a:pt x="5290994" y="2442344"/>
                </a:lnTo>
                <a:lnTo>
                  <a:pt x="5288610" y="2490800"/>
                </a:lnTo>
                <a:lnTo>
                  <a:pt x="5284681" y="2535092"/>
                </a:lnTo>
                <a:lnTo>
                  <a:pt x="5278819" y="2576404"/>
                </a:lnTo>
                <a:lnTo>
                  <a:pt x="5270638" y="2615921"/>
                </a:lnTo>
                <a:lnTo>
                  <a:pt x="5259752" y="2654825"/>
                </a:lnTo>
                <a:lnTo>
                  <a:pt x="5239103" y="2702042"/>
                </a:lnTo>
                <a:lnTo>
                  <a:pt x="5212967" y="2745881"/>
                </a:lnTo>
                <a:lnTo>
                  <a:pt x="5181763" y="2785920"/>
                </a:lnTo>
                <a:lnTo>
                  <a:pt x="5145914" y="2821739"/>
                </a:lnTo>
                <a:lnTo>
                  <a:pt x="5105842" y="2852916"/>
                </a:lnTo>
                <a:lnTo>
                  <a:pt x="5061966" y="2879031"/>
                </a:lnTo>
                <a:lnTo>
                  <a:pt x="5014710" y="2899662"/>
                </a:lnTo>
                <a:lnTo>
                  <a:pt x="4975767" y="2910539"/>
                </a:lnTo>
                <a:lnTo>
                  <a:pt x="4936176" y="2918713"/>
                </a:lnTo>
                <a:lnTo>
                  <a:pt x="4894718" y="2924569"/>
                </a:lnTo>
                <a:lnTo>
                  <a:pt x="4850172" y="2928495"/>
                </a:lnTo>
                <a:lnTo>
                  <a:pt x="4801320" y="2930877"/>
                </a:lnTo>
                <a:lnTo>
                  <a:pt x="4746942" y="2932099"/>
                </a:lnTo>
                <a:lnTo>
                  <a:pt x="4685817" y="2932550"/>
                </a:lnTo>
                <a:lnTo>
                  <a:pt x="4616727" y="2932614"/>
                </a:lnTo>
                <a:lnTo>
                  <a:pt x="673012" y="2932614"/>
                </a:lnTo>
                <a:lnTo>
                  <a:pt x="604911" y="2932550"/>
                </a:lnTo>
                <a:lnTo>
                  <a:pt x="544528" y="2932099"/>
                </a:lnTo>
                <a:lnTo>
                  <a:pt x="490682" y="2930877"/>
                </a:lnTo>
                <a:lnTo>
                  <a:pt x="442186" y="2928495"/>
                </a:lnTo>
                <a:lnTo>
                  <a:pt x="397856" y="2924569"/>
                </a:lnTo>
                <a:lnTo>
                  <a:pt x="356509" y="2918713"/>
                </a:lnTo>
                <a:lnTo>
                  <a:pt x="316959" y="2910539"/>
                </a:lnTo>
                <a:lnTo>
                  <a:pt x="278022" y="2899662"/>
                </a:lnTo>
                <a:lnTo>
                  <a:pt x="230766" y="2879031"/>
                </a:lnTo>
                <a:lnTo>
                  <a:pt x="186890" y="2852916"/>
                </a:lnTo>
                <a:lnTo>
                  <a:pt x="146818" y="2821739"/>
                </a:lnTo>
                <a:lnTo>
                  <a:pt x="110969" y="2785920"/>
                </a:lnTo>
                <a:lnTo>
                  <a:pt x="79766" y="2745881"/>
                </a:lnTo>
                <a:lnTo>
                  <a:pt x="53629" y="2702042"/>
                </a:lnTo>
                <a:lnTo>
                  <a:pt x="32980" y="2654825"/>
                </a:lnTo>
                <a:lnTo>
                  <a:pt x="22094" y="2615915"/>
                </a:lnTo>
                <a:lnTo>
                  <a:pt x="13913" y="2576358"/>
                </a:lnTo>
                <a:lnTo>
                  <a:pt x="8051" y="2534934"/>
                </a:lnTo>
                <a:lnTo>
                  <a:pt x="4122" y="2490426"/>
                </a:lnTo>
                <a:lnTo>
                  <a:pt x="1739" y="2441615"/>
                </a:lnTo>
                <a:lnTo>
                  <a:pt x="515" y="2387282"/>
                </a:lnTo>
                <a:lnTo>
                  <a:pt x="64" y="2326209"/>
                </a:lnTo>
                <a:lnTo>
                  <a:pt x="0" y="2257177"/>
                </a:lnTo>
                <a:lnTo>
                  <a:pt x="0" y="672447"/>
                </a:lnTo>
                <a:lnTo>
                  <a:pt x="64" y="604403"/>
                </a:lnTo>
                <a:lnTo>
                  <a:pt x="515" y="544071"/>
                </a:lnTo>
                <a:lnTo>
                  <a:pt x="1739" y="490270"/>
                </a:lnTo>
                <a:lnTo>
                  <a:pt x="4122" y="441815"/>
                </a:lnTo>
                <a:lnTo>
                  <a:pt x="8051" y="397522"/>
                </a:lnTo>
                <a:lnTo>
                  <a:pt x="13913" y="356210"/>
                </a:lnTo>
                <a:lnTo>
                  <a:pt x="22094" y="316693"/>
                </a:lnTo>
                <a:lnTo>
                  <a:pt x="32980" y="277789"/>
                </a:lnTo>
                <a:lnTo>
                  <a:pt x="53629" y="230572"/>
                </a:lnTo>
                <a:lnTo>
                  <a:pt x="79766" y="186733"/>
                </a:lnTo>
                <a:lnTo>
                  <a:pt x="110969" y="146694"/>
                </a:lnTo>
                <a:lnTo>
                  <a:pt x="146818" y="110876"/>
                </a:lnTo>
                <a:lnTo>
                  <a:pt x="186890" y="79699"/>
                </a:lnTo>
                <a:lnTo>
                  <a:pt x="230766" y="53584"/>
                </a:lnTo>
                <a:lnTo>
                  <a:pt x="278022" y="32952"/>
                </a:lnTo>
                <a:lnTo>
                  <a:pt x="316965" y="22075"/>
                </a:lnTo>
                <a:lnTo>
                  <a:pt x="356556" y="13902"/>
                </a:lnTo>
                <a:lnTo>
                  <a:pt x="398014" y="8045"/>
                </a:lnTo>
                <a:lnTo>
                  <a:pt x="442560" y="4119"/>
                </a:lnTo>
                <a:lnTo>
                  <a:pt x="491412" y="1737"/>
                </a:lnTo>
                <a:lnTo>
                  <a:pt x="545791" y="514"/>
                </a:lnTo>
                <a:lnTo>
                  <a:pt x="606915" y="64"/>
                </a:lnTo>
                <a:lnTo>
                  <a:pt x="676005" y="0"/>
                </a:lnTo>
                <a:lnTo>
                  <a:pt x="673012" y="0"/>
                </a:lnTo>
                <a:close/>
              </a:path>
            </a:pathLst>
          </a:custGeom>
          <a:ln w="19682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57500" y="2813149"/>
            <a:ext cx="4988560" cy="18034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44600">
              <a:lnSpc>
                <a:spcPct val="100000"/>
              </a:lnSpc>
              <a:spcBef>
                <a:spcPts val="900"/>
              </a:spcBef>
            </a:pPr>
            <a:r>
              <a:rPr sz="3250" spc="0" dirty="0">
                <a:solidFill>
                  <a:srgbClr val="EE220C"/>
                </a:solidFill>
                <a:latin typeface="Microsoft JhengHei UI"/>
                <a:cs typeface="Microsoft JhengHei UI"/>
              </a:rPr>
              <a:t>课堂采访</a:t>
            </a:r>
            <a:r>
              <a:rPr sz="3250" spc="0" dirty="0">
                <a:solidFill>
                  <a:srgbClr val="EE220C"/>
                </a:solidFill>
                <a:latin typeface="Arial"/>
                <a:cs typeface="Arial"/>
              </a:rPr>
              <a:t>——</a:t>
            </a:r>
            <a:endParaRPr sz="3250">
              <a:latin typeface="Arial"/>
              <a:cs typeface="Arial"/>
            </a:endParaRPr>
          </a:p>
          <a:p>
            <a:pPr marL="12700" marR="5080" algn="ctr">
              <a:lnSpc>
                <a:spcPct val="117900"/>
              </a:lnSpc>
              <a:spcBef>
                <a:spcPts val="100"/>
              </a:spcBef>
            </a:pPr>
            <a:r>
              <a:rPr sz="3250" spc="0" dirty="0">
                <a:solidFill>
                  <a:srgbClr val="EE220C"/>
                </a:solidFill>
                <a:latin typeface="Microsoft JhengHei UI"/>
                <a:cs typeface="Microsoft JhengHei UI"/>
              </a:rPr>
              <a:t>请开发⼀个教室预定系统， 说说你的开发计划</a:t>
            </a:r>
            <a:endParaRPr sz="325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9200" y="3264164"/>
            <a:ext cx="317690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软件过程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520964"/>
            <a:ext cx="4752340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软件⽣命周期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653770"/>
            <a:ext cx="8246745" cy="3508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19000"/>
              </a:lnSpc>
              <a:spcBef>
                <a:spcPts val="95"/>
              </a:spcBef>
              <a:buSzPct val="146938"/>
              <a:buChar char="•"/>
              <a:tabLst>
                <a:tab pos="355600" algn="l"/>
              </a:tabLst>
            </a:pPr>
            <a:r>
              <a:rPr sz="2450" spc="10" dirty="0">
                <a:latin typeface="微软雅黑"/>
                <a:cs typeface="微软雅黑"/>
              </a:rPr>
              <a:t>软件⽣命周期——⼀个软件由软件定义、软件开发、软件 </a:t>
            </a:r>
            <a:r>
              <a:rPr sz="2450" spc="25" dirty="0">
                <a:latin typeface="微软雅黑"/>
                <a:cs typeface="微软雅黑"/>
              </a:rPr>
              <a:t>维护这三个阶段所组成的周期</a:t>
            </a:r>
            <a:endParaRPr sz="24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΢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711200" lvl="1" indent="-355600">
              <a:lnSpc>
                <a:spcPct val="100000"/>
              </a:lnSpc>
              <a:buSzPct val="146938"/>
              <a:buChar char="•"/>
              <a:tabLst>
                <a:tab pos="711200" algn="l"/>
              </a:tabLst>
            </a:pPr>
            <a:r>
              <a:rPr sz="2450" spc="5" dirty="0">
                <a:latin typeface="微软雅黑"/>
                <a:cs typeface="微软雅黑"/>
              </a:rPr>
              <a:t>定义——问题定义、可⾏性分析、需求分析</a:t>
            </a:r>
            <a:endParaRPr sz="2450">
              <a:latin typeface="微软雅黑"/>
              <a:cs typeface="微软雅黑"/>
            </a:endParaRPr>
          </a:p>
          <a:p>
            <a:pPr marL="711200" lvl="1" indent="-355600">
              <a:lnSpc>
                <a:spcPct val="100000"/>
              </a:lnSpc>
              <a:spcBef>
                <a:spcPts val="3760"/>
              </a:spcBef>
              <a:buSzPct val="146938"/>
              <a:buChar char="•"/>
              <a:tabLst>
                <a:tab pos="711200" algn="l"/>
              </a:tabLst>
            </a:pPr>
            <a:r>
              <a:rPr sz="2450" spc="5" dirty="0">
                <a:latin typeface="微软雅黑"/>
                <a:cs typeface="微软雅黑"/>
              </a:rPr>
              <a:t>开发</a:t>
            </a:r>
            <a:r>
              <a:rPr sz="2450" spc="10" dirty="0">
                <a:latin typeface="微软雅黑"/>
                <a:cs typeface="微软雅黑"/>
              </a:rPr>
              <a:t>——</a:t>
            </a:r>
            <a:r>
              <a:rPr sz="2450" spc="5" dirty="0">
                <a:latin typeface="微软雅黑"/>
                <a:cs typeface="微软雅黑"/>
              </a:rPr>
              <a:t>设计（总体设计和详细设计）、编码、测试</a:t>
            </a:r>
            <a:endParaRPr sz="2450">
              <a:latin typeface="微软雅黑"/>
              <a:cs typeface="微软雅黑"/>
            </a:endParaRPr>
          </a:p>
          <a:p>
            <a:pPr marL="711200" lvl="1" indent="-355600">
              <a:lnSpc>
                <a:spcPct val="100000"/>
              </a:lnSpc>
              <a:spcBef>
                <a:spcPts val="3760"/>
              </a:spcBef>
              <a:buSzPct val="146938"/>
              <a:buChar char="•"/>
              <a:tabLst>
                <a:tab pos="711200" algn="l"/>
              </a:tabLst>
            </a:pPr>
            <a:r>
              <a:rPr sz="2450" spc="-170" dirty="0">
                <a:latin typeface="微软雅黑"/>
                <a:cs typeface="微软雅黑"/>
              </a:rPr>
              <a:t>维护</a:t>
            </a:r>
            <a:r>
              <a:rPr sz="2450" spc="-180" dirty="0">
                <a:latin typeface="微软雅黑"/>
                <a:cs typeface="微软雅黑"/>
              </a:rPr>
              <a:t>——</a:t>
            </a:r>
            <a:r>
              <a:rPr sz="2450" spc="-170" dirty="0">
                <a:latin typeface="微软雅黑"/>
                <a:cs typeface="微软雅黑"/>
              </a:rPr>
              <a:t>压缩和精简的“定义与开发”</a:t>
            </a:r>
            <a:endParaRPr sz="24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520964"/>
            <a:ext cx="554037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软件⼯程⽅法学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993370"/>
            <a:ext cx="8409940" cy="4813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67640" indent="-342900">
              <a:lnSpc>
                <a:spcPct val="119000"/>
              </a:lnSpc>
              <a:spcBef>
                <a:spcPts val="95"/>
              </a:spcBef>
              <a:buSzPct val="146938"/>
              <a:buChar char="•"/>
              <a:tabLst>
                <a:tab pos="355600" algn="l"/>
              </a:tabLst>
            </a:pPr>
            <a:r>
              <a:rPr sz="2450" spc="25" dirty="0">
                <a:latin typeface="微软雅黑"/>
                <a:cs typeface="微软雅黑"/>
              </a:rPr>
              <a:t>通常把在软件⽣命周期全过程中使⽤的⼀整套技术⽅法的 集合称为⽅法学</a:t>
            </a:r>
            <a:endParaRPr sz="24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΢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711200" marR="5080" lvl="1" indent="-355600">
              <a:lnSpc>
                <a:spcPct val="115599"/>
              </a:lnSpc>
              <a:spcBef>
                <a:spcPts val="5"/>
              </a:spcBef>
              <a:buSzPct val="146938"/>
              <a:buChar char="•"/>
              <a:tabLst>
                <a:tab pos="711200" algn="l"/>
              </a:tabLst>
            </a:pPr>
            <a:r>
              <a:rPr sz="2450" spc="-30" dirty="0">
                <a:latin typeface="微软雅黑"/>
                <a:cs typeface="微软雅黑"/>
              </a:rPr>
              <a:t>⽅法是完成软件开发的各项任务的技术⽅法，回答“怎样 </a:t>
            </a:r>
            <a:r>
              <a:rPr sz="2450" spc="-260" dirty="0">
                <a:latin typeface="微软雅黑"/>
                <a:cs typeface="微软雅黑"/>
              </a:rPr>
              <a:t>做”的问题</a:t>
            </a:r>
            <a:r>
              <a:rPr sz="2450" spc="-65" dirty="0">
                <a:latin typeface="微软雅黑"/>
                <a:cs typeface="微软雅黑"/>
              </a:rPr>
              <a:t>;</a:t>
            </a:r>
            <a:endParaRPr sz="2450">
              <a:latin typeface="微软雅黑"/>
              <a:cs typeface="微软雅黑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΢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711200" lvl="1" indent="-355600">
              <a:lnSpc>
                <a:spcPct val="100000"/>
              </a:lnSpc>
              <a:buSzPct val="146938"/>
              <a:buChar char="•"/>
              <a:tabLst>
                <a:tab pos="711200" algn="l"/>
              </a:tabLst>
            </a:pPr>
            <a:r>
              <a:rPr sz="2450" spc="25" dirty="0">
                <a:latin typeface="微软雅黑"/>
                <a:cs typeface="微软雅黑"/>
              </a:rPr>
              <a:t>⼯具是为运⽤⽅法⽽提供的⾃动的或半⾃</a:t>
            </a:r>
            <a:r>
              <a:rPr sz="2450" spc="-150" dirty="0">
                <a:latin typeface="微软雅黑"/>
                <a:cs typeface="微软雅黑"/>
              </a:rPr>
              <a:t> </a:t>
            </a:r>
            <a:r>
              <a:rPr sz="2450" spc="25" dirty="0">
                <a:latin typeface="微软雅黑"/>
                <a:cs typeface="微软雅黑"/>
              </a:rPr>
              <a:t>动的软件⼯程</a:t>
            </a:r>
            <a:endParaRPr sz="2450">
              <a:latin typeface="微软雅黑"/>
              <a:cs typeface="微软雅黑"/>
            </a:endParaRPr>
          </a:p>
          <a:p>
            <a:pPr marL="711200">
              <a:lnSpc>
                <a:spcPct val="100000"/>
              </a:lnSpc>
              <a:spcBef>
                <a:spcPts val="560"/>
              </a:spcBef>
            </a:pPr>
            <a:r>
              <a:rPr sz="2450" spc="10" dirty="0">
                <a:latin typeface="微软雅黑"/>
                <a:cs typeface="微软雅黑"/>
              </a:rPr>
              <a:t>⽀撑环境</a:t>
            </a:r>
            <a:r>
              <a:rPr sz="2450" dirty="0">
                <a:latin typeface="微软雅黑"/>
                <a:cs typeface="微软雅黑"/>
              </a:rPr>
              <a:t>;</a:t>
            </a:r>
            <a:endParaRPr sz="24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Times New Roman"/>
              <a:cs typeface="Times New Roman"/>
            </a:endParaRPr>
          </a:p>
          <a:p>
            <a:pPr marL="711200" marR="127635" lvl="1" indent="-355600">
              <a:lnSpc>
                <a:spcPct val="119000"/>
              </a:lnSpc>
              <a:buSzPct val="146938"/>
              <a:buChar char="•"/>
              <a:tabLst>
                <a:tab pos="711200" algn="l"/>
              </a:tabLst>
            </a:pPr>
            <a:r>
              <a:rPr sz="2450" spc="25" dirty="0">
                <a:latin typeface="微软雅黑"/>
                <a:cs typeface="微软雅黑"/>
              </a:rPr>
              <a:t>过程是为了获得⾼质量的软件所需要完成的⼀系列任务 的框架，它规定了完成各项任务的⼯作步骤</a:t>
            </a:r>
            <a:endParaRPr sz="24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/>
              <a:t>软件过程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072534"/>
            <a:ext cx="8513445" cy="4730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30"/>
              </a:spcBef>
              <a:buSzPct val="146666"/>
              <a:buChar char="•"/>
              <a:tabLst>
                <a:tab pos="330200" algn="l"/>
              </a:tabLst>
            </a:pPr>
            <a:r>
              <a:rPr sz="2250" dirty="0">
                <a:latin typeface="微软雅黑"/>
                <a:cs typeface="微软雅黑"/>
              </a:rPr>
              <a:t>根据管理和⼯程学的经验</a:t>
            </a:r>
            <a:r>
              <a:rPr sz="2250" spc="0" dirty="0">
                <a:latin typeface="微软雅黑"/>
                <a:cs typeface="微软雅黑"/>
              </a:rPr>
              <a:t>——</a:t>
            </a:r>
            <a:endParaRPr sz="2250">
              <a:latin typeface="微软雅黑"/>
              <a:cs typeface="微软雅黑"/>
            </a:endParaRPr>
          </a:p>
          <a:p>
            <a:pPr marL="673100" lvl="1" indent="-317500">
              <a:lnSpc>
                <a:spcPct val="100000"/>
              </a:lnSpc>
              <a:spcBef>
                <a:spcPts val="3500"/>
              </a:spcBef>
              <a:buSzPct val="146666"/>
              <a:buChar char="•"/>
              <a:tabLst>
                <a:tab pos="673100" algn="l"/>
              </a:tabLst>
            </a:pPr>
            <a:r>
              <a:rPr sz="2250" spc="25" dirty="0">
                <a:latin typeface="微软雅黑"/>
                <a:cs typeface="微软雅黑"/>
              </a:rPr>
              <a:t>软件开发和维护需要遵循⼀系列</a:t>
            </a:r>
            <a:r>
              <a:rPr sz="2250" b="1" spc="25" dirty="0">
                <a:solidFill>
                  <a:srgbClr val="B51700"/>
                </a:solidFill>
                <a:latin typeface="微软雅黑"/>
                <a:cs typeface="微软雅黑"/>
              </a:rPr>
              <a:t>可预测</a:t>
            </a:r>
            <a:r>
              <a:rPr sz="2250" spc="25" dirty="0">
                <a:latin typeface="微软雅黑"/>
                <a:cs typeface="微软雅黑"/>
              </a:rPr>
              <a:t>的步骤</a:t>
            </a:r>
            <a:endParaRPr sz="2250">
              <a:latin typeface="微软雅黑"/>
              <a:cs typeface="微软雅黑"/>
            </a:endParaRPr>
          </a:p>
          <a:p>
            <a:pPr marL="673100" lvl="1" indent="-317500">
              <a:lnSpc>
                <a:spcPct val="100000"/>
              </a:lnSpc>
              <a:spcBef>
                <a:spcPts val="3500"/>
              </a:spcBef>
              <a:buSzPct val="146666"/>
              <a:buChar char="•"/>
              <a:tabLst>
                <a:tab pos="673100" algn="l"/>
              </a:tabLst>
            </a:pPr>
            <a:r>
              <a:rPr sz="2250" spc="25" dirty="0">
                <a:latin typeface="微软雅黑"/>
                <a:cs typeface="微软雅黑"/>
              </a:rPr>
              <a:t>过程中包含若⼲活动，每个活动都有明确的⽬标、输⼊和输出</a:t>
            </a:r>
            <a:endParaRPr sz="2250">
              <a:latin typeface="微软雅黑"/>
              <a:cs typeface="微软雅黑"/>
            </a:endParaRPr>
          </a:p>
          <a:p>
            <a:pPr marL="330200" indent="-317500">
              <a:lnSpc>
                <a:spcPct val="100000"/>
              </a:lnSpc>
              <a:spcBef>
                <a:spcPts val="3500"/>
              </a:spcBef>
              <a:buSzPct val="146666"/>
              <a:buChar char="•"/>
              <a:tabLst>
                <a:tab pos="330200" algn="l"/>
              </a:tabLst>
            </a:pPr>
            <a:r>
              <a:rPr sz="2250" spc="10" dirty="0">
                <a:latin typeface="微软雅黑"/>
                <a:cs typeface="微软雅黑"/>
              </a:rPr>
              <a:t>软件过程</a:t>
            </a:r>
            <a:r>
              <a:rPr sz="2250" spc="15" dirty="0">
                <a:latin typeface="微软雅黑"/>
                <a:cs typeface="微软雅黑"/>
              </a:rPr>
              <a:t>——</a:t>
            </a:r>
            <a:r>
              <a:rPr sz="2250" spc="10" dirty="0">
                <a:latin typeface="微软雅黑"/>
                <a:cs typeface="微软雅黑"/>
              </a:rPr>
              <a:t>为⼀个为建造⾼质量软件所需完成的任务的框架</a:t>
            </a:r>
            <a:endParaRPr sz="2250">
              <a:latin typeface="微软雅黑"/>
              <a:cs typeface="微软雅黑"/>
            </a:endParaRPr>
          </a:p>
          <a:p>
            <a:pPr marL="673100" marR="5080" lvl="1" indent="-317500">
              <a:lnSpc>
                <a:spcPct val="118500"/>
              </a:lnSpc>
              <a:spcBef>
                <a:spcPts val="2900"/>
              </a:spcBef>
              <a:buSzPct val="146666"/>
              <a:buChar char="•"/>
              <a:tabLst>
                <a:tab pos="673100" algn="l"/>
              </a:tabLst>
            </a:pPr>
            <a:r>
              <a:rPr sz="2250" spc="25" dirty="0">
                <a:latin typeface="微软雅黑"/>
                <a:cs typeface="微软雅黑"/>
              </a:rPr>
              <a:t>为软件⽣命周期中涉及到所有活动建⽴先后执⾏次序，形成软 件过程</a:t>
            </a:r>
            <a:endParaRPr sz="2250">
              <a:latin typeface="微软雅黑"/>
              <a:cs typeface="微软雅黑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΢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673100" lvl="1" indent="-317500">
              <a:lnSpc>
                <a:spcPct val="100000"/>
              </a:lnSpc>
              <a:buSzPct val="146666"/>
              <a:buChar char="•"/>
              <a:tabLst>
                <a:tab pos="673100" algn="l"/>
              </a:tabLst>
            </a:pPr>
            <a:r>
              <a:rPr sz="2250" spc="25" dirty="0">
                <a:latin typeface="微软雅黑"/>
                <a:cs typeface="微软雅黑"/>
              </a:rPr>
              <a:t>存在多种过程模型</a:t>
            </a:r>
            <a:endParaRPr sz="2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/>
              <a:t>瀑布模型</a:t>
            </a:r>
          </a:p>
        </p:txBody>
      </p:sp>
      <p:sp>
        <p:nvSpPr>
          <p:cNvPr id="3" name="object 3"/>
          <p:cNvSpPr/>
          <p:nvPr/>
        </p:nvSpPr>
        <p:spPr>
          <a:xfrm>
            <a:off x="1968036" y="1915444"/>
            <a:ext cx="6757325" cy="5063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7842" y="4186891"/>
            <a:ext cx="3695065" cy="1416050"/>
          </a:xfrm>
          <a:prstGeom prst="rect">
            <a:avLst/>
          </a:prstGeom>
          <a:ln w="19680">
            <a:solidFill>
              <a:srgbClr val="00A2FF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222885" indent="-1778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223520" algn="l"/>
              </a:tabLst>
            </a:pPr>
            <a:r>
              <a:rPr sz="2150" spc="15" dirty="0">
                <a:solidFill>
                  <a:srgbClr val="0076BA"/>
                </a:solidFill>
                <a:latin typeface="Microsoft JhengHei UI"/>
                <a:cs typeface="Microsoft JhengHei UI"/>
              </a:rPr>
              <a:t>⼀种顺序的开发⽅法</a:t>
            </a:r>
            <a:endParaRPr sz="2150">
              <a:latin typeface="Microsoft JhengHei UI"/>
              <a:cs typeface="Microsoft JhengHei UI"/>
            </a:endParaRPr>
          </a:p>
          <a:p>
            <a:pPr marL="222885" indent="-1778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23520" algn="l"/>
              </a:tabLst>
            </a:pPr>
            <a:r>
              <a:rPr sz="2150" spc="15" dirty="0">
                <a:solidFill>
                  <a:srgbClr val="0076BA"/>
                </a:solidFill>
                <a:latin typeface="Microsoft JhengHei UI"/>
                <a:cs typeface="Microsoft JhengHei UI"/>
              </a:rPr>
              <a:t>⼀种⽂档驱动的开发⽅法</a:t>
            </a:r>
            <a:endParaRPr sz="2150">
              <a:latin typeface="Microsoft JhengHei UI"/>
              <a:cs typeface="Microsoft JhengHei UI"/>
            </a:endParaRPr>
          </a:p>
          <a:p>
            <a:pPr marL="222885" indent="-1778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23520" algn="l"/>
              </a:tabLst>
            </a:pPr>
            <a:r>
              <a:rPr sz="2150" spc="15" dirty="0">
                <a:solidFill>
                  <a:srgbClr val="0076BA"/>
                </a:solidFill>
                <a:latin typeface="Microsoft JhengHei UI"/>
                <a:cs typeface="Microsoft JhengHei UI"/>
              </a:rPr>
              <a:t>适⽤于需求确定的系统开发</a:t>
            </a:r>
            <a:endParaRPr sz="2150">
              <a:latin typeface="Microsoft JhengHei UI"/>
              <a:cs typeface="Microsoft JhengHei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842" y="5779744"/>
            <a:ext cx="4742815" cy="1416050"/>
          </a:xfrm>
          <a:prstGeom prst="rect">
            <a:avLst/>
          </a:prstGeom>
          <a:ln w="19679">
            <a:solidFill>
              <a:srgbClr val="B517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222885" indent="-17780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23520" algn="l"/>
              </a:tabLst>
            </a:pPr>
            <a:r>
              <a:rPr sz="2150" spc="15" dirty="0">
                <a:solidFill>
                  <a:srgbClr val="B51700"/>
                </a:solidFill>
                <a:latin typeface="Microsoft JhengHei UI"/>
                <a:cs typeface="Microsoft JhengHei UI"/>
              </a:rPr>
              <a:t>客户可能不清楚他们的需求</a:t>
            </a:r>
            <a:endParaRPr sz="2150">
              <a:latin typeface="Microsoft JhengHei UI"/>
              <a:cs typeface="Microsoft JhengHei UI"/>
            </a:endParaRPr>
          </a:p>
          <a:p>
            <a:pPr marL="222885" indent="-1778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23520" algn="l"/>
              </a:tabLst>
            </a:pPr>
            <a:r>
              <a:rPr sz="2150" spc="15" dirty="0">
                <a:solidFill>
                  <a:srgbClr val="B51700"/>
                </a:solidFill>
                <a:latin typeface="Microsoft JhengHei UI"/>
                <a:cs typeface="Microsoft JhengHei UI"/>
              </a:rPr>
              <a:t>不直接⽀持迭代</a:t>
            </a:r>
            <a:endParaRPr sz="2150">
              <a:latin typeface="Microsoft JhengHei UI"/>
              <a:cs typeface="Microsoft JhengHei UI"/>
            </a:endParaRPr>
          </a:p>
          <a:p>
            <a:pPr marL="222885" indent="-1778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23520" algn="l"/>
              </a:tabLst>
            </a:pPr>
            <a:r>
              <a:rPr sz="2150" spc="15" dirty="0">
                <a:solidFill>
                  <a:srgbClr val="B51700"/>
                </a:solidFill>
                <a:latin typeface="Microsoft JhengHei UI"/>
                <a:cs typeface="Microsoft JhengHei UI"/>
              </a:rPr>
              <a:t>客户只有在项⽬结束时才能看到程序</a:t>
            </a:r>
            <a:endParaRPr sz="215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/>
              <a:t>增量模型</a:t>
            </a:r>
          </a:p>
        </p:txBody>
      </p:sp>
      <p:sp>
        <p:nvSpPr>
          <p:cNvPr id="3" name="object 3"/>
          <p:cNvSpPr/>
          <p:nvPr/>
        </p:nvSpPr>
        <p:spPr>
          <a:xfrm>
            <a:off x="501156" y="1640201"/>
            <a:ext cx="5473698" cy="2894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90297" y="4664596"/>
            <a:ext cx="5417785" cy="2836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58190" y="1707634"/>
            <a:ext cx="3771900" cy="1311275"/>
          </a:xfrm>
          <a:custGeom>
            <a:avLst/>
            <a:gdLst/>
            <a:ahLst/>
            <a:cxnLst/>
            <a:rect l="l" t="t" r="r" b="b"/>
            <a:pathLst>
              <a:path w="3771900" h="1311275">
                <a:moveTo>
                  <a:pt x="294566" y="0"/>
                </a:moveTo>
                <a:lnTo>
                  <a:pt x="3477286" y="0"/>
                </a:lnTo>
                <a:lnTo>
                  <a:pt x="3533521" y="225"/>
                </a:lnTo>
                <a:lnTo>
                  <a:pt x="3578314" y="1802"/>
                </a:lnTo>
                <a:lnTo>
                  <a:pt x="3650166" y="14422"/>
                </a:lnTo>
                <a:lnTo>
                  <a:pt x="3685401" y="31810"/>
                </a:lnTo>
                <a:lnTo>
                  <a:pt x="3715680" y="56124"/>
                </a:lnTo>
                <a:lnTo>
                  <a:pt x="3740014" y="86378"/>
                </a:lnTo>
                <a:lnTo>
                  <a:pt x="3757416" y="121583"/>
                </a:lnTo>
                <a:lnTo>
                  <a:pt x="3770047" y="193538"/>
                </a:lnTo>
                <a:lnTo>
                  <a:pt x="3771626" y="238682"/>
                </a:lnTo>
                <a:lnTo>
                  <a:pt x="3771852" y="295627"/>
                </a:lnTo>
                <a:lnTo>
                  <a:pt x="3771852" y="1016760"/>
                </a:lnTo>
                <a:lnTo>
                  <a:pt x="3771626" y="1072948"/>
                </a:lnTo>
                <a:lnTo>
                  <a:pt x="3770047" y="1117704"/>
                </a:lnTo>
                <a:lnTo>
                  <a:pt x="3757416" y="1189495"/>
                </a:lnTo>
                <a:lnTo>
                  <a:pt x="3740014" y="1224700"/>
                </a:lnTo>
                <a:lnTo>
                  <a:pt x="3715680" y="1254954"/>
                </a:lnTo>
                <a:lnTo>
                  <a:pt x="3685401" y="1279268"/>
                </a:lnTo>
                <a:lnTo>
                  <a:pt x="3650166" y="1296656"/>
                </a:lnTo>
                <a:lnTo>
                  <a:pt x="3578150" y="1309276"/>
                </a:lnTo>
                <a:lnTo>
                  <a:pt x="3532968" y="1310854"/>
                </a:lnTo>
                <a:lnTo>
                  <a:pt x="3475976" y="1311079"/>
                </a:lnTo>
                <a:lnTo>
                  <a:pt x="294566" y="1311079"/>
                </a:lnTo>
                <a:lnTo>
                  <a:pt x="238330" y="1310854"/>
                </a:lnTo>
                <a:lnTo>
                  <a:pt x="193537" y="1309276"/>
                </a:lnTo>
                <a:lnTo>
                  <a:pt x="121685" y="1296656"/>
                </a:lnTo>
                <a:lnTo>
                  <a:pt x="86450" y="1279268"/>
                </a:lnTo>
                <a:lnTo>
                  <a:pt x="56171" y="1254954"/>
                </a:lnTo>
                <a:lnTo>
                  <a:pt x="31837" y="1224700"/>
                </a:lnTo>
                <a:lnTo>
                  <a:pt x="14435" y="1189495"/>
                </a:lnTo>
                <a:lnTo>
                  <a:pt x="1804" y="1117540"/>
                </a:lnTo>
                <a:lnTo>
                  <a:pt x="225" y="1072396"/>
                </a:lnTo>
                <a:lnTo>
                  <a:pt x="0" y="1015451"/>
                </a:lnTo>
                <a:lnTo>
                  <a:pt x="0" y="294318"/>
                </a:lnTo>
                <a:lnTo>
                  <a:pt x="225" y="238130"/>
                </a:lnTo>
                <a:lnTo>
                  <a:pt x="1804" y="193374"/>
                </a:lnTo>
                <a:lnTo>
                  <a:pt x="14435" y="121583"/>
                </a:lnTo>
                <a:lnTo>
                  <a:pt x="31837" y="86378"/>
                </a:lnTo>
                <a:lnTo>
                  <a:pt x="56171" y="56124"/>
                </a:lnTo>
                <a:lnTo>
                  <a:pt x="86450" y="31810"/>
                </a:lnTo>
                <a:lnTo>
                  <a:pt x="121685" y="14422"/>
                </a:lnTo>
                <a:lnTo>
                  <a:pt x="193700" y="1802"/>
                </a:lnTo>
                <a:lnTo>
                  <a:pt x="238883" y="225"/>
                </a:lnTo>
                <a:lnTo>
                  <a:pt x="295875" y="0"/>
                </a:lnTo>
                <a:lnTo>
                  <a:pt x="294566" y="0"/>
                </a:lnTo>
                <a:close/>
              </a:path>
            </a:pathLst>
          </a:custGeom>
          <a:ln w="19680">
            <a:solidFill>
              <a:srgbClr val="017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8190" y="3162086"/>
            <a:ext cx="3771900" cy="1311275"/>
          </a:xfrm>
          <a:custGeom>
            <a:avLst/>
            <a:gdLst/>
            <a:ahLst/>
            <a:cxnLst/>
            <a:rect l="l" t="t" r="r" b="b"/>
            <a:pathLst>
              <a:path w="3771900" h="1311275">
                <a:moveTo>
                  <a:pt x="294566" y="0"/>
                </a:moveTo>
                <a:lnTo>
                  <a:pt x="3477286" y="0"/>
                </a:lnTo>
                <a:lnTo>
                  <a:pt x="3533521" y="225"/>
                </a:lnTo>
                <a:lnTo>
                  <a:pt x="3578314" y="1802"/>
                </a:lnTo>
                <a:lnTo>
                  <a:pt x="3650166" y="14422"/>
                </a:lnTo>
                <a:lnTo>
                  <a:pt x="3685401" y="31810"/>
                </a:lnTo>
                <a:lnTo>
                  <a:pt x="3715680" y="56124"/>
                </a:lnTo>
                <a:lnTo>
                  <a:pt x="3740014" y="86378"/>
                </a:lnTo>
                <a:lnTo>
                  <a:pt x="3757416" y="121583"/>
                </a:lnTo>
                <a:lnTo>
                  <a:pt x="3770047" y="193538"/>
                </a:lnTo>
                <a:lnTo>
                  <a:pt x="3771626" y="238682"/>
                </a:lnTo>
                <a:lnTo>
                  <a:pt x="3771852" y="295627"/>
                </a:lnTo>
                <a:lnTo>
                  <a:pt x="3771852" y="1016760"/>
                </a:lnTo>
                <a:lnTo>
                  <a:pt x="3771626" y="1072948"/>
                </a:lnTo>
                <a:lnTo>
                  <a:pt x="3770047" y="1117704"/>
                </a:lnTo>
                <a:lnTo>
                  <a:pt x="3757416" y="1189495"/>
                </a:lnTo>
                <a:lnTo>
                  <a:pt x="3740014" y="1224700"/>
                </a:lnTo>
                <a:lnTo>
                  <a:pt x="3715680" y="1254954"/>
                </a:lnTo>
                <a:lnTo>
                  <a:pt x="3685401" y="1279268"/>
                </a:lnTo>
                <a:lnTo>
                  <a:pt x="3650166" y="1296656"/>
                </a:lnTo>
                <a:lnTo>
                  <a:pt x="3578150" y="1309276"/>
                </a:lnTo>
                <a:lnTo>
                  <a:pt x="3532968" y="1310854"/>
                </a:lnTo>
                <a:lnTo>
                  <a:pt x="3475976" y="1311079"/>
                </a:lnTo>
                <a:lnTo>
                  <a:pt x="294566" y="1311079"/>
                </a:lnTo>
                <a:lnTo>
                  <a:pt x="238330" y="1310854"/>
                </a:lnTo>
                <a:lnTo>
                  <a:pt x="193537" y="1309276"/>
                </a:lnTo>
                <a:lnTo>
                  <a:pt x="121685" y="1296656"/>
                </a:lnTo>
                <a:lnTo>
                  <a:pt x="86450" y="1279268"/>
                </a:lnTo>
                <a:lnTo>
                  <a:pt x="56171" y="1254954"/>
                </a:lnTo>
                <a:lnTo>
                  <a:pt x="31837" y="1224700"/>
                </a:lnTo>
                <a:lnTo>
                  <a:pt x="14435" y="1189495"/>
                </a:lnTo>
                <a:lnTo>
                  <a:pt x="1804" y="1117540"/>
                </a:lnTo>
                <a:lnTo>
                  <a:pt x="225" y="1072396"/>
                </a:lnTo>
                <a:lnTo>
                  <a:pt x="0" y="1015451"/>
                </a:lnTo>
                <a:lnTo>
                  <a:pt x="0" y="294318"/>
                </a:lnTo>
                <a:lnTo>
                  <a:pt x="225" y="238130"/>
                </a:lnTo>
                <a:lnTo>
                  <a:pt x="1804" y="193374"/>
                </a:lnTo>
                <a:lnTo>
                  <a:pt x="14435" y="121583"/>
                </a:lnTo>
                <a:lnTo>
                  <a:pt x="31837" y="86378"/>
                </a:lnTo>
                <a:lnTo>
                  <a:pt x="56171" y="56124"/>
                </a:lnTo>
                <a:lnTo>
                  <a:pt x="86450" y="31810"/>
                </a:lnTo>
                <a:lnTo>
                  <a:pt x="121685" y="14422"/>
                </a:lnTo>
                <a:lnTo>
                  <a:pt x="193700" y="1802"/>
                </a:lnTo>
                <a:lnTo>
                  <a:pt x="238883" y="225"/>
                </a:lnTo>
                <a:lnTo>
                  <a:pt x="295875" y="0"/>
                </a:lnTo>
                <a:lnTo>
                  <a:pt x="294566" y="0"/>
                </a:lnTo>
                <a:close/>
              </a:path>
            </a:pathLst>
          </a:custGeom>
          <a:ln w="19680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38900" y="1909299"/>
            <a:ext cx="3609975" cy="227330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150" spc="15" dirty="0">
                <a:solidFill>
                  <a:srgbClr val="017100"/>
                </a:solidFill>
                <a:latin typeface="Microsoft JhengHei UI"/>
                <a:cs typeface="Microsoft JhengHei UI"/>
              </a:rPr>
              <a:t>初始需求明确，且迫切需要为</a:t>
            </a:r>
            <a:endParaRPr sz="215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150" spc="15" dirty="0">
                <a:solidFill>
                  <a:srgbClr val="017100"/>
                </a:solidFill>
                <a:latin typeface="Microsoft JhengHei UI"/>
                <a:cs typeface="Microsoft JhengHei UI"/>
              </a:rPr>
              <a:t>⽤户提供⼀套功能有限的产品</a:t>
            </a:r>
            <a:endParaRPr sz="215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52400" marR="5080" indent="-139700">
              <a:lnSpc>
                <a:spcPct val="120200"/>
              </a:lnSpc>
              <a:spcBef>
                <a:spcPts val="2310"/>
              </a:spcBef>
            </a:pPr>
            <a:r>
              <a:rPr sz="2150" spc="10" dirty="0">
                <a:solidFill>
                  <a:srgbClr val="0076BA"/>
                </a:solidFill>
                <a:latin typeface="Microsoft JhengHei UI"/>
                <a:cs typeface="Microsoft JhengHei UI"/>
              </a:rPr>
              <a:t>以迭代⽅式运⽤瀑布模型，每 </a:t>
            </a:r>
            <a:r>
              <a:rPr sz="2150" spc="15" dirty="0">
                <a:solidFill>
                  <a:srgbClr val="0076BA"/>
                </a:solidFill>
                <a:latin typeface="Microsoft JhengHei UI"/>
                <a:cs typeface="Microsoft JhengHei UI"/>
              </a:rPr>
              <a:t>个迭代发布⼀部分可⽤构件</a:t>
            </a:r>
            <a:endParaRPr sz="2150">
              <a:latin typeface="Microsoft JhengHei UI"/>
              <a:cs typeface="Microsoft JhengHei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5707" y="6484357"/>
            <a:ext cx="3771900" cy="969010"/>
          </a:xfrm>
          <a:custGeom>
            <a:avLst/>
            <a:gdLst/>
            <a:ahLst/>
            <a:cxnLst/>
            <a:rect l="l" t="t" r="r" b="b"/>
            <a:pathLst>
              <a:path w="3771900" h="969009">
                <a:moveTo>
                  <a:pt x="0" y="0"/>
                </a:moveTo>
                <a:lnTo>
                  <a:pt x="3771852" y="0"/>
                </a:lnTo>
                <a:lnTo>
                  <a:pt x="3771852" y="968790"/>
                </a:lnTo>
                <a:lnTo>
                  <a:pt x="0" y="968790"/>
                </a:lnTo>
                <a:lnTo>
                  <a:pt x="0" y="0"/>
                </a:lnTo>
                <a:close/>
              </a:path>
            </a:pathLst>
          </a:custGeom>
          <a:ln w="19679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5547" y="4779499"/>
            <a:ext cx="3752215" cy="255270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15900" indent="-1778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16535" algn="l"/>
              </a:tabLst>
            </a:pPr>
            <a:r>
              <a:rPr sz="2150" spc="15" dirty="0">
                <a:solidFill>
                  <a:srgbClr val="0076BA"/>
                </a:solidFill>
                <a:latin typeface="Microsoft JhengHei UI"/>
                <a:cs typeface="Microsoft JhengHei UI"/>
              </a:rPr>
              <a:t>第⼀个增量往往是核⼼</a:t>
            </a:r>
            <a:endParaRPr sz="2150">
              <a:latin typeface="Microsoft JhengHei UI"/>
              <a:cs typeface="Microsoft JhengHei UI"/>
            </a:endParaRPr>
          </a:p>
          <a:p>
            <a:pPr marL="215900" marR="219075" indent="-177800">
              <a:lnSpc>
                <a:spcPts val="3100"/>
              </a:lnSpc>
              <a:spcBef>
                <a:spcPts val="190"/>
              </a:spcBef>
              <a:buFont typeface="Arial"/>
              <a:buChar char="•"/>
              <a:tabLst>
                <a:tab pos="216535" algn="l"/>
              </a:tabLst>
            </a:pPr>
            <a:r>
              <a:rPr sz="2150" spc="10" dirty="0">
                <a:solidFill>
                  <a:srgbClr val="0076BA"/>
                </a:solidFill>
                <a:latin typeface="Microsoft JhengHei UI"/>
                <a:cs typeface="Microsoft JhengHei UI"/>
              </a:rPr>
              <a:t>每个增量侧重于提交⼀个可 </a:t>
            </a:r>
            <a:r>
              <a:rPr sz="2150" spc="15" dirty="0">
                <a:solidFill>
                  <a:srgbClr val="0076BA"/>
                </a:solidFill>
                <a:latin typeface="Microsoft JhengHei UI"/>
                <a:cs typeface="Microsoft JhengHei UI"/>
              </a:rPr>
              <a:t>操作的产品</a:t>
            </a:r>
            <a:endParaRPr sz="2150">
              <a:latin typeface="Microsoft JhengHei UI"/>
              <a:cs typeface="Microsoft JhengHei UI"/>
            </a:endParaRPr>
          </a:p>
          <a:p>
            <a:pPr marL="215900" indent="-1778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16535" algn="l"/>
              </a:tabLst>
            </a:pPr>
            <a:r>
              <a:rPr sz="2150" spc="15" dirty="0">
                <a:solidFill>
                  <a:srgbClr val="0076BA"/>
                </a:solidFill>
                <a:latin typeface="Microsoft JhengHei UI"/>
                <a:cs typeface="Microsoft JhengHei UI"/>
              </a:rPr>
              <a:t>适⽤于开发⼈员不⾜的情况</a:t>
            </a:r>
            <a:endParaRPr sz="2150">
              <a:latin typeface="Microsoft JhengHei UI"/>
              <a:cs typeface="Microsoft JhengHei UI"/>
            </a:endParaRPr>
          </a:p>
          <a:p>
            <a:pPr marL="215900" marR="219075" indent="-177800">
              <a:lnSpc>
                <a:spcPct val="120200"/>
              </a:lnSpc>
              <a:spcBef>
                <a:spcPts val="1300"/>
              </a:spcBef>
              <a:buFont typeface="Arial"/>
              <a:buChar char="•"/>
              <a:tabLst>
                <a:tab pos="216535" algn="l"/>
              </a:tabLst>
            </a:pPr>
            <a:r>
              <a:rPr sz="2150" spc="10" dirty="0">
                <a:solidFill>
                  <a:srgbClr val="EE220C"/>
                </a:solidFill>
                <a:latin typeface="Microsoft JhengHei UI"/>
                <a:cs typeface="Microsoft JhengHei UI"/>
              </a:rPr>
              <a:t>必须能够准确划分构件，并 </a:t>
            </a:r>
            <a:r>
              <a:rPr sz="2150" spc="15" dirty="0">
                <a:solidFill>
                  <a:srgbClr val="EE220C"/>
                </a:solidFill>
                <a:latin typeface="Microsoft JhengHei UI"/>
                <a:cs typeface="Microsoft JhengHei UI"/>
              </a:rPr>
              <a:t>排序⽤户需求</a:t>
            </a:r>
            <a:endParaRPr sz="215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520964"/>
            <a:ext cx="554037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关于成绩和要求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949045"/>
            <a:ext cx="3799840" cy="299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SzPct val="146938"/>
              <a:buChar char="•"/>
              <a:tabLst>
                <a:tab pos="355600" algn="l"/>
              </a:tabLst>
            </a:pPr>
            <a:r>
              <a:rPr sz="2450" spc="25" dirty="0">
                <a:latin typeface="微软雅黑"/>
                <a:cs typeface="微软雅黑"/>
              </a:rPr>
              <a:t>理论教学</a:t>
            </a:r>
            <a:endParaRPr sz="2450">
              <a:latin typeface="微软雅黑"/>
              <a:cs typeface="微软雅黑"/>
            </a:endParaRPr>
          </a:p>
          <a:p>
            <a:pPr marL="711200" lvl="1" indent="-355600">
              <a:lnSpc>
                <a:spcPct val="100000"/>
              </a:lnSpc>
              <a:spcBef>
                <a:spcPts val="3759"/>
              </a:spcBef>
              <a:buSzPct val="146938"/>
              <a:buChar char="•"/>
              <a:tabLst>
                <a:tab pos="711200" algn="l"/>
              </a:tabLst>
            </a:pPr>
            <a:r>
              <a:rPr sz="2450" spc="-65" dirty="0">
                <a:latin typeface="微软雅黑"/>
                <a:cs typeface="微软雅黑"/>
              </a:rPr>
              <a:t>考勤</a:t>
            </a:r>
            <a:r>
              <a:rPr sz="2450" spc="-55" dirty="0">
                <a:latin typeface="微软雅黑"/>
                <a:cs typeface="微软雅黑"/>
              </a:rPr>
              <a:t>：10%—</a:t>
            </a:r>
            <a:r>
              <a:rPr sz="2450" spc="-65" dirty="0">
                <a:latin typeface="微软雅黑"/>
                <a:cs typeface="微软雅黑"/>
              </a:rPr>
              <a:t>⽹上互动</a:t>
            </a:r>
            <a:endParaRPr sz="2450">
              <a:latin typeface="微软雅黑"/>
              <a:cs typeface="微软雅黑"/>
            </a:endParaRPr>
          </a:p>
          <a:p>
            <a:pPr marL="711200" lvl="1" indent="-355600">
              <a:lnSpc>
                <a:spcPct val="100000"/>
              </a:lnSpc>
              <a:spcBef>
                <a:spcPts val="3859"/>
              </a:spcBef>
              <a:buSzPct val="146938"/>
              <a:buChar char="•"/>
              <a:tabLst>
                <a:tab pos="711200" algn="l"/>
              </a:tabLst>
            </a:pPr>
            <a:r>
              <a:rPr sz="2450" spc="-100" dirty="0">
                <a:latin typeface="微软雅黑"/>
                <a:cs typeface="微软雅黑"/>
              </a:rPr>
              <a:t>作业：20%</a:t>
            </a:r>
            <a:endParaRPr sz="2450">
              <a:latin typeface="微软雅黑"/>
              <a:cs typeface="微软雅黑"/>
            </a:endParaRPr>
          </a:p>
          <a:p>
            <a:pPr marL="711200" lvl="1" indent="-355600">
              <a:lnSpc>
                <a:spcPct val="100000"/>
              </a:lnSpc>
              <a:spcBef>
                <a:spcPts val="3759"/>
              </a:spcBef>
              <a:buSzPct val="146938"/>
              <a:buChar char="•"/>
              <a:tabLst>
                <a:tab pos="711200" algn="l"/>
              </a:tabLst>
            </a:pPr>
            <a:r>
              <a:rPr sz="2450" spc="-100" dirty="0">
                <a:latin typeface="微软雅黑"/>
                <a:cs typeface="微软雅黑"/>
              </a:rPr>
              <a:t>笔试：70%</a:t>
            </a:r>
            <a:endParaRPr sz="24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/>
              <a:t>快速原型</a:t>
            </a:r>
          </a:p>
        </p:txBody>
      </p:sp>
      <p:sp>
        <p:nvSpPr>
          <p:cNvPr id="3" name="object 3"/>
          <p:cNvSpPr/>
          <p:nvPr/>
        </p:nvSpPr>
        <p:spPr>
          <a:xfrm>
            <a:off x="2562008" y="2166455"/>
            <a:ext cx="6600800" cy="43968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848" y="4165842"/>
            <a:ext cx="3035935" cy="1296670"/>
          </a:xfrm>
          <a:prstGeom prst="rect">
            <a:avLst/>
          </a:prstGeom>
          <a:ln w="19680">
            <a:solidFill>
              <a:srgbClr val="00A2FF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227329" indent="-1778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27965" algn="l"/>
              </a:tabLst>
            </a:pPr>
            <a:r>
              <a:rPr sz="2150" spc="15" dirty="0">
                <a:solidFill>
                  <a:srgbClr val="0076BA"/>
                </a:solidFill>
                <a:latin typeface="Microsoft JhengHei UI"/>
                <a:cs typeface="Microsoft JhengHei UI"/>
              </a:rPr>
              <a:t>适⽤于需求不明确时</a:t>
            </a:r>
            <a:endParaRPr sz="2150">
              <a:latin typeface="Microsoft JhengHei UI"/>
              <a:cs typeface="Microsoft JhengHei UI"/>
            </a:endParaRPr>
          </a:p>
          <a:p>
            <a:pPr marL="227329" indent="-1778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27965" algn="l"/>
              </a:tabLst>
            </a:pPr>
            <a:r>
              <a:rPr sz="2150" spc="15" dirty="0">
                <a:solidFill>
                  <a:srgbClr val="0076BA"/>
                </a:solidFill>
                <a:latin typeface="Microsoft JhengHei UI"/>
                <a:cs typeface="Microsoft JhengHei UI"/>
              </a:rPr>
              <a:t>原型阶段可以迭代</a:t>
            </a:r>
            <a:endParaRPr sz="2150">
              <a:latin typeface="Microsoft JhengHei UI"/>
              <a:cs typeface="Microsoft JhengHei UI"/>
            </a:endParaRPr>
          </a:p>
          <a:p>
            <a:pPr marL="227329" indent="-1778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27965" algn="l"/>
              </a:tabLst>
            </a:pPr>
            <a:r>
              <a:rPr sz="2150" spc="15" dirty="0">
                <a:solidFill>
                  <a:srgbClr val="0076BA"/>
                </a:solidFill>
                <a:latin typeface="Microsoft JhengHei UI"/>
                <a:cs typeface="Microsoft JhengHei UI"/>
              </a:rPr>
              <a:t>客户参与度⾼</a:t>
            </a:r>
            <a:endParaRPr sz="2150">
              <a:latin typeface="Microsoft JhengHei UI"/>
              <a:cs typeface="Microsoft JhengHei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848" y="5653451"/>
            <a:ext cx="5035550" cy="1409065"/>
          </a:xfrm>
          <a:prstGeom prst="rect">
            <a:avLst/>
          </a:prstGeom>
          <a:ln w="19679">
            <a:solidFill>
              <a:srgbClr val="EE220C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227329" indent="-177800">
              <a:lnSpc>
                <a:spcPct val="100000"/>
              </a:lnSpc>
              <a:spcBef>
                <a:spcPts val="1135"/>
              </a:spcBef>
              <a:buFont typeface="Arial"/>
              <a:buChar char="•"/>
              <a:tabLst>
                <a:tab pos="227965" algn="l"/>
              </a:tabLst>
            </a:pPr>
            <a:r>
              <a:rPr sz="2150" spc="15" dirty="0">
                <a:solidFill>
                  <a:srgbClr val="EE220C"/>
                </a:solidFill>
                <a:latin typeface="Microsoft JhengHei UI"/>
                <a:cs typeface="Microsoft JhengHei UI"/>
              </a:rPr>
              <a:t>⽤户不清楚原型和最终产品之间的差别</a:t>
            </a:r>
            <a:endParaRPr sz="2150">
              <a:latin typeface="Microsoft JhengHei UI"/>
              <a:cs typeface="Microsoft JhengHei UI"/>
            </a:endParaRPr>
          </a:p>
          <a:p>
            <a:pPr marL="227329" indent="-1778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27965" algn="l"/>
              </a:tabLst>
            </a:pPr>
            <a:r>
              <a:rPr sz="2150" spc="15" dirty="0">
                <a:solidFill>
                  <a:srgbClr val="EE220C"/>
                </a:solidFill>
                <a:latin typeface="Microsoft JhengHei UI"/>
                <a:cs typeface="Microsoft JhengHei UI"/>
              </a:rPr>
              <a:t>原型系统本身会误导或局限需求的表达</a:t>
            </a:r>
            <a:endParaRPr sz="2150">
              <a:latin typeface="Microsoft JhengHei UI"/>
              <a:cs typeface="Microsoft JhengHei UI"/>
            </a:endParaRPr>
          </a:p>
          <a:p>
            <a:pPr marL="227329" indent="-1778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27965" algn="l"/>
              </a:tabLst>
            </a:pPr>
            <a:r>
              <a:rPr sz="2150" spc="15" dirty="0">
                <a:solidFill>
                  <a:srgbClr val="EE220C"/>
                </a:solidFill>
                <a:latin typeface="Microsoft JhengHei UI"/>
                <a:cs typeface="Microsoft JhengHei UI"/>
              </a:rPr>
              <a:t>原型开发本身有⼀定成本</a:t>
            </a:r>
            <a:endParaRPr sz="2150">
              <a:latin typeface="Microsoft JhengHei UI"/>
              <a:cs typeface="Microsoft JhengHei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3774" y="2069108"/>
            <a:ext cx="2065655" cy="566420"/>
          </a:xfrm>
          <a:prstGeom prst="rect">
            <a:avLst/>
          </a:prstGeom>
          <a:ln w="19679">
            <a:solidFill>
              <a:srgbClr val="017100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955"/>
              </a:spcBef>
            </a:pPr>
            <a:r>
              <a:rPr sz="2150" spc="15" dirty="0">
                <a:solidFill>
                  <a:srgbClr val="017100"/>
                </a:solidFill>
                <a:latin typeface="Microsoft JhengHei UI"/>
                <a:cs typeface="Microsoft JhengHei UI"/>
              </a:rPr>
              <a:t>如何处理原型？</a:t>
            </a:r>
            <a:endParaRPr sz="215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/>
              <a:t>螺旋模型</a:t>
            </a:r>
          </a:p>
        </p:txBody>
      </p:sp>
      <p:sp>
        <p:nvSpPr>
          <p:cNvPr id="3" name="object 3"/>
          <p:cNvSpPr/>
          <p:nvPr/>
        </p:nvSpPr>
        <p:spPr>
          <a:xfrm>
            <a:off x="4367156" y="2295118"/>
            <a:ext cx="5640162" cy="4696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167" y="2947988"/>
            <a:ext cx="3927475" cy="2856230"/>
          </a:xfrm>
          <a:prstGeom prst="rect">
            <a:avLst/>
          </a:prstGeom>
          <a:ln w="19684">
            <a:solidFill>
              <a:srgbClr val="00A2FF"/>
            </a:solidFill>
          </a:ln>
        </p:spPr>
        <p:txBody>
          <a:bodyPr vert="horz" wrap="square" lIns="0" tIns="271145" rIns="0" bIns="0" rtlCol="0">
            <a:spAutoFit/>
          </a:bodyPr>
          <a:lstStyle/>
          <a:p>
            <a:pPr marL="221615" indent="-177800">
              <a:lnSpc>
                <a:spcPct val="100000"/>
              </a:lnSpc>
              <a:spcBef>
                <a:spcPts val="2135"/>
              </a:spcBef>
              <a:buFont typeface="Arial"/>
              <a:buChar char="•"/>
              <a:tabLst>
                <a:tab pos="222250" algn="l"/>
              </a:tabLst>
            </a:pPr>
            <a:r>
              <a:rPr sz="2150" spc="15" dirty="0">
                <a:solidFill>
                  <a:srgbClr val="0076BA"/>
                </a:solidFill>
                <a:latin typeface="Microsoft JhengHei UI"/>
                <a:cs typeface="Microsoft JhengHei UI"/>
              </a:rPr>
              <a:t>⼀种</a:t>
            </a:r>
            <a:r>
              <a:rPr sz="2150" b="1" spc="15" dirty="0">
                <a:solidFill>
                  <a:srgbClr val="B51700"/>
                </a:solidFill>
                <a:latin typeface="Microsoft JhengHei UI"/>
                <a:cs typeface="Microsoft JhengHei UI"/>
              </a:rPr>
              <a:t>⻛险</a:t>
            </a:r>
            <a:r>
              <a:rPr sz="2150" spc="15" dirty="0">
                <a:solidFill>
                  <a:srgbClr val="0076BA"/>
                </a:solidFill>
                <a:latin typeface="Microsoft JhengHei UI"/>
                <a:cs typeface="Microsoft JhengHei UI"/>
              </a:rPr>
              <a:t>驱动的过程模型</a:t>
            </a:r>
            <a:endParaRPr sz="2150">
              <a:latin typeface="Microsoft JhengHei UI"/>
              <a:cs typeface="Microsoft JhengHei UI"/>
            </a:endParaRPr>
          </a:p>
          <a:p>
            <a:pPr marL="221615" marR="113030" indent="-177800">
              <a:lnSpc>
                <a:spcPts val="3100"/>
              </a:lnSpc>
              <a:spcBef>
                <a:spcPts val="190"/>
              </a:spcBef>
              <a:buFont typeface="Arial"/>
              <a:buChar char="•"/>
              <a:tabLst>
                <a:tab pos="222250" algn="l"/>
              </a:tabLst>
            </a:pPr>
            <a:r>
              <a:rPr sz="2150" spc="10" dirty="0">
                <a:solidFill>
                  <a:srgbClr val="0076BA"/>
                </a:solidFill>
                <a:latin typeface="Microsoft JhengHei UI"/>
                <a:cs typeface="Microsoft JhengHei UI"/>
              </a:rPr>
              <a:t>采⽤循环迭代的⽅式加深系统 </a:t>
            </a:r>
            <a:r>
              <a:rPr sz="2150" spc="15" dirty="0">
                <a:solidFill>
                  <a:srgbClr val="0076BA"/>
                </a:solidFill>
                <a:latin typeface="Microsoft JhengHei UI"/>
                <a:cs typeface="Microsoft JhengHei UI"/>
              </a:rPr>
              <a:t>定义和实现的深度</a:t>
            </a:r>
            <a:endParaRPr sz="2150">
              <a:latin typeface="Microsoft JhengHei UI"/>
              <a:cs typeface="Microsoft JhengHei UI"/>
            </a:endParaRPr>
          </a:p>
          <a:p>
            <a:pPr marL="221615" indent="-1778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22250" algn="l"/>
              </a:tabLst>
            </a:pPr>
            <a:r>
              <a:rPr sz="2150" spc="15" dirty="0">
                <a:solidFill>
                  <a:srgbClr val="0076BA"/>
                </a:solidFill>
                <a:latin typeface="Microsoft JhengHei UI"/>
                <a:cs typeface="Microsoft JhengHei UI"/>
              </a:rPr>
              <a:t>确定⼀系列⾥程碑，可控性强</a:t>
            </a:r>
            <a:endParaRPr sz="2150">
              <a:latin typeface="Microsoft JhengHei UI"/>
              <a:cs typeface="Microsoft JhengHei UI"/>
            </a:endParaRPr>
          </a:p>
          <a:p>
            <a:pPr marL="221615" marR="113030" indent="-177800">
              <a:lnSpc>
                <a:spcPts val="3100"/>
              </a:lnSpc>
              <a:spcBef>
                <a:spcPts val="190"/>
              </a:spcBef>
              <a:buFont typeface="Arial"/>
              <a:buChar char="•"/>
              <a:tabLst>
                <a:tab pos="222250" algn="l"/>
              </a:tabLst>
            </a:pPr>
            <a:r>
              <a:rPr sz="2150" spc="10" dirty="0">
                <a:solidFill>
                  <a:srgbClr val="0076BA"/>
                </a:solidFill>
                <a:latin typeface="Microsoft JhengHei UI"/>
                <a:cs typeface="Microsoft JhengHei UI"/>
              </a:rPr>
              <a:t>每次迭代⼜可以使⽤不同的过 </a:t>
            </a:r>
            <a:r>
              <a:rPr sz="2150" spc="15" dirty="0">
                <a:solidFill>
                  <a:srgbClr val="0076BA"/>
                </a:solidFill>
                <a:latin typeface="Microsoft JhengHei UI"/>
                <a:cs typeface="Microsoft JhengHei UI"/>
              </a:rPr>
              <a:t>程模型</a:t>
            </a:r>
            <a:endParaRPr sz="2150">
              <a:latin typeface="Microsoft JhengHei UI"/>
              <a:cs typeface="Microsoft JhengHei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320" y="5858799"/>
            <a:ext cx="3947160" cy="1313815"/>
          </a:xfrm>
          <a:prstGeom prst="rect">
            <a:avLst/>
          </a:prstGeom>
          <a:ln w="19680">
            <a:solidFill>
              <a:srgbClr val="EE220C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31775" indent="-1778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32410" algn="l"/>
              </a:tabLst>
            </a:pPr>
            <a:r>
              <a:rPr sz="2150" spc="15" dirty="0">
                <a:solidFill>
                  <a:srgbClr val="EE220C"/>
                </a:solidFill>
                <a:latin typeface="Microsoft JhengHei UI"/>
                <a:cs typeface="Microsoft JhengHei UI"/>
              </a:rPr>
              <a:t>项⽬规划复杂，有时难以操作</a:t>
            </a:r>
            <a:endParaRPr sz="2150">
              <a:latin typeface="Microsoft JhengHei UI"/>
              <a:cs typeface="Microsoft JhengHei UI"/>
            </a:endParaRPr>
          </a:p>
          <a:p>
            <a:pPr marL="231775" marR="122555" indent="-177800">
              <a:lnSpc>
                <a:spcPts val="3100"/>
              </a:lnSpc>
              <a:spcBef>
                <a:spcPts val="190"/>
              </a:spcBef>
              <a:buFont typeface="Arial"/>
              <a:buChar char="•"/>
              <a:tabLst>
                <a:tab pos="232410" algn="l"/>
              </a:tabLst>
            </a:pPr>
            <a:r>
              <a:rPr sz="2150" spc="10" dirty="0">
                <a:solidFill>
                  <a:srgbClr val="EE220C"/>
                </a:solidFill>
                <a:latin typeface="Microsoft JhengHei UI"/>
                <a:cs typeface="Microsoft JhengHei UI"/>
              </a:rPr>
              <a:t>不⼀定能够提⾼产品质量（为 </a:t>
            </a:r>
            <a:r>
              <a:rPr sz="2150" spc="15" dirty="0">
                <a:solidFill>
                  <a:srgbClr val="EE220C"/>
                </a:solidFill>
                <a:latin typeface="Microsoft JhengHei UI"/>
                <a:cs typeface="Microsoft JhengHei UI"/>
              </a:rPr>
              <a:t>什么？）</a:t>
            </a:r>
            <a:endParaRPr sz="215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/>
              <a:t>敏捷开发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288434"/>
            <a:ext cx="854265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30"/>
              </a:spcBef>
              <a:buSzPct val="146666"/>
              <a:buChar char="•"/>
              <a:tabLst>
                <a:tab pos="330200" algn="l"/>
              </a:tabLst>
            </a:pPr>
            <a:r>
              <a:rPr sz="2250" spc="-20" dirty="0">
                <a:latin typeface="微软雅黑"/>
                <a:cs typeface="微软雅黑"/>
              </a:rPr>
              <a:t>2001</a:t>
            </a:r>
            <a:r>
              <a:rPr sz="2250" spc="-35" dirty="0">
                <a:latin typeface="微软雅黑"/>
                <a:cs typeface="微软雅黑"/>
              </a:rPr>
              <a:t>年</a:t>
            </a:r>
            <a:r>
              <a:rPr sz="2250" spc="-20" dirty="0">
                <a:latin typeface="微软雅黑"/>
                <a:cs typeface="微软雅黑"/>
              </a:rPr>
              <a:t>2</a:t>
            </a:r>
            <a:r>
              <a:rPr sz="2250" spc="-35" dirty="0">
                <a:latin typeface="微软雅黑"/>
                <a:cs typeface="微软雅黑"/>
              </a:rPr>
              <a:t>⽉，由</a:t>
            </a:r>
            <a:r>
              <a:rPr sz="2250" spc="-20" dirty="0">
                <a:latin typeface="微软雅黑"/>
                <a:cs typeface="微软雅黑"/>
              </a:rPr>
              <a:t>17</a:t>
            </a:r>
            <a:r>
              <a:rPr sz="2250" spc="-35" dirty="0">
                <a:latin typeface="微软雅黑"/>
                <a:cs typeface="微软雅黑"/>
              </a:rPr>
              <a:t>位著名的软件专家联合起草了敏捷软件开发宣⾔</a:t>
            </a:r>
            <a:endParaRPr sz="225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700" y="3063134"/>
            <a:ext cx="5482590" cy="3536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30"/>
              </a:spcBef>
              <a:buSzPct val="146666"/>
              <a:buChar char="•"/>
              <a:tabLst>
                <a:tab pos="330200" algn="l"/>
              </a:tabLst>
            </a:pPr>
            <a:r>
              <a:rPr sz="2250" spc="25" dirty="0">
                <a:latin typeface="微软雅黑"/>
                <a:cs typeface="微软雅黑"/>
              </a:rPr>
              <a:t>主要观点</a:t>
            </a:r>
            <a:endParaRPr sz="2250">
              <a:latin typeface="微软雅黑"/>
              <a:cs typeface="微软雅黑"/>
            </a:endParaRPr>
          </a:p>
          <a:p>
            <a:pPr marL="685800" lvl="1" indent="-317500">
              <a:lnSpc>
                <a:spcPct val="100000"/>
              </a:lnSpc>
              <a:spcBef>
                <a:spcPts val="3500"/>
              </a:spcBef>
              <a:buClr>
                <a:srgbClr val="000000"/>
              </a:buClr>
              <a:buSzPct val="146666"/>
              <a:buFont typeface="΢"/>
              <a:buChar char="•"/>
              <a:tabLst>
                <a:tab pos="685800" algn="l"/>
              </a:tabLst>
            </a:pPr>
            <a:r>
              <a:rPr sz="2250" b="1" spc="25" dirty="0">
                <a:solidFill>
                  <a:srgbClr val="0076BA"/>
                </a:solidFill>
                <a:latin typeface="微软雅黑"/>
                <a:cs typeface="微软雅黑"/>
              </a:rPr>
              <a:t>个体交互</a:t>
            </a:r>
            <a:r>
              <a:rPr sz="2250" b="1" spc="-105" dirty="0">
                <a:solidFill>
                  <a:srgbClr val="0076BA"/>
                </a:solidFill>
                <a:latin typeface="微软雅黑"/>
                <a:cs typeface="微软雅黑"/>
              </a:rPr>
              <a:t> </a:t>
            </a:r>
            <a:r>
              <a:rPr sz="2250" spc="25" dirty="0">
                <a:latin typeface="微软雅黑"/>
                <a:cs typeface="微软雅黑"/>
              </a:rPr>
              <a:t>胜过</a:t>
            </a:r>
            <a:r>
              <a:rPr sz="2250" spc="-105" dirty="0">
                <a:latin typeface="微软雅黑"/>
                <a:cs typeface="微软雅黑"/>
              </a:rPr>
              <a:t> </a:t>
            </a:r>
            <a:r>
              <a:rPr sz="2250" b="1" spc="25" dirty="0">
                <a:solidFill>
                  <a:srgbClr val="EE220C"/>
                </a:solidFill>
                <a:latin typeface="微软雅黑"/>
                <a:cs typeface="微软雅黑"/>
              </a:rPr>
              <a:t>过程和⼯具</a:t>
            </a:r>
            <a:endParaRPr sz="2250">
              <a:latin typeface="微软雅黑"/>
              <a:cs typeface="微软雅黑"/>
            </a:endParaRPr>
          </a:p>
          <a:p>
            <a:pPr marL="685800" lvl="1" indent="-317500">
              <a:lnSpc>
                <a:spcPct val="100000"/>
              </a:lnSpc>
              <a:spcBef>
                <a:spcPts val="3500"/>
              </a:spcBef>
              <a:buClr>
                <a:srgbClr val="000000"/>
              </a:buClr>
              <a:buSzPct val="146666"/>
              <a:buFont typeface="΢"/>
              <a:buChar char="•"/>
              <a:tabLst>
                <a:tab pos="685800" algn="l"/>
              </a:tabLst>
            </a:pPr>
            <a:r>
              <a:rPr sz="2250" b="1" spc="25" dirty="0">
                <a:solidFill>
                  <a:srgbClr val="0076BA"/>
                </a:solidFill>
                <a:latin typeface="微软雅黑"/>
                <a:cs typeface="微软雅黑"/>
              </a:rPr>
              <a:t>可以⼯作的软件</a:t>
            </a:r>
            <a:r>
              <a:rPr sz="2250" b="1" spc="-130" dirty="0">
                <a:solidFill>
                  <a:srgbClr val="0076BA"/>
                </a:solidFill>
                <a:latin typeface="微软雅黑"/>
                <a:cs typeface="微软雅黑"/>
              </a:rPr>
              <a:t> </a:t>
            </a:r>
            <a:r>
              <a:rPr sz="2250" spc="25" dirty="0">
                <a:latin typeface="微软雅黑"/>
                <a:cs typeface="微软雅黑"/>
              </a:rPr>
              <a:t>胜过</a:t>
            </a:r>
            <a:r>
              <a:rPr sz="2250" spc="-130" dirty="0">
                <a:latin typeface="微软雅黑"/>
                <a:cs typeface="微软雅黑"/>
              </a:rPr>
              <a:t> </a:t>
            </a:r>
            <a:r>
              <a:rPr sz="2250" b="1" spc="25" dirty="0">
                <a:solidFill>
                  <a:srgbClr val="EE220C"/>
                </a:solidFill>
                <a:latin typeface="微软雅黑"/>
                <a:cs typeface="微软雅黑"/>
              </a:rPr>
              <a:t>⾯⾯俱到的⽂档</a:t>
            </a:r>
            <a:endParaRPr sz="2250">
              <a:latin typeface="微软雅黑"/>
              <a:cs typeface="微软雅黑"/>
            </a:endParaRPr>
          </a:p>
          <a:p>
            <a:pPr marL="685800" lvl="1" indent="-317500">
              <a:lnSpc>
                <a:spcPct val="100000"/>
              </a:lnSpc>
              <a:spcBef>
                <a:spcPts val="3500"/>
              </a:spcBef>
              <a:buClr>
                <a:srgbClr val="000000"/>
              </a:buClr>
              <a:buSzPct val="146666"/>
              <a:buFont typeface="΢"/>
              <a:buChar char="•"/>
              <a:tabLst>
                <a:tab pos="685800" algn="l"/>
              </a:tabLst>
            </a:pPr>
            <a:r>
              <a:rPr sz="2250" b="1" spc="25" dirty="0">
                <a:solidFill>
                  <a:srgbClr val="0076BA"/>
                </a:solidFill>
                <a:latin typeface="微软雅黑"/>
                <a:cs typeface="微软雅黑"/>
              </a:rPr>
              <a:t>客户合作</a:t>
            </a:r>
            <a:r>
              <a:rPr sz="2250" b="1" spc="-140" dirty="0">
                <a:solidFill>
                  <a:srgbClr val="0076BA"/>
                </a:solidFill>
                <a:latin typeface="微软雅黑"/>
                <a:cs typeface="微软雅黑"/>
              </a:rPr>
              <a:t> </a:t>
            </a:r>
            <a:r>
              <a:rPr sz="2250" spc="25" dirty="0">
                <a:latin typeface="微软雅黑"/>
                <a:cs typeface="微软雅黑"/>
              </a:rPr>
              <a:t>胜过</a:t>
            </a:r>
            <a:r>
              <a:rPr sz="2250" spc="-140" dirty="0">
                <a:latin typeface="微软雅黑"/>
                <a:cs typeface="微软雅黑"/>
              </a:rPr>
              <a:t> </a:t>
            </a:r>
            <a:r>
              <a:rPr sz="2250" b="1" spc="25" dirty="0">
                <a:solidFill>
                  <a:srgbClr val="EE220C"/>
                </a:solidFill>
                <a:latin typeface="微软雅黑"/>
                <a:cs typeface="微软雅黑"/>
              </a:rPr>
              <a:t>合同谈判</a:t>
            </a:r>
            <a:endParaRPr sz="2250">
              <a:latin typeface="微软雅黑"/>
              <a:cs typeface="微软雅黑"/>
            </a:endParaRPr>
          </a:p>
          <a:p>
            <a:pPr marL="685800" lvl="1" indent="-317500">
              <a:lnSpc>
                <a:spcPct val="100000"/>
              </a:lnSpc>
              <a:spcBef>
                <a:spcPts val="3400"/>
              </a:spcBef>
              <a:buClr>
                <a:srgbClr val="000000"/>
              </a:buClr>
              <a:buSzPct val="146666"/>
              <a:buFont typeface="΢"/>
              <a:buChar char="•"/>
              <a:tabLst>
                <a:tab pos="685800" algn="l"/>
              </a:tabLst>
            </a:pPr>
            <a:r>
              <a:rPr sz="2250" b="1" spc="25" dirty="0">
                <a:solidFill>
                  <a:srgbClr val="0076BA"/>
                </a:solidFill>
                <a:latin typeface="微软雅黑"/>
                <a:cs typeface="微软雅黑"/>
              </a:rPr>
              <a:t>响应变化</a:t>
            </a:r>
            <a:r>
              <a:rPr sz="2250" b="1" spc="-140" dirty="0">
                <a:solidFill>
                  <a:srgbClr val="0076BA"/>
                </a:solidFill>
                <a:latin typeface="微软雅黑"/>
                <a:cs typeface="微软雅黑"/>
              </a:rPr>
              <a:t> </a:t>
            </a:r>
            <a:r>
              <a:rPr sz="2250" spc="25" dirty="0">
                <a:latin typeface="微软雅黑"/>
                <a:cs typeface="微软雅黑"/>
              </a:rPr>
              <a:t>胜过</a:t>
            </a:r>
            <a:r>
              <a:rPr sz="2250" spc="-140" dirty="0">
                <a:latin typeface="微软雅黑"/>
                <a:cs typeface="微软雅黑"/>
              </a:rPr>
              <a:t> </a:t>
            </a:r>
            <a:r>
              <a:rPr sz="2250" b="1" spc="25" dirty="0">
                <a:solidFill>
                  <a:srgbClr val="EE220C"/>
                </a:solidFill>
                <a:latin typeface="微软雅黑"/>
                <a:cs typeface="微软雅黑"/>
              </a:rPr>
              <a:t>遵循计划</a:t>
            </a:r>
            <a:endParaRPr sz="225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3344" y="3608966"/>
            <a:ext cx="2050414" cy="586105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149860" rIns="0" bIns="0" rtlCol="0">
            <a:spAutoFit/>
          </a:bodyPr>
          <a:lstStyle/>
          <a:p>
            <a:pPr marL="593725">
              <a:lnSpc>
                <a:spcPct val="100000"/>
              </a:lnSpc>
              <a:spcBef>
                <a:spcPts val="1180"/>
              </a:spcBef>
            </a:pPr>
            <a:r>
              <a:rPr sz="1700" spc="0" dirty="0">
                <a:solidFill>
                  <a:srgbClr val="FFFFFF"/>
                </a:solidFill>
                <a:latin typeface="Microsoft JhengHei UI"/>
                <a:cs typeface="Microsoft JhengHei UI"/>
              </a:rPr>
              <a:t>结对编程</a:t>
            </a:r>
            <a:endParaRPr sz="1700">
              <a:latin typeface="Microsoft JhengHei UI"/>
              <a:cs typeface="Microsoft JhengHei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3344" y="4986925"/>
            <a:ext cx="2050414" cy="58610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156210" rIns="0" bIns="0" rtlCol="0">
            <a:spAutoFit/>
          </a:bodyPr>
          <a:lstStyle/>
          <a:p>
            <a:pPr marL="479425">
              <a:lnSpc>
                <a:spcPct val="100000"/>
              </a:lnSpc>
              <a:spcBef>
                <a:spcPts val="1230"/>
              </a:spcBef>
            </a:pPr>
            <a:r>
              <a:rPr sz="1700" spc="0" dirty="0">
                <a:solidFill>
                  <a:srgbClr val="FFFFFF"/>
                </a:solidFill>
                <a:latin typeface="Microsoft JhengHei UI"/>
                <a:cs typeface="Microsoft JhengHei UI"/>
              </a:rPr>
              <a:t>短交付周期</a:t>
            </a:r>
            <a:endParaRPr sz="1700">
              <a:latin typeface="Microsoft JhengHei UI"/>
              <a:cs typeface="Microsoft JhengHei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3344" y="4297945"/>
            <a:ext cx="2050414" cy="586105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146685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155"/>
              </a:spcBef>
            </a:pPr>
            <a:r>
              <a:rPr sz="1700" spc="0" dirty="0">
                <a:solidFill>
                  <a:srgbClr val="FFFFFF"/>
                </a:solidFill>
                <a:latin typeface="Microsoft JhengHei UI"/>
                <a:cs typeface="Microsoft JhengHei UI"/>
              </a:rPr>
              <a:t>测试驱动开发</a:t>
            </a:r>
            <a:endParaRPr sz="1700">
              <a:latin typeface="Microsoft JhengHei UI"/>
              <a:cs typeface="Microsoft JhengHei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3344" y="5675905"/>
            <a:ext cx="2050414" cy="586105"/>
          </a:xfrm>
          <a:prstGeom prst="rect">
            <a:avLst/>
          </a:prstGeom>
          <a:solidFill>
            <a:srgbClr val="61D836"/>
          </a:solidFill>
        </p:spPr>
        <p:txBody>
          <a:bodyPr vert="horz" wrap="square" lIns="0" tIns="15303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205"/>
              </a:spcBef>
            </a:pPr>
            <a:r>
              <a:rPr sz="1700" spc="0" dirty="0">
                <a:solidFill>
                  <a:srgbClr val="FFFFFF"/>
                </a:solidFill>
                <a:latin typeface="Microsoft JhengHei UI"/>
                <a:cs typeface="Microsoft JhengHei UI"/>
              </a:rPr>
              <a:t>可持续的开发速度</a:t>
            </a:r>
            <a:endParaRPr sz="1700">
              <a:latin typeface="Microsoft JhengHei UI"/>
              <a:cs typeface="Microsoft JhengHei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73344" y="6364885"/>
            <a:ext cx="2050414" cy="586105"/>
          </a:xfrm>
          <a:prstGeom prst="rect">
            <a:avLst/>
          </a:prstGeom>
          <a:solidFill>
            <a:srgbClr val="61D836"/>
          </a:solidFill>
        </p:spPr>
        <p:txBody>
          <a:bodyPr vert="horz" wrap="square" lIns="0" tIns="14986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180"/>
              </a:spcBef>
            </a:pPr>
            <a:r>
              <a:rPr sz="1700" spc="0" dirty="0">
                <a:solidFill>
                  <a:srgbClr val="FFFFFF"/>
                </a:solidFill>
                <a:latin typeface="Microsoft JhengHei UI"/>
                <a:cs typeface="Microsoft JhengHei UI"/>
              </a:rPr>
              <a:t>开放的⼯作空间</a:t>
            </a:r>
            <a:endParaRPr sz="1700">
              <a:latin typeface="Microsoft JhengHei UI"/>
              <a:cs typeface="Microsoft JhengHei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73344" y="2919986"/>
            <a:ext cx="2050414" cy="586105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15303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205"/>
              </a:spcBef>
            </a:pPr>
            <a:r>
              <a:rPr sz="1700" spc="0" dirty="0">
                <a:solidFill>
                  <a:srgbClr val="FFFFFF"/>
                </a:solidFill>
                <a:latin typeface="Microsoft JhengHei UI"/>
                <a:cs typeface="Microsoft JhengHei UI"/>
              </a:rPr>
              <a:t>重构</a:t>
            </a:r>
            <a:endParaRPr sz="17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/>
              <a:t>课堂要求</a:t>
            </a:r>
          </a:p>
        </p:txBody>
      </p:sp>
      <p:sp>
        <p:nvSpPr>
          <p:cNvPr id="3" name="object 3"/>
          <p:cNvSpPr/>
          <p:nvPr/>
        </p:nvSpPr>
        <p:spPr>
          <a:xfrm>
            <a:off x="8077200" y="3352800"/>
            <a:ext cx="241300" cy="24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6800" y="2049859"/>
            <a:ext cx="7498715" cy="4775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10"/>
              </a:spcBef>
              <a:buSzPct val="145945"/>
              <a:buChar char="•"/>
              <a:tabLst>
                <a:tab pos="279400" algn="l"/>
              </a:tabLst>
            </a:pPr>
            <a:r>
              <a:rPr sz="1850" spc="5" dirty="0">
                <a:latin typeface="微软雅黑"/>
                <a:cs typeface="微软雅黑"/>
              </a:rPr>
              <a:t>课上</a:t>
            </a:r>
            <a:endParaRPr sz="1850" dirty="0">
              <a:latin typeface="微软雅黑"/>
              <a:cs typeface="微软雅黑"/>
            </a:endParaRPr>
          </a:p>
          <a:p>
            <a:pPr marL="622300" lvl="1" indent="-266700">
              <a:lnSpc>
                <a:spcPct val="100000"/>
              </a:lnSpc>
              <a:spcBef>
                <a:spcPts val="2780"/>
              </a:spcBef>
              <a:buSzPct val="145945"/>
              <a:buChar char="•"/>
              <a:tabLst>
                <a:tab pos="622300" algn="l"/>
              </a:tabLst>
            </a:pPr>
            <a:r>
              <a:rPr sz="1850" spc="5" dirty="0">
                <a:latin typeface="微软雅黑"/>
                <a:cs typeface="微软雅黑"/>
              </a:rPr>
              <a:t>出勤</a:t>
            </a:r>
            <a:endParaRPr sz="1850" dirty="0">
              <a:latin typeface="微软雅黑"/>
              <a:cs typeface="微软雅黑"/>
            </a:endParaRPr>
          </a:p>
          <a:p>
            <a:pPr marL="622300" lvl="1" indent="-266700">
              <a:lnSpc>
                <a:spcPct val="100000"/>
              </a:lnSpc>
              <a:spcBef>
                <a:spcPts val="2780"/>
              </a:spcBef>
              <a:buSzPct val="145945"/>
              <a:buChar char="•"/>
              <a:tabLst>
                <a:tab pos="622300" algn="l"/>
              </a:tabLst>
            </a:pPr>
            <a:r>
              <a:rPr sz="1850" strike="sngStrike" spc="5" dirty="0">
                <a:latin typeface="微软雅黑"/>
                <a:cs typeface="微软雅黑"/>
              </a:rPr>
              <a:t>不允许吃任何⾷品，不允许饮⽤有特殊味道的饮料（咖啡除外</a:t>
            </a:r>
            <a:r>
              <a:rPr sz="1850" strike="sngStrike" spc="500" dirty="0">
                <a:latin typeface="Calibri"/>
                <a:cs typeface="Calibri"/>
              </a:rPr>
              <a:t>😁</a:t>
            </a:r>
            <a:r>
              <a:rPr sz="1850" strike="sngStrike" spc="500" dirty="0">
                <a:latin typeface="微软雅黑"/>
                <a:cs typeface="微软雅黑"/>
              </a:rPr>
              <a:t>）</a:t>
            </a:r>
            <a:endParaRPr sz="1850" dirty="0">
              <a:latin typeface="微软雅黑"/>
              <a:cs typeface="微软雅黑"/>
            </a:endParaRPr>
          </a:p>
          <a:p>
            <a:pPr marL="622300" lvl="1" indent="-266700">
              <a:lnSpc>
                <a:spcPct val="100000"/>
              </a:lnSpc>
              <a:spcBef>
                <a:spcPts val="2780"/>
              </a:spcBef>
              <a:buSzPct val="145945"/>
              <a:buChar char="•"/>
              <a:tabLst>
                <a:tab pos="622300" algn="l"/>
              </a:tabLst>
            </a:pPr>
            <a:r>
              <a:rPr sz="1850" spc="5" dirty="0">
                <a:latin typeface="微软雅黑"/>
                <a:cs typeface="微软雅黑"/>
              </a:rPr>
              <a:t>不能做</a:t>
            </a:r>
            <a:r>
              <a:rPr sz="1850" b="1" spc="5" dirty="0">
                <a:solidFill>
                  <a:srgbClr val="EE220C"/>
                </a:solidFill>
                <a:latin typeface="微软雅黑"/>
                <a:cs typeface="微软雅黑"/>
              </a:rPr>
              <a:t>与课程内容⽆关</a:t>
            </a:r>
            <a:r>
              <a:rPr sz="1850" spc="5" dirty="0">
                <a:latin typeface="微软雅黑"/>
                <a:cs typeface="微软雅黑"/>
              </a:rPr>
              <a:t>的事情</a:t>
            </a:r>
            <a:endParaRPr sz="1850" dirty="0">
              <a:latin typeface="微软雅黑"/>
              <a:cs typeface="微软雅黑"/>
            </a:endParaRPr>
          </a:p>
          <a:p>
            <a:pPr marL="279400" indent="-266700">
              <a:lnSpc>
                <a:spcPct val="100000"/>
              </a:lnSpc>
              <a:spcBef>
                <a:spcPts val="2780"/>
              </a:spcBef>
              <a:buSzPct val="145945"/>
              <a:buChar char="•"/>
              <a:tabLst>
                <a:tab pos="279400" algn="l"/>
              </a:tabLst>
            </a:pPr>
            <a:r>
              <a:rPr sz="1850" spc="5" dirty="0">
                <a:latin typeface="微软雅黑"/>
                <a:cs typeface="微软雅黑"/>
              </a:rPr>
              <a:t>课下</a:t>
            </a:r>
            <a:endParaRPr sz="1850" dirty="0">
              <a:latin typeface="微软雅黑"/>
              <a:cs typeface="微软雅黑"/>
            </a:endParaRPr>
          </a:p>
          <a:p>
            <a:pPr marL="622300" lvl="1" indent="-266700">
              <a:lnSpc>
                <a:spcPct val="100000"/>
              </a:lnSpc>
              <a:spcBef>
                <a:spcPts val="2780"/>
              </a:spcBef>
              <a:buSzPct val="145945"/>
              <a:buChar char="•"/>
              <a:tabLst>
                <a:tab pos="622300" algn="l"/>
              </a:tabLst>
            </a:pPr>
            <a:r>
              <a:rPr sz="1850" spc="5" dirty="0">
                <a:latin typeface="微软雅黑"/>
                <a:cs typeface="微软雅黑"/>
              </a:rPr>
              <a:t>按时提交作业，</a:t>
            </a:r>
            <a:r>
              <a:rPr sz="1850" b="1" spc="-130" dirty="0">
                <a:solidFill>
                  <a:srgbClr val="EE220C"/>
                </a:solidFill>
                <a:latin typeface="微软雅黑"/>
                <a:cs typeface="微软雅黑"/>
              </a:rPr>
              <a:t>超过</a:t>
            </a:r>
            <a:r>
              <a:rPr sz="1850" b="1" spc="-70" dirty="0">
                <a:solidFill>
                  <a:srgbClr val="EE220C"/>
                </a:solidFill>
                <a:latin typeface="微软雅黑"/>
                <a:cs typeface="微软雅黑"/>
              </a:rPr>
              <a:t>deadline</a:t>
            </a:r>
            <a:r>
              <a:rPr sz="1850" b="1" spc="-130" dirty="0">
                <a:solidFill>
                  <a:srgbClr val="EE220C"/>
                </a:solidFill>
                <a:latin typeface="微软雅黑"/>
                <a:cs typeface="微软雅黑"/>
              </a:rPr>
              <a:t>者没有成绩</a:t>
            </a:r>
            <a:endParaRPr sz="1850" dirty="0">
              <a:latin typeface="微软雅黑"/>
              <a:cs typeface="微软雅黑"/>
            </a:endParaRPr>
          </a:p>
          <a:p>
            <a:pPr marL="622300" lvl="1" indent="-266700">
              <a:lnSpc>
                <a:spcPct val="100000"/>
              </a:lnSpc>
              <a:spcBef>
                <a:spcPts val="2780"/>
              </a:spcBef>
              <a:buSzPct val="145945"/>
              <a:buChar char="•"/>
              <a:tabLst>
                <a:tab pos="622300" algn="l"/>
              </a:tabLst>
            </a:pPr>
            <a:r>
              <a:rPr sz="1850" spc="5" dirty="0">
                <a:latin typeface="微软雅黑"/>
                <a:cs typeface="微软雅黑"/>
              </a:rPr>
              <a:t>作业不能剽窃，</a:t>
            </a:r>
            <a:r>
              <a:rPr sz="1850" b="1" spc="5" dirty="0">
                <a:solidFill>
                  <a:srgbClr val="EE220C"/>
                </a:solidFill>
                <a:latin typeface="微软雅黑"/>
                <a:cs typeface="微软雅黑"/>
              </a:rPr>
              <a:t>剽窃者没有成绩</a:t>
            </a:r>
            <a:endParaRPr sz="1850" dirty="0">
              <a:latin typeface="微软雅黑"/>
              <a:cs typeface="微软雅黑"/>
            </a:endParaRPr>
          </a:p>
          <a:p>
            <a:pPr marL="622300" lvl="1" indent="-266700">
              <a:lnSpc>
                <a:spcPct val="100000"/>
              </a:lnSpc>
              <a:spcBef>
                <a:spcPts val="2780"/>
              </a:spcBef>
              <a:buSzPct val="145945"/>
              <a:buChar char="•"/>
              <a:tabLst>
                <a:tab pos="622300" algn="l"/>
              </a:tabLst>
            </a:pPr>
            <a:r>
              <a:rPr sz="1850" spc="5" dirty="0">
                <a:latin typeface="微软雅黑"/>
                <a:cs typeface="微软雅黑"/>
              </a:rPr>
              <a:t>按要求阅读教材和相关资料</a:t>
            </a:r>
            <a:endParaRPr sz="185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b="1" dirty="0">
                <a:solidFill>
                  <a:srgbClr val="EE220C"/>
                </a:solidFill>
                <a:latin typeface="微软雅黑"/>
                <a:cs typeface="微软雅黑"/>
              </a:rPr>
              <a:t>特别说明</a:t>
            </a:r>
          </a:p>
        </p:txBody>
      </p:sp>
      <p:sp>
        <p:nvSpPr>
          <p:cNvPr id="3" name="object 3"/>
          <p:cNvSpPr/>
          <p:nvPr/>
        </p:nvSpPr>
        <p:spPr>
          <a:xfrm>
            <a:off x="1520353" y="2312280"/>
            <a:ext cx="7653020" cy="4270375"/>
          </a:xfrm>
          <a:custGeom>
            <a:avLst/>
            <a:gdLst/>
            <a:ahLst/>
            <a:cxnLst/>
            <a:rect l="l" t="t" r="r" b="b"/>
            <a:pathLst>
              <a:path w="7653020" h="4270375">
                <a:moveTo>
                  <a:pt x="731014" y="0"/>
                </a:moveTo>
                <a:lnTo>
                  <a:pt x="6921677" y="0"/>
                </a:lnTo>
                <a:lnTo>
                  <a:pt x="6987867" y="49"/>
                </a:lnTo>
                <a:lnTo>
                  <a:pt x="7047319" y="392"/>
                </a:lnTo>
                <a:lnTo>
                  <a:pt x="7100935" y="1325"/>
                </a:lnTo>
                <a:lnTo>
                  <a:pt x="7149621" y="3142"/>
                </a:lnTo>
                <a:lnTo>
                  <a:pt x="7194279" y="6137"/>
                </a:lnTo>
                <a:lnTo>
                  <a:pt x="7235813" y="10605"/>
                </a:lnTo>
                <a:lnTo>
                  <a:pt x="7275127" y="16840"/>
                </a:lnTo>
                <a:lnTo>
                  <a:pt x="7313125" y="25138"/>
                </a:lnTo>
                <a:lnTo>
                  <a:pt x="7350709" y="35792"/>
                </a:lnTo>
                <a:lnTo>
                  <a:pt x="7395813" y="55065"/>
                </a:lnTo>
                <a:lnTo>
                  <a:pt x="7438150" y="78942"/>
                </a:lnTo>
                <a:lnTo>
                  <a:pt x="7477411" y="107117"/>
                </a:lnTo>
                <a:lnTo>
                  <a:pt x="7513292" y="139282"/>
                </a:lnTo>
                <a:lnTo>
                  <a:pt x="7545485" y="175133"/>
                </a:lnTo>
                <a:lnTo>
                  <a:pt x="7573683" y="214361"/>
                </a:lnTo>
                <a:lnTo>
                  <a:pt x="7597580" y="256662"/>
                </a:lnTo>
                <a:lnTo>
                  <a:pt x="7616869" y="301729"/>
                </a:lnTo>
                <a:lnTo>
                  <a:pt x="7627532" y="339286"/>
                </a:lnTo>
                <a:lnTo>
                  <a:pt x="7635837" y="377282"/>
                </a:lnTo>
                <a:lnTo>
                  <a:pt x="7642078" y="416648"/>
                </a:lnTo>
                <a:lnTo>
                  <a:pt x="7646549" y="458312"/>
                </a:lnTo>
                <a:lnTo>
                  <a:pt x="7649547" y="503205"/>
                </a:lnTo>
                <a:lnTo>
                  <a:pt x="7651365" y="552255"/>
                </a:lnTo>
                <a:lnTo>
                  <a:pt x="7652299" y="606392"/>
                </a:lnTo>
                <a:lnTo>
                  <a:pt x="7652643" y="666547"/>
                </a:lnTo>
                <a:lnTo>
                  <a:pt x="7652692" y="733647"/>
                </a:lnTo>
                <a:lnTo>
                  <a:pt x="7652692" y="3539669"/>
                </a:lnTo>
                <a:lnTo>
                  <a:pt x="7652643" y="3605803"/>
                </a:lnTo>
                <a:lnTo>
                  <a:pt x="7652299" y="3665205"/>
                </a:lnTo>
                <a:lnTo>
                  <a:pt x="7651365" y="3718777"/>
                </a:lnTo>
                <a:lnTo>
                  <a:pt x="7649547" y="3767421"/>
                </a:lnTo>
                <a:lnTo>
                  <a:pt x="7646549" y="3812042"/>
                </a:lnTo>
                <a:lnTo>
                  <a:pt x="7642078" y="3853541"/>
                </a:lnTo>
                <a:lnTo>
                  <a:pt x="7635837" y="3892822"/>
                </a:lnTo>
                <a:lnTo>
                  <a:pt x="7627532" y="3930787"/>
                </a:lnTo>
                <a:lnTo>
                  <a:pt x="7616869" y="3968340"/>
                </a:lnTo>
                <a:lnTo>
                  <a:pt x="7597580" y="4013407"/>
                </a:lnTo>
                <a:lnTo>
                  <a:pt x="7573683" y="4055707"/>
                </a:lnTo>
                <a:lnTo>
                  <a:pt x="7545485" y="4094936"/>
                </a:lnTo>
                <a:lnTo>
                  <a:pt x="7513292" y="4130786"/>
                </a:lnTo>
                <a:lnTo>
                  <a:pt x="7477411" y="4162952"/>
                </a:lnTo>
                <a:lnTo>
                  <a:pt x="7438150" y="4191126"/>
                </a:lnTo>
                <a:lnTo>
                  <a:pt x="7395813" y="4215003"/>
                </a:lnTo>
                <a:lnTo>
                  <a:pt x="7350709" y="4234277"/>
                </a:lnTo>
                <a:lnTo>
                  <a:pt x="7313120" y="4244931"/>
                </a:lnTo>
                <a:lnTo>
                  <a:pt x="7275092" y="4253229"/>
                </a:lnTo>
                <a:lnTo>
                  <a:pt x="7235693" y="4259464"/>
                </a:lnTo>
                <a:lnTo>
                  <a:pt x="7193994" y="4263932"/>
                </a:lnTo>
                <a:lnTo>
                  <a:pt x="7149064" y="4266927"/>
                </a:lnTo>
                <a:lnTo>
                  <a:pt x="7099973" y="4268744"/>
                </a:lnTo>
                <a:lnTo>
                  <a:pt x="7045790" y="4269677"/>
                </a:lnTo>
                <a:lnTo>
                  <a:pt x="6985585" y="4270021"/>
                </a:lnTo>
                <a:lnTo>
                  <a:pt x="6918428" y="4270070"/>
                </a:lnTo>
                <a:lnTo>
                  <a:pt x="731014" y="4270070"/>
                </a:lnTo>
                <a:lnTo>
                  <a:pt x="664824" y="4270021"/>
                </a:lnTo>
                <a:lnTo>
                  <a:pt x="605373" y="4269677"/>
                </a:lnTo>
                <a:lnTo>
                  <a:pt x="551756" y="4268744"/>
                </a:lnTo>
                <a:lnTo>
                  <a:pt x="503070" y="4266927"/>
                </a:lnTo>
                <a:lnTo>
                  <a:pt x="458412" y="4263932"/>
                </a:lnTo>
                <a:lnTo>
                  <a:pt x="416878" y="4259464"/>
                </a:lnTo>
                <a:lnTo>
                  <a:pt x="377564" y="4253229"/>
                </a:lnTo>
                <a:lnTo>
                  <a:pt x="339567" y="4244931"/>
                </a:lnTo>
                <a:lnTo>
                  <a:pt x="301983" y="4234277"/>
                </a:lnTo>
                <a:lnTo>
                  <a:pt x="256878" y="4215003"/>
                </a:lnTo>
                <a:lnTo>
                  <a:pt x="214542" y="4191126"/>
                </a:lnTo>
                <a:lnTo>
                  <a:pt x="175280" y="4162952"/>
                </a:lnTo>
                <a:lnTo>
                  <a:pt x="139399" y="4130786"/>
                </a:lnTo>
                <a:lnTo>
                  <a:pt x="107207" y="4094936"/>
                </a:lnTo>
                <a:lnTo>
                  <a:pt x="79009" y="4055707"/>
                </a:lnTo>
                <a:lnTo>
                  <a:pt x="55112" y="4013407"/>
                </a:lnTo>
                <a:lnTo>
                  <a:pt x="35822" y="3968340"/>
                </a:lnTo>
                <a:lnTo>
                  <a:pt x="25159" y="3930783"/>
                </a:lnTo>
                <a:lnTo>
                  <a:pt x="16854" y="3892787"/>
                </a:lnTo>
                <a:lnTo>
                  <a:pt x="10614" y="3853421"/>
                </a:lnTo>
                <a:lnTo>
                  <a:pt x="6142" y="3811757"/>
                </a:lnTo>
                <a:lnTo>
                  <a:pt x="3144" y="3766865"/>
                </a:lnTo>
                <a:lnTo>
                  <a:pt x="1326" y="3717814"/>
                </a:lnTo>
                <a:lnTo>
                  <a:pt x="393" y="3663677"/>
                </a:lnTo>
                <a:lnTo>
                  <a:pt x="49" y="3603523"/>
                </a:lnTo>
                <a:lnTo>
                  <a:pt x="0" y="3536422"/>
                </a:lnTo>
                <a:lnTo>
                  <a:pt x="0" y="730400"/>
                </a:lnTo>
                <a:lnTo>
                  <a:pt x="49" y="664266"/>
                </a:lnTo>
                <a:lnTo>
                  <a:pt x="393" y="604864"/>
                </a:lnTo>
                <a:lnTo>
                  <a:pt x="1326" y="551293"/>
                </a:lnTo>
                <a:lnTo>
                  <a:pt x="3144" y="502648"/>
                </a:lnTo>
                <a:lnTo>
                  <a:pt x="6142" y="458027"/>
                </a:lnTo>
                <a:lnTo>
                  <a:pt x="10614" y="416528"/>
                </a:lnTo>
                <a:lnTo>
                  <a:pt x="16854" y="377247"/>
                </a:lnTo>
                <a:lnTo>
                  <a:pt x="25159" y="339282"/>
                </a:lnTo>
                <a:lnTo>
                  <a:pt x="35822" y="301729"/>
                </a:lnTo>
                <a:lnTo>
                  <a:pt x="55112" y="256662"/>
                </a:lnTo>
                <a:lnTo>
                  <a:pt x="79009" y="214361"/>
                </a:lnTo>
                <a:lnTo>
                  <a:pt x="107207" y="175133"/>
                </a:lnTo>
                <a:lnTo>
                  <a:pt x="139399" y="139282"/>
                </a:lnTo>
                <a:lnTo>
                  <a:pt x="175280" y="107117"/>
                </a:lnTo>
                <a:lnTo>
                  <a:pt x="214542" y="78942"/>
                </a:lnTo>
                <a:lnTo>
                  <a:pt x="256878" y="55065"/>
                </a:lnTo>
                <a:lnTo>
                  <a:pt x="301983" y="35792"/>
                </a:lnTo>
                <a:lnTo>
                  <a:pt x="339571" y="25138"/>
                </a:lnTo>
                <a:lnTo>
                  <a:pt x="377599" y="16840"/>
                </a:lnTo>
                <a:lnTo>
                  <a:pt x="416998" y="10605"/>
                </a:lnTo>
                <a:lnTo>
                  <a:pt x="458697" y="6137"/>
                </a:lnTo>
                <a:lnTo>
                  <a:pt x="503627" y="3142"/>
                </a:lnTo>
                <a:lnTo>
                  <a:pt x="552719" y="1325"/>
                </a:lnTo>
                <a:lnTo>
                  <a:pt x="606902" y="392"/>
                </a:lnTo>
                <a:lnTo>
                  <a:pt x="667107" y="49"/>
                </a:lnTo>
                <a:lnTo>
                  <a:pt x="734264" y="0"/>
                </a:lnTo>
                <a:lnTo>
                  <a:pt x="731014" y="0"/>
                </a:lnTo>
                <a:close/>
              </a:path>
            </a:pathLst>
          </a:custGeom>
          <a:ln w="19682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87500" y="3111632"/>
            <a:ext cx="7509509" cy="2631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dirty="0">
                <a:solidFill>
                  <a:srgbClr val="EE220C"/>
                </a:solidFill>
                <a:latin typeface="Microsoft JhengHei UI"/>
                <a:cs typeface="Microsoft JhengHei UI"/>
              </a:rPr>
              <a:t>本课程考察范围为指定教材中的全部内容。</a:t>
            </a:r>
            <a:endParaRPr sz="310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 marR="5080" algn="ctr">
              <a:lnSpc>
                <a:spcPct val="115599"/>
              </a:lnSpc>
            </a:pPr>
            <a:r>
              <a:rPr sz="3100" dirty="0">
                <a:solidFill>
                  <a:srgbClr val="EE220C"/>
                </a:solidFill>
                <a:latin typeface="Microsoft JhengHei UI"/>
                <a:cs typeface="Microsoft JhengHei UI"/>
              </a:rPr>
              <a:t>因课时原因，课堂教学可能会选取部分内容 进⾏重点讲解，并将其余部分安排为⾃学内 容。⾃学内容依然是考察内容！</a:t>
            </a:r>
            <a:endParaRPr sz="31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520964"/>
            <a:ext cx="554037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教学内容和安排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065496"/>
            <a:ext cx="3569335" cy="4751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5"/>
              </a:spcBef>
              <a:buSzPct val="146875"/>
              <a:buChar char="•"/>
              <a:tabLst>
                <a:tab pos="241300" algn="l"/>
              </a:tabLst>
            </a:pPr>
            <a:r>
              <a:rPr sz="1600" spc="15" dirty="0">
                <a:latin typeface="微软雅黑"/>
                <a:cs typeface="微软雅黑"/>
              </a:rPr>
              <a:t>概述、软件过程</a:t>
            </a:r>
            <a:r>
              <a:rPr sz="1600" spc="10" dirty="0">
                <a:latin typeface="微软雅黑"/>
                <a:cs typeface="微软雅黑"/>
              </a:rPr>
              <a:t>（4</a:t>
            </a:r>
            <a:r>
              <a:rPr sz="1600" spc="15" dirty="0">
                <a:latin typeface="微软雅黑"/>
                <a:cs typeface="微软雅黑"/>
              </a:rPr>
              <a:t>学时）</a:t>
            </a:r>
            <a:endParaRPr sz="16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241300" algn="l"/>
              </a:tabLst>
            </a:pPr>
            <a:r>
              <a:rPr sz="1600" spc="15" dirty="0">
                <a:latin typeface="微软雅黑"/>
                <a:cs typeface="微软雅黑"/>
              </a:rPr>
              <a:t>需求和可⾏性分析</a:t>
            </a:r>
            <a:r>
              <a:rPr sz="1600" spc="10" dirty="0">
                <a:latin typeface="微软雅黑"/>
                <a:cs typeface="微软雅黑"/>
              </a:rPr>
              <a:t>（4</a:t>
            </a:r>
            <a:r>
              <a:rPr sz="1600" spc="15" dirty="0">
                <a:latin typeface="微软雅黑"/>
                <a:cs typeface="微软雅黑"/>
              </a:rPr>
              <a:t>学时）</a:t>
            </a:r>
            <a:endParaRPr sz="16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380"/>
              </a:spcBef>
              <a:buSzPct val="146875"/>
              <a:buChar char="•"/>
              <a:tabLst>
                <a:tab pos="241300" algn="l"/>
              </a:tabLst>
            </a:pPr>
            <a:r>
              <a:rPr sz="1600" spc="5" dirty="0">
                <a:latin typeface="微软雅黑"/>
                <a:cs typeface="微软雅黑"/>
              </a:rPr>
              <a:t>⾯向对象分析和设计⽅法（10学时）</a:t>
            </a:r>
            <a:endParaRPr sz="16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241300" algn="l"/>
              </a:tabLst>
            </a:pPr>
            <a:r>
              <a:rPr sz="1600" spc="30" dirty="0">
                <a:latin typeface="微软雅黑"/>
                <a:cs typeface="微软雅黑"/>
              </a:rPr>
              <a:t>结构化分析和设计⽅法（⾃学）</a:t>
            </a:r>
            <a:endParaRPr sz="16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241300" algn="l"/>
              </a:tabLst>
            </a:pPr>
            <a:r>
              <a:rPr sz="1600" spc="10" dirty="0">
                <a:latin typeface="微软雅黑"/>
                <a:cs typeface="微软雅黑"/>
              </a:rPr>
              <a:t>形式化⽅法</a:t>
            </a:r>
            <a:r>
              <a:rPr sz="1600" spc="5" dirty="0">
                <a:latin typeface="微软雅黑"/>
                <a:cs typeface="微软雅黑"/>
              </a:rPr>
              <a:t>（2</a:t>
            </a:r>
            <a:r>
              <a:rPr sz="1600" spc="10" dirty="0">
                <a:latin typeface="微软雅黑"/>
                <a:cs typeface="微软雅黑"/>
              </a:rPr>
              <a:t>学时）</a:t>
            </a:r>
            <a:endParaRPr sz="16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241300" algn="l"/>
              </a:tabLst>
            </a:pPr>
            <a:r>
              <a:rPr sz="1600" spc="10" dirty="0">
                <a:latin typeface="微软雅黑"/>
                <a:cs typeface="微软雅黑"/>
              </a:rPr>
              <a:t>编码实现</a:t>
            </a:r>
            <a:r>
              <a:rPr sz="1600" spc="5" dirty="0">
                <a:latin typeface="微软雅黑"/>
                <a:cs typeface="微软雅黑"/>
              </a:rPr>
              <a:t>（2</a:t>
            </a:r>
            <a:r>
              <a:rPr sz="1600" spc="10" dirty="0">
                <a:latin typeface="微软雅黑"/>
                <a:cs typeface="微软雅黑"/>
              </a:rPr>
              <a:t>学时）</a:t>
            </a:r>
            <a:endParaRPr sz="16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241300" algn="l"/>
              </a:tabLst>
            </a:pPr>
            <a:r>
              <a:rPr sz="1600" spc="0" dirty="0">
                <a:latin typeface="微软雅黑"/>
                <a:cs typeface="微软雅黑"/>
              </a:rPr>
              <a:t>测试（6学时）</a:t>
            </a:r>
            <a:endParaRPr sz="16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241300" algn="l"/>
              </a:tabLst>
            </a:pPr>
            <a:r>
              <a:rPr sz="1600" spc="10" dirty="0">
                <a:latin typeface="微软雅黑"/>
                <a:cs typeface="微软雅黑"/>
              </a:rPr>
              <a:t>软件维护和度量</a:t>
            </a:r>
            <a:r>
              <a:rPr sz="1600" spc="5" dirty="0">
                <a:latin typeface="微软雅黑"/>
                <a:cs typeface="微软雅黑"/>
              </a:rPr>
              <a:t>（4</a:t>
            </a:r>
            <a:r>
              <a:rPr sz="1600" spc="10" dirty="0">
                <a:latin typeface="微软雅黑"/>
                <a:cs typeface="微软雅黑"/>
              </a:rPr>
              <a:t>学时</a:t>
            </a:r>
            <a:r>
              <a:rPr sz="1600" spc="5" dirty="0">
                <a:latin typeface="微软雅黑"/>
                <a:cs typeface="微软雅黑"/>
              </a:rPr>
              <a:t>+</a:t>
            </a:r>
            <a:r>
              <a:rPr sz="1600" spc="10" dirty="0">
                <a:latin typeface="微软雅黑"/>
                <a:cs typeface="微软雅黑"/>
              </a:rPr>
              <a:t>⾃学）</a:t>
            </a:r>
            <a:endParaRPr sz="16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480"/>
              </a:spcBef>
              <a:buSzPct val="146875"/>
              <a:buChar char="•"/>
              <a:tabLst>
                <a:tab pos="241300" algn="l"/>
              </a:tabLst>
            </a:pPr>
            <a:r>
              <a:rPr sz="1600" spc="30" dirty="0">
                <a:latin typeface="微软雅黑"/>
                <a:cs typeface="微软雅黑"/>
              </a:rPr>
              <a:t>项⽬管理（⾃学）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/>
              <a:t>推荐书目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301345"/>
            <a:ext cx="8301355" cy="4264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buAutoNum type="arabicPlain"/>
              <a:tabLst>
                <a:tab pos="410209" algn="l"/>
              </a:tabLst>
            </a:pPr>
            <a:r>
              <a:rPr sz="2450" spc="25" dirty="0">
                <a:latin typeface="微软雅黑"/>
                <a:cs typeface="微软雅黑"/>
              </a:rPr>
              <a:t>《软件⼯程导论》，张海藩，清华⼤学出版社</a:t>
            </a:r>
            <a:endParaRPr sz="24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΢"/>
              <a:buAutoNum type="arabicPlain"/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AutoNum type="arabicPlain"/>
              <a:tabLst>
                <a:tab pos="410209" algn="l"/>
              </a:tabLst>
            </a:pPr>
            <a:r>
              <a:rPr sz="2450" spc="25" dirty="0">
                <a:latin typeface="微软雅黑"/>
                <a:cs typeface="微软雅黑"/>
              </a:rPr>
              <a:t>《软件⼯程</a:t>
            </a:r>
            <a:r>
              <a:rPr sz="2450" spc="-110" dirty="0">
                <a:latin typeface="微软雅黑"/>
                <a:cs typeface="微软雅黑"/>
              </a:rPr>
              <a:t> </a:t>
            </a:r>
            <a:r>
              <a:rPr sz="2450" spc="-60" dirty="0">
                <a:latin typeface="微软雅黑"/>
                <a:cs typeface="微软雅黑"/>
              </a:rPr>
              <a:t>实践者的研究⽅法》</a:t>
            </a:r>
            <a:r>
              <a:rPr sz="2450" spc="-40" dirty="0">
                <a:latin typeface="微软雅黑"/>
                <a:cs typeface="微软雅黑"/>
              </a:rPr>
              <a:t>，Roger</a:t>
            </a:r>
            <a:r>
              <a:rPr sz="2450" spc="-110" dirty="0">
                <a:latin typeface="微软雅黑"/>
                <a:cs typeface="微软雅黑"/>
              </a:rPr>
              <a:t> </a:t>
            </a:r>
            <a:r>
              <a:rPr sz="2450" spc="-140" dirty="0">
                <a:latin typeface="微软雅黑"/>
                <a:cs typeface="微软雅黑"/>
              </a:rPr>
              <a:t>S.</a:t>
            </a:r>
            <a:r>
              <a:rPr sz="2450" spc="-110" dirty="0">
                <a:latin typeface="微软雅黑"/>
                <a:cs typeface="微软雅黑"/>
              </a:rPr>
              <a:t> </a:t>
            </a:r>
            <a:r>
              <a:rPr sz="2450" spc="-175" dirty="0">
                <a:latin typeface="微软雅黑"/>
                <a:cs typeface="微软雅黑"/>
              </a:rPr>
              <a:t>Pressan</a:t>
            </a:r>
            <a:endParaRPr sz="24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΢"/>
              <a:buAutoNum type="arabicPlain"/>
            </a:pPr>
            <a:endParaRPr sz="2850">
              <a:latin typeface="Times New Roman"/>
              <a:cs typeface="Times New Roman"/>
            </a:endParaRPr>
          </a:p>
          <a:p>
            <a:pPr marL="12700" marR="5080">
              <a:lnSpc>
                <a:spcPct val="119000"/>
              </a:lnSpc>
              <a:buAutoNum type="arabicPlain"/>
              <a:tabLst>
                <a:tab pos="410209" algn="l"/>
              </a:tabLst>
            </a:pPr>
            <a:r>
              <a:rPr sz="2450" spc="25" dirty="0">
                <a:latin typeface="微软雅黑"/>
                <a:cs typeface="微软雅黑"/>
              </a:rPr>
              <a:t>《⾯向对象的分析与设计》，邵维忠，杨芙清，清华⼤学 出版社</a:t>
            </a:r>
            <a:endParaRPr sz="24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΢"/>
              <a:buAutoNum type="arabicPlain"/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AutoNum type="arabicPlain"/>
              <a:tabLst>
                <a:tab pos="410209" algn="l"/>
              </a:tabLst>
            </a:pPr>
            <a:r>
              <a:rPr sz="2450" spc="30" dirty="0">
                <a:latin typeface="微软雅黑"/>
                <a:cs typeface="微软雅黑"/>
              </a:rPr>
              <a:t>《⼈⽉神话》</a:t>
            </a:r>
            <a:r>
              <a:rPr sz="2450" spc="15" dirty="0">
                <a:latin typeface="微软雅黑"/>
                <a:cs typeface="微软雅黑"/>
              </a:rPr>
              <a:t>，F.</a:t>
            </a:r>
            <a:r>
              <a:rPr sz="2450" spc="-110" dirty="0">
                <a:latin typeface="微软雅黑"/>
                <a:cs typeface="微软雅黑"/>
              </a:rPr>
              <a:t> </a:t>
            </a:r>
            <a:r>
              <a:rPr sz="2450" spc="-75" dirty="0">
                <a:latin typeface="微软雅黑"/>
                <a:cs typeface="微软雅黑"/>
              </a:rPr>
              <a:t>P.</a:t>
            </a:r>
            <a:r>
              <a:rPr sz="2450" spc="-110" dirty="0">
                <a:latin typeface="微软雅黑"/>
                <a:cs typeface="微软雅黑"/>
              </a:rPr>
              <a:t> </a:t>
            </a:r>
            <a:r>
              <a:rPr sz="2450" spc="-175" dirty="0">
                <a:latin typeface="微软雅黑"/>
                <a:cs typeface="微软雅黑"/>
              </a:rPr>
              <a:t>Brooks</a:t>
            </a:r>
            <a:endParaRPr sz="24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΢"/>
              <a:buAutoNum type="arabicPlain"/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AutoNum type="arabicPlain"/>
              <a:tabLst>
                <a:tab pos="410209" algn="l"/>
              </a:tabLst>
            </a:pPr>
            <a:r>
              <a:rPr sz="2450" spc="25" dirty="0">
                <a:latin typeface="微软雅黑"/>
                <a:cs typeface="微软雅黑"/>
              </a:rPr>
              <a:t>《需求⼯程</a:t>
            </a:r>
            <a:r>
              <a:rPr sz="2450" spc="-110" dirty="0">
                <a:latin typeface="微软雅黑"/>
                <a:cs typeface="微软雅黑"/>
              </a:rPr>
              <a:t> </a:t>
            </a:r>
            <a:r>
              <a:rPr sz="2450" spc="-70" dirty="0">
                <a:latin typeface="微软雅黑"/>
                <a:cs typeface="微软雅黑"/>
              </a:rPr>
              <a:t>实践者之路》</a:t>
            </a:r>
            <a:r>
              <a:rPr sz="2450" spc="-40" dirty="0">
                <a:latin typeface="微软雅黑"/>
                <a:cs typeface="微软雅黑"/>
              </a:rPr>
              <a:t>，Christof</a:t>
            </a:r>
            <a:r>
              <a:rPr sz="2450" spc="-110" dirty="0">
                <a:latin typeface="微软雅黑"/>
                <a:cs typeface="微软雅黑"/>
              </a:rPr>
              <a:t> </a:t>
            </a:r>
            <a:r>
              <a:rPr sz="2450" spc="-95" dirty="0">
                <a:latin typeface="微软雅黑"/>
                <a:cs typeface="微软雅黑"/>
              </a:rPr>
              <a:t>Ebert</a:t>
            </a:r>
            <a:endParaRPr sz="24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2343</Words>
  <Application>Microsoft Office PowerPoint</Application>
  <PresentationFormat>自定义</PresentationFormat>
  <Paragraphs>474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΢</vt:lpstr>
      <vt:lpstr>Microsoft JhengHei</vt:lpstr>
      <vt:lpstr>Microsoft JhengHei UI</vt:lpstr>
      <vt:lpstr>MS UI Gothic</vt:lpstr>
      <vt:lpstr>Yu Gothic</vt:lpstr>
      <vt:lpstr>宋体</vt:lpstr>
      <vt:lpstr>微软雅黑</vt:lpstr>
      <vt:lpstr>Arial</vt:lpstr>
      <vt:lpstr>Calibri</vt:lpstr>
      <vt:lpstr>Times New Roman</vt:lpstr>
      <vt:lpstr>Office Theme</vt:lpstr>
      <vt:lpstr>PowerPoint 演示文稿</vt:lpstr>
      <vt:lpstr>课程信息</vt:lpstr>
      <vt:lpstr>教学目标</vt:lpstr>
      <vt:lpstr>对毕业要求的支撑</vt:lpstr>
      <vt:lpstr>关于成绩和要求</vt:lpstr>
      <vt:lpstr>课堂要求</vt:lpstr>
      <vt:lpstr>特别说明</vt:lpstr>
      <vt:lpstr>教学内容和安排</vt:lpstr>
      <vt:lpstr>推荐书目</vt:lpstr>
      <vt:lpstr>软件的基本概念</vt:lpstr>
      <vt:lpstr>PowerPoint 演示文稿</vt:lpstr>
      <vt:lpstr>软件的特点</vt:lpstr>
      <vt:lpstr>软件开发</vt:lpstr>
      <vt:lpstr>软件危机</vt:lpstr>
      <vt:lpstr>软件危机</vt:lpstr>
      <vt:lpstr>软件危机</vt:lpstr>
      <vt:lpstr>软件危机</vt:lpstr>
      <vt:lpstr>软件危机的本质</vt:lpstr>
      <vt:lpstr>软件危机的成因</vt:lpstr>
      <vt:lpstr>消除软件危机的⽅法</vt:lpstr>
      <vt:lpstr>软件⼯程</vt:lpstr>
      <vt:lpstr>软件⼯程的诞⽣</vt:lpstr>
      <vt:lpstr>软件⼯程的定义</vt:lpstr>
      <vt:lpstr>什么是软件⼯程？</vt:lpstr>
      <vt:lpstr>软件⼯程的最佳实践</vt:lpstr>
      <vt:lpstr>软件⼯程发展的第⼀阶段</vt:lpstr>
      <vt:lpstr>软件⼯程发展的第⼆阶段</vt:lpstr>
      <vt:lpstr>软件⼯程发展的第三阶段</vt:lpstr>
      <vt:lpstr>软件⼯程发展的第三阶段</vt:lpstr>
      <vt:lpstr>面向对象的软件⼯程</vt:lpstr>
      <vt:lpstr>面向对象的软件⼯程</vt:lpstr>
      <vt:lpstr>基于构件的软件⼯程</vt:lpstr>
      <vt:lpstr>面向服务的软件⼯程</vt:lpstr>
      <vt:lpstr>面向服务的软件⼯程</vt:lpstr>
      <vt:lpstr>模型驱动的软件⼯程</vt:lpstr>
      <vt:lpstr>模型驱动的软件⼯程</vt:lpstr>
      <vt:lpstr>基于搜索的软件⼯程</vt:lpstr>
      <vt:lpstr>基于搜索的软件⼯程</vt:lpstr>
      <vt:lpstr>智能化软件⼯程</vt:lpstr>
      <vt:lpstr>智能化软件⼯程</vt:lpstr>
      <vt:lpstr>你会不会是软件⼯程学科 下⼀阶段的开拓者？</vt:lpstr>
      <vt:lpstr>软件⼯程的研究</vt:lpstr>
      <vt:lpstr>问题回顾</vt:lpstr>
      <vt:lpstr>软件过程</vt:lpstr>
      <vt:lpstr>软件⽣命周期</vt:lpstr>
      <vt:lpstr>软件⼯程⽅法学</vt:lpstr>
      <vt:lpstr>软件过程</vt:lpstr>
      <vt:lpstr>瀑布模型</vt:lpstr>
      <vt:lpstr>增量模型</vt:lpstr>
      <vt:lpstr>快速原型</vt:lpstr>
      <vt:lpstr>螺旋模型</vt:lpstr>
      <vt:lpstr>敏捷开发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概述</dc:title>
  <dc:creator>He Xiao</dc:creator>
  <cp:lastModifiedBy>wang danlin</cp:lastModifiedBy>
  <cp:revision>1</cp:revision>
  <dcterms:created xsi:type="dcterms:W3CDTF">2021-04-11T15:39:24Z</dcterms:created>
  <dcterms:modified xsi:type="dcterms:W3CDTF">2021-04-13T13:33:54Z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2020-02-26T00:00:00Z</vt:filetime>
  </property>
  <property fmtid="{D5CDD505-2E9C-101B-9397-08002B2CF9AE}" pid="3" name="Creator">
    <vt:lpwstr>Keynote 讲演</vt:lpwstr>
  </property>
  <property fmtid="{D5CDD505-2E9C-101B-9397-08002B2CF9AE}" pid="4" name="LastSaved">
    <vt:filetime>2021-04-11T00:00:00Z</vt:filetime>
  </property>
</Properties>
</file>