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6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7" autoAdjust="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36A3F8-6BAB-481F-BA4E-37C48C43B534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2021年11月7日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09E4567-F4A4-4F84-AE61-86F7446EED83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6539446-6953-447E-A4E3-E7CFBF87004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42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04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47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62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62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2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11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天空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​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1781B4-E315-44FC-A9E4-EE3ED652705D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02FAD1-83A9-4815-89CD-897C8D748396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C1D9D2-00D5-4EEB-9E28-7FEFACC9AF41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3B0BDC2-D38C-42D7-9B39-CBA3CD4C57E0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3BF23-F257-446B-912C-17364A1438BC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549F57-98D1-4139-9AD0-C205DC71C5E9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4CFB21-361B-4CC8-B2EC-30CDC6A58970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209AF4B-C7B0-4043-BA53-D6C8AACCE1F0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D06AC8-11C1-4A1F-BB41-BDF77EA2ACD7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C376A0-6194-4F25-AE46-9E873B772BB4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水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1734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2BFA41A-2832-4A6F-A158-A69816C1DB4E}" type="datetime2">
              <a:rPr lang="zh-CN" altLang="en-US" smtClean="0"/>
              <a:pPr/>
              <a:t>2021年11月7日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1787" y="687610"/>
            <a:ext cx="9602789" cy="9906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dobe 仿宋 Std R" panose="02020400000000000000" pitchFamily="18" charset="-122"/>
                <a:ea typeface="Adobe 仿宋 Std R" panose="02020400000000000000" pitchFamily="18" charset="-122"/>
                <a:sym typeface="Arial" panose="020B0604020202020204" pitchFamily="34" charset="0"/>
              </a:rPr>
              <a:t>你的姓氏从何而来</a:t>
            </a:r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  <a:sym typeface="Arial" panose="020B0604020202020204" pitchFamily="34" charset="0"/>
              </a:rPr>
              <a:t>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152" y="2026920"/>
            <a:ext cx="3575304" cy="990600"/>
          </a:xfrm>
        </p:spPr>
        <p:txBody>
          <a:bodyPr rtlCol="0">
            <a:normAutofit/>
          </a:bodyPr>
          <a:lstStyle/>
          <a:p>
            <a:r>
              <a:rPr lang="en-US" altLang="zh-CN" sz="6000" dirty="0"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《</a:t>
            </a:r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百家姓</a:t>
            </a:r>
            <a:r>
              <a:rPr lang="en-US" altLang="zh-CN" sz="6000" dirty="0"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》</a:t>
            </a:r>
            <a:endParaRPr lang="zh-CN" altLang="en-US" sz="6000" dirty="0"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E6A3E2-4E26-40F9-A95B-461FCEBBE95C}"/>
              </a:ext>
            </a:extLst>
          </p:cNvPr>
          <p:cNvSpPr txBox="1"/>
          <p:nvPr/>
        </p:nvSpPr>
        <p:spPr>
          <a:xfrm>
            <a:off x="706351" y="3255264"/>
            <a:ext cx="1023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+mn-ea"/>
              </a:rPr>
              <a:t>	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按文献记载，成文于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北宋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+mn-ea"/>
              </a:rPr>
              <a:t>初。</a:t>
            </a:r>
            <a:endParaRPr lang="en-US" altLang="zh-CN" b="1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b="1" dirty="0">
                <a:latin typeface="+mn-ea"/>
              </a:rPr>
              <a:t>	</a:t>
            </a:r>
          </a:p>
          <a:p>
            <a:r>
              <a:rPr lang="en-US" altLang="zh-CN" b="1" dirty="0">
                <a:latin typeface="+mn-ea"/>
              </a:rPr>
              <a:t>	</a:t>
            </a:r>
            <a:r>
              <a:rPr lang="zh-CN" altLang="en-US" b="1" dirty="0">
                <a:latin typeface="+mn-ea"/>
              </a:rPr>
              <a:t>原收集姓氏</a:t>
            </a:r>
            <a:r>
              <a:rPr lang="en-US" altLang="zh-CN" b="1" dirty="0">
                <a:latin typeface="+mn-ea"/>
              </a:rPr>
              <a:t>411</a:t>
            </a:r>
            <a:r>
              <a:rPr lang="zh-CN" altLang="en-US" b="1" dirty="0">
                <a:latin typeface="+mn-ea"/>
              </a:rPr>
              <a:t>个，后增补到</a:t>
            </a:r>
            <a:r>
              <a:rPr lang="en-US" altLang="zh-CN" b="1" dirty="0">
                <a:latin typeface="+mn-ea"/>
              </a:rPr>
              <a:t>504</a:t>
            </a:r>
            <a:r>
              <a:rPr lang="zh-CN" altLang="en-US" b="1" dirty="0">
                <a:latin typeface="+mn-ea"/>
              </a:rPr>
              <a:t>个，其中单姓</a:t>
            </a:r>
            <a:r>
              <a:rPr lang="en-US" altLang="zh-CN" b="1" dirty="0">
                <a:latin typeface="+mn-ea"/>
              </a:rPr>
              <a:t>444</a:t>
            </a:r>
            <a:r>
              <a:rPr lang="zh-CN" altLang="en-US" b="1" dirty="0">
                <a:latin typeface="+mn-ea"/>
              </a:rPr>
              <a:t>个，复姓</a:t>
            </a:r>
            <a:r>
              <a:rPr lang="en-US" altLang="zh-CN" b="1" dirty="0">
                <a:latin typeface="+mn-ea"/>
              </a:rPr>
              <a:t>60</a:t>
            </a:r>
            <a:r>
              <a:rPr lang="zh-CN" altLang="en-US" b="1" dirty="0">
                <a:latin typeface="+mn-ea"/>
              </a:rPr>
              <a:t>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31911AB-0BE4-446E-8309-D7DEEE5F335E}"/>
              </a:ext>
            </a:extLst>
          </p:cNvPr>
          <p:cNvSpPr txBox="1"/>
          <p:nvPr/>
        </p:nvSpPr>
        <p:spPr>
          <a:xfrm>
            <a:off x="4895272" y="286327"/>
            <a:ext cx="131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0FDDE-5F15-4924-919D-09F54E1D7EB1}"/>
              </a:ext>
            </a:extLst>
          </p:cNvPr>
          <p:cNvSpPr txBox="1"/>
          <p:nvPr/>
        </p:nvSpPr>
        <p:spPr>
          <a:xfrm>
            <a:off x="314036" y="1228436"/>
            <a:ext cx="1163781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宋朝第三大姓。元朝、明朝第二大姓。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张的本义是“使弓弦”，把弦绷在弓上，将要开弓，与“弛”相对。引申为开弓、上弦、捕捉、伸展等意义。张，也是星名，属朱雀七宿中的第五宿，天象的排列形状似弓。张是擅长制造弓箭的氏族崇拜的原始天象图腾，进而成为氏族名、地名和姓氏。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起源源流</a:t>
            </a:r>
          </a:p>
          <a:p>
            <a:pPr lvl="3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源于姬姓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源于改姓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得姓始祖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挥（黄帝之孙），号天禄，青阳之子，是古代重要武器弓矢的发明者。因弓箭的诞生对社会影响大，所以黄帝封挥为弓正，职掌弓矢制造。后又取弓长之意，赐姓张于濮阳，封地清河。后逝葬于帝丘（今河南省濮阳县）。因此，张挥成了张姓人的始祖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7B988A-222E-45AD-BBC1-FF6FED734C0E}"/>
              </a:ext>
            </a:extLst>
          </p:cNvPr>
          <p:cNvSpPr txBox="1"/>
          <p:nvPr/>
        </p:nvSpPr>
        <p:spPr>
          <a:xfrm>
            <a:off x="4442691" y="378691"/>
            <a:ext cx="1865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9765E9-F7CB-473B-8424-294428D48267}"/>
              </a:ext>
            </a:extLst>
          </p:cNvPr>
          <p:cNvSpPr txBox="1"/>
          <p:nvPr/>
        </p:nvSpPr>
        <p:spPr>
          <a:xfrm>
            <a:off x="369455" y="1200727"/>
            <a:ext cx="11490036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姓氏起源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赵姓出自嬴姓，嬴姓的出现是因为舜帝（姚姓，后代以姚为姓）赐姓给他的女婿伯益（颛顼帝孙）为“嬴”，并把自己的姚姓的女儿嫁给他。虽然使用嬴姓的祖先是伯益，但赵姓的具体始祖是造父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伯益的十四世孙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源于帝王赐姓或外族改姓。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得姓始祖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造父，嬴姓，伯益的后代，蜚廉四世孙，中国历史上著名善御者。传说他在桃林一带得到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匹骏马，调训好后献给周穆王。周穆王配备了上好的马车，让造父为他驾驶，经常外出打猎、游玩，有一次西行至昆仑山，见到西王母，乐而忘归，而正在这时听到徐国徐偃王造反的消息，周穆王非常着急，在此关键时刻，造父驾车日驰千里，使周穆王迅速返回了镐京，及时发兵打败了徐偃王，平定了叛乱。由于造父立了大功，周穆王便把赵城（今山西洪洞）赐给他，自此以后，造父族就称为赵氏，为赵国始族。从此，造父及其子孙便以封地命氏，称为赵氏。造父就是普天下赵姓的始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8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59D0EC-C045-4422-A7E4-1F84BC3F8D24}"/>
              </a:ext>
            </a:extLst>
          </p:cNvPr>
          <p:cNvSpPr txBox="1"/>
          <p:nvPr/>
        </p:nvSpPr>
        <p:spPr>
          <a:xfrm>
            <a:off x="4959927" y="277090"/>
            <a:ext cx="143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AF092-ABF9-4797-B47C-8644723F9DC1}"/>
              </a:ext>
            </a:extLst>
          </p:cNvPr>
          <p:cNvSpPr txBox="1"/>
          <p:nvPr/>
        </p:nvSpPr>
        <p:spPr>
          <a:xfrm>
            <a:off x="240145" y="1117604"/>
            <a:ext cx="118410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起源源流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源于朱襄氏，以先祖名字为氏。朱襄氏是伏羲氏的大臣，被封于朱（今河南商丘柘城），以赤心木朱为图腾，后来朱襄氏成为“炎帝”，三代炎帝朱襄氏均活动于今河南柘（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zhe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）城一带，其后代以朱为姓氏。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曹姓，以国名为氏（因得姓始祖是曹挟，该支系也被认为是源出于曹姓）。传周武王封曹挟于邾国，建都于邾。他的遗族以国为姓，称邾氏。战国时，楚国灭了邾国，邾国的贵族四处逃散，为不忘祖国，因此去掉耳旁，改姓朱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子姓，以先祖名字为氏。出自宋国君主微子启的后裔公子朱之后。西周初期，周成王封商纣王的庶兄微子启于商丘，建立宋国，以奉商祀。宋微子的后裔公子朱死后，公子朱的子孙后代就以其名字为氏，称“朱氏”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源于姬姓，以国名为氏。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源于祁姓，以先祖名字为氏。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i="1" dirty="0">
                <a:latin typeface="宋体" panose="02010600030101010101" pitchFamily="2" charset="-122"/>
                <a:ea typeface="宋体" panose="02010600030101010101" pitchFamily="2" charset="-122"/>
              </a:rPr>
              <a:t>得姓始祖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朱襄氏  、朱挟、朱兴镜、朱振等为得姓始祖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朱襄氏，华族（阪泉之战后改称“华夏族”），又号称飞龙氏、连山氏，朱襄氏为远古时代五方上帝之一，被文献命之为上古“古帝”、赤帝。朱襄氏为炎帝别号  ，炎帝（火帝）朱襄氏为中华文明的发展作出过重大贡献。他发明五弦元瑟，开礼乐文明之先河；调节阴阳，促进百物生长，是中华农业文明的开拓者。首创六书，奠定中国文字之基石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i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56D4E-4E4E-4C82-AFAE-8D96C47E0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0982" y="2233303"/>
            <a:ext cx="4022437" cy="1703696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7752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0247" y="185721"/>
            <a:ext cx="788444" cy="768096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陈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266" y="1062182"/>
            <a:ext cx="9509760" cy="4772891"/>
          </a:xfrm>
        </p:spPr>
        <p:txBody>
          <a:bodyPr rtlCol="0">
            <a:normAutofit fontScale="85000" lnSpcReduction="10000"/>
          </a:bodyPr>
          <a:lstStyle/>
          <a:p>
            <a:pPr marL="45720" indent="0" algn="l">
              <a:buNone/>
            </a:pPr>
            <a:r>
              <a:rPr lang="zh-CN" altLang="en-US" b="0" i="1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姓氏起源</a:t>
            </a:r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 出自妫姓，是舜帝的后裔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endParaRPr lang="en-US" altLang="zh-CN" dirty="0">
              <a:sym typeface="Arial" panose="020B0604020202020204" pitchFamily="34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据</a:t>
            </a:r>
            <a:r>
              <a:rPr lang="en-US" altLang="zh-CN" dirty="0"/>
              <a:t>《</a:t>
            </a:r>
            <a:r>
              <a:rPr lang="zh-CN" altLang="en-US" dirty="0"/>
              <a:t>通志</a:t>
            </a:r>
            <a:r>
              <a:rPr lang="en-US" altLang="zh-CN" dirty="0"/>
              <a:t>·</a:t>
            </a:r>
            <a:r>
              <a:rPr lang="zh-CN" altLang="en-US" dirty="0"/>
              <a:t>氏族略</a:t>
            </a:r>
            <a:r>
              <a:rPr lang="en-US" altLang="zh-CN" dirty="0"/>
              <a:t>》</a:t>
            </a:r>
            <a:r>
              <a:rPr lang="zh-CN" altLang="en-US" dirty="0"/>
              <a:t>记载：周武王灭商朝纣王以后，建立周朝以后，找到舜的后人“陈胡公妫满”，封他在陈（今河南淮阳）这个地方，建立了“陈国”。胡公满传至十世孙妫完，陈国内乱，陈厉公的儿子妫完怕株连自己，出逃到齐国，以故国为氏，称陈氏。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</a:t>
            </a:r>
            <a:r>
              <a:rPr lang="zh-CN" altLang="en-US" dirty="0"/>
              <a:t>出自于陈国公族后裔</a:t>
            </a:r>
            <a:endParaRPr lang="en-US" altLang="zh-CN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zh-CN" altLang="en-US" dirty="0"/>
              <a:t>陈国在妫满死后，其子孙有以国为氏，即陈氏。陈胡公满的子孙，除陈完这一支主系外，还有三支（一）陈哀公之子妫留，避居陈留（今河南开封陈留镇）。（二）陈愍公之长子陈衍。避居阳武户牖（今河南兰考东北）。（三）陈愍公次子陈全温之后的陈引奇，居于固始（今河南固始），后因无子，便以颍川陈寔为嗣子，遂融入颍川陈氏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zh-CN" dirty="0">
                <a:sym typeface="Arial" panose="020B0604020202020204" pitchFamily="34" charset="0"/>
              </a:rPr>
              <a:t>3. </a:t>
            </a:r>
            <a:r>
              <a:rPr lang="zh-CN" altLang="en-US" dirty="0"/>
              <a:t>刘氏改姓</a:t>
            </a:r>
            <a:endParaRPr lang="en-US" altLang="zh-CN" dirty="0"/>
          </a:p>
          <a:p>
            <a:pPr marL="320040" lvl="1" indent="0">
              <a:lnSpc>
                <a:spcPct val="120000"/>
              </a:lnSpc>
              <a:buNone/>
            </a:pPr>
            <a:r>
              <a:rPr lang="en-US" altLang="zh-CN" dirty="0"/>
              <a:t>《</a:t>
            </a:r>
            <a:r>
              <a:rPr lang="zh-CN" altLang="en-US" dirty="0"/>
              <a:t>河南官氏志</a:t>
            </a:r>
            <a:r>
              <a:rPr lang="en-US" altLang="zh-CN" dirty="0"/>
              <a:t>》</a:t>
            </a:r>
            <a:r>
              <a:rPr lang="zh-CN" altLang="en-US" dirty="0"/>
              <a:t>记载：陇右白永贵，于隋初改为陈氏，此为万年（今陕西西安）之陈氏。白姓原为龟兹王帛氏，因入仕内地，怕胡人之姓遭受歧视，而改为陈氏，史称陈永贵。他有孙叫令英，史称陈令英。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320040" lvl="1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09BDB0-6EE8-450B-B343-19239D0C6AE1}"/>
              </a:ext>
            </a:extLst>
          </p:cNvPr>
          <p:cNvSpPr txBox="1"/>
          <p:nvPr/>
        </p:nvSpPr>
        <p:spPr>
          <a:xfrm>
            <a:off x="979054" y="289679"/>
            <a:ext cx="1049251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4.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白氏改姓</a:t>
            </a:r>
            <a:b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	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河南官氏志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记载：陇右白永贵，于隋初改为陈氏，此为万年（今陕西西安）之陈氏。白姓原为龟兹王帛氏，因入仕内地，怕胡人之姓遭受歧视，而改为陈氏，史称陈永贵。他有孙叫令英，史称陈令英。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5. 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侯莫陈氏改姓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据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魏书・官氏志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记载：北魏时期鲜卑贵族侯莫陈氏随北魏孝文帝迁都洛阳后，孝文帝实行汉化改革，易胡姓为汉姓，于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496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年把侯莫陈氏改为单姓陈氏。</a:t>
            </a:r>
            <a:endParaRPr lang="en-US" altLang="ja-JP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其他少数民族改姓或赐姓而来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女真族陈氏：据陈述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汉姓女真姓的对照和说明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可知女真皇族完颜氏中，有的在金末已改为陈氏。</a:t>
            </a:r>
            <a:endParaRPr lang="en-US" altLang="ja-JP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ja-JP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蒙古族陈氏：据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续通志・氏族略四</a:t>
            </a:r>
            <a:r>
              <a:rPr lang="en-US" altLang="ja-JP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载，陈氏，明太祖朱元璋赐给降明的蒙古贵族的姓。如恰恰赐名陈守忠，哈哈赐名陈元等。</a:t>
            </a:r>
            <a:endParaRPr lang="en-US" altLang="ja-JP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ja-JP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ja-JP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满族陈氏：有两种情况。一是后金努尔哈赤统治时，居住在东北的汉族陈氏，被强迫改为满族陈氏；二是本系满族姓氏，改为陈氏，仍属满族。</a:t>
            </a:r>
            <a:endParaRPr lang="en-US" altLang="ja-JP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ja-JP" sz="1500" dirty="0"/>
          </a:p>
          <a:p>
            <a:pPr algn="l"/>
            <a:r>
              <a:rPr lang="zh-CN" altLang="en-US" sz="1500" b="1" i="1" dirty="0"/>
              <a:t>得姓始祖</a:t>
            </a:r>
            <a:endParaRPr lang="en-US" altLang="zh-CN" sz="1500" b="1" i="1" dirty="0"/>
          </a:p>
          <a:p>
            <a:pPr algn="l"/>
            <a:endParaRPr lang="en-US" altLang="zh-CN" sz="1500" dirty="0"/>
          </a:p>
          <a:p>
            <a:pPr algn="l"/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陈姓人是舜帝的后裔。在舜当天子之前，尧把他的两个女儿人嫁给了舜，并让他们居住在妫河边。于是舜的后代便称为妫姓。西周初年，周武王灭了商朝以后，他找到当时舜帝的后代妫满，把大女儿嫁给他，封他在陈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建立了陈国，定都宛丘（今河南淮阳）。他选贤任能，扬善罚恶，励精图治，使陈国强盛了许多年。妫满死后，谥号为胡公，故又称陈胡公、胡公满。他的子孙便以国为姓，称为陈氏，并尊陈胡公为陈姓的得姓始祖。</a:t>
            </a:r>
            <a:endParaRPr lang="ja-JP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3003255-CCCE-4983-9203-570253CBB25D}"/>
              </a:ext>
            </a:extLst>
          </p:cNvPr>
          <p:cNvSpPr txBox="1"/>
          <p:nvPr/>
        </p:nvSpPr>
        <p:spPr>
          <a:xfrm>
            <a:off x="4645889" y="157020"/>
            <a:ext cx="123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>
                <a:latin typeface="+mj-lt"/>
              </a:rPr>
              <a:t>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869CF-804E-4596-B7EC-8FD847624683}"/>
              </a:ext>
            </a:extLst>
          </p:cNvPr>
          <p:cNvSpPr txBox="1"/>
          <p:nvPr/>
        </p:nvSpPr>
        <p:spPr>
          <a:xfrm>
            <a:off x="314036" y="1071426"/>
            <a:ext cx="11637819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李姓</a:t>
            </a:r>
            <a:endParaRPr lang="en-US" altLang="zh-CN" b="1" i="1" dirty="0"/>
          </a:p>
          <a:p>
            <a:endParaRPr lang="en-US" altLang="zh-CN" sz="1500" b="1" i="1" dirty="0"/>
          </a:p>
          <a:p>
            <a:pPr algn="l"/>
            <a:r>
              <a:rPr lang="zh-CN" altLang="en-US" sz="1500" dirty="0"/>
              <a:t>宋朝第二大姓。元朝、明朝第三大姓。</a:t>
            </a:r>
            <a:endParaRPr lang="en-US" altLang="zh-CN" sz="1500" dirty="0"/>
          </a:p>
          <a:p>
            <a:pPr algn="l"/>
            <a:endParaRPr lang="zh-CN" altLang="en-US" sz="1500" dirty="0"/>
          </a:p>
          <a:p>
            <a:pPr algn="l"/>
            <a:r>
              <a:rPr lang="zh-CN" altLang="en-US" sz="1500" dirty="0"/>
              <a:t>在中国历史上，李姓称帝王者多达</a:t>
            </a:r>
            <a:r>
              <a:rPr lang="en-US" altLang="zh-CN" sz="1500" dirty="0"/>
              <a:t>60</a:t>
            </a:r>
            <a:r>
              <a:rPr lang="zh-CN" altLang="en-US" sz="1500" dirty="0"/>
              <a:t>余人，先后建立有：大成、西凉、凉、吴、魏、唐、楚、后唐、南唐、大蜀、西夏、大顺等政权。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/>
              <a:t>姓氏起源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/>
              <a:t>	1.  </a:t>
            </a:r>
            <a:r>
              <a:rPr lang="zh-CN" altLang="en-US" sz="1500" dirty="0"/>
              <a:t>源出嬴姓          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en-US" altLang="zh-CN" sz="1500" dirty="0"/>
              <a:t>	2.  </a:t>
            </a:r>
            <a:r>
              <a:rPr lang="zh-CN" altLang="en-US" sz="1500" dirty="0"/>
              <a:t>李树图腾说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en-US" altLang="zh-CN" sz="1500" dirty="0"/>
              <a:t>	3.  </a:t>
            </a:r>
            <a:r>
              <a:rPr lang="zh-CN" altLang="en-US" sz="1500" dirty="0"/>
              <a:t>源出姬姓说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en-US" altLang="zh-CN" sz="1500" dirty="0"/>
              <a:t>	4.  </a:t>
            </a:r>
            <a:r>
              <a:rPr lang="zh-CN" altLang="en-US" sz="1500" dirty="0"/>
              <a:t>源于封赏赐姓与恢复李氏</a:t>
            </a:r>
            <a:endParaRPr lang="en-US" altLang="zh-CN" sz="1500" dirty="0"/>
          </a:p>
          <a:p>
            <a:pPr algn="l">
              <a:lnSpc>
                <a:spcPct val="150000"/>
              </a:lnSpc>
            </a:pPr>
            <a:r>
              <a:rPr lang="en-US" altLang="zh-CN" sz="1500" dirty="0"/>
              <a:t>	5.  </a:t>
            </a:r>
            <a:r>
              <a:rPr lang="zh-CN" altLang="en-US" sz="1500" dirty="0"/>
              <a:t>少数民族汉化改姓</a:t>
            </a:r>
            <a:endParaRPr lang="en-US" altLang="zh-CN" sz="1500" dirty="0"/>
          </a:p>
          <a:p>
            <a:pPr>
              <a:lnSpc>
                <a:spcPct val="150000"/>
              </a:lnSpc>
            </a:pPr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b="1" i="1" dirty="0"/>
              <a:t>追本溯源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/>
              <a:t>    </a:t>
            </a:r>
            <a:r>
              <a:rPr lang="zh-CN" altLang="en-US" sz="1500" dirty="0"/>
              <a:t>河南省鹿邑县是老子故里，也是李姓发源地。天下李姓根在鹿邑，鹿邑也是海内外李氏宗亲寻根拜祖的圣地。</a:t>
            </a:r>
            <a:endParaRPr lang="en-US" altLang="zh-CN" sz="1500" dirty="0"/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2509" y="265176"/>
            <a:ext cx="960582" cy="870897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2D8766-4BCD-4F9D-8288-5DFB56AB641C}"/>
              </a:ext>
            </a:extLst>
          </p:cNvPr>
          <p:cNvSpPr txBox="1"/>
          <p:nvPr/>
        </p:nvSpPr>
        <p:spPr>
          <a:xfrm>
            <a:off x="406400" y="1330036"/>
            <a:ext cx="1131454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起源演变</a:t>
            </a:r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据史记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汉书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通志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氏族略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中国姓氏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所载，刘姓的起源主要有三支：祁姓、姬姓、外族的改姓。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祁姓之刘有同出一源的两支：一支直接出自刘累，形成于夏朝；一支出自刘累后裔士会，形成于春秋初期。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源于姬姓的刘氏形成于春秋时期，系以邑为氏，出自今河南偃师。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外族的改姓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刘姓，最早一支刘姓源自尧的后裔刘累，故刘累为刘姓得姓始祖。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500" dirty="0"/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刘累（公元前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1898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公元前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1788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年），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元和姓纂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史记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》《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帝系谱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记载远古部落联盟三皇之首太昊伏羲氏娶少典为妻生黄帝轩辕，黄帝子孙陶唐氏首领唐尧的后裔，是被史学界所认同的刘姓历史上第一位名人，是国内外刘姓所信奉的始祖，尧之裔孙。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6182" y="157019"/>
            <a:ext cx="1403927" cy="79432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8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彭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969818" y="1089892"/>
            <a:ext cx="10945091" cy="5315526"/>
          </a:xfrm>
        </p:spPr>
        <p:txBody>
          <a:bodyPr rtlCol="0">
            <a:normAutofit/>
          </a:bodyPr>
          <a:lstStyle/>
          <a:p>
            <a:pPr algn="l"/>
            <a:r>
              <a:rPr lang="zh-CN" altLang="en-US" sz="1800" b="1" i="1" dirty="0"/>
              <a:t>姓氏源流</a:t>
            </a:r>
          </a:p>
          <a:p>
            <a:pPr algn="l" rtl="0"/>
            <a:endParaRPr lang="en-US" altLang="zh-CN" sz="1600" dirty="0">
              <a:sym typeface="Arial" panose="020B0604020202020204" pitchFamily="34" charset="0"/>
            </a:endParaRPr>
          </a:p>
          <a:p>
            <a:pPr algn="l" rtl="0">
              <a:lnSpc>
                <a:spcPct val="100000"/>
              </a:lnSpc>
            </a:pPr>
            <a:r>
              <a:rPr lang="en-US" altLang="zh-CN" sz="1600" dirty="0">
                <a:sym typeface="Arial" panose="020B0604020202020204" pitchFamily="34" charset="0"/>
              </a:rPr>
              <a:t>1. </a:t>
            </a:r>
            <a:r>
              <a:rPr lang="zh-CN" altLang="en-US" sz="1600" dirty="0"/>
              <a:t>彭姓出自姬姓。</a:t>
            </a:r>
            <a:endParaRPr lang="en-US" altLang="zh-CN" sz="1600" dirty="0"/>
          </a:p>
          <a:p>
            <a:pPr algn="l" rtl="0">
              <a:lnSpc>
                <a:spcPct val="100000"/>
              </a:lnSpc>
            </a:pPr>
            <a:endParaRPr lang="en-US" altLang="zh-CN" sz="1600" dirty="0">
              <a:sym typeface="Arial" panose="020B0604020202020204" pitchFamily="34" charset="0"/>
            </a:endParaRPr>
          </a:p>
          <a:p>
            <a:pPr marL="457200" indent="-457200" algn="l" rtl="0">
              <a:lnSpc>
                <a:spcPct val="100000"/>
              </a:lnSpc>
              <a:buAutoNum type="arabicPeriod" startAt="2"/>
            </a:pPr>
            <a:r>
              <a:rPr lang="zh-CN" altLang="en-US" sz="1600" dirty="0"/>
              <a:t>彭姓出自妘姓，为帝喾时的火官祝融之后八姓之一有彭姓。据</a:t>
            </a:r>
            <a:r>
              <a:rPr lang="en-US" altLang="zh-CN" sz="1600" dirty="0"/>
              <a:t>《</a:t>
            </a:r>
            <a:r>
              <a:rPr lang="zh-CN" altLang="en-US" sz="1600" dirty="0"/>
              <a:t>国语</a:t>
            </a:r>
            <a:r>
              <a:rPr lang="en-US" altLang="zh-CN" sz="1600" dirty="0"/>
              <a:t>》</a:t>
            </a:r>
            <a:r>
              <a:rPr lang="zh-CN" altLang="en-US" sz="1600" dirty="0"/>
              <a:t>所载：“祝融之后，八姓，己、董、彭、秃、妘、斟、曹、芈。”此说是讲彭姓为祝融之后，为八姓之一。</a:t>
            </a:r>
            <a:endParaRPr lang="en-US" altLang="zh-CN" sz="1600" dirty="0"/>
          </a:p>
          <a:p>
            <a:pPr algn="l" rtl="0">
              <a:lnSpc>
                <a:spcPct val="100000"/>
              </a:lnSpc>
            </a:pPr>
            <a:endParaRPr lang="en-US" altLang="zh-CN" sz="1600" dirty="0">
              <a:sym typeface="Arial" panose="020B0604020202020204" pitchFamily="34" charset="0"/>
            </a:endParaRPr>
          </a:p>
          <a:p>
            <a:pPr algn="l" rtl="0">
              <a:lnSpc>
                <a:spcPct val="100000"/>
              </a:lnSpc>
            </a:pPr>
            <a:r>
              <a:rPr lang="en-US" altLang="zh-CN" sz="1600" dirty="0">
                <a:sym typeface="Arial" panose="020B0604020202020204" pitchFamily="34" charset="0"/>
              </a:rPr>
              <a:t>3. </a:t>
            </a:r>
            <a:r>
              <a:rPr lang="zh-CN" altLang="en-US" sz="1600" dirty="0"/>
              <a:t>彭姓由他族改姓而来。据</a:t>
            </a:r>
            <a:r>
              <a:rPr lang="en-US" altLang="zh-CN" sz="1600" dirty="0"/>
              <a:t>《</a:t>
            </a:r>
            <a:r>
              <a:rPr lang="zh-CN" altLang="en-US" sz="1600" dirty="0"/>
              <a:t>姓氏考略</a:t>
            </a:r>
            <a:r>
              <a:rPr lang="en-US" altLang="zh-CN" sz="1600" dirty="0"/>
              <a:t>》</a:t>
            </a:r>
            <a:r>
              <a:rPr lang="zh-CN" altLang="en-US" sz="1600" dirty="0"/>
              <a:t>所载，有胡、西羌、南蛮，清时满、蒙、回、苗、白、瑶、土家、苦聪、彝、拉祜等民族有彭姓。</a:t>
            </a:r>
            <a:endParaRPr lang="en-US" altLang="zh-CN" sz="1600" dirty="0"/>
          </a:p>
          <a:p>
            <a:pPr algn="l" rtl="0">
              <a:lnSpc>
                <a:spcPct val="100000"/>
              </a:lnSpc>
            </a:pPr>
            <a:endParaRPr lang="en-US" altLang="zh-CN" sz="1600" dirty="0">
              <a:sym typeface="Arial" panose="020B0604020202020204" pitchFamily="34" charset="0"/>
            </a:endParaRPr>
          </a:p>
          <a:p>
            <a:pPr algn="l" rtl="0">
              <a:lnSpc>
                <a:spcPct val="100000"/>
              </a:lnSpc>
            </a:pPr>
            <a:r>
              <a:rPr lang="en-US" altLang="zh-CN" sz="1600" dirty="0">
                <a:sym typeface="Arial" panose="020B0604020202020204" pitchFamily="34" charset="0"/>
              </a:rPr>
              <a:t>4. </a:t>
            </a:r>
            <a:r>
              <a:rPr lang="zh-CN" altLang="en-US" sz="1600" dirty="0"/>
              <a:t>彭姓源自芈姓，出自春秋时楚国大夫熊彭名的后裔，属于以先祖名字为姓。</a:t>
            </a:r>
            <a:endParaRPr lang="en-US" altLang="zh-CN" sz="1600" dirty="0"/>
          </a:p>
          <a:p>
            <a:pPr algn="l" rtl="0">
              <a:lnSpc>
                <a:spcPct val="100000"/>
              </a:lnSpc>
            </a:pPr>
            <a:endParaRPr lang="en-US" altLang="zh-CN" sz="1600" dirty="0">
              <a:sym typeface="Arial" panose="020B0604020202020204" pitchFamily="34" charset="0"/>
            </a:endParaRPr>
          </a:p>
          <a:p>
            <a:pPr algn="l" rtl="0">
              <a:lnSpc>
                <a:spcPct val="100000"/>
              </a:lnSpc>
            </a:pPr>
            <a:r>
              <a:rPr lang="en-US" altLang="zh-CN" sz="1600" dirty="0">
                <a:sym typeface="Arial" panose="020B0604020202020204" pitchFamily="34" charset="0"/>
              </a:rPr>
              <a:t>5. </a:t>
            </a:r>
            <a:r>
              <a:rPr lang="zh-CN" altLang="en-US" sz="1600" dirty="0"/>
              <a:t>彭姓源自官职，属于以官职称谓为姓。彭师（彭排师）、彭帅、彭军、彭人，是战国时期楚国的军队官职。</a:t>
            </a:r>
            <a:endParaRPr lang="en-US" altLang="zh-CN" sz="1600" dirty="0"/>
          </a:p>
          <a:p>
            <a:pPr algn="l" rtl="0"/>
            <a:endParaRPr lang="en-US" altLang="zh-CN" sz="1600" dirty="0"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b="1" i="1" dirty="0"/>
              <a:t>得姓始祖</a:t>
            </a:r>
            <a:endParaRPr lang="en-US" altLang="zh-CN" sz="1800" b="1" i="1" dirty="0"/>
          </a:p>
          <a:p>
            <a:pPr algn="l" rtl="0">
              <a:lnSpc>
                <a:spcPct val="150000"/>
              </a:lnSpc>
            </a:pPr>
            <a:r>
              <a:rPr lang="en-US" altLang="zh-CN" sz="1800" b="1" i="1" dirty="0"/>
              <a:t>	</a:t>
            </a:r>
            <a:r>
              <a:rPr lang="zh-CN" altLang="en-US" sz="1600" dirty="0"/>
              <a:t>彭姓得姓始祖为篯铿（唐尧封篯铿于彭城，因其道可祖，人称彭祖）。</a:t>
            </a:r>
            <a:endParaRPr lang="zh-CN" altLang="en-US" sz="16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746" y="286328"/>
            <a:ext cx="849745" cy="766618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7CE2F6-31E6-4A28-98B8-37DCDA8710D2}"/>
              </a:ext>
            </a:extLst>
          </p:cNvPr>
          <p:cNvSpPr txBox="1"/>
          <p:nvPr/>
        </p:nvSpPr>
        <p:spPr>
          <a:xfrm>
            <a:off x="314036" y="1228436"/>
            <a:ext cx="11665528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姓氏渊源</a:t>
            </a:r>
          </a:p>
          <a:p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出自子姓，以国名为氏。周成王时，周公旦平定殷侯武庚和三监叛乱之后，封微子启于商朝发源地商丘，建立宋国，封为公爵，尊为“三恪”之一，以奉商祀。 到宋襄公时，宋国已成为天下诸侯之盟主，春秋五霸之一。到秦昭襄王二十一年（公元前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286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年），齐国灭宋，子孙遂以国为氏。  此支来源为宋姓正宗，在宋姓人口中占绝大部分。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出自姬姓，以祖名为氏。姬宋，字子公，又称公子宋，为春秋时期郑国贵族大夫。其后裔子孙有以先祖的名字为姓氏者，称宋氏。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源于改姓而来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得姓始祖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微子启，子姓，名启，宋国第一代国君。商王帝乙的长子，帝辛纣的同母兄。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D9E7F-BA29-4D46-92C4-B126B0E777E0}"/>
              </a:ext>
            </a:extLst>
          </p:cNvPr>
          <p:cNvSpPr txBox="1"/>
          <p:nvPr/>
        </p:nvSpPr>
        <p:spPr>
          <a:xfrm>
            <a:off x="4978400" y="258618"/>
            <a:ext cx="12653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/>
              <a:t>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3D5085-11A7-4348-935F-3BF7B614C800}"/>
              </a:ext>
            </a:extLst>
          </p:cNvPr>
          <p:cNvSpPr txBox="1"/>
          <p:nvPr/>
        </p:nvSpPr>
        <p:spPr>
          <a:xfrm>
            <a:off x="267855" y="1191494"/>
            <a:ext cx="1157316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王姓</a:t>
            </a:r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王姓，中华姓氏之一，主要源自姬姓，部分源自子姓、妫姓和少数民族改姓。</a:t>
            </a:r>
          </a:p>
          <a:p>
            <a:pPr algn="l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“王”字，由三横一竖构成，三横代表天、地、人，一竖贯通天、地、人，这就是天、地、人都要归“王”管的不二哲学。上古时期夏、商、周三代的最高统治者被称为“王”。“王”作为姓氏即来源于“王”这个至尊之位；东周时期的姬晋为王姓始祖。</a:t>
            </a:r>
          </a:p>
          <a:p>
            <a:pPr algn="l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王姓建立了：新、赵汉、齐、燕、郑、赵、前蜀、北平、闽、蜀、安阳、高丽等政权。   历史上王姓共出了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151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位宰相。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宋朝、元朝、明朝第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大姓。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姓氏起源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太子晋后裔（姬姓王氏）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周灵王长子太子晋，称王子晋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毕公高后裔（姬姓王氏）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周武王之弟毕公高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周平王后裔（姬姓王氏）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西周桓公姬揭后裔（姬姓王氏）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比干后裔（子姓王氏）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陈胡公后裔（妫姓王氏）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太子丹后裔（姬姓王氏）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少数民族后裔（杂姓王氏）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完颜、成吉思汗、朱元璋后裔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6ED6292-E1C8-41B7-92F0-598E607E2CF2}"/>
              </a:ext>
            </a:extLst>
          </p:cNvPr>
          <p:cNvSpPr txBox="1"/>
          <p:nvPr/>
        </p:nvSpPr>
        <p:spPr>
          <a:xfrm>
            <a:off x="5070765" y="175491"/>
            <a:ext cx="69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445D4E-D9C5-4589-A5B4-483B7E0951FF}"/>
              </a:ext>
            </a:extLst>
          </p:cNvPr>
          <p:cNvSpPr txBox="1"/>
          <p:nvPr/>
        </p:nvSpPr>
        <p:spPr>
          <a:xfrm>
            <a:off x="314036" y="942115"/>
            <a:ext cx="11628582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姓氏源流</a:t>
            </a:r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源于子姓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源于芈姓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源于改姓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镇海庄市庄氏家族，在明洪武二十四年（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1391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年），为了避朱元璋之讳，由章姓改为庄姓。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少数民族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①回族改姓：据文献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中国回族大辞典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中的记载：庄氏，是回族的姓氏之一，现主要分布于海南省三亚市一带地区。 </a:t>
            </a: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②蒙古族汉化改姓 ：蒙古族乌扎喇氏、蒙古族阿鲁特氏，明、清朝时期即冠汉姓为庄氏。</a:t>
            </a: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③满族改姓：满族乌雅氏、满族他塔喇氏改姓。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得姓始祖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楚庄王。据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名贤氏族言行类稿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姓氏考略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等书所载，庄姓始祖为楚庄王，出自芈姓，以谥号为氏，春秋时期，楚国国君族，死后谥号“庄”，是为楚庄王。其支庶孙有的以“庄”为氏。庄姓后裔尊楚庄王为始祖。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海洋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5_TF02895256" id="{74441415-AD57-4D6A-AF94-E069B4A9BD05}" vid="{E41CB243-E3D7-40FB-AD0A-430B94F5FC66}"/>
    </a:ext>
  </a:extLst>
</a:theme>
</file>

<file path=ppt/theme/theme2.xml><?xml version="1.0" encoding="utf-8"?>
<a:theme xmlns:a="http://schemas.openxmlformats.org/drawingml/2006/main" name="Office 主题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2853</Words>
  <Application>Microsoft Office PowerPoint</Application>
  <PresentationFormat>宽屏</PresentationFormat>
  <Paragraphs>190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Adobe 仿宋 Std R</vt:lpstr>
      <vt:lpstr>Helvetica Neue</vt:lpstr>
      <vt:lpstr>方正舒体</vt:lpstr>
      <vt:lpstr>隶书</vt:lpstr>
      <vt:lpstr>宋体</vt:lpstr>
      <vt:lpstr>Microsoft YaHei</vt:lpstr>
      <vt:lpstr>幼圆</vt:lpstr>
      <vt:lpstr>Arial</vt:lpstr>
      <vt:lpstr>Georgia</vt:lpstr>
      <vt:lpstr>海洋 16x9</vt:lpstr>
      <vt:lpstr>你的姓氏从何而来？</vt:lpstr>
      <vt:lpstr>陈  </vt:lpstr>
      <vt:lpstr>PowerPoint 演示文稿</vt:lpstr>
      <vt:lpstr>PowerPoint 演示文稿</vt:lpstr>
      <vt:lpstr>刘</vt:lpstr>
      <vt:lpstr>彭</vt:lpstr>
      <vt:lpstr>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Wu Peanuter</dc:creator>
  <cp:lastModifiedBy>Wu Peanuter</cp:lastModifiedBy>
  <cp:revision>78</cp:revision>
  <dcterms:created xsi:type="dcterms:W3CDTF">2021-11-06T08:34:02Z</dcterms:created>
  <dcterms:modified xsi:type="dcterms:W3CDTF">2021-11-07T12:45:55Z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