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31" r:id="rId36"/>
    <p:sldId id="332" r:id="rId37"/>
    <p:sldId id="333" r:id="rId38"/>
    <p:sldId id="334"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99" autoAdjust="0"/>
    <p:restoredTop sz="94660"/>
  </p:normalViewPr>
  <p:slideViewPr>
    <p:cSldViewPr>
      <p:cViewPr varScale="1">
        <p:scale>
          <a:sx n="73" d="100"/>
          <a:sy n="73" d="100"/>
        </p:scale>
        <p:origin x="14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6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777942-5B24-4429-9061-D81BA51AB7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D76BC0A-8A6C-4CA5-BC25-8DFE2E765104}" type="datetimeFigureOut">
              <a:rPr lang="en-US" smtClean="0"/>
              <a:pPr/>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F777942-5B24-4429-9061-D81BA51AB76C}"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D76BC0A-8A6C-4CA5-BC25-8DFE2E765104}" type="datetimeFigureOut">
              <a:rPr lang="en-US" smtClean="0"/>
              <a:pPr/>
              <a:t>4/5/2017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777942-5B24-4429-9061-D81BA51AB76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www.phptutorials.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7.xml"/><Relationship Id="rId4" Type="http://schemas.openxmlformats.org/officeDocument/2006/relationships/hyperlink" Target="http://www.stackoverflow.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a:noFill/>
        </p:spPr>
        <p:txBody>
          <a:bodyPr wrap="none" lIns="91440" tIns="45720" rIns="91440" bIns="45720">
            <a:spAutoFit/>
          </a:bodyPr>
          <a:lstStyle/>
          <a:p>
            <a:pPr algn="ctr"/>
            <a:r>
              <a:rPr lang="en-US" sz="5400" b="1" cap="none" spc="0" dirty="0">
                <a:ln w="17780" cmpd="sng">
                  <a:solidFill>
                    <a:schemeClr val="bg1"/>
                  </a:solidFill>
                  <a:prstDash val="solid"/>
                  <a:miter lim="800000"/>
                </a:ln>
                <a:solidFill>
                  <a:schemeClr val="accent2">
                    <a:lumMod val="60000"/>
                    <a:lumOff val="40000"/>
                  </a:schemeClr>
                </a:solidFill>
                <a:effectLst>
                  <a:outerShdw blurRad="50800" algn="tl" rotWithShape="0">
                    <a:srgbClr val="000000"/>
                  </a:outerShdw>
                </a:effectLst>
                <a:latin typeface="Algerian" pitchFamily="82" charset="0"/>
              </a:rPr>
              <a:t>TITLE OF THE PROJECT</a:t>
            </a:r>
          </a:p>
        </p:txBody>
      </p:sp>
      <p:sp>
        <p:nvSpPr>
          <p:cNvPr id="5" name="Content Placeholder 4"/>
          <p:cNvSpPr>
            <a:spLocks noGrp="1"/>
          </p:cNvSpPr>
          <p:nvPr>
            <p:ph idx="1"/>
          </p:nvPr>
        </p:nvSpPr>
        <p:spPr>
          <a:xfrm>
            <a:off x="435429" y="2057400"/>
            <a:ext cx="8229600" cy="4389120"/>
          </a:xfrm>
          <a:prstGeom prst="horizontalScroll">
            <a:avLst/>
          </a:prstGeom>
          <a:blipFill>
            <a:blip r:embed="rId2" cstate="print"/>
            <a:stretch>
              <a:fillRect/>
            </a:stretch>
          </a:blipFill>
        </p:spPr>
        <p:style>
          <a:lnRef idx="1">
            <a:schemeClr val="accent2"/>
          </a:lnRef>
          <a:fillRef idx="2">
            <a:schemeClr val="accent2"/>
          </a:fillRef>
          <a:effectRef idx="1">
            <a:schemeClr val="accent2"/>
          </a:effectRef>
          <a:fontRef idx="minor">
            <a:schemeClr val="dk1"/>
          </a:fontRef>
        </p:style>
        <p:txBody>
          <a:bodyPr rtlCol="0" anchor="ctr"/>
          <a:lstStyle/>
          <a:p>
            <a:pPr algn="ctr">
              <a:buNone/>
            </a:pPr>
            <a:r>
              <a:rPr lang="en-US" sz="4400" b="1" cap="all" dirty="0" err="1">
                <a:ln w="9000" cmpd="sng">
                  <a:solidFill>
                    <a:schemeClr val="bg1"/>
                  </a:solidFill>
                  <a:prstDash val="solid"/>
                </a:ln>
                <a:solidFill>
                  <a:schemeClr val="accent2">
                    <a:lumMod val="75000"/>
                  </a:schemeClr>
                </a:solidFill>
                <a:effectLst>
                  <a:reflection blurRad="12700" stA="28000" endPos="45000" dist="1000" dir="5400000" sy="-100000" algn="bl" rotWithShape="0"/>
                </a:effectLst>
                <a:latin typeface="Algerian" pitchFamily="82" charset="0"/>
              </a:rPr>
              <a:t>Pay&amp;park</a:t>
            </a:r>
            <a:r>
              <a:rPr lang="en-US" sz="4400" b="1" cap="all" dirty="0">
                <a:ln w="9000" cmpd="sng">
                  <a:solidFill>
                    <a:schemeClr val="bg1"/>
                  </a:solidFill>
                  <a:prstDash val="solid"/>
                </a:ln>
                <a:solidFill>
                  <a:schemeClr val="accent2">
                    <a:lumMod val="75000"/>
                  </a:schemeClr>
                </a:solidFill>
                <a:effectLst>
                  <a:reflection blurRad="12700" stA="28000" endPos="45000" dist="1000" dir="5400000" sy="-100000" algn="bl" rotWithShape="0"/>
                </a:effectLst>
                <a:latin typeface="Algerian" pitchFamily="8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85" decel="100000"/>
                                        <p:tgtEl>
                                          <p:spTgt spid="4">
                                            <p:txEl>
                                              <p:pRg st="0" end="0"/>
                                            </p:txEl>
                                          </p:spTgt>
                                        </p:tgtEl>
                                      </p:cBhvr>
                                    </p:animEffect>
                                    <p:animScale>
                                      <p:cBhvr>
                                        <p:cTn id="8" dur="385" decel="100000"/>
                                        <p:tgtEl>
                                          <p:spTgt spid="4">
                                            <p:txEl>
                                              <p:pRg st="0" end="0"/>
                                            </p:txEl>
                                          </p:spTgt>
                                        </p:tgtEl>
                                      </p:cBhvr>
                                      <p:from x="10000" y="10000"/>
                                      <p:to x="200000" y="450000"/>
                                    </p:animScale>
                                    <p:animScale>
                                      <p:cBhvr>
                                        <p:cTn id="9" dur="615" accel="100000" fill="hold">
                                          <p:stCondLst>
                                            <p:cond delay="385"/>
                                          </p:stCondLst>
                                        </p:cTn>
                                        <p:tgtEl>
                                          <p:spTgt spid="4">
                                            <p:txEl>
                                              <p:pRg st="0" end="0"/>
                                            </p:txEl>
                                          </p:spTgt>
                                        </p:tgtEl>
                                      </p:cBhvr>
                                      <p:from x="200000" y="450000"/>
                                      <p:to x="100000" y="100000"/>
                                    </p:animScale>
                                    <p:set>
                                      <p:cBhvr>
                                        <p:cTn id="10" dur="385" fill="hold"/>
                                        <p:tgtEl>
                                          <p:spTgt spid="4">
                                            <p:txEl>
                                              <p:pRg st="0" end="0"/>
                                            </p:txEl>
                                          </p:spTgt>
                                        </p:tgtEl>
                                        <p:attrNameLst>
                                          <p:attrName>ppt_x</p:attrName>
                                        </p:attrNameLst>
                                      </p:cBhvr>
                                      <p:to>
                                        <p:strVal val="(0.5)"/>
                                      </p:to>
                                    </p:set>
                                    <p:anim from="(0.5)" to="(#ppt_x)" calcmode="lin" valueType="num">
                                      <p:cBhvr>
                                        <p:cTn id="11" dur="615" accel="100000" fill="hold">
                                          <p:stCondLst>
                                            <p:cond delay="385"/>
                                          </p:stCondLst>
                                        </p:cTn>
                                        <p:tgtEl>
                                          <p:spTgt spid="4">
                                            <p:txEl>
                                              <p:pRg st="0" end="0"/>
                                            </p:txEl>
                                          </p:spTgt>
                                        </p:tgtEl>
                                        <p:attrNameLst>
                                          <p:attrName>ppt_x</p:attrName>
                                        </p:attrNameLst>
                                      </p:cBhvr>
                                    </p:anim>
                                    <p:set>
                                      <p:cBhvr>
                                        <p:cTn id="12" dur="385" fill="hold"/>
                                        <p:tgtEl>
                                          <p:spTgt spid="4">
                                            <p:txEl>
                                              <p:pRg st="0" end="0"/>
                                            </p:txEl>
                                          </p:spTgt>
                                        </p:tgtEl>
                                        <p:attrNameLst>
                                          <p:attrName>ppt_y</p:attrName>
                                        </p:attrNameLst>
                                      </p:cBhvr>
                                      <p:to>
                                        <p:strVal val="(#ppt_y+0.4)"/>
                                      </p:to>
                                    </p:set>
                                    <p:anim from="(#ppt_y+0.4)" to="(#ppt_y)" calcmode="lin" valueType="num">
                                      <p:cBhvr>
                                        <p:cTn id="13" dur="615" accel="100000" fill="hold">
                                          <p:stCondLst>
                                            <p:cond delay="385"/>
                                          </p:stCondLst>
                                        </p:cTn>
                                        <p:tgtEl>
                                          <p:spTgt spid="4">
                                            <p:txEl>
                                              <p:pRg st="0" end="0"/>
                                            </p:txEl>
                                          </p:spTgt>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nodeType="clickEffect">
                                  <p:stCondLst>
                                    <p:cond delay="0"/>
                                  </p:stCondLst>
                                  <p:iterate type="lt">
                                    <p:tmPct val="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p:cTn id="18"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0"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838200" y="1600200"/>
            <a:ext cx="7086600" cy="3581400"/>
          </a:xfrm>
          <a:prstGeom prst="horizontalScroll">
            <a:avLst/>
          </a:prstGeom>
          <a:blipFill>
            <a:blip r:embed="rId2"/>
            <a:stretch>
              <a:fillRect/>
            </a:stretch>
          </a:blip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6000" b="1" dirty="0">
                <a:ln>
                  <a:solidFill>
                    <a:srgbClr val="C00000"/>
                  </a:solidFill>
                </a:ln>
                <a:solidFill>
                  <a:srgbClr val="FFFFFF"/>
                </a:solidFill>
                <a:effectLst>
                  <a:glow rad="101600">
                    <a:schemeClr val="accent2">
                      <a:satMod val="175000"/>
                      <a:alpha val="40000"/>
                    </a:schemeClr>
                  </a:glow>
                </a:effectLst>
                <a:latin typeface="Algerian" pitchFamily="82" charset="0"/>
              </a:rPr>
              <a:t>LITERATURE SURVEY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2.5"/>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0.01"/>
                                          </p:val>
                                        </p:tav>
                                        <p:tav tm="100000">
                                          <p:val>
                                            <p:strVal val="#ppt_h"/>
                                          </p:val>
                                        </p:tav>
                                      </p:tavLst>
                                    </p:anim>
                                    <p:anim calcmode="lin" valueType="num">
                                      <p:cBhvr>
                                        <p:cTn id="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0" dur="1000" fill="hold"/>
                                        <p:tgtEl>
                                          <p:spTgt spid="4">
                                            <p:txEl>
                                              <p:pRg st="0" end="0"/>
                                            </p:txEl>
                                          </p:spTgt>
                                        </p:tgtEl>
                                        <p:attrNameLst>
                                          <p:attrName>ppt_y</p:attrName>
                                        </p:attrNameLst>
                                      </p:cBhvr>
                                      <p:tavLst>
                                        <p:tav tm="0">
                                          <p:val>
                                            <p:strVal val="#ppt_h+1"/>
                                          </p:val>
                                        </p:tav>
                                        <p:tav tm="100000">
                                          <p:val>
                                            <p:strVal val="#ppt_y"/>
                                          </p:val>
                                        </p:tav>
                                      </p:tavLst>
                                    </p:anim>
                                    <p:animEffect transition="in" filter="fade">
                                      <p:cBhvr>
                                        <p:cTn id="11"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PHP</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sz="2800" dirty="0">
                <a:latin typeface="Times New Roman" panose="02020603050405020304" pitchFamily="18" charset="0"/>
                <a:cs typeface="Times New Roman" panose="02020603050405020304" pitchFamily="18" charset="0"/>
              </a:rPr>
              <a:t>PHP stands for Hypertext Pre Processor.</a:t>
            </a:r>
          </a:p>
          <a:p>
            <a:pPr algn="just"/>
            <a:r>
              <a:rPr lang="en-US" sz="2800" dirty="0">
                <a:latin typeface="Times New Roman" panose="02020603050405020304" pitchFamily="18" charset="0"/>
                <a:cs typeface="Times New Roman" panose="02020603050405020304" pitchFamily="18" charset="0"/>
              </a:rPr>
              <a:t>PHP is a widely-used open source general-purpose scripting language that is especially suited for web development and can be embedded into html.</a:t>
            </a:r>
          </a:p>
          <a:p>
            <a:pPr lvl="0" algn="just"/>
            <a:r>
              <a:rPr lang="en-US" sz="2800" dirty="0">
                <a:latin typeface="Times New Roman" panose="02020603050405020304" pitchFamily="18" charset="0"/>
                <a:cs typeface="Times New Roman" panose="02020603050405020304" pitchFamily="18" charset="0"/>
              </a:rPr>
              <a:t>Originally created by Rasmus Lerdorf in 1994.</a:t>
            </a:r>
          </a:p>
          <a:p>
            <a:pPr algn="just"/>
            <a:r>
              <a:rPr lang="en-US" sz="2800" dirty="0">
                <a:latin typeface="Times New Roman" panose="02020603050405020304" pitchFamily="18" charset="0"/>
                <a:cs typeface="Times New Roman" panose="02020603050405020304" pitchFamily="18" charset="0"/>
              </a:rPr>
              <a:t>PHP code may be embedded into HTML code, or it can be used in combination with various web template systems and web frameworks.</a:t>
            </a:r>
          </a:p>
          <a:p>
            <a:pPr lvl="0" algn="just"/>
            <a:r>
              <a:rPr lang="en-US" sz="2800" dirty="0">
                <a:latin typeface="Times New Roman" panose="02020603050405020304" pitchFamily="18" charset="0"/>
                <a:cs typeface="Times New Roman" panose="02020603050405020304" pitchFamily="18" charset="0"/>
              </a:rPr>
              <a:t>PHP code is usually processed by a PHP interpreter implemented as a module in the web server or as a Common Gateway Interface (CGI) executables. </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8130940" cy="43894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MySQL</a:t>
            </a:r>
            <a:endParaRPr lang="en-US" dirty="0"/>
          </a:p>
        </p:txBody>
      </p:sp>
      <p:sp>
        <p:nvSpPr>
          <p:cNvPr id="3" name="Content Placeholder 2"/>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MySQL is an open-source relational database management system (RDBMS).</a:t>
            </a:r>
          </a:p>
          <a:p>
            <a:pPr lvl="0" algn="just"/>
            <a:r>
              <a:rPr lang="en-US" dirty="0">
                <a:latin typeface="Times New Roman" panose="02020603050405020304" pitchFamily="18" charset="0"/>
                <a:cs typeface="Times New Roman" panose="02020603050405020304" pitchFamily="18" charset="0"/>
              </a:rPr>
              <a:t>Its name is a combination of “My”, the name co-founder Michael Widenius and “SQL” the abbreviation for structured query language.</a:t>
            </a:r>
          </a:p>
          <a:p>
            <a:pPr lvl="0" algn="just"/>
            <a:r>
              <a:rPr lang="en-US" dirty="0">
                <a:latin typeface="Times New Roman" panose="02020603050405020304" pitchFamily="18" charset="0"/>
                <a:cs typeface="Times New Roman" panose="02020603050405020304" pitchFamily="18" charset="0"/>
              </a:rPr>
              <a:t>Information in the MySQL database are stored in the form of related tables.</a:t>
            </a:r>
          </a:p>
          <a:p>
            <a:pPr lvl="0" algn="just"/>
            <a:r>
              <a:rPr lang="en-US" dirty="0">
                <a:latin typeface="Times New Roman" panose="02020603050405020304" pitchFamily="18" charset="0"/>
                <a:cs typeface="Times New Roman" panose="02020603050405020304" pitchFamily="18" charset="0"/>
              </a:rPr>
              <a:t>MySQL database are typically used for web application development.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53262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Java Script</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JavaScript (JS) is a dynamic computer programing language. It is most commonly used as part of web browsers, whose implementations allow client-side scripts to interact with the user, control the browser, communicate asynchronously, and later the document content that is displayed. It is also being used in server-side programing, game development and the creation of desktop and mobile applications. JavaScript is a prototype-based language with dynamic typing and has first-class functions.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609600"/>
            <a:ext cx="8077200" cy="6019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CSS 3</a:t>
            </a:r>
            <a:endParaRPr lang="en-US" dirty="0"/>
          </a:p>
        </p:txBody>
      </p:sp>
      <p:sp>
        <p:nvSpPr>
          <p:cNvPr id="3" name="Content Placeholder 2"/>
          <p:cNvSpPr>
            <a:spLocks noGrp="1"/>
          </p:cNvSpPr>
          <p:nvPr>
            <p:ph idx="1"/>
          </p:nvPr>
        </p:nvSpPr>
        <p:spPr>
          <a:xfrm>
            <a:off x="457200" y="1600200"/>
            <a:ext cx="8229600" cy="438912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CSS is a style sheet language used to describe the presentation semantics (that is, the look and formatting) of a document written in markup language (Style defines how to display HTML elements). Its most common application is to style web page written in HTML and any kind of XML documents. Cascading Style Sheets (CSS) are widely recognized for their contribution in building fact-loading, standards compliant, easily modifiable web pages. External Style Sheets are stored in CSS file CSS 3 is the latest standards for CSS. CSS 3 is completely backwards-compatible with earlier versions of CSS. The online Blood Management System uses the CSS3 specifications</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1" y="685801"/>
            <a:ext cx="8077200" cy="563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HTML 5</a:t>
            </a:r>
            <a:endParaRPr lang="en-US" dirty="0"/>
          </a:p>
        </p:txBody>
      </p:sp>
      <p:sp>
        <p:nvSpPr>
          <p:cNvPr id="3" name="Content Placeholder 2"/>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HTML stands for Hyper Text Markup Language.</a:t>
            </a:r>
          </a:p>
          <a:p>
            <a:pPr lvl="0" algn="just"/>
            <a:r>
              <a:rPr lang="en-US" dirty="0">
                <a:latin typeface="Times New Roman" panose="02020603050405020304" pitchFamily="18" charset="0"/>
                <a:cs typeface="Times New Roman" panose="02020603050405020304" pitchFamily="18" charset="0"/>
              </a:rPr>
              <a:t>A markup language is a set of markup tags.</a:t>
            </a:r>
          </a:p>
          <a:p>
            <a:pPr lvl="0" algn="just"/>
            <a:r>
              <a:rPr lang="en-US" dirty="0">
                <a:latin typeface="Times New Roman" panose="02020603050405020304" pitchFamily="18" charset="0"/>
                <a:cs typeface="Times New Roman" panose="02020603050405020304" pitchFamily="18" charset="0"/>
              </a:rPr>
              <a:t>HTML markup tags are usually called as HTML tags.</a:t>
            </a:r>
          </a:p>
          <a:p>
            <a:pPr lvl="0" algn="just"/>
            <a:r>
              <a:rPr lang="en-US" dirty="0">
                <a:latin typeface="Times New Roman" panose="02020603050405020304" pitchFamily="18" charset="0"/>
                <a:cs typeface="Times New Roman" panose="02020603050405020304" pitchFamily="18" charset="0"/>
              </a:rPr>
              <a:t>HTML tags are keywords surrounded by angle brackets like &lt;html&gt;.</a:t>
            </a:r>
          </a:p>
          <a:p>
            <a:pPr lvl="0" algn="just"/>
            <a:r>
              <a:rPr lang="en-US" dirty="0">
                <a:latin typeface="Times New Roman" panose="02020603050405020304" pitchFamily="18" charset="0"/>
                <a:cs typeface="Times New Roman" panose="02020603050405020304" pitchFamily="18" charset="0"/>
              </a:rPr>
              <a:t>HTML document contain HTML tags and plain text.</a:t>
            </a:r>
          </a:p>
          <a:p>
            <a:pPr lvl="0" algn="just"/>
            <a:r>
              <a:rPr lang="en-US" dirty="0">
                <a:latin typeface="Times New Roman" panose="02020603050405020304" pitchFamily="18" charset="0"/>
                <a:cs typeface="Times New Roman" panose="02020603050405020304" pitchFamily="18" charset="0"/>
              </a:rPr>
              <a:t>HTML documents are also called as Web Pages.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0" y="0"/>
            <a:ext cx="44196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algn="ctr"/>
            <a:r>
              <a:rPr lang="en-US" sz="1800" dirty="0"/>
              <a:t>A Project Report On</a:t>
            </a:r>
          </a:p>
        </p:txBody>
      </p:sp>
      <p:sp>
        <p:nvSpPr>
          <p:cNvPr id="5" name="Content Placeholder 4"/>
          <p:cNvSpPr txBox="1">
            <a:spLocks noGrp="1"/>
          </p:cNvSpPr>
          <p:nvPr>
            <p:ph idx="1"/>
          </p:nvPr>
        </p:nvSpPr>
        <p:spPr>
          <a:xfrm>
            <a:off x="457200" y="838200"/>
            <a:ext cx="8229600" cy="584775"/>
          </a:xfrm>
          <a:prstGeom prst="rect">
            <a:avLst/>
          </a:prstGeom>
          <a:noFill/>
        </p:spPr>
        <p:txBody>
          <a:bodyPr wrap="square" rtlCol="0">
            <a:spAutoFit/>
          </a:bodyPr>
          <a:lstStyle/>
          <a:p>
            <a:pPr algn="ctr">
              <a:buNone/>
            </a:pPr>
            <a:r>
              <a:rPr lang="en-US" sz="3200" u="sng" dirty="0">
                <a:latin typeface="Britannic Bold" pitchFamily="34" charset="0"/>
              </a:rPr>
              <a:t>PAY&amp;PARK MANAGEMENT SYSYEM</a:t>
            </a:r>
          </a:p>
        </p:txBody>
      </p:sp>
      <p:sp>
        <p:nvSpPr>
          <p:cNvPr id="7" name="TextBox 6"/>
          <p:cNvSpPr txBox="1"/>
          <p:nvPr/>
        </p:nvSpPr>
        <p:spPr>
          <a:xfrm>
            <a:off x="1981200" y="1447800"/>
            <a:ext cx="7086600" cy="369332"/>
          </a:xfrm>
          <a:prstGeom prst="rect">
            <a:avLst/>
          </a:prstGeom>
          <a:noFill/>
        </p:spPr>
        <p:txBody>
          <a:bodyPr wrap="square" rtlCol="0">
            <a:spAutoFit/>
          </a:bodyPr>
          <a:lstStyle/>
          <a:p>
            <a:r>
              <a:rPr lang="en-US" dirty="0">
                <a:latin typeface="Georgia" pitchFamily="18" charset="0"/>
              </a:rPr>
              <a:t>BACHELOR OF COMPUTER APPLICATIONS</a:t>
            </a:r>
          </a:p>
        </p:txBody>
      </p:sp>
      <p:sp>
        <p:nvSpPr>
          <p:cNvPr id="8" name="TextBox 7"/>
          <p:cNvSpPr txBox="1"/>
          <p:nvPr/>
        </p:nvSpPr>
        <p:spPr>
          <a:xfrm>
            <a:off x="1752600" y="1828800"/>
            <a:ext cx="5410200" cy="646331"/>
          </a:xfrm>
          <a:prstGeom prst="rect">
            <a:avLst/>
          </a:prstGeom>
          <a:noFill/>
        </p:spPr>
        <p:txBody>
          <a:bodyPr wrap="square" rtlCol="0">
            <a:spAutoFit/>
          </a:bodyPr>
          <a:lstStyle/>
          <a:p>
            <a:r>
              <a:rPr lang="en-US" i="1" dirty="0"/>
              <a:t>	 	            </a:t>
            </a:r>
            <a:r>
              <a:rPr lang="en-US" i="1" dirty="0">
                <a:latin typeface="Lucida Calligraphy" pitchFamily="66" charset="0"/>
              </a:rPr>
              <a:t>Of</a:t>
            </a:r>
          </a:p>
          <a:p>
            <a:r>
              <a:rPr lang="en-US" i="1" dirty="0">
                <a:latin typeface="Lucida Calligraphy" pitchFamily="66" charset="0"/>
              </a:rPr>
              <a:t>	MANGALORE UNIVERSITY</a:t>
            </a:r>
          </a:p>
        </p:txBody>
      </p:sp>
      <p:pic>
        <p:nvPicPr>
          <p:cNvPr id="9" name="Picture 2" descr="C:\Users\Admin\Desktop\mul.png"/>
          <p:cNvPicPr>
            <a:picLocks noChangeAspect="1" noChangeArrowheads="1"/>
          </p:cNvPicPr>
          <p:nvPr/>
        </p:nvPicPr>
        <p:blipFill>
          <a:blip r:embed="rId2"/>
          <a:srcRect/>
          <a:stretch>
            <a:fillRect/>
          </a:stretch>
        </p:blipFill>
        <p:spPr bwMode="auto">
          <a:xfrm>
            <a:off x="3733800" y="2438400"/>
            <a:ext cx="1371600" cy="1295400"/>
          </a:xfrm>
          <a:prstGeom prst="rect">
            <a:avLst/>
          </a:prstGeom>
          <a:noFill/>
        </p:spPr>
      </p:pic>
      <p:sp>
        <p:nvSpPr>
          <p:cNvPr id="10" name="TextBox 9"/>
          <p:cNvSpPr txBox="1"/>
          <p:nvPr/>
        </p:nvSpPr>
        <p:spPr>
          <a:xfrm>
            <a:off x="0" y="3733800"/>
            <a:ext cx="9144000" cy="369332"/>
          </a:xfrm>
          <a:prstGeom prst="rect">
            <a:avLst/>
          </a:prstGeom>
          <a:noFill/>
        </p:spPr>
        <p:txBody>
          <a:bodyPr wrap="square" rtlCol="0">
            <a:spAutoFit/>
          </a:bodyPr>
          <a:lstStyle/>
          <a:p>
            <a:r>
              <a:rPr lang="en-US" dirty="0">
                <a:latin typeface="Verdana" pitchFamily="34" charset="0"/>
                <a:ea typeface="Verdana" pitchFamily="34" charset="0"/>
                <a:cs typeface="Verdana" pitchFamily="34" charset="0"/>
              </a:rPr>
              <a:t>Under the guidence of                                                        By</a:t>
            </a:r>
          </a:p>
        </p:txBody>
      </p:sp>
      <p:pic>
        <p:nvPicPr>
          <p:cNvPr id="11" name="Picture 1" descr="D:\web smc nov09\images\smcLogo.JPG"/>
          <p:cNvPicPr>
            <a:picLocks noChangeAspect="1" noChangeArrowheads="1"/>
          </p:cNvPicPr>
          <p:nvPr/>
        </p:nvPicPr>
        <p:blipFill>
          <a:blip r:embed="rId3"/>
          <a:srcRect/>
          <a:stretch>
            <a:fillRect/>
          </a:stretch>
        </p:blipFill>
        <p:spPr bwMode="auto">
          <a:xfrm>
            <a:off x="3810000" y="4038600"/>
            <a:ext cx="1219517" cy="1158240"/>
          </a:xfrm>
          <a:prstGeom prst="rect">
            <a:avLst/>
          </a:prstGeom>
          <a:noFill/>
          <a:ln w="9525">
            <a:noFill/>
            <a:miter lim="800000"/>
            <a:headEnd/>
            <a:tailEnd/>
          </a:ln>
        </p:spPr>
      </p:pic>
      <p:sp>
        <p:nvSpPr>
          <p:cNvPr id="12" name="TextBox 11"/>
          <p:cNvSpPr txBox="1"/>
          <p:nvPr/>
        </p:nvSpPr>
        <p:spPr>
          <a:xfrm>
            <a:off x="0" y="4267200"/>
            <a:ext cx="8991600" cy="738664"/>
          </a:xfrm>
          <a:prstGeom prst="rect">
            <a:avLst/>
          </a:prstGeom>
          <a:noFill/>
        </p:spPr>
        <p:txBody>
          <a:bodyPr wrap="square" rtlCol="0">
            <a:spAutoFit/>
          </a:bodyPr>
          <a:lstStyle/>
          <a:p>
            <a:r>
              <a:rPr lang="en-US" sz="1400" b="1" dirty="0"/>
              <a:t>Prof  Prakash</a:t>
            </a:r>
            <a:r>
              <a:rPr lang="en-US" sz="1400" dirty="0"/>
              <a:t>                                                                                                            </a:t>
            </a:r>
            <a:r>
              <a:rPr lang="en-US" sz="1400" b="1" dirty="0"/>
              <a:t>Pearel Nazareth          148080606         Lecturer in Computer Science                                                       </a:t>
            </a:r>
            <a:r>
              <a:rPr lang="en-US" sz="1400" dirty="0"/>
              <a:t>	                  </a:t>
            </a:r>
            <a:r>
              <a:rPr lang="en-US" sz="1400" b="1" dirty="0"/>
              <a:t>Vijay                        148080628</a:t>
            </a:r>
          </a:p>
          <a:p>
            <a:r>
              <a:rPr lang="en-US" sz="1400" b="1" dirty="0"/>
              <a:t>St. Mary’s  College, Shirva                                                                                         Sandhya Acharya        148080624</a:t>
            </a:r>
            <a:endParaRPr lang="en-US" sz="1400" dirty="0"/>
          </a:p>
        </p:txBody>
      </p:sp>
      <p:sp>
        <p:nvSpPr>
          <p:cNvPr id="13" name="TextBox 12"/>
          <p:cNvSpPr txBox="1"/>
          <p:nvPr/>
        </p:nvSpPr>
        <p:spPr>
          <a:xfrm>
            <a:off x="2286000" y="5934670"/>
            <a:ext cx="4572000" cy="923330"/>
          </a:xfrm>
          <a:prstGeom prst="rect">
            <a:avLst/>
          </a:prstGeom>
          <a:noFill/>
        </p:spPr>
        <p:txBody>
          <a:bodyPr wrap="square" rtlCol="0">
            <a:spAutoFit/>
          </a:bodyPr>
          <a:lstStyle/>
          <a:p>
            <a:r>
              <a:rPr lang="en-US" dirty="0">
                <a:latin typeface="Book Antiqua" pitchFamily="18" charset="0"/>
                <a:cs typeface="Andalus" pitchFamily="18" charset="-78"/>
              </a:rPr>
              <a:t>DEPARTMENT OF COMPUTER SCIENCE</a:t>
            </a:r>
          </a:p>
          <a:p>
            <a:r>
              <a:rPr lang="en-US" dirty="0">
                <a:latin typeface="Book Antiqua" pitchFamily="18" charset="0"/>
                <a:cs typeface="Andalus" pitchFamily="18" charset="-78"/>
              </a:rPr>
              <a:t>   ST.MARY’S COLLEGE ,SHIRVA-574116</a:t>
            </a:r>
          </a:p>
          <a:p>
            <a:r>
              <a:rPr lang="en-US" dirty="0">
                <a:latin typeface="Book Antiqua" pitchFamily="18" charset="0"/>
                <a:cs typeface="Andalus" pitchFamily="18" charset="-78"/>
              </a:rPr>
              <a:t>                            2016-2017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78" y="1143000"/>
            <a:ext cx="7803443" cy="55625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XAMPP</a:t>
            </a:r>
            <a:endParaRPr lang="en-US" dirty="0"/>
          </a:p>
        </p:txBody>
      </p:sp>
      <p:sp>
        <p:nvSpPr>
          <p:cNvPr id="3" name="Content Placeholder 2"/>
          <p:cNvSpPr>
            <a:spLocks noGrp="1"/>
          </p:cNvSpPr>
          <p:nvPr>
            <p:ph idx="1"/>
          </p:nvPr>
        </p:nvSpPr>
        <p:spPr>
          <a:xfrm>
            <a:off x="457200" y="1676400"/>
            <a:ext cx="8229600" cy="5029200"/>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 XAMPP</a:t>
            </a:r>
            <a:r>
              <a:rPr lang="en-US" dirty="0">
                <a:latin typeface="Times New Roman" panose="02020603050405020304" pitchFamily="18" charset="0"/>
                <a:cs typeface="Times New Roman" panose="02020603050405020304" pitchFamily="18" charset="0"/>
              </a:rPr>
              <a:t> is a free and open source cross-platform web server solution stack package developed by Apache Friends, consisting mainly of the Apache HTTP Server, Maria DB database, and interpreters for scripts written in the PHP and Perl programming languages. XAMPP stands for Cross-Platform (X), Apache (A), Maria DB (M), PHP (P) and Perl (P). It is a simple, lightweight Apache distribution that makes it extremely easy for developers to create a local web server for testing and deployment purposes. Everything needed to set up a web server – server application (Apache), database (Maria DB), and scripting language (PHP) – is included in an extractable file. XAMPP is also cross-platform, which means it works equally well on Linux, Mac and Windows. Since most actual web server deployments use the same components as XAMPP, it makes transitioning from a local test server to a live server extremely easy as well.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229600" cy="44418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95400"/>
            <a:ext cx="8229600" cy="4389120"/>
          </a:xfrm>
          <a:prstGeom prst="horizontalScroll">
            <a:avLst/>
          </a:prstGeom>
          <a:blipFill>
            <a:blip r:embed="rId2"/>
            <a:stretch>
              <a:fillRect/>
            </a:stretch>
          </a:blipFill>
        </p:spPr>
        <p:style>
          <a:lnRef idx="3">
            <a:schemeClr val="lt1"/>
          </a:lnRef>
          <a:fillRef idx="1">
            <a:schemeClr val="accent2"/>
          </a:fillRef>
          <a:effectRef idx="1">
            <a:schemeClr val="accent2"/>
          </a:effectRef>
          <a:fontRef idx="minor">
            <a:schemeClr val="lt1"/>
          </a:fontRef>
        </p:style>
        <p:txBody>
          <a:bodyPr rtlCol="0" anchor="ctr"/>
          <a:lstStyle/>
          <a:p>
            <a:pPr algn="ctr">
              <a:buNone/>
            </a:pPr>
            <a:r>
              <a:rPr lang="en-US" sz="4400" dirty="0">
                <a:ln>
                  <a:solidFill>
                    <a:schemeClr val="accent6">
                      <a:lumMod val="75000"/>
                    </a:schemeClr>
                  </a:solidFill>
                </a:ln>
                <a:solidFill>
                  <a:schemeClr val="bg1"/>
                </a:solidFill>
                <a:latin typeface="Algerian" pitchFamily="82" charset="0"/>
              </a:rPr>
              <a:t>SOFTWARE REQUIREMENT SPECIFICATION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09600"/>
            <a:ext cx="8458200" cy="2185214"/>
          </a:xfrm>
          <a:prstGeom prst="rect">
            <a:avLst/>
          </a:prstGeom>
        </p:spPr>
        <p:txBody>
          <a:bodyPr wrap="square">
            <a:spAutoFit/>
          </a:bodyPr>
          <a:lstStyle/>
          <a:p>
            <a:r>
              <a:rPr lang="en-US" sz="2200" b="1" u="sng" dirty="0">
                <a:solidFill>
                  <a:srgbClr val="0070C0"/>
                </a:solidFill>
                <a:latin typeface="Georgia" pitchFamily="18" charset="0"/>
              </a:rPr>
              <a:t>Introduction:</a:t>
            </a:r>
            <a:endParaRPr lang="en-US" sz="2200" b="1" i="1" u="sng" dirty="0">
              <a:solidFill>
                <a:srgbClr val="0070C0"/>
              </a:solidFill>
              <a:latin typeface="Georgia" pitchFamily="18" charset="0"/>
            </a:endParaRPr>
          </a:p>
          <a:p>
            <a:r>
              <a:rPr lang="en-US" dirty="0">
                <a:latin typeface="Georgia" pitchFamily="18" charset="0"/>
              </a:rPr>
              <a:t>	</a:t>
            </a:r>
            <a:r>
              <a:rPr lang="en-US" sz="1900" dirty="0">
                <a:latin typeface="Georgia" pitchFamily="18" charset="0"/>
              </a:rPr>
              <a:t>Software Requirement Specification (SRS) is the starting point  of the software development activity. Software Requirement Specification is focused specifically on the functioning of the system. The basic purpose of the SRS is to build the communication between the parties involved in the development project. It allows developer to understand the system, functions to be carried out. </a:t>
            </a:r>
            <a:endParaRPr lang="en-US" sz="1900" dirty="0">
              <a:latin typeface="Comic Sans MS" pitchFamily="66" charset="0"/>
            </a:endParaRPr>
          </a:p>
        </p:txBody>
      </p:sp>
      <p:sp>
        <p:nvSpPr>
          <p:cNvPr id="6" name="Rectangle 1"/>
          <p:cNvSpPr>
            <a:spLocks noChangeArrowheads="1"/>
          </p:cNvSpPr>
          <p:nvPr/>
        </p:nvSpPr>
        <p:spPr bwMode="auto">
          <a:xfrm>
            <a:off x="152400" y="2971800"/>
            <a:ext cx="86868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1" indent="0" defTabSz="914400" rtl="0" eaLnBrk="1" fontAlgn="base" latinLnBrk="0" hangingPunct="1">
              <a:lnSpc>
                <a:spcPct val="100000"/>
              </a:lnSpc>
              <a:spcBef>
                <a:spcPct val="0"/>
              </a:spcBef>
              <a:spcAft>
                <a:spcPct val="0"/>
              </a:spcAft>
              <a:buClrTx/>
              <a:buSzPct val="100000"/>
              <a:tabLst>
                <a:tab pos="228600" algn="l"/>
              </a:tabLst>
            </a:pPr>
            <a:r>
              <a:rPr kumimoji="0" lang="en-US" sz="2200" b="1" i="0" u="sng" strike="noStrike" cap="none" normalizeH="0" baseline="0" dirty="0">
                <a:ln>
                  <a:noFill/>
                </a:ln>
                <a:solidFill>
                  <a:srgbClr val="0070C0"/>
                </a:solidFill>
                <a:effectLst/>
                <a:latin typeface="Georgia" pitchFamily="18" charset="0"/>
                <a:ea typeface="Times New Roman" pitchFamily="18" charset="0"/>
                <a:cs typeface="Arial" pitchFamily="34" charset="0"/>
              </a:rPr>
              <a:t>Purpose:</a:t>
            </a:r>
            <a:endParaRPr kumimoji="0" lang="en-US" sz="2200" b="0" i="0" u="none" strike="noStrike" cap="none" normalizeH="0" baseline="0" dirty="0">
              <a:ln>
                <a:noFill/>
              </a:ln>
              <a:solidFill>
                <a:schemeClr val="tx1"/>
              </a:solidFill>
              <a:effectLst/>
              <a:latin typeface="Georgia" pitchFamily="18" charset="0"/>
              <a:ea typeface="Times New Roman" pitchFamily="18" charset="0"/>
              <a:cs typeface="Arial" pitchFamily="34" charset="0"/>
            </a:endParaRPr>
          </a:p>
          <a:p>
            <a:pPr marL="0" marR="0" lvl="0" indent="1143000" algn="l" defTabSz="914400" rtl="0" eaLnBrk="0" fontAlgn="base" latinLnBrk="0" hangingPunct="0">
              <a:lnSpc>
                <a:spcPct val="100000"/>
              </a:lnSpc>
              <a:spcBef>
                <a:spcPct val="0"/>
              </a:spcBef>
              <a:spcAft>
                <a:spcPct val="0"/>
              </a:spcAft>
              <a:buClrTx/>
              <a:buSzTx/>
              <a:buFontTx/>
              <a:buNone/>
              <a:tabLst>
                <a:tab pos="228600" algn="l"/>
              </a:tabLst>
            </a:pPr>
            <a:r>
              <a:rPr kumimoji="0" lang="en-US" sz="1900" b="0" i="0" u="none" strike="noStrike" cap="none" normalizeH="0" baseline="0" dirty="0">
                <a:ln>
                  <a:noFill/>
                </a:ln>
                <a:solidFill>
                  <a:schemeClr val="tx1"/>
                </a:solidFill>
                <a:effectLst/>
                <a:latin typeface="Georgia" pitchFamily="18" charset="0"/>
                <a:ea typeface="Times New Roman" pitchFamily="18" charset="0"/>
                <a:cs typeface="Arial" pitchFamily="34" charset="0"/>
              </a:rPr>
              <a:t>In the present world almost everything is computerized. So computerization is one of the better ways to maintain the records compared to the manual maintenance. Usually human beings make mistakes during calculation and maintaining the records. This can be avoided by computerizing the whole system</a:t>
            </a:r>
            <a:r>
              <a:rPr lang="en-US" sz="1900" dirty="0">
                <a:latin typeface="Georgia" pitchFamily="18" charset="0"/>
                <a:ea typeface="Times New Roman" pitchFamily="18" charset="0"/>
                <a:cs typeface="Arial" pitchFamily="34" charset="0"/>
              </a:rPr>
              <a:t>.</a:t>
            </a:r>
            <a:endParaRPr kumimoji="0" lang="en-US" sz="1900" b="0" i="0" u="none" strike="noStrike" cap="none" normalizeH="0" baseline="0" dirty="0">
              <a:ln>
                <a:noFill/>
              </a:ln>
              <a:solidFill>
                <a:schemeClr val="tx1"/>
              </a:solidFill>
              <a:effectLst/>
              <a:latin typeface="Georgia"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228600" algn="l"/>
              </a:tabLst>
            </a:pPr>
            <a:r>
              <a:rPr kumimoji="0" lang="en-US" sz="1900" b="0" i="0" u="none" strike="noStrike" cap="none" normalizeH="0" baseline="0" dirty="0">
                <a:ln>
                  <a:noFill/>
                </a:ln>
                <a:solidFill>
                  <a:schemeClr val="tx1"/>
                </a:solidFill>
                <a:effectLst/>
                <a:latin typeface="Georgia" pitchFamily="18" charset="0"/>
                <a:ea typeface="Times New Roman" pitchFamily="18" charset="0"/>
                <a:cs typeface="Arial" pitchFamily="34" charset="0"/>
              </a:rPr>
              <a:t>Through this project we are trying to automate the process of</a:t>
            </a:r>
            <a:r>
              <a:rPr kumimoji="0" lang="en-US" sz="1900" b="0" i="0" u="none" strike="noStrike" cap="none" normalizeH="0" dirty="0">
                <a:ln>
                  <a:noFill/>
                </a:ln>
                <a:solidFill>
                  <a:schemeClr val="tx1"/>
                </a:solidFill>
                <a:effectLst/>
                <a:latin typeface="Georgia" pitchFamily="18" charset="0"/>
                <a:ea typeface="Times New Roman" pitchFamily="18" charset="0"/>
                <a:cs typeface="Arial" pitchFamily="34" charset="0"/>
              </a:rPr>
              <a:t> </a:t>
            </a:r>
            <a:r>
              <a:rPr kumimoji="0" lang="en-US" sz="1900" b="0" i="0" u="none" strike="noStrike" cap="none" normalizeH="0" dirty="0" err="1">
                <a:ln>
                  <a:noFill/>
                </a:ln>
                <a:solidFill>
                  <a:schemeClr val="tx1"/>
                </a:solidFill>
                <a:effectLst/>
                <a:latin typeface="Georgia" pitchFamily="18" charset="0"/>
                <a:ea typeface="Times New Roman" pitchFamily="18" charset="0"/>
                <a:cs typeface="Arial" pitchFamily="34" charset="0"/>
              </a:rPr>
              <a:t>pay&amp;park</a:t>
            </a:r>
            <a:r>
              <a:rPr lang="en-US" sz="1900" dirty="0">
                <a:latin typeface="Georgia" pitchFamily="18" charset="0"/>
                <a:ea typeface="Times New Roman" pitchFamily="18" charset="0"/>
                <a:cs typeface="Arial" pitchFamily="34" charset="0"/>
              </a:rPr>
              <a:t>.</a:t>
            </a:r>
            <a:endParaRPr kumimoji="0" lang="en-US" sz="1900" b="0" i="0" u="none" strike="noStrike" cap="none" normalizeH="0" baseline="0" dirty="0">
              <a:ln>
                <a:noFill/>
              </a:ln>
              <a:solidFill>
                <a:schemeClr val="tx1"/>
              </a:solidFill>
              <a:effectLst/>
              <a:latin typeface="Georgia"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2286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990600" y="990600"/>
            <a:ext cx="8001000" cy="5334000"/>
          </a:xfrm>
        </p:spPr>
        <p:txBody>
          <a:bodyPr>
            <a:normAutofit/>
          </a:bodyPr>
          <a:lstStyle/>
          <a:p>
            <a:pPr>
              <a:buNone/>
            </a:pPr>
            <a:endParaRPr lang="en-US" sz="2800" b="1" u="sng" dirty="0">
              <a:solidFill>
                <a:srgbClr val="7030A0"/>
              </a:solidFill>
              <a:latin typeface="Georgia" pitchFamily="18" charset="0"/>
              <a:ea typeface="Times New Roman" pitchFamily="18" charset="0"/>
              <a:cs typeface="Arial" pitchFamily="34" charset="0"/>
            </a:endParaRPr>
          </a:p>
          <a:p>
            <a:r>
              <a:rPr lang="en-US" sz="2800" b="1" dirty="0"/>
              <a:t>Existing System:</a:t>
            </a:r>
          </a:p>
          <a:p>
            <a:pPr>
              <a:buNone/>
            </a:pPr>
            <a:r>
              <a:rPr lang="en-US" sz="2800" dirty="0"/>
              <a:t>    </a:t>
            </a:r>
            <a:r>
              <a:rPr lang="en-US" sz="2200" dirty="0"/>
              <a:t>In the present system parking record of a vehicle entered manually. The employee has to enter all the details by himself</a:t>
            </a:r>
            <a:r>
              <a:rPr lang="en-US" sz="2800" dirty="0"/>
              <a:t>.  </a:t>
            </a:r>
          </a:p>
          <a:p>
            <a:pPr>
              <a:buNone/>
            </a:pPr>
            <a:r>
              <a:rPr lang="en-US" sz="2800" b="1" dirty="0"/>
              <a:t> </a:t>
            </a:r>
            <a:endParaRPr lang="en-US" sz="2800" dirty="0"/>
          </a:p>
          <a:p>
            <a:r>
              <a:rPr lang="en-US" sz="2800" b="1" dirty="0"/>
              <a:t>Proposed System:</a:t>
            </a:r>
            <a:endParaRPr lang="en-US" sz="2800" dirty="0"/>
          </a:p>
          <a:p>
            <a:pPr>
              <a:buNone/>
            </a:pPr>
            <a:r>
              <a:rPr lang="en-US" sz="2800" dirty="0"/>
              <a:t>   </a:t>
            </a:r>
            <a:r>
              <a:rPr lang="en-US" sz="2000" dirty="0"/>
              <a:t>Here everything is generated automatically.  The employee only enter vehicle number and customer name everything else like entry time and exit time, number of hours and the fees is generated automatically</a:t>
            </a:r>
            <a:r>
              <a:rPr lang="en-US" sz="2400" dirty="0"/>
              <a:t>.</a:t>
            </a:r>
          </a:p>
          <a:p>
            <a:pPr marL="0" lvl="0" indent="0" eaLnBrk="0" fontAlgn="base" hangingPunct="0">
              <a:spcBef>
                <a:spcPct val="0"/>
              </a:spcBef>
              <a:spcAft>
                <a:spcPct val="0"/>
              </a:spcAft>
              <a:buClrTx/>
              <a:buSzTx/>
              <a:buNone/>
              <a:tabLst>
                <a:tab pos="457200" algn="l"/>
              </a:tabLst>
            </a:pPr>
            <a:endParaRPr lang="en-US" sz="2800" b="1" u="sng" dirty="0">
              <a:solidFill>
                <a:srgbClr val="7030A0"/>
              </a:solidFill>
              <a:latin typeface="Georgia" pitchFamily="18" charset="0"/>
              <a:ea typeface="Times New Roman" pitchFamily="18"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8686800" cy="4955203"/>
          </a:xfrm>
          <a:prstGeom prst="rect">
            <a:avLst/>
          </a:prstGeom>
        </p:spPr>
        <p:txBody>
          <a:bodyPr wrap="square">
            <a:spAutoFit/>
          </a:bodyPr>
          <a:lstStyle/>
          <a:p>
            <a:pPr eaLnBrk="0" hangingPunct="0">
              <a:tabLst>
                <a:tab pos="1085850" algn="l"/>
                <a:tab pos="1371600" algn="l"/>
              </a:tabLst>
            </a:pPr>
            <a:r>
              <a:rPr lang="en-US" sz="2400" b="1" dirty="0">
                <a:solidFill>
                  <a:srgbClr val="0070C0"/>
                </a:solidFill>
                <a:latin typeface="Sylfaen" pitchFamily="18" charset="0"/>
                <a:cs typeface="Times New Roman" pitchFamily="18" charset="0"/>
              </a:rPr>
              <a:t> </a:t>
            </a:r>
            <a:r>
              <a:rPr lang="en-US" sz="2200" b="1" u="sng" dirty="0">
                <a:solidFill>
                  <a:srgbClr val="0070C0"/>
                </a:solidFill>
                <a:latin typeface="Georgia" pitchFamily="18" charset="0"/>
                <a:cs typeface="Times New Roman" pitchFamily="18" charset="0"/>
              </a:rPr>
              <a:t>Specific Requirements Constraints</a:t>
            </a:r>
            <a:r>
              <a:rPr lang="en-US" sz="1400" b="1" u="sng" dirty="0">
                <a:solidFill>
                  <a:srgbClr val="0070C0"/>
                </a:solidFill>
                <a:latin typeface="Georgia" pitchFamily="18" charset="0"/>
                <a:cs typeface="Times New Roman" pitchFamily="18" charset="0"/>
              </a:rPr>
              <a:t>:</a:t>
            </a:r>
            <a:endParaRPr lang="en-US" sz="1100" u="sng" dirty="0">
              <a:solidFill>
                <a:srgbClr val="0070C0"/>
              </a:solidFill>
              <a:latin typeface="Georgia" pitchFamily="18" charset="0"/>
            </a:endParaRPr>
          </a:p>
          <a:p>
            <a:pPr indent="457200">
              <a:buNone/>
              <a:tabLst>
                <a:tab pos="1371600" algn="l"/>
              </a:tabLst>
            </a:pPr>
            <a:r>
              <a:rPr lang="en-US" sz="1400" b="1" dirty="0">
                <a:cs typeface="Times New Roman" pitchFamily="18" charset="0"/>
              </a:rPr>
              <a:t>	 </a:t>
            </a:r>
            <a:r>
              <a:rPr lang="en-US" sz="2000" b="1" dirty="0">
                <a:latin typeface="Georgia" pitchFamily="18" charset="0"/>
              </a:rPr>
              <a:t>Front End</a:t>
            </a:r>
            <a:r>
              <a:rPr lang="en-US" sz="2000" dirty="0">
                <a:latin typeface="Georgia" pitchFamily="18" charset="0"/>
              </a:rPr>
              <a:t> : PHP</a:t>
            </a:r>
          </a:p>
          <a:p>
            <a:pPr indent="457200">
              <a:buNone/>
              <a:tabLst>
                <a:tab pos="1371600" algn="l"/>
              </a:tabLst>
            </a:pPr>
            <a:r>
              <a:rPr lang="en-US" sz="2000" b="1" dirty="0">
                <a:solidFill>
                  <a:srgbClr val="0070C0"/>
                </a:solidFill>
                <a:latin typeface="Georgia" pitchFamily="18" charset="0"/>
              </a:rPr>
              <a:t>               </a:t>
            </a:r>
            <a:r>
              <a:rPr lang="en-US" sz="2000" b="1" dirty="0">
                <a:latin typeface="Georgia" pitchFamily="18" charset="0"/>
              </a:rPr>
              <a:t>Back End</a:t>
            </a:r>
            <a:r>
              <a:rPr lang="en-US" sz="2000" dirty="0">
                <a:latin typeface="Georgia" pitchFamily="18" charset="0"/>
              </a:rPr>
              <a:t>  :  MY SQL</a:t>
            </a:r>
          </a:p>
          <a:p>
            <a:pPr eaLnBrk="0" hangingPunct="0">
              <a:tabLst>
                <a:tab pos="1085850" algn="l"/>
                <a:tab pos="1371600" algn="l"/>
              </a:tabLst>
            </a:pPr>
            <a:endParaRPr lang="en-US" sz="2200" dirty="0">
              <a:latin typeface="Sylfaen" pitchFamily="18" charset="0"/>
            </a:endParaRPr>
          </a:p>
          <a:p>
            <a:pPr eaLnBrk="0" hangingPunct="0">
              <a:tabLst>
                <a:tab pos="1085850" algn="l"/>
                <a:tab pos="1371600" algn="l"/>
              </a:tabLst>
            </a:pPr>
            <a:r>
              <a:rPr lang="en-US" sz="2400" b="1" u="sng" dirty="0">
                <a:solidFill>
                  <a:srgbClr val="0000CC"/>
                </a:solidFill>
                <a:latin typeface="Georgia" pitchFamily="18" charset="0"/>
                <a:cs typeface="Times New Roman" pitchFamily="18" charset="0"/>
              </a:rPr>
              <a:t> </a:t>
            </a:r>
            <a:r>
              <a:rPr lang="en-US" sz="2200" b="1" u="sng" dirty="0">
                <a:solidFill>
                  <a:srgbClr val="0070C0"/>
                </a:solidFill>
                <a:latin typeface="Georgia" pitchFamily="18" charset="0"/>
                <a:cs typeface="Times New Roman" pitchFamily="18" charset="0"/>
              </a:rPr>
              <a:t>Software Requirements:  </a:t>
            </a:r>
            <a:endParaRPr lang="en-US" sz="2200" u="sng" dirty="0">
              <a:solidFill>
                <a:srgbClr val="0070C0"/>
              </a:solidFill>
              <a:latin typeface="Georgia" pitchFamily="18" charset="0"/>
            </a:endParaRPr>
          </a:p>
          <a:p>
            <a:pPr lvl="0"/>
            <a:r>
              <a:rPr lang="en-US" dirty="0"/>
              <a:t>                         XAMPP 1.8.2</a:t>
            </a:r>
          </a:p>
          <a:p>
            <a:pPr lvl="0"/>
            <a:r>
              <a:rPr lang="en-US" dirty="0"/>
              <a:t>                         Apache server</a:t>
            </a:r>
          </a:p>
          <a:p>
            <a:pPr lvl="0"/>
            <a:r>
              <a:rPr lang="en-US" dirty="0"/>
              <a:t>                         PHP 5.4</a:t>
            </a:r>
          </a:p>
          <a:p>
            <a:pPr lvl="0"/>
            <a:r>
              <a:rPr lang="en-US" dirty="0"/>
              <a:t>                         MYSQL server 5.5</a:t>
            </a:r>
          </a:p>
          <a:p>
            <a:pPr lvl="0"/>
            <a:r>
              <a:rPr lang="en-US" dirty="0"/>
              <a:t>                         Adobe Dreamweaver CS 6.0</a:t>
            </a:r>
          </a:p>
          <a:p>
            <a:pPr lvl="2" eaLnBrk="0" hangingPunct="0">
              <a:tabLst>
                <a:tab pos="1085850" algn="l"/>
                <a:tab pos="1371600" algn="l"/>
              </a:tabLst>
            </a:pPr>
            <a:endParaRPr lang="en-US" sz="2200" dirty="0">
              <a:latin typeface="Georgia" pitchFamily="18" charset="0"/>
            </a:endParaRPr>
          </a:p>
          <a:p>
            <a:pPr eaLnBrk="0" hangingPunct="0">
              <a:tabLst>
                <a:tab pos="1085850" algn="l"/>
                <a:tab pos="1371600" algn="l"/>
              </a:tabLst>
            </a:pPr>
            <a:r>
              <a:rPr lang="en-US" sz="2400" b="1" u="sng" dirty="0">
                <a:solidFill>
                  <a:schemeClr val="tx1">
                    <a:lumMod val="95000"/>
                    <a:lumOff val="5000"/>
                  </a:schemeClr>
                </a:solidFill>
                <a:latin typeface="Georgia" pitchFamily="18" charset="0"/>
                <a:cs typeface="Times New Roman" pitchFamily="18" charset="0"/>
              </a:rPr>
              <a:t> </a:t>
            </a:r>
            <a:r>
              <a:rPr lang="en-US" sz="2200" b="1" u="sng" dirty="0">
                <a:solidFill>
                  <a:srgbClr val="0070C0"/>
                </a:solidFill>
                <a:latin typeface="Georgia" pitchFamily="18" charset="0"/>
                <a:cs typeface="Times New Roman" pitchFamily="18" charset="0"/>
              </a:rPr>
              <a:t>Hardware Requirements</a:t>
            </a:r>
            <a:r>
              <a:rPr lang="en-US" sz="1400" b="1" u="sng" dirty="0">
                <a:solidFill>
                  <a:srgbClr val="0070C0"/>
                </a:solidFill>
                <a:latin typeface="Georgia" pitchFamily="18" charset="0"/>
                <a:cs typeface="Times New Roman" pitchFamily="18" charset="0"/>
              </a:rPr>
              <a:t>:</a:t>
            </a:r>
            <a:endParaRPr lang="en-US" sz="1100" u="sng" dirty="0">
              <a:solidFill>
                <a:srgbClr val="0070C0"/>
              </a:solidFill>
              <a:latin typeface="Georgia" pitchFamily="18" charset="0"/>
            </a:endParaRPr>
          </a:p>
          <a:p>
            <a:pPr lvl="0"/>
            <a:r>
              <a:rPr lang="en-US" b="1" dirty="0"/>
              <a:t>                         Operating system:</a:t>
            </a:r>
            <a:r>
              <a:rPr lang="en-US" dirty="0"/>
              <a:t> Windows XP / Windows 7</a:t>
            </a:r>
          </a:p>
          <a:p>
            <a:pPr lvl="0"/>
            <a:r>
              <a:rPr lang="en-US" b="1" dirty="0"/>
              <a:t>                         Hard disk:</a:t>
            </a:r>
            <a:r>
              <a:rPr lang="en-US" dirty="0"/>
              <a:t> 40 GB hard disk</a:t>
            </a:r>
          </a:p>
          <a:p>
            <a:pPr lvl="0"/>
            <a:r>
              <a:rPr lang="en-US" b="1" dirty="0"/>
              <a:t>                         RAM :</a:t>
            </a:r>
            <a:r>
              <a:rPr lang="en-US" dirty="0"/>
              <a:t> 512 MB RAM</a:t>
            </a:r>
          </a:p>
          <a:p>
            <a:pPr lvl="0"/>
            <a:r>
              <a:rPr lang="en-US" b="1" dirty="0"/>
              <a:t>                         Processor:</a:t>
            </a:r>
            <a:r>
              <a:rPr lang="en-US" dirty="0"/>
              <a:t> Intel  Pentium or above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0"/>
            <a:ext cx="8382000" cy="2308324"/>
          </a:xfrm>
          <a:prstGeom prst="rect">
            <a:avLst/>
          </a:prstGeom>
        </p:spPr>
        <p:txBody>
          <a:bodyPr wrap="square">
            <a:spAutoFit/>
          </a:bodyPr>
          <a:lstStyle/>
          <a:p>
            <a:pPr eaLnBrk="0" hangingPunct="0">
              <a:tabLst>
                <a:tab pos="1085850" algn="l"/>
                <a:tab pos="1371600" algn="l"/>
              </a:tabLst>
            </a:pPr>
            <a:r>
              <a:rPr lang="en-US" sz="2000" b="1" dirty="0">
                <a:solidFill>
                  <a:srgbClr val="0070C0"/>
                </a:solidFill>
                <a:latin typeface="Georgia" pitchFamily="18" charset="0"/>
                <a:cs typeface="Times New Roman" pitchFamily="18" charset="0"/>
              </a:rPr>
              <a:t> </a:t>
            </a:r>
            <a:r>
              <a:rPr lang="en-US" sz="2200" b="1" u="sng" dirty="0">
                <a:solidFill>
                  <a:srgbClr val="0070C0"/>
                </a:solidFill>
                <a:latin typeface="Georgia" pitchFamily="18" charset="0"/>
                <a:cs typeface="Times New Roman" pitchFamily="18" charset="0"/>
              </a:rPr>
              <a:t>User Interfaces:</a:t>
            </a:r>
            <a:endParaRPr lang="en-US" sz="2200" u="sng" dirty="0">
              <a:solidFill>
                <a:srgbClr val="0070C0"/>
              </a:solidFill>
              <a:latin typeface="Georgia" pitchFamily="18" charset="0"/>
            </a:endParaRPr>
          </a:p>
          <a:p>
            <a:r>
              <a:rPr lang="en-US" sz="2200" b="1" dirty="0">
                <a:cs typeface="Times New Roman" pitchFamily="18" charset="0"/>
              </a:rPr>
              <a:t>	</a:t>
            </a:r>
            <a:r>
              <a:rPr lang="en-US" sz="1900" dirty="0">
                <a:latin typeface="Georgia" pitchFamily="18" charset="0"/>
              </a:rPr>
              <a:t>The software runs on Windows 98 or Windows XP operating systems with only one user command. To make the software user friendly we have taken care of the following requirements during design.</a:t>
            </a:r>
          </a:p>
          <a:p>
            <a:pPr lvl="0">
              <a:buFont typeface="Arial" pitchFamily="34" charset="0"/>
              <a:buChar char="•"/>
            </a:pPr>
            <a:r>
              <a:rPr lang="en-US" sz="1900" dirty="0">
                <a:latin typeface="Georgia" pitchFamily="18" charset="0"/>
              </a:rPr>
              <a:t>Label Field to enter the details.</a:t>
            </a:r>
          </a:p>
          <a:p>
            <a:pPr lvl="0">
              <a:buFont typeface="Arial" pitchFamily="34" charset="0"/>
              <a:buChar char="•"/>
            </a:pPr>
            <a:r>
              <a:rPr lang="en-US" sz="1900" dirty="0">
                <a:latin typeface="Georgia" pitchFamily="18" charset="0"/>
              </a:rPr>
              <a:t>Command buttons for Add, Edit, Save, Search, Delete etc</a:t>
            </a:r>
          </a:p>
          <a:p>
            <a:pPr lvl="0">
              <a:buFont typeface="Arial" pitchFamily="34" charset="0"/>
              <a:buChar char="•"/>
            </a:pPr>
            <a:r>
              <a:rPr lang="en-US" sz="1900" dirty="0">
                <a:latin typeface="Georgia" pitchFamily="18" charset="0"/>
              </a:rPr>
              <a:t>Error messages will display when you enter incorrect details.</a:t>
            </a:r>
          </a:p>
        </p:txBody>
      </p:sp>
      <p:sp>
        <p:nvSpPr>
          <p:cNvPr id="5" name="Rectangle 4"/>
          <p:cNvSpPr/>
          <p:nvPr/>
        </p:nvSpPr>
        <p:spPr>
          <a:xfrm>
            <a:off x="609600" y="2209800"/>
            <a:ext cx="8763000" cy="1646605"/>
          </a:xfrm>
          <a:prstGeom prst="rect">
            <a:avLst/>
          </a:prstGeom>
        </p:spPr>
        <p:txBody>
          <a:bodyPr wrap="square">
            <a:spAutoFit/>
          </a:bodyPr>
          <a:lstStyle/>
          <a:p>
            <a:pPr eaLnBrk="0" hangingPunct="0">
              <a:tabLst>
                <a:tab pos="1085850" algn="l"/>
                <a:tab pos="1371600" algn="l"/>
              </a:tabLst>
            </a:pPr>
            <a:r>
              <a:rPr lang="en-US" sz="2200" b="1" u="sng" dirty="0">
                <a:solidFill>
                  <a:srgbClr val="0070C0"/>
                </a:solidFill>
                <a:latin typeface="Georgia" pitchFamily="18" charset="0"/>
              </a:rPr>
              <a:t>Software interface</a:t>
            </a:r>
            <a:r>
              <a:rPr lang="en-US" sz="2200" u="sng" dirty="0">
                <a:solidFill>
                  <a:srgbClr val="0070C0"/>
                </a:solidFill>
                <a:latin typeface="Georgia" pitchFamily="18" charset="0"/>
              </a:rPr>
              <a:t>:</a:t>
            </a:r>
            <a:r>
              <a:rPr lang="en-US" dirty="0">
                <a:solidFill>
                  <a:schemeClr val="tx1">
                    <a:lumMod val="95000"/>
                    <a:lumOff val="5000"/>
                  </a:schemeClr>
                </a:solidFill>
                <a:latin typeface="Georgia" pitchFamily="18" charset="0"/>
              </a:rPr>
              <a:t>	</a:t>
            </a:r>
          </a:p>
          <a:p>
            <a:pPr>
              <a:tabLst>
                <a:tab pos="1085850" algn="l"/>
                <a:tab pos="1371600" algn="l"/>
              </a:tabLst>
            </a:pPr>
            <a:r>
              <a:rPr lang="en-US" dirty="0"/>
              <a:t>	</a:t>
            </a:r>
            <a:r>
              <a:rPr lang="en-US" sz="2200" dirty="0">
                <a:latin typeface="Sylfaen" pitchFamily="18" charset="0"/>
              </a:rPr>
              <a:t>	</a:t>
            </a:r>
            <a:r>
              <a:rPr lang="en-US" sz="1900" dirty="0">
                <a:latin typeface="Georgia" pitchFamily="18" charset="0"/>
              </a:rPr>
              <a:t>Visual basic .Net is rapid Application Development (RAD) tool used to create powerful desktop,client server and internet based window applications. Using visual basic .Net, application can be </a:t>
            </a:r>
          </a:p>
          <a:p>
            <a:pPr>
              <a:tabLst>
                <a:tab pos="1085850" algn="l"/>
                <a:tab pos="1371600" algn="l"/>
              </a:tabLst>
            </a:pPr>
            <a:r>
              <a:rPr lang="en-US" sz="1900" dirty="0">
                <a:latin typeface="Georgia" pitchFamily="18" charset="0"/>
              </a:rPr>
              <a:t>created in a fast and easy manner. </a:t>
            </a:r>
          </a:p>
        </p:txBody>
      </p:sp>
      <p:sp>
        <p:nvSpPr>
          <p:cNvPr id="6" name="Rectangle 5"/>
          <p:cNvSpPr/>
          <p:nvPr/>
        </p:nvSpPr>
        <p:spPr>
          <a:xfrm>
            <a:off x="609600" y="3810000"/>
            <a:ext cx="8534400" cy="1323439"/>
          </a:xfrm>
          <a:prstGeom prst="rect">
            <a:avLst/>
          </a:prstGeom>
        </p:spPr>
        <p:txBody>
          <a:bodyPr wrap="square">
            <a:spAutoFit/>
          </a:bodyPr>
          <a:lstStyle/>
          <a:p>
            <a:pPr>
              <a:tabLst>
                <a:tab pos="1085850" algn="l"/>
                <a:tab pos="1371600" algn="l"/>
              </a:tabLst>
            </a:pPr>
            <a:r>
              <a:rPr lang="en-US" sz="2000" dirty="0">
                <a:latin typeface="Georgia" pitchFamily="18" charset="0"/>
              </a:rPr>
              <a:t>		</a:t>
            </a:r>
            <a:r>
              <a:rPr lang="en-US" sz="1900" dirty="0">
                <a:latin typeface="Georgia" pitchFamily="18" charset="0"/>
              </a:rPr>
              <a:t>Microsoft SQL Server version 7.0 provides a comprehensive platform that makes it easy to design, build, manage  which enable your organization to make effective business decisions based on timely and accurate information.</a:t>
            </a:r>
            <a:endParaRPr lang="en-US" sz="1900" dirty="0">
              <a:latin typeface="Georgia" pitchFamily="18" charset="0"/>
              <a:cs typeface="Times New Roman" pitchFamily="18" charset="0"/>
            </a:endParaRPr>
          </a:p>
        </p:txBody>
      </p:sp>
      <p:sp>
        <p:nvSpPr>
          <p:cNvPr id="7" name="Rectangle 6"/>
          <p:cNvSpPr/>
          <p:nvPr/>
        </p:nvSpPr>
        <p:spPr>
          <a:xfrm>
            <a:off x="533400" y="4965174"/>
            <a:ext cx="8610600" cy="1892826"/>
          </a:xfrm>
          <a:prstGeom prst="rect">
            <a:avLst/>
          </a:prstGeom>
        </p:spPr>
        <p:txBody>
          <a:bodyPr wrap="square">
            <a:spAutoFit/>
          </a:bodyPr>
          <a:lstStyle/>
          <a:p>
            <a:r>
              <a:rPr lang="en-US" sz="2200" b="1" dirty="0">
                <a:solidFill>
                  <a:srgbClr val="0070C0"/>
                </a:solidFill>
              </a:rPr>
              <a:t> </a:t>
            </a:r>
            <a:r>
              <a:rPr lang="en-US" sz="2200" b="1" u="sng" dirty="0">
                <a:solidFill>
                  <a:srgbClr val="0070C0"/>
                </a:solidFill>
                <a:latin typeface="Georgia" pitchFamily="18" charset="0"/>
              </a:rPr>
              <a:t>Design Constraints:</a:t>
            </a:r>
            <a:endParaRPr lang="en-US" sz="2200" u="sng" dirty="0">
              <a:solidFill>
                <a:srgbClr val="0070C0"/>
              </a:solidFill>
              <a:latin typeface="Georgia" pitchFamily="18" charset="0"/>
            </a:endParaRPr>
          </a:p>
          <a:p>
            <a:r>
              <a:rPr lang="en-US" dirty="0"/>
              <a:t>	</a:t>
            </a:r>
            <a:r>
              <a:rPr lang="en-US" sz="1900" dirty="0">
                <a:latin typeface="Georgia" pitchFamily="18" charset="0"/>
              </a:rPr>
              <a:t>The software will be able to work fast and efficiently as each processing is done by individual computers. The software can be run on many systems. Software Requirement Specification (SRS) identifies type of machine, operating system, language supported limits on Security requirements to restrict the use of certain commands control to access data etc</a:t>
            </a:r>
            <a:r>
              <a:rPr lang="en-US" sz="1900" b="1" dirty="0">
                <a:latin typeface="Georgia"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389120"/>
          </a:xfrm>
          <a:prstGeom prst="horizontalScroll">
            <a:avLst/>
          </a:prstGeom>
          <a:blipFill>
            <a:blip r:embed="rId2"/>
            <a:stretch>
              <a:fillRect/>
            </a:stretch>
          </a:blipFill>
        </p:spPr>
        <p:style>
          <a:lnRef idx="3">
            <a:schemeClr val="lt1"/>
          </a:lnRef>
          <a:fillRef idx="1">
            <a:schemeClr val="accent6"/>
          </a:fillRef>
          <a:effectRef idx="1">
            <a:schemeClr val="accent6"/>
          </a:effectRef>
          <a:fontRef idx="minor">
            <a:schemeClr val="lt1"/>
          </a:fontRef>
        </p:style>
        <p:txBody>
          <a:bodyPr rtlCol="0" anchor="ctr"/>
          <a:lstStyle/>
          <a:p>
            <a:pPr algn="ctr">
              <a:buNone/>
            </a:pPr>
            <a:r>
              <a:rPr lang="en-US" sz="7200" dirty="0">
                <a:ln>
                  <a:solidFill>
                    <a:srgbClr val="EF21EF"/>
                  </a:solidFill>
                </a:ln>
                <a:solidFill>
                  <a:schemeClr val="bg1"/>
                </a:solidFill>
                <a:effectLst>
                  <a:glow rad="63500">
                    <a:schemeClr val="accent1">
                      <a:satMod val="175000"/>
                      <a:alpha val="40000"/>
                    </a:schemeClr>
                  </a:glow>
                </a:effectLst>
                <a:latin typeface="Algerian" pitchFamily="82" charset="0"/>
                <a:cs typeface="Vijaya" pitchFamily="34" charset="0"/>
              </a:rPr>
              <a:t>SYSTEM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763000" cy="1323439"/>
          </a:xfrm>
          <a:prstGeom prst="rect">
            <a:avLst/>
          </a:prstGeom>
        </p:spPr>
        <p:txBody>
          <a:bodyPr wrap="square">
            <a:spAutoFit/>
          </a:bodyPr>
          <a:lstStyle/>
          <a:p>
            <a:pPr eaLnBrk="0" hangingPunct="0">
              <a:tabLst>
                <a:tab pos="685800" algn="l"/>
              </a:tabLst>
            </a:pPr>
            <a:r>
              <a:rPr lang="en-US" sz="2200" b="1" dirty="0">
                <a:latin typeface="Sylfaen" pitchFamily="18" charset="0"/>
                <a:cs typeface="Arial" pitchFamily="34" charset="0"/>
              </a:rPr>
              <a:t> </a:t>
            </a:r>
            <a:r>
              <a:rPr lang="en-US" sz="2200" b="1" u="sng" dirty="0">
                <a:solidFill>
                  <a:srgbClr val="0070C0"/>
                </a:solidFill>
                <a:latin typeface="Georgia" pitchFamily="18" charset="0"/>
                <a:cs typeface="Arial" pitchFamily="34" charset="0"/>
              </a:rPr>
              <a:t>Introduction </a:t>
            </a:r>
            <a:r>
              <a:rPr lang="en-US" sz="2200" b="1" u="sng" dirty="0">
                <a:solidFill>
                  <a:srgbClr val="0070C0"/>
                </a:solidFill>
                <a:latin typeface="Georgia" pitchFamily="18" charset="0"/>
                <a:cs typeface="Times New Roman" pitchFamily="18" charset="0"/>
              </a:rPr>
              <a:t>:</a:t>
            </a:r>
            <a:endParaRPr lang="en-US" sz="2200" u="sng" dirty="0">
              <a:solidFill>
                <a:srgbClr val="0070C0"/>
              </a:solidFill>
              <a:latin typeface="Georgia" pitchFamily="18" charset="0"/>
            </a:endParaRPr>
          </a:p>
          <a:p>
            <a:pPr eaLnBrk="0" hangingPunct="0">
              <a:tabLst>
                <a:tab pos="685800" algn="l"/>
              </a:tabLst>
            </a:pPr>
            <a:r>
              <a:rPr lang="en-US" sz="2000" b="1" dirty="0">
                <a:cs typeface="Times New Roman" pitchFamily="18" charset="0"/>
              </a:rPr>
              <a:t>	</a:t>
            </a:r>
            <a:r>
              <a:rPr lang="en-US" sz="1900" dirty="0">
                <a:latin typeface="Georgia" pitchFamily="18" charset="0"/>
                <a:ea typeface="Verdana" pitchFamily="34" charset="0"/>
                <a:cs typeface="Verdana" pitchFamily="34" charset="0"/>
              </a:rPr>
              <a:t>The purpose of the designing phase is to plan a solution for the problem specified by the requirement document. This phase moves from the problem domain to the solution domain.</a:t>
            </a:r>
          </a:p>
        </p:txBody>
      </p:sp>
      <p:sp>
        <p:nvSpPr>
          <p:cNvPr id="5" name="Rectangle 4"/>
          <p:cNvSpPr/>
          <p:nvPr/>
        </p:nvSpPr>
        <p:spPr>
          <a:xfrm>
            <a:off x="304800" y="2133600"/>
            <a:ext cx="8839200" cy="1908215"/>
          </a:xfrm>
          <a:prstGeom prst="rect">
            <a:avLst/>
          </a:prstGeom>
        </p:spPr>
        <p:txBody>
          <a:bodyPr wrap="square">
            <a:spAutoFit/>
          </a:bodyPr>
          <a:lstStyle/>
          <a:p>
            <a:pPr eaLnBrk="0" hangingPunct="0">
              <a:tabLst>
                <a:tab pos="685800" algn="l"/>
              </a:tabLst>
            </a:pPr>
            <a:r>
              <a:rPr lang="en-US" sz="2200" b="1" u="sng" dirty="0">
                <a:solidFill>
                  <a:srgbClr val="0070C0"/>
                </a:solidFill>
                <a:latin typeface="Georgia" pitchFamily="18" charset="0"/>
                <a:cs typeface="Times New Roman" pitchFamily="18" charset="0"/>
              </a:rPr>
              <a:t>Design Methodology:</a:t>
            </a:r>
            <a:endParaRPr lang="en-US" sz="2200" u="sng" dirty="0">
              <a:solidFill>
                <a:srgbClr val="0070C0"/>
              </a:solidFill>
              <a:latin typeface="Georgia" pitchFamily="18" charset="0"/>
            </a:endParaRPr>
          </a:p>
          <a:p>
            <a:pPr eaLnBrk="0" hangingPunct="0">
              <a:tabLst>
                <a:tab pos="685800" algn="l"/>
              </a:tabLst>
            </a:pPr>
            <a:r>
              <a:rPr lang="en-US" sz="2000" b="1" dirty="0">
                <a:cs typeface="Times New Roman" pitchFamily="18" charset="0"/>
              </a:rPr>
              <a:t>	</a:t>
            </a:r>
            <a:r>
              <a:rPr lang="en-US" sz="1900" dirty="0">
                <a:latin typeface="Georgia" pitchFamily="18" charset="0"/>
                <a:cs typeface="Times New Roman" pitchFamily="18" charset="0"/>
              </a:rPr>
              <a:t>BS carried out the project using a module driven development. By the input obtained from the customer, analysis of the system and feasibility study, a model of the system is developed and further proceedings are based on the initial model. Changes have been made to the model in frequent intervals, according to need using some standards and the final system developed.</a:t>
            </a:r>
          </a:p>
        </p:txBody>
      </p:sp>
      <p:sp>
        <p:nvSpPr>
          <p:cNvPr id="6" name="Rectangle 1"/>
          <p:cNvSpPr>
            <a:spLocks noChangeArrowheads="1"/>
          </p:cNvSpPr>
          <p:nvPr/>
        </p:nvSpPr>
        <p:spPr bwMode="auto">
          <a:xfrm>
            <a:off x="0" y="4191000"/>
            <a:ext cx="9144000" cy="1308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a:t>
            </a:r>
            <a:r>
              <a:rPr kumimoji="0" lang="en-US" sz="2200" b="1" i="0" u="sng" strike="noStrike" cap="none" normalizeH="0" baseline="0" dirty="0">
                <a:ln>
                  <a:noFill/>
                </a:ln>
                <a:solidFill>
                  <a:srgbClr val="0070C0"/>
                </a:solidFill>
                <a:effectLst/>
                <a:latin typeface="Georgia" pitchFamily="18" charset="0"/>
                <a:ea typeface="Times New Roman" pitchFamily="18" charset="0"/>
                <a:cs typeface="Arial" pitchFamily="34" charset="0"/>
              </a:rPr>
              <a:t>Context Flow Diagram (CFD)</a:t>
            </a:r>
            <a:endParaRPr kumimoji="0" lang="en-US" sz="2200" b="0" i="0" u="sng" strike="noStrike" cap="none" normalizeH="0" baseline="0" dirty="0">
              <a:ln>
                <a:noFill/>
              </a:ln>
              <a:solidFill>
                <a:srgbClr val="0070C0"/>
              </a:solidFill>
              <a:effectLst/>
              <a:latin typeface="Georg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Bookman Old Style" pitchFamily="18" charset="0"/>
                <a:ea typeface="Times New Roman" pitchFamily="18" charset="0"/>
                <a:cs typeface="Arial" pitchFamily="34" charset="0"/>
              </a:rPr>
              <a:t>	</a:t>
            </a:r>
            <a:r>
              <a:rPr kumimoji="0" lang="en-US" sz="1900" b="0" i="0" u="none" strike="noStrike" cap="none" normalizeH="0" baseline="0" dirty="0">
                <a:ln>
                  <a:noFill/>
                </a:ln>
                <a:solidFill>
                  <a:schemeClr val="tx1"/>
                </a:solidFill>
                <a:effectLst/>
                <a:latin typeface="Georgia" pitchFamily="18" charset="0"/>
                <a:ea typeface="Times New Roman" pitchFamily="18" charset="0"/>
                <a:cs typeface="Arial" pitchFamily="34" charset="0"/>
              </a:rPr>
              <a:t>This diagram pictures the system at the center, with no details of its interior structure, surrounding by all its interacting systems and activities. Main objective is to focus on external factors and events. </a:t>
            </a:r>
            <a:endParaRPr kumimoji="0" lang="en-US" sz="1900" b="0" i="0" u="none" strike="noStrike" cap="none" normalizeH="0" baseline="0" dirty="0">
              <a:ln>
                <a:noFill/>
              </a:ln>
              <a:solidFill>
                <a:schemeClr val="tx1"/>
              </a:solidFill>
              <a:effectLst/>
              <a:latin typeface="Georgia" pitchFamily="18"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lvl="0" eaLnBrk="0" fontAlgn="base" hangingPunct="0">
              <a:spcBef>
                <a:spcPct val="0"/>
              </a:spcBef>
              <a:spcAft>
                <a:spcPct val="0"/>
              </a:spcAft>
              <a:buNone/>
              <a:tabLst>
                <a:tab pos="457200" algn="l"/>
              </a:tabLst>
            </a:pPr>
            <a:r>
              <a:rPr lang="en-US" sz="2200" b="1" u="sng" dirty="0">
                <a:solidFill>
                  <a:srgbClr val="0070C0"/>
                </a:solidFill>
                <a:latin typeface="Sylfaen" pitchFamily="18" charset="0"/>
                <a:ea typeface="Times New Roman" pitchFamily="18" charset="0"/>
                <a:cs typeface="Arial" pitchFamily="34" charset="0"/>
              </a:rPr>
              <a:t>Title of the project:</a:t>
            </a:r>
          </a:p>
          <a:p>
            <a:pPr lvl="0" eaLnBrk="0" fontAlgn="base" hangingPunct="0">
              <a:spcBef>
                <a:spcPct val="0"/>
              </a:spcBef>
              <a:spcAft>
                <a:spcPct val="0"/>
              </a:spcAft>
              <a:buNone/>
              <a:tabLst>
                <a:tab pos="457200" algn="l"/>
              </a:tabLst>
            </a:pPr>
            <a:r>
              <a:rPr lang="en-US" sz="2200" b="1" dirty="0">
                <a:solidFill>
                  <a:srgbClr val="000000"/>
                </a:solidFill>
                <a:latin typeface="Courier New" pitchFamily="49" charset="0"/>
                <a:cs typeface="Courier New" pitchFamily="49" charset="0"/>
              </a:rPr>
              <a:t>     </a:t>
            </a:r>
            <a:r>
              <a:rPr lang="en-US" sz="2200" dirty="0">
                <a:solidFill>
                  <a:srgbClr val="000000"/>
                </a:solidFill>
                <a:latin typeface="Sylfaen" pitchFamily="18" charset="0"/>
                <a:cs typeface="Courier New" pitchFamily="49" charset="0"/>
              </a:rPr>
              <a:t> </a:t>
            </a:r>
            <a:r>
              <a:rPr lang="en-US" sz="2200" dirty="0">
                <a:solidFill>
                  <a:srgbClr val="000000"/>
                </a:solidFill>
                <a:latin typeface="Georgia" pitchFamily="18" charset="0"/>
                <a:cs typeface="Courier New" pitchFamily="49" charset="0"/>
              </a:rPr>
              <a:t>The Title of the Project is “Pay&amp;Park”</a:t>
            </a:r>
          </a:p>
          <a:p>
            <a:pPr marL="0" lvl="0" indent="0" eaLnBrk="0" fontAlgn="base" hangingPunct="0">
              <a:spcBef>
                <a:spcPct val="0"/>
              </a:spcBef>
              <a:spcAft>
                <a:spcPct val="0"/>
              </a:spcAft>
              <a:buNone/>
              <a:tabLst>
                <a:tab pos="457200" algn="l"/>
              </a:tabLst>
            </a:pPr>
            <a:r>
              <a:rPr lang="en-US" sz="2400" b="1" u="sng" dirty="0">
                <a:solidFill>
                  <a:schemeClr val="accent1"/>
                </a:solidFill>
                <a:latin typeface="Courier New" pitchFamily="49" charset="0"/>
                <a:cs typeface="Courier New" pitchFamily="49" charset="0"/>
              </a:rPr>
              <a:t>purpose</a:t>
            </a:r>
          </a:p>
          <a:p>
            <a:pPr lvl="0" eaLnBrk="0" fontAlgn="base" hangingPunct="0">
              <a:spcBef>
                <a:spcPct val="0"/>
              </a:spcBef>
              <a:spcAft>
                <a:spcPct val="0"/>
              </a:spcAft>
              <a:tabLst>
                <a:tab pos="457200" algn="l"/>
              </a:tabLst>
            </a:pPr>
            <a:r>
              <a:rPr lang="en-US" sz="1900" dirty="0"/>
              <a:t>The main purpose of this project is to automate all possible functionalities of the parking management</a:t>
            </a:r>
          </a:p>
          <a:p>
            <a:pPr marL="0" lvl="0" indent="0" eaLnBrk="0" fontAlgn="base" hangingPunct="0">
              <a:spcBef>
                <a:spcPct val="0"/>
              </a:spcBef>
              <a:spcAft>
                <a:spcPct val="0"/>
              </a:spcAft>
              <a:buNone/>
              <a:tabLst>
                <a:tab pos="457200" algn="l"/>
              </a:tabLst>
            </a:pPr>
            <a:r>
              <a:rPr lang="en-US" sz="1900" dirty="0"/>
              <a:t>.  </a:t>
            </a:r>
          </a:p>
          <a:p>
            <a:pPr eaLnBrk="0" fontAlgn="base" hangingPunct="0">
              <a:spcBef>
                <a:spcPct val="0"/>
              </a:spcBef>
              <a:spcAft>
                <a:spcPct val="0"/>
              </a:spcAft>
              <a:buNone/>
              <a:tabLst>
                <a:tab pos="457200" algn="l"/>
              </a:tabLst>
            </a:pPr>
            <a:r>
              <a:rPr lang="en-US" sz="2400" b="1" u="sng" dirty="0">
                <a:solidFill>
                  <a:srgbClr val="0070C0"/>
                </a:solidFill>
                <a:latin typeface="Sylfaen" pitchFamily="18" charset="0"/>
                <a:ea typeface="Times New Roman" pitchFamily="18" charset="0"/>
                <a:cs typeface="Arial" pitchFamily="34" charset="0"/>
              </a:rPr>
              <a:t>Main objective of the project:</a:t>
            </a:r>
            <a:endParaRPr lang="en-US" sz="2400" dirty="0">
              <a:latin typeface="Arial" pitchFamily="34" charset="0"/>
              <a:cs typeface="Arial" pitchFamily="34" charset="0"/>
            </a:endParaRPr>
          </a:p>
          <a:p>
            <a:pPr>
              <a:buFont typeface="Arial" pitchFamily="34" charset="0"/>
              <a:buChar char="•"/>
            </a:pPr>
            <a:r>
              <a:rPr lang="en-US" sz="2000" dirty="0"/>
              <a:t>The main objective of this project is to introduce an easy and modern parking system which helps customers as well as operators.</a:t>
            </a:r>
          </a:p>
          <a:p>
            <a:endParaRPr lang="en-US" sz="2000" dirty="0"/>
          </a:p>
          <a:p>
            <a:pPr>
              <a:buFont typeface="Arial" pitchFamily="34" charset="0"/>
              <a:buChar char="•"/>
            </a:pPr>
            <a:r>
              <a:rPr lang="en-US" sz="2000" dirty="0"/>
              <a:t>We make this system for Private space owners, malls, hotels to calculate vehicle parking bill by entering in-time and out-time. </a:t>
            </a:r>
          </a:p>
          <a:p>
            <a:pPr>
              <a:buFont typeface="Arial" pitchFamily="34" charset="0"/>
              <a:buChar char="•"/>
            </a:pPr>
            <a:endParaRPr lang="en-US" sz="2000" dirty="0"/>
          </a:p>
          <a:p>
            <a:pPr>
              <a:buFont typeface="Arial" pitchFamily="34" charset="0"/>
              <a:buChar char="•"/>
            </a:pPr>
            <a:r>
              <a:rPr lang="en-US" sz="2000" dirty="0"/>
              <a:t>Even this system helps customer to check nearest parking space and available parking    slots.</a:t>
            </a:r>
          </a:p>
          <a:p>
            <a:pPr>
              <a:buNone/>
            </a:pPr>
            <a:r>
              <a:rPr lang="en-US" sz="2000" dirty="0"/>
              <a:t> </a:t>
            </a:r>
          </a:p>
          <a:p>
            <a:pPr marL="800100" lvl="1" indent="-342900" eaLnBrk="0" fontAlgn="base" hangingPunct="0">
              <a:spcBef>
                <a:spcPct val="0"/>
              </a:spcBef>
              <a:spcAft>
                <a:spcPct val="0"/>
              </a:spcAft>
              <a:buFont typeface="Arial" panose="020B0604020202020204" pitchFamily="34" charset="0"/>
              <a:buChar char="•"/>
              <a:tabLst>
                <a:tab pos="457200" algn="l"/>
              </a:tabLst>
            </a:pPr>
            <a:endParaRPr lang="en-US" sz="2000" dirty="0">
              <a:latin typeface="Sylfaen" pitchFamily="18" charset="0"/>
              <a:cs typeface="Arial" pitchFamily="34" charset="0"/>
            </a:endParaRPr>
          </a:p>
          <a:p>
            <a:endParaRPr lang="en-US" dirty="0"/>
          </a:p>
        </p:txBody>
      </p:sp>
      <p:sp>
        <p:nvSpPr>
          <p:cNvPr id="4" name="Rectangle 3"/>
          <p:cNvSpPr/>
          <p:nvPr/>
        </p:nvSpPr>
        <p:spPr>
          <a:xfrm>
            <a:off x="3124200" y="152400"/>
            <a:ext cx="2743200" cy="646331"/>
          </a:xfrm>
          <a:prstGeom prst="rect">
            <a:avLst/>
          </a:prstGeom>
        </p:spPr>
        <p:txBody>
          <a:bodyPr wrap="square">
            <a:spAutoFit/>
          </a:bodyPr>
          <a:lstStyle/>
          <a:p>
            <a:pPr lvl="0" fontAlgn="base">
              <a:spcBef>
                <a:spcPct val="0"/>
              </a:spcBef>
              <a:spcAft>
                <a:spcPct val="0"/>
              </a:spcAft>
              <a:tabLst>
                <a:tab pos="457200" algn="l"/>
              </a:tabLst>
            </a:pPr>
            <a:r>
              <a:rPr lang="en-US" sz="3600" b="1" u="sng" dirty="0">
                <a:latin typeface="Sylfaen" pitchFamily="18" charset="0"/>
                <a:cs typeface="Arial" pitchFamily="34" charset="0"/>
              </a:rPr>
              <a:t>SYNOPSIS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05000"/>
            <a:ext cx="9001897" cy="329925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57200"/>
            <a:ext cx="9144000" cy="1615827"/>
          </a:xfrm>
          <a:prstGeom prst="rect">
            <a:avLst/>
          </a:prstGeom>
        </p:spPr>
        <p:txBody>
          <a:bodyPr wrap="square">
            <a:spAutoFit/>
          </a:bodyPr>
          <a:lstStyle/>
          <a:p>
            <a:pPr eaLnBrk="0" hangingPunct="0">
              <a:tabLst>
                <a:tab pos="685800" algn="l"/>
              </a:tabLst>
            </a:pPr>
            <a:r>
              <a:rPr lang="en-US" sz="2200" b="1" u="sng" dirty="0">
                <a:solidFill>
                  <a:srgbClr val="0070C0"/>
                </a:solidFill>
                <a:latin typeface="Georgia" pitchFamily="18" charset="0"/>
                <a:cs typeface="Times New Roman" pitchFamily="18" charset="0"/>
              </a:rPr>
              <a:t>Data Flow Diagrams:</a:t>
            </a:r>
            <a:endParaRPr lang="en-US" sz="2200" u="sng" dirty="0">
              <a:solidFill>
                <a:srgbClr val="0070C0"/>
              </a:solidFill>
              <a:latin typeface="Georgia" pitchFamily="18" charset="0"/>
            </a:endParaRPr>
          </a:p>
          <a:p>
            <a:pPr eaLnBrk="0" hangingPunct="0">
              <a:tabLst>
                <a:tab pos="685800" algn="l"/>
              </a:tabLst>
            </a:pPr>
            <a:r>
              <a:rPr lang="en-US" sz="2000" b="1" dirty="0">
                <a:cs typeface="Times New Roman" pitchFamily="18" charset="0"/>
              </a:rPr>
              <a:t>	</a:t>
            </a:r>
            <a:r>
              <a:rPr lang="en-US" sz="1900" dirty="0">
                <a:latin typeface="Georgia" pitchFamily="18" charset="0"/>
                <a:cs typeface="Times New Roman" pitchFamily="18" charset="0"/>
              </a:rPr>
              <a:t>The data flow diagram is a way of expressing system requirements in a graphical form. A DFD also has known a bubble chart as purpose of clarifying system requirements and identifying major transformations that will become programs in design.</a:t>
            </a:r>
            <a:endParaRPr lang="en-US" sz="1900" dirty="0">
              <a:latin typeface="Georgia" pitchFamily="18" charset="0"/>
            </a:endParaRPr>
          </a:p>
        </p:txBody>
      </p:sp>
      <p:sp>
        <p:nvSpPr>
          <p:cNvPr id="5" name="Rectangle 4"/>
          <p:cNvSpPr/>
          <p:nvPr/>
        </p:nvSpPr>
        <p:spPr>
          <a:xfrm>
            <a:off x="228600" y="2286000"/>
            <a:ext cx="2514600" cy="415498"/>
          </a:xfrm>
          <a:prstGeom prst="rect">
            <a:avLst/>
          </a:prstGeom>
        </p:spPr>
        <p:txBody>
          <a:bodyPr wrap="square">
            <a:spAutoFit/>
          </a:bodyPr>
          <a:lstStyle/>
          <a:p>
            <a:pPr eaLnBrk="0" hangingPunct="0"/>
            <a:r>
              <a:rPr lang="en-US" sz="2100" b="1" u="sng" dirty="0">
                <a:solidFill>
                  <a:srgbClr val="0070C0"/>
                </a:solidFill>
                <a:latin typeface="Georgia" pitchFamily="18" charset="0"/>
                <a:cs typeface="Times New Roman" pitchFamily="18" charset="0"/>
              </a:rPr>
              <a:t>DFD Notations:</a:t>
            </a:r>
            <a:endParaRPr lang="en-US" sz="2100" u="sng" dirty="0">
              <a:solidFill>
                <a:srgbClr val="0070C0"/>
              </a:solidFill>
              <a:latin typeface="Georgia" pitchFamily="18" charset="0"/>
            </a:endParaRPr>
          </a:p>
        </p:txBody>
      </p:sp>
      <p:sp useBgFill="1">
        <p:nvSpPr>
          <p:cNvPr id="7" name="Oval 8"/>
          <p:cNvSpPr>
            <a:spLocks noChangeArrowheads="1"/>
          </p:cNvSpPr>
          <p:nvPr/>
        </p:nvSpPr>
        <p:spPr bwMode="auto">
          <a:xfrm>
            <a:off x="685800" y="3048000"/>
            <a:ext cx="1981200" cy="914400"/>
          </a:xfrm>
          <a:prstGeom prst="ellipse">
            <a:avLst/>
          </a:prstGeom>
          <a:ln w="9525">
            <a:solidFill>
              <a:srgbClr val="000000"/>
            </a:solidFill>
            <a:round/>
            <a:headEnd/>
            <a:tailEnd/>
          </a:ln>
        </p:spPr>
        <p:txBody>
          <a:bodyPr/>
          <a:lstStyle/>
          <a:p>
            <a:endParaRPr lang="en-US" dirty="0"/>
          </a:p>
        </p:txBody>
      </p:sp>
      <p:sp>
        <p:nvSpPr>
          <p:cNvPr id="8" name="Text Box 6" descr="Stationery"/>
          <p:cNvSpPr txBox="1">
            <a:spLocks noChangeArrowheads="1"/>
          </p:cNvSpPr>
          <p:nvPr/>
        </p:nvSpPr>
        <p:spPr bwMode="auto">
          <a:xfrm>
            <a:off x="1066800" y="3200400"/>
            <a:ext cx="1066800" cy="228600"/>
          </a:xfrm>
          <a:prstGeom prst="rect">
            <a:avLst/>
          </a:prstGeom>
          <a:noFill/>
          <a:ln w="9525">
            <a:noFill/>
            <a:miter lim="800000"/>
            <a:headEnd/>
            <a:tailEnd/>
          </a:ln>
        </p:spPr>
        <p:txBody>
          <a:bodyPr/>
          <a:lstStyle/>
          <a:p>
            <a:r>
              <a:rPr lang="en-US" sz="1400" b="1" dirty="0">
                <a:cs typeface="Times New Roman" pitchFamily="18" charset="0"/>
              </a:rPr>
              <a:t>   </a:t>
            </a:r>
            <a:r>
              <a:rPr lang="en-US" sz="1500" b="1" dirty="0">
                <a:cs typeface="Times New Roman" pitchFamily="18" charset="0"/>
              </a:rPr>
              <a:t>PROCESS</a:t>
            </a:r>
            <a:endParaRPr lang="en-US" sz="1500" dirty="0"/>
          </a:p>
        </p:txBody>
      </p:sp>
      <p:sp useBgFill="1">
        <p:nvSpPr>
          <p:cNvPr id="9" name="Text Box 5"/>
          <p:cNvSpPr txBox="1">
            <a:spLocks noChangeArrowheads="1"/>
          </p:cNvSpPr>
          <p:nvPr/>
        </p:nvSpPr>
        <p:spPr bwMode="auto">
          <a:xfrm>
            <a:off x="533400" y="4343400"/>
            <a:ext cx="2362200" cy="457200"/>
          </a:xfrm>
          <a:prstGeom prst="rect">
            <a:avLst/>
          </a:prstGeom>
          <a:ln w="9525">
            <a:solidFill>
              <a:srgbClr val="000000"/>
            </a:solidFill>
            <a:miter lim="800000"/>
            <a:headEnd/>
            <a:tailEnd/>
          </a:ln>
        </p:spPr>
        <p:txBody>
          <a:bodyPr/>
          <a:lstStyle/>
          <a:p>
            <a:r>
              <a:rPr lang="en-US" sz="1200" b="1" dirty="0">
                <a:cs typeface="Times New Roman" pitchFamily="18" charset="0"/>
              </a:rPr>
              <a:t>       </a:t>
            </a:r>
            <a:r>
              <a:rPr lang="en-US" sz="1500" b="1" dirty="0">
                <a:cs typeface="Times New Roman" pitchFamily="18" charset="0"/>
              </a:rPr>
              <a:t>EXTERNAL  ENTITY</a:t>
            </a:r>
            <a:endParaRPr lang="en-US" sz="1500" dirty="0"/>
          </a:p>
        </p:txBody>
      </p:sp>
      <p:sp>
        <p:nvSpPr>
          <p:cNvPr id="10" name="Rectangle 23"/>
          <p:cNvSpPr>
            <a:spLocks noChangeArrowheads="1"/>
          </p:cNvSpPr>
          <p:nvPr/>
        </p:nvSpPr>
        <p:spPr bwMode="auto">
          <a:xfrm>
            <a:off x="4800600" y="3124200"/>
            <a:ext cx="1289327" cy="323165"/>
          </a:xfrm>
          <a:prstGeom prst="rect">
            <a:avLst/>
          </a:prstGeom>
          <a:noFill/>
          <a:ln w="9525">
            <a:noFill/>
            <a:miter lim="800000"/>
            <a:headEnd/>
            <a:tailEnd/>
          </a:ln>
        </p:spPr>
        <p:txBody>
          <a:bodyPr wrap="none" anchor="ctr">
            <a:spAutoFit/>
          </a:bodyPr>
          <a:lstStyle/>
          <a:p>
            <a:r>
              <a:rPr lang="en-US" sz="1500" b="1" dirty="0"/>
              <a:t>DATA FLOW</a:t>
            </a:r>
          </a:p>
        </p:txBody>
      </p:sp>
      <p:cxnSp>
        <p:nvCxnSpPr>
          <p:cNvPr id="11" name="Straight Arrow Connector 10"/>
          <p:cNvCxnSpPr/>
          <p:nvPr/>
        </p:nvCxnSpPr>
        <p:spPr>
          <a:xfrm>
            <a:off x="4800600" y="3581400"/>
            <a:ext cx="1600200"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48200" y="4419600"/>
            <a:ext cx="2286000" cy="323165"/>
          </a:xfrm>
          <a:prstGeom prst="rect">
            <a:avLst/>
          </a:prstGeom>
          <a:noFill/>
        </p:spPr>
        <p:txBody>
          <a:bodyPr wrap="square" rtlCol="0">
            <a:spAutoFit/>
          </a:bodyPr>
          <a:lstStyle/>
          <a:p>
            <a:r>
              <a:rPr lang="en-US" sz="1500" b="1" dirty="0"/>
              <a:t>      DATA STORE</a:t>
            </a:r>
          </a:p>
        </p:txBody>
      </p:sp>
      <p:cxnSp>
        <p:nvCxnSpPr>
          <p:cNvPr id="13" name="Straight Connector 12"/>
          <p:cNvCxnSpPr/>
          <p:nvPr/>
        </p:nvCxnSpPr>
        <p:spPr>
          <a:xfrm>
            <a:off x="4724400" y="4419600"/>
            <a:ext cx="16764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H="1">
            <a:off x="4724400" y="4800600"/>
            <a:ext cx="16764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0" y="5181600"/>
            <a:ext cx="9144000" cy="1354217"/>
          </a:xfrm>
          <a:prstGeom prst="rect">
            <a:avLst/>
          </a:prstGeom>
        </p:spPr>
        <p:txBody>
          <a:bodyPr wrap="square">
            <a:spAutoFit/>
          </a:bodyPr>
          <a:lstStyle/>
          <a:p>
            <a:pPr>
              <a:tabLst>
                <a:tab pos="285750" algn="l"/>
              </a:tabLst>
            </a:pPr>
            <a:r>
              <a:rPr lang="en-US" sz="2200" b="1" u="sng" dirty="0">
                <a:solidFill>
                  <a:srgbClr val="0070C0"/>
                </a:solidFill>
                <a:latin typeface="Georgia" pitchFamily="18" charset="0"/>
                <a:cs typeface="Times New Roman" pitchFamily="18" charset="0"/>
              </a:rPr>
              <a:t>Process:</a:t>
            </a:r>
            <a:endParaRPr lang="en-US" sz="2200" u="sng" dirty="0">
              <a:solidFill>
                <a:srgbClr val="0070C0"/>
              </a:solidFill>
              <a:latin typeface="Georgia" pitchFamily="18" charset="0"/>
            </a:endParaRPr>
          </a:p>
          <a:p>
            <a:pPr eaLnBrk="0" hangingPunct="0">
              <a:tabLst>
                <a:tab pos="285750" algn="l"/>
              </a:tabLst>
            </a:pPr>
            <a:r>
              <a:rPr lang="en-US" sz="2000" b="1" dirty="0">
                <a:latin typeface="Georgia" pitchFamily="18" charset="0"/>
                <a:cs typeface="Times New Roman" pitchFamily="18" charset="0"/>
              </a:rPr>
              <a:t>   </a:t>
            </a:r>
            <a:r>
              <a:rPr lang="en-US" sz="1900" dirty="0">
                <a:latin typeface="Georgia" pitchFamily="18" charset="0"/>
                <a:cs typeface="Times New Roman" pitchFamily="18" charset="0"/>
              </a:rPr>
              <a:t>A </a:t>
            </a:r>
            <a:r>
              <a:rPr lang="en-US" sz="1900" b="1" dirty="0">
                <a:latin typeface="Georgia" pitchFamily="18" charset="0"/>
                <a:cs typeface="Times New Roman" pitchFamily="18" charset="0"/>
              </a:rPr>
              <a:t>circle </a:t>
            </a:r>
            <a:r>
              <a:rPr lang="en-US" sz="1900" dirty="0">
                <a:latin typeface="Georgia" pitchFamily="18" charset="0"/>
                <a:cs typeface="Times New Roman" pitchFamily="18" charset="0"/>
              </a:rPr>
              <a:t>or a </a:t>
            </a:r>
            <a:r>
              <a:rPr lang="en-US" sz="1900" b="1" dirty="0">
                <a:latin typeface="Georgia" pitchFamily="18" charset="0"/>
                <a:cs typeface="Times New Roman" pitchFamily="18" charset="0"/>
              </a:rPr>
              <a:t>Bubble </a:t>
            </a:r>
            <a:r>
              <a:rPr lang="en-US" sz="1900" dirty="0">
                <a:latin typeface="Georgia" pitchFamily="18" charset="0"/>
                <a:cs typeface="Times New Roman" pitchFamily="18" charset="0"/>
              </a:rPr>
              <a:t>represents a process that transforms data from one form to     another by performing some tasks with the data. The process name must be given a general idea of its function.</a:t>
            </a:r>
            <a:endParaRPr lang="en-US" sz="1900" dirty="0">
              <a:latin typeface="Georg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763000" cy="3231654"/>
          </a:xfrm>
          <a:prstGeom prst="rect">
            <a:avLst/>
          </a:prstGeom>
        </p:spPr>
        <p:txBody>
          <a:bodyPr wrap="square">
            <a:spAutoFit/>
          </a:bodyPr>
          <a:lstStyle/>
          <a:p>
            <a:pPr eaLnBrk="0" hangingPunct="0">
              <a:tabLst>
                <a:tab pos="285750" algn="l"/>
              </a:tabLst>
            </a:pPr>
            <a:r>
              <a:rPr lang="en-US" sz="2200" b="1" u="sng" dirty="0">
                <a:solidFill>
                  <a:srgbClr val="0070C0"/>
                </a:solidFill>
                <a:latin typeface="Georgia" pitchFamily="18" charset="0"/>
                <a:cs typeface="Times New Roman" pitchFamily="18" charset="0"/>
              </a:rPr>
              <a:t>Data Flow:</a:t>
            </a:r>
            <a:endParaRPr lang="en-US" sz="2200" u="sng" dirty="0">
              <a:solidFill>
                <a:srgbClr val="0070C0"/>
              </a:solidFill>
              <a:latin typeface="Georgia" pitchFamily="18" charset="0"/>
            </a:endParaRPr>
          </a:p>
          <a:p>
            <a:pPr eaLnBrk="0" hangingPunct="0">
              <a:tabLst>
                <a:tab pos="285750" algn="l"/>
              </a:tabLst>
            </a:pPr>
            <a:r>
              <a:rPr lang="en-US" sz="1900" dirty="0">
                <a:latin typeface="Georgia" pitchFamily="18" charset="0"/>
                <a:cs typeface="Times New Roman" pitchFamily="18" charset="0"/>
              </a:rPr>
              <a:t>       An </a:t>
            </a:r>
            <a:r>
              <a:rPr lang="en-US" sz="1900" b="1" dirty="0">
                <a:latin typeface="Georgia" pitchFamily="18" charset="0"/>
                <a:cs typeface="Times New Roman" pitchFamily="18" charset="0"/>
              </a:rPr>
              <a:t>arrow </a:t>
            </a:r>
            <a:r>
              <a:rPr lang="en-US" sz="1900" dirty="0">
                <a:latin typeface="Georgia" pitchFamily="18" charset="0"/>
                <a:cs typeface="Times New Roman" pitchFamily="18" charset="0"/>
              </a:rPr>
              <a:t>represents data flow. It represents the path over which data travels in the system. A data flow can move between processes, flow into or out of data stores, to and from external entities. It must be given a name above the arrowhead showing the direction of flow.</a:t>
            </a:r>
          </a:p>
          <a:p>
            <a:pPr eaLnBrk="0" hangingPunct="0">
              <a:tabLst>
                <a:tab pos="285750" algn="l"/>
              </a:tabLst>
            </a:pPr>
            <a:endParaRPr lang="en-US" sz="2000" b="1" dirty="0">
              <a:solidFill>
                <a:srgbClr val="0000CC"/>
              </a:solidFill>
              <a:cs typeface="Times New Roman" pitchFamily="18" charset="0"/>
            </a:endParaRPr>
          </a:p>
          <a:p>
            <a:pPr eaLnBrk="0" hangingPunct="0">
              <a:tabLst>
                <a:tab pos="285750" algn="l"/>
              </a:tabLst>
            </a:pPr>
            <a:r>
              <a:rPr lang="en-US" sz="2200" b="1" u="sng" dirty="0">
                <a:solidFill>
                  <a:srgbClr val="0070C0"/>
                </a:solidFill>
                <a:latin typeface="Georgia" pitchFamily="18" charset="0"/>
                <a:cs typeface="Times New Roman" pitchFamily="18" charset="0"/>
              </a:rPr>
              <a:t>External Entity:</a:t>
            </a:r>
            <a:endParaRPr lang="en-US" sz="2200" u="sng" dirty="0">
              <a:solidFill>
                <a:srgbClr val="0070C0"/>
              </a:solidFill>
              <a:latin typeface="Georgia" pitchFamily="18" charset="0"/>
            </a:endParaRPr>
          </a:p>
          <a:p>
            <a:pPr eaLnBrk="0" hangingPunct="0">
              <a:tabLst>
                <a:tab pos="285750" algn="l"/>
              </a:tabLst>
            </a:pPr>
            <a:r>
              <a:rPr lang="en-US" sz="1900" b="1" dirty="0">
                <a:latin typeface="Georgia" pitchFamily="18" charset="0"/>
                <a:cs typeface="Times New Roman" pitchFamily="18" charset="0"/>
              </a:rPr>
              <a:t>       </a:t>
            </a:r>
            <a:r>
              <a:rPr lang="en-US" sz="1900" dirty="0">
                <a:latin typeface="Georgia" pitchFamily="18" charset="0"/>
                <a:cs typeface="Times New Roman" pitchFamily="18" charset="0"/>
              </a:rPr>
              <a:t>A </a:t>
            </a:r>
            <a:r>
              <a:rPr lang="en-US" sz="1900" b="1" dirty="0">
                <a:latin typeface="Georgia" pitchFamily="18" charset="0"/>
                <a:cs typeface="Times New Roman" pitchFamily="18" charset="0"/>
              </a:rPr>
              <a:t>rectangle, </a:t>
            </a:r>
            <a:r>
              <a:rPr lang="en-US" sz="1900" dirty="0">
                <a:latin typeface="Georgia" pitchFamily="18" charset="0"/>
                <a:cs typeface="Times New Roman" pitchFamily="18" charset="0"/>
              </a:rPr>
              <a:t>which defines the source or destination of system data also called as external entity. An external entity is not responsible for any task performed by the system.</a:t>
            </a:r>
            <a:endParaRPr lang="en-US" sz="1900" dirty="0">
              <a:latin typeface="Georgia" pitchFamily="18" charset="0"/>
            </a:endParaRPr>
          </a:p>
        </p:txBody>
      </p:sp>
      <p:sp>
        <p:nvSpPr>
          <p:cNvPr id="5" name="Rectangle 4"/>
          <p:cNvSpPr/>
          <p:nvPr/>
        </p:nvSpPr>
        <p:spPr>
          <a:xfrm>
            <a:off x="304800" y="3962400"/>
            <a:ext cx="8839200" cy="1308050"/>
          </a:xfrm>
          <a:prstGeom prst="rect">
            <a:avLst/>
          </a:prstGeom>
        </p:spPr>
        <p:txBody>
          <a:bodyPr wrap="square">
            <a:spAutoFit/>
          </a:bodyPr>
          <a:lstStyle/>
          <a:p>
            <a:pPr eaLnBrk="0" hangingPunct="0">
              <a:tabLst>
                <a:tab pos="285750" algn="l"/>
              </a:tabLst>
            </a:pPr>
            <a:r>
              <a:rPr lang="en-US" sz="2200" b="1" u="sng" dirty="0">
                <a:solidFill>
                  <a:srgbClr val="0070C0"/>
                </a:solidFill>
                <a:latin typeface="Georgia" pitchFamily="18" charset="0"/>
                <a:cs typeface="Times New Roman" pitchFamily="18" charset="0"/>
              </a:rPr>
              <a:t>Rules for constructing DFD:</a:t>
            </a:r>
          </a:p>
          <a:p>
            <a:pPr eaLnBrk="0" hangingPunct="0">
              <a:buFontTx/>
              <a:buAutoNum type="arabicPeriod"/>
              <a:tabLst>
                <a:tab pos="285750" algn="l"/>
              </a:tabLst>
            </a:pPr>
            <a:r>
              <a:rPr lang="en-US" sz="1900" dirty="0">
                <a:latin typeface="Georgia" pitchFamily="18" charset="0"/>
                <a:cs typeface="Times New Roman" pitchFamily="18" charset="0"/>
              </a:rPr>
              <a:t>Process should be named for easy understanding.</a:t>
            </a:r>
            <a:endParaRPr lang="en-US" sz="1900" dirty="0">
              <a:latin typeface="Georgia" pitchFamily="18" charset="0"/>
            </a:endParaRPr>
          </a:p>
          <a:p>
            <a:pPr eaLnBrk="0" hangingPunct="0">
              <a:buFontTx/>
              <a:buAutoNum type="arabicPeriod"/>
              <a:tabLst>
                <a:tab pos="285750" algn="l"/>
              </a:tabLst>
            </a:pPr>
            <a:r>
              <a:rPr lang="en-US" sz="1900" dirty="0">
                <a:latin typeface="Georgia" pitchFamily="18" charset="0"/>
                <a:cs typeface="Times New Roman" pitchFamily="18" charset="0"/>
              </a:rPr>
              <a:t>The direction of flow, top to bottom and from left to right should be  specified.</a:t>
            </a:r>
            <a:endParaRPr lang="en-US" sz="1900" dirty="0">
              <a:latin typeface="Georgia" pitchFamily="18" charset="0"/>
            </a:endParaRPr>
          </a:p>
          <a:p>
            <a:pPr eaLnBrk="0" hangingPunct="0">
              <a:buFontTx/>
              <a:buAutoNum type="arabicPeriod"/>
              <a:tabLst>
                <a:tab pos="285750" algn="l"/>
              </a:tabLst>
            </a:pPr>
            <a:r>
              <a:rPr lang="en-US" sz="1900" dirty="0">
                <a:latin typeface="Georgia" pitchFamily="18" charset="0"/>
                <a:cs typeface="Times New Roman" pitchFamily="18" charset="0"/>
              </a:rPr>
              <a:t>The direction flow should not allow any kind of loops.</a:t>
            </a:r>
            <a:endParaRPr lang="en-US" sz="1900" dirty="0">
              <a:latin typeface="Georg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90600"/>
            <a:ext cx="1016945" cy="369332"/>
          </a:xfrm>
          <a:prstGeom prst="rect">
            <a:avLst/>
          </a:prstGeom>
          <a:noFill/>
        </p:spPr>
        <p:txBody>
          <a:bodyPr wrap="none" rtlCol="0">
            <a:spAutoFit/>
          </a:bodyPr>
          <a:lstStyle/>
          <a:p>
            <a:r>
              <a:rPr lang="en-US" dirty="0"/>
              <a:t>LEVEL-1</a:t>
            </a:r>
          </a:p>
        </p:txBody>
      </p:sp>
      <p:pic>
        <p:nvPicPr>
          <p:cNvPr id="8" name="Content Placeholder 7"/>
          <p:cNvPicPr>
            <a:picLocks noGrp="1" noChangeAspect="1"/>
          </p:cNvPicPr>
          <p:nvPr>
            <p:ph idx="1"/>
          </p:nvPr>
        </p:nvPicPr>
        <p:blipFill>
          <a:blip r:embed="rId2"/>
          <a:stretch>
            <a:fillRect/>
          </a:stretch>
        </p:blipFill>
        <p:spPr>
          <a:xfrm>
            <a:off x="-3050177" y="-1219200"/>
            <a:ext cx="11277600" cy="6400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66800"/>
            <a:ext cx="1057021" cy="369332"/>
          </a:xfrm>
          <a:prstGeom prst="rect">
            <a:avLst/>
          </a:prstGeom>
          <a:noFill/>
        </p:spPr>
        <p:txBody>
          <a:bodyPr wrap="none" rtlCol="0">
            <a:spAutoFit/>
          </a:bodyPr>
          <a:lstStyle/>
          <a:p>
            <a:r>
              <a:rPr lang="en-US" dirty="0"/>
              <a:t>LEVEL-2</a:t>
            </a:r>
          </a:p>
        </p:txBody>
      </p:sp>
      <p:pic>
        <p:nvPicPr>
          <p:cNvPr id="7" name="Content Placeholder 6"/>
          <p:cNvPicPr>
            <a:picLocks noGrp="1" noChangeAspect="1"/>
          </p:cNvPicPr>
          <p:nvPr>
            <p:ph idx="1"/>
          </p:nvPr>
        </p:nvPicPr>
        <p:blipFill>
          <a:blip r:embed="rId2"/>
          <a:stretch>
            <a:fillRect/>
          </a:stretch>
        </p:blipFill>
        <p:spPr>
          <a:xfrm>
            <a:off x="-304800" y="609600"/>
            <a:ext cx="8610599" cy="5791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520337"/>
            <a:ext cx="8839199" cy="6324600"/>
          </a:xfrm>
          <a:prstGeom prst="rect">
            <a:avLst/>
          </a:prstGeom>
        </p:spPr>
      </p:pic>
    </p:spTree>
    <p:extLst>
      <p:ext uri="{BB962C8B-B14F-4D97-AF65-F5344CB8AC3E}">
        <p14:creationId xmlns:p14="http://schemas.microsoft.com/office/powerpoint/2010/main" val="62887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475343"/>
            <a:ext cx="9491983" cy="6356531"/>
          </a:xfrm>
          <a:prstGeom prst="rect">
            <a:avLst/>
          </a:prstGeom>
        </p:spPr>
      </p:pic>
    </p:spTree>
    <p:extLst>
      <p:ext uri="{BB962C8B-B14F-4D97-AF65-F5344CB8AC3E}">
        <p14:creationId xmlns:p14="http://schemas.microsoft.com/office/powerpoint/2010/main" val="3212736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228600"/>
            <a:ext cx="8083179" cy="6858000"/>
          </a:xfrm>
          <a:prstGeom prst="rect">
            <a:avLst/>
          </a:prstGeom>
        </p:spPr>
      </p:pic>
    </p:spTree>
    <p:extLst>
      <p:ext uri="{BB962C8B-B14F-4D97-AF65-F5344CB8AC3E}">
        <p14:creationId xmlns:p14="http://schemas.microsoft.com/office/powerpoint/2010/main" val="3985894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400" y="838200"/>
            <a:ext cx="8102195" cy="5867400"/>
          </a:xfrm>
          <a:prstGeom prst="rect">
            <a:avLst/>
          </a:prstGeom>
        </p:spPr>
      </p:pic>
    </p:spTree>
    <p:extLst>
      <p:ext uri="{BB962C8B-B14F-4D97-AF65-F5344CB8AC3E}">
        <p14:creationId xmlns:p14="http://schemas.microsoft.com/office/powerpoint/2010/main" val="268652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1143000" y="1524000"/>
            <a:ext cx="6934200" cy="3429000"/>
          </a:xfrm>
          <a:prstGeom prst="horizontalScroll">
            <a:avLst/>
          </a:prstGeom>
          <a:blipFill dpi="0" rotWithShape="1">
            <a:blip r:embed="rId2">
              <a:alphaModFix amt="94000"/>
            </a:blip>
            <a:srcRect/>
            <a:stretch>
              <a:fillRect/>
            </a:stretch>
          </a:blip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6000" dirty="0">
                <a:ln>
                  <a:solidFill>
                    <a:srgbClr val="7030A0"/>
                  </a:solidFill>
                </a:ln>
                <a:solidFill>
                  <a:schemeClr val="bg1"/>
                </a:solidFill>
                <a:effectLst>
                  <a:glow rad="101600">
                    <a:schemeClr val="accent4">
                      <a:satMod val="175000"/>
                      <a:alpha val="40000"/>
                    </a:schemeClr>
                  </a:glow>
                </a:effectLst>
                <a:latin typeface="Algerian" pitchFamily="82" charset="0"/>
                <a:cs typeface="Vijaya" pitchFamily="34" charset="0"/>
              </a:rPr>
              <a:t>DATABASE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990600" y="990600"/>
            <a:ext cx="8001000" cy="5334000"/>
          </a:xfrm>
        </p:spPr>
        <p:txBody>
          <a:bodyPr>
            <a:normAutofit/>
          </a:bodyPr>
          <a:lstStyle/>
          <a:p>
            <a:pPr marL="0" lvl="0" indent="0" fontAlgn="base">
              <a:spcBef>
                <a:spcPct val="0"/>
              </a:spcBef>
              <a:spcAft>
                <a:spcPct val="0"/>
              </a:spcAft>
              <a:buClrTx/>
              <a:buSzTx/>
              <a:buNone/>
              <a:tabLst>
                <a:tab pos="457200" algn="l"/>
              </a:tabLst>
            </a:pPr>
            <a:endParaRPr lang="en-US" sz="2800" dirty="0">
              <a:latin typeface="Arial" pitchFamily="34" charset="0"/>
              <a:cs typeface="Arial" pitchFamily="34" charset="0"/>
            </a:endParaRPr>
          </a:p>
          <a:p>
            <a:pPr>
              <a:buNone/>
            </a:pPr>
            <a:r>
              <a:rPr lang="en-US" sz="2800" b="1" u="sng" dirty="0">
                <a:solidFill>
                  <a:srgbClr val="7030A0"/>
                </a:solidFill>
                <a:latin typeface="Georgia" pitchFamily="18" charset="0"/>
                <a:ea typeface="Times New Roman" pitchFamily="18" charset="0"/>
                <a:cs typeface="Arial" pitchFamily="34" charset="0"/>
              </a:rPr>
              <a:t>Problem </a:t>
            </a:r>
            <a:r>
              <a:rPr lang="en-US" sz="2800" b="1" u="sng" dirty="0" err="1">
                <a:solidFill>
                  <a:srgbClr val="7030A0"/>
                </a:solidFill>
                <a:latin typeface="Georgia" pitchFamily="18" charset="0"/>
                <a:ea typeface="Times New Roman" pitchFamily="18" charset="0"/>
                <a:cs typeface="Arial" pitchFamily="34" charset="0"/>
              </a:rPr>
              <a:t>Analesis</a:t>
            </a:r>
            <a:r>
              <a:rPr lang="en-US" sz="2800" b="1" u="sng" dirty="0">
                <a:solidFill>
                  <a:srgbClr val="7030A0"/>
                </a:solidFill>
                <a:latin typeface="Georgia" pitchFamily="18" charset="0"/>
                <a:ea typeface="Times New Roman" pitchFamily="18" charset="0"/>
                <a:cs typeface="Arial" pitchFamily="34" charset="0"/>
              </a:rPr>
              <a:t>:</a:t>
            </a:r>
          </a:p>
          <a:p>
            <a:r>
              <a:rPr lang="en-US" sz="2800" b="1" dirty="0"/>
              <a:t>Existing System:</a:t>
            </a:r>
          </a:p>
          <a:p>
            <a:pPr>
              <a:buNone/>
            </a:pPr>
            <a:r>
              <a:rPr lang="en-US" sz="2800" dirty="0"/>
              <a:t>    </a:t>
            </a:r>
            <a:r>
              <a:rPr lang="en-US" sz="2200" dirty="0"/>
              <a:t>In the present system parking record of a vehicle entered manually. The employee has to enter all the details by himself</a:t>
            </a:r>
            <a:r>
              <a:rPr lang="en-US" sz="2800" dirty="0"/>
              <a:t>.  </a:t>
            </a:r>
          </a:p>
          <a:p>
            <a:pPr>
              <a:buNone/>
            </a:pPr>
            <a:r>
              <a:rPr lang="en-US" sz="2800" b="1" dirty="0"/>
              <a:t> </a:t>
            </a:r>
            <a:endParaRPr lang="en-US" sz="2800" dirty="0"/>
          </a:p>
          <a:p>
            <a:r>
              <a:rPr lang="en-US" sz="2800" b="1" dirty="0"/>
              <a:t>Proposed System:</a:t>
            </a:r>
            <a:endParaRPr lang="en-US" sz="2800" dirty="0"/>
          </a:p>
          <a:p>
            <a:pPr>
              <a:buNone/>
            </a:pPr>
            <a:r>
              <a:rPr lang="en-US" sz="2800" dirty="0"/>
              <a:t>   </a:t>
            </a:r>
            <a:r>
              <a:rPr lang="en-US" sz="2000" dirty="0"/>
              <a:t>Here everything is generated automatically.  The employee only enter vehicle number and customer name everything else like entry time and exit time, number of hours and the fees is generated automatically</a:t>
            </a:r>
            <a:r>
              <a:rPr lang="en-US" sz="2400" dirty="0"/>
              <a:t>.</a:t>
            </a:r>
          </a:p>
          <a:p>
            <a:pPr marL="0" lvl="0" indent="0" eaLnBrk="0" fontAlgn="base" hangingPunct="0">
              <a:spcBef>
                <a:spcPct val="0"/>
              </a:spcBef>
              <a:spcAft>
                <a:spcPct val="0"/>
              </a:spcAft>
              <a:buClrTx/>
              <a:buSzTx/>
              <a:buNone/>
              <a:tabLst>
                <a:tab pos="457200" algn="l"/>
              </a:tabLst>
            </a:pPr>
            <a:endParaRPr lang="en-US" sz="2800" b="1" u="sng" dirty="0">
              <a:solidFill>
                <a:srgbClr val="7030A0"/>
              </a:solidFill>
              <a:latin typeface="Georgia" pitchFamily="18" charset="0"/>
              <a:ea typeface="Times New Roman" pitchFamily="18"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991600" cy="1923604"/>
          </a:xfrm>
          <a:prstGeom prst="rect">
            <a:avLst/>
          </a:prstGeom>
        </p:spPr>
        <p:txBody>
          <a:bodyPr wrap="square">
            <a:spAutoFit/>
          </a:bodyPr>
          <a:lstStyle/>
          <a:p>
            <a:pPr eaLnBrk="0" hangingPunct="0"/>
            <a:r>
              <a:rPr lang="en-US" sz="2200" b="1" u="sng" dirty="0">
                <a:solidFill>
                  <a:srgbClr val="0070C0"/>
                </a:solidFill>
                <a:latin typeface="Georgia" pitchFamily="18" charset="0"/>
                <a:cs typeface="Times New Roman" pitchFamily="18" charset="0"/>
              </a:rPr>
              <a:t>Introduction:  </a:t>
            </a:r>
          </a:p>
          <a:p>
            <a:pPr eaLnBrk="0" hangingPunct="0"/>
            <a:r>
              <a:rPr lang="en-US" b="1" dirty="0">
                <a:cs typeface="Times New Roman" pitchFamily="18" charset="0"/>
              </a:rPr>
              <a:t>	</a:t>
            </a:r>
            <a:r>
              <a:rPr lang="en-US" sz="2100" b="1" dirty="0">
                <a:latin typeface="Georgia" pitchFamily="18" charset="0"/>
                <a:cs typeface="Times New Roman" pitchFamily="18" charset="0"/>
              </a:rPr>
              <a:t> </a:t>
            </a:r>
            <a:r>
              <a:rPr lang="en-US" sz="1900" dirty="0">
                <a:latin typeface="Georgia" pitchFamily="18" charset="0"/>
                <a:cs typeface="Times New Roman" pitchFamily="18" charset="0"/>
              </a:rPr>
              <a:t>Database Design maintains the data required by the System. Database tables used are described in the following sections.</a:t>
            </a:r>
            <a:endParaRPr lang="en-US" sz="1900" dirty="0">
              <a:latin typeface="Georgia" pitchFamily="18" charset="0"/>
            </a:endParaRPr>
          </a:p>
          <a:p>
            <a:pPr eaLnBrk="0" hangingPunct="0"/>
            <a:r>
              <a:rPr lang="en-US" sz="1900" dirty="0">
                <a:latin typeface="Georgia" pitchFamily="18" charset="0"/>
                <a:cs typeface="Times New Roman" pitchFamily="18" charset="0"/>
              </a:rPr>
              <a:t>  The new database design has been suggested to overcome the non-integration</a:t>
            </a:r>
            <a:r>
              <a:rPr lang="en-US" sz="1900" dirty="0">
                <a:latin typeface="Georgia" pitchFamily="18" charset="0"/>
              </a:rPr>
              <a:t> </a:t>
            </a:r>
            <a:r>
              <a:rPr lang="en-US" sz="1900" dirty="0">
                <a:latin typeface="Georgia" pitchFamily="18" charset="0"/>
                <a:cs typeface="Times New Roman" pitchFamily="18" charset="0"/>
              </a:rPr>
              <a:t>Problems that were in the existing system. The entire system will use single integrated database. This gives the synergism to the system.	</a:t>
            </a:r>
            <a:endParaRPr lang="en-US" sz="1900" dirty="0">
              <a:latin typeface="Georgia" pitchFamily="18" charset="0"/>
            </a:endParaRPr>
          </a:p>
        </p:txBody>
      </p:sp>
      <p:sp>
        <p:nvSpPr>
          <p:cNvPr id="5" name="TextBox 4"/>
          <p:cNvSpPr txBox="1"/>
          <p:nvPr/>
        </p:nvSpPr>
        <p:spPr>
          <a:xfrm>
            <a:off x="228600" y="3048000"/>
            <a:ext cx="3200400" cy="430887"/>
          </a:xfrm>
          <a:prstGeom prst="rect">
            <a:avLst/>
          </a:prstGeom>
          <a:noFill/>
        </p:spPr>
        <p:txBody>
          <a:bodyPr wrap="square" rtlCol="0">
            <a:spAutoFit/>
          </a:bodyPr>
          <a:lstStyle/>
          <a:p>
            <a:r>
              <a:rPr lang="en-US" sz="2200" b="1" u="sng" dirty="0">
                <a:solidFill>
                  <a:srgbClr val="0070C0"/>
                </a:solidFill>
                <a:latin typeface="Georgia" pitchFamily="18" charset="0"/>
              </a:rPr>
              <a:t>Schema Description:</a:t>
            </a:r>
          </a:p>
        </p:txBody>
      </p:sp>
      <p:graphicFrame>
        <p:nvGraphicFramePr>
          <p:cNvPr id="7" name="Table 6"/>
          <p:cNvGraphicFramePr>
            <a:graphicFrameLocks noGrp="1"/>
          </p:cNvGraphicFramePr>
          <p:nvPr/>
        </p:nvGraphicFramePr>
        <p:xfrm>
          <a:off x="1143000" y="4648200"/>
          <a:ext cx="6080760" cy="1402337"/>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marL="0" marR="0" algn="l">
                        <a:lnSpc>
                          <a:spcPct val="107000"/>
                        </a:lnSpc>
                        <a:spcBef>
                          <a:spcPts val="0"/>
                        </a:spcBef>
                        <a:spcAft>
                          <a:spcPts val="0"/>
                        </a:spcAft>
                        <a:tabLst>
                          <a:tab pos="657225" algn="l"/>
                        </a:tabLs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657225" algn="l"/>
                        </a:tabLs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l">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admin_id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000" dirty="0">
                          <a:solidFill>
                            <a:srgbClr val="444444"/>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Admin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15240" marR="15240" algn="l">
                        <a:lnSpc>
                          <a:spcPct val="107000"/>
                        </a:lnSpc>
                        <a:spcBef>
                          <a:spcPts val="120"/>
                        </a:spcBef>
                        <a:spcAft>
                          <a:spcPts val="120"/>
                        </a:spcAft>
                      </a:pPr>
                      <a:r>
                        <a:rPr lang="en-US" sz="1000" b="1" dirty="0">
                          <a:solidFill>
                            <a:srgbClr val="000000"/>
                          </a:solidFill>
                          <a:latin typeface="Arial"/>
                          <a:ea typeface="Calibri"/>
                          <a:cs typeface="Times New Roman"/>
                        </a:rPr>
                        <a:t>admin_name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Admin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l">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login_id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Login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l">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password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varchar(100)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Password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l">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381000" y="3962400"/>
            <a:ext cx="1981889" cy="369332"/>
          </a:xfrm>
          <a:prstGeom prst="rect">
            <a:avLst/>
          </a:prstGeom>
          <a:noFill/>
        </p:spPr>
        <p:txBody>
          <a:bodyPr wrap="none" rtlCol="0">
            <a:spAutoFit/>
          </a:bodyPr>
          <a:lstStyle/>
          <a:p>
            <a:r>
              <a:rPr lang="en-US" dirty="0"/>
              <a:t>Tablename:admin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524000" y="381000"/>
          <a:ext cx="6080760" cy="1630620"/>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branch_id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Branch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branch_name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Branch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branch_details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text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Branch details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text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contact_no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varchar(15)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Contact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52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57225" algn="l"/>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branch</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57225" algn="l"/>
              </a:tabLst>
            </a:pPr>
            <a:endParaRPr kumimoji="0" lang="en-US" sz="1800" b="0" i="0" u="none" strike="noStrike" cap="none" normalizeH="0" baseline="0" dirty="0">
              <a:ln>
                <a:noFill/>
              </a:ln>
              <a:solidFill>
                <a:schemeClr val="tx1"/>
              </a:solidFill>
              <a:effectLst/>
              <a:latin typeface="Arial" pitchFamily="34" charset="0"/>
            </a:endParaRPr>
          </a:p>
        </p:txBody>
      </p:sp>
      <p:graphicFrame>
        <p:nvGraphicFramePr>
          <p:cNvPr id="11" name="Table 10"/>
          <p:cNvGraphicFramePr>
            <a:graphicFrameLocks noGrp="1"/>
          </p:cNvGraphicFramePr>
          <p:nvPr/>
        </p:nvGraphicFramePr>
        <p:xfrm>
          <a:off x="1524000" y="2590800"/>
          <a:ext cx="6080760" cy="1402337"/>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customer_id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Customer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customer_name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Customer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mobile_no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Mobile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000" dirty="0">
                          <a:solidFill>
                            <a:srgbClr val="000000"/>
                          </a:solidFill>
                          <a:latin typeface="Arial"/>
                          <a:ea typeface="Calibri"/>
                          <a:cs typeface="Times New Roman"/>
                        </a:rPr>
                        <a:t>text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tabLst>
                          <a:tab pos="657225" algn="l"/>
                        </a:tabLst>
                      </a:pPr>
                      <a:r>
                        <a:rPr lang="en-US" sz="1000" b="1" dirty="0">
                          <a:solidFill>
                            <a:srgbClr val="000000"/>
                          </a:solidFill>
                          <a:latin typeface="Arial"/>
                          <a:ea typeface="Calibri"/>
                          <a:cs typeface="Times New Roman"/>
                        </a:rPr>
                        <a:t>vehicle_no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Vehicle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657225" algn="l"/>
                        </a:tabLs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5299" name="Rectangle 3"/>
          <p:cNvSpPr>
            <a:spLocks noChangeArrowheads="1"/>
          </p:cNvSpPr>
          <p:nvPr/>
        </p:nvSpPr>
        <p:spPr bwMode="auto">
          <a:xfrm>
            <a:off x="0" y="2133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57225" algn="l"/>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customer</a:t>
            </a:r>
            <a:endParaRPr kumimoji="0" lang="en-US" sz="1800" b="0" i="0" u="none" strike="noStrike" cap="none" normalizeH="0" baseline="0" dirty="0">
              <a:ln>
                <a:noFill/>
              </a:ln>
              <a:solidFill>
                <a:schemeClr val="tx1"/>
              </a:solidFill>
              <a:effectLst/>
              <a:latin typeface="Arial" pitchFamily="34" charset="0"/>
            </a:endParaRPr>
          </a:p>
        </p:txBody>
      </p:sp>
      <p:graphicFrame>
        <p:nvGraphicFramePr>
          <p:cNvPr id="13" name="Table 12"/>
          <p:cNvGraphicFramePr>
            <a:graphicFrameLocks noGrp="1"/>
          </p:cNvGraphicFramePr>
          <p:nvPr/>
        </p:nvGraphicFramePr>
        <p:xfrm>
          <a:off x="1524000" y="4724400"/>
          <a:ext cx="6080760" cy="1858903"/>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marL="0" marR="0">
                        <a:lnSpc>
                          <a:spcPct val="107000"/>
                        </a:lnSpc>
                        <a:spcBef>
                          <a:spcPts val="0"/>
                        </a:spcBef>
                        <a:spcAft>
                          <a:spcPts val="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employee_id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Employee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emp_name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Employee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branch_id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Branch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login_id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latin typeface="Arial"/>
                          <a:ea typeface="Calibri"/>
                          <a:cs typeface="Times New Roman"/>
                        </a:rPr>
                        <a:t>varchar(20)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Login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password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latin typeface="Arial"/>
                          <a:ea typeface="Calibri"/>
                          <a:cs typeface="Times New Roman"/>
                        </a:rPr>
                        <a:t>varchar(100)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Password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mob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latin typeface="Arial"/>
                          <a:ea typeface="Calibri"/>
                          <a:cs typeface="Times New Roman"/>
                        </a:rPr>
                        <a:t>varchar(15)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Mobile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nSpc>
                          <a:spcPct val="107000"/>
                        </a:lnSpc>
                        <a:spcBef>
                          <a:spcPts val="0"/>
                        </a:spcBef>
                        <a:spcAft>
                          <a:spcPts val="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5300" name="Rectangle 4"/>
          <p:cNvSpPr>
            <a:spLocks noChangeArrowheads="1"/>
          </p:cNvSpPr>
          <p:nvPr/>
        </p:nvSpPr>
        <p:spPr bwMode="auto">
          <a:xfrm>
            <a:off x="0" y="4419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employee</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1371600"/>
          <a:ext cx="6065520" cy="1402337"/>
        </p:xfrm>
        <a:graphic>
          <a:graphicData uri="http://schemas.openxmlformats.org/drawingml/2006/table">
            <a:tbl>
              <a:tblPr/>
              <a:tblGrid>
                <a:gridCol w="1517015">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1517015">
                  <a:extLst>
                    <a:ext uri="{9D8B030D-6E8A-4147-A177-3AD203B41FA5}">
                      <a16:colId xmlns:a16="http://schemas.microsoft.com/office/drawing/2014/main" val="20002"/>
                    </a:ext>
                  </a:extLst>
                </a:gridCol>
                <a:gridCol w="1517015">
                  <a:extLst>
                    <a:ext uri="{9D8B030D-6E8A-4147-A177-3AD203B41FA5}">
                      <a16:colId xmlns:a16="http://schemas.microsoft.com/office/drawing/2014/main" val="20003"/>
                    </a:ext>
                  </a:extLst>
                </a:gridCol>
              </a:tblGrid>
              <a:tr h="0">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15240">
                        <a:lnSpc>
                          <a:spcPct val="107000"/>
                        </a:lnSpc>
                        <a:spcBef>
                          <a:spcPts val="120"/>
                        </a:spcBef>
                        <a:spcAft>
                          <a:spcPts val="120"/>
                        </a:spcAft>
                      </a:pPr>
                      <a:r>
                        <a:rPr lang="en-US" sz="1400" b="1" dirty="0">
                          <a:solidFill>
                            <a:srgbClr val="000000"/>
                          </a:solidFill>
                          <a:latin typeface="Times New Roman"/>
                          <a:ea typeface="Calibri"/>
                          <a:cs typeface="Times New Roman"/>
                        </a:rPr>
                        <a:t>parking_cost_id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400" dirty="0">
                          <a:solidFill>
                            <a:srgbClr val="000000"/>
                          </a:solidFill>
                          <a:latin typeface="Times New Roman"/>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solidFill>
                            <a:srgbClr val="000000"/>
                          </a:solidFill>
                          <a:latin typeface="Times New Roman"/>
                          <a:ea typeface="Times New Roman"/>
                          <a:cs typeface="Times New Roman"/>
                        </a:rPr>
                        <a:t>Parkingcost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15240">
                        <a:lnSpc>
                          <a:spcPct val="107000"/>
                        </a:lnSpc>
                        <a:spcBef>
                          <a:spcPts val="120"/>
                        </a:spcBef>
                        <a:spcAft>
                          <a:spcPts val="120"/>
                        </a:spcAft>
                      </a:pPr>
                      <a:r>
                        <a:rPr lang="en-US" sz="1400" b="1" dirty="0">
                          <a:solidFill>
                            <a:srgbClr val="000000"/>
                          </a:solidFill>
                          <a:latin typeface="Times New Roman"/>
                          <a:ea typeface="Calibri"/>
                          <a:cs typeface="Times New Roman"/>
                        </a:rPr>
                        <a:t>parking_slot_id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400" dirty="0">
                          <a:solidFill>
                            <a:srgbClr val="000000"/>
                          </a:solidFill>
                          <a:latin typeface="Times New Roman"/>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solidFill>
                            <a:srgbClr val="000000"/>
                          </a:solidFill>
                          <a:latin typeface="Times New Roman"/>
                          <a:ea typeface="Times New Roman"/>
                          <a:cs typeface="Times New Roman"/>
                        </a:rPr>
                        <a:t>Parkingslot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15240">
                        <a:lnSpc>
                          <a:spcPct val="107000"/>
                        </a:lnSpc>
                        <a:spcBef>
                          <a:spcPts val="120"/>
                        </a:spcBef>
                        <a:spcAft>
                          <a:spcPts val="120"/>
                        </a:spcAft>
                      </a:pPr>
                      <a:r>
                        <a:rPr lang="en-US" sz="1400" b="1" dirty="0">
                          <a:solidFill>
                            <a:srgbClr val="000000"/>
                          </a:solidFill>
                          <a:latin typeface="Times New Roman"/>
                          <a:ea typeface="Calibri"/>
                          <a:cs typeface="Times New Roman"/>
                        </a:rPr>
                        <a:t>no_of_hours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400" dirty="0">
                          <a:solidFill>
                            <a:srgbClr val="000000"/>
                          </a:solidFill>
                          <a:latin typeface="Times New Roman"/>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solidFill>
                            <a:srgbClr val="000000"/>
                          </a:solidFill>
                          <a:latin typeface="Times New Roman"/>
                          <a:ea typeface="Times New Roman"/>
                          <a:cs typeface="Times New Roman"/>
                        </a:rPr>
                        <a:t>No of hours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15240">
                        <a:lnSpc>
                          <a:spcPct val="107000"/>
                        </a:lnSpc>
                        <a:spcBef>
                          <a:spcPts val="120"/>
                        </a:spcBef>
                        <a:spcAft>
                          <a:spcPts val="120"/>
                        </a:spcAft>
                      </a:pPr>
                      <a:r>
                        <a:rPr lang="en-US" sz="1400" b="1" dirty="0">
                          <a:solidFill>
                            <a:srgbClr val="000000"/>
                          </a:solidFill>
                          <a:latin typeface="Times New Roman"/>
                          <a:ea typeface="Calibri"/>
                          <a:cs typeface="Times New Roman"/>
                        </a:rPr>
                        <a:t>cost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400" dirty="0">
                          <a:solidFill>
                            <a:srgbClr val="000000"/>
                          </a:solidFill>
                          <a:latin typeface="Times New Roman"/>
                          <a:ea typeface="Calibri"/>
                          <a:cs typeface="Times New Roman"/>
                        </a:rPr>
                        <a:t>float(10,2)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solidFill>
                            <a:srgbClr val="000000"/>
                          </a:solidFill>
                          <a:latin typeface="Times New Roman"/>
                          <a:ea typeface="Times New Roman"/>
                          <a:cs typeface="Times New Roman"/>
                        </a:rPr>
                        <a:t>Cost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15240">
                        <a:lnSpc>
                          <a:spcPct val="107000"/>
                        </a:lnSpc>
                        <a:spcBef>
                          <a:spcPts val="120"/>
                        </a:spcBef>
                        <a:spcAft>
                          <a:spcPts val="120"/>
                        </a:spcAft>
                      </a:pPr>
                      <a:r>
                        <a:rPr lang="en-US" sz="1400" b="1" dirty="0">
                          <a:solidFill>
                            <a:srgbClr val="000000"/>
                          </a:solidFill>
                          <a:latin typeface="Times New Roman"/>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400" dirty="0">
                          <a:solidFill>
                            <a:srgbClr val="000000"/>
                          </a:solidFill>
                          <a:latin typeface="Times New Roman"/>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solidFill>
                            <a:srgbClr val="000000"/>
                          </a:solidFill>
                          <a:latin typeface="Times New Roman"/>
                          <a:ea typeface="Times New Roman"/>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1676400" y="4038600"/>
          <a:ext cx="6065520" cy="1630620"/>
        </p:xfrm>
        <a:graphic>
          <a:graphicData uri="http://schemas.openxmlformats.org/drawingml/2006/table">
            <a:tbl>
              <a:tblPr/>
              <a:tblGrid>
                <a:gridCol w="1515745">
                  <a:extLst>
                    <a:ext uri="{9D8B030D-6E8A-4147-A177-3AD203B41FA5}">
                      <a16:colId xmlns:a16="http://schemas.microsoft.com/office/drawing/2014/main" val="20000"/>
                    </a:ext>
                  </a:extLst>
                </a:gridCol>
                <a:gridCol w="1516380">
                  <a:extLst>
                    <a:ext uri="{9D8B030D-6E8A-4147-A177-3AD203B41FA5}">
                      <a16:colId xmlns:a16="http://schemas.microsoft.com/office/drawing/2014/main" val="20001"/>
                    </a:ext>
                  </a:extLst>
                </a:gridCol>
                <a:gridCol w="1518920">
                  <a:extLst>
                    <a:ext uri="{9D8B030D-6E8A-4147-A177-3AD203B41FA5}">
                      <a16:colId xmlns:a16="http://schemas.microsoft.com/office/drawing/2014/main" val="20002"/>
                    </a:ext>
                  </a:extLst>
                </a:gridCol>
                <a:gridCol w="1514475">
                  <a:extLst>
                    <a:ext uri="{9D8B030D-6E8A-4147-A177-3AD203B41FA5}">
                      <a16:colId xmlns:a16="http://schemas.microsoft.com/office/drawing/2014/main" val="20003"/>
                    </a:ext>
                  </a:extLst>
                </a:gridCol>
              </a:tblGrid>
              <a:tr h="0">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parking_location_id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location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parking_location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location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branch_id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Branch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location_img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Location image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location_address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text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Location address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15240" marR="15240">
                        <a:lnSpc>
                          <a:spcPct val="107000"/>
                        </a:lnSpc>
                        <a:spcBef>
                          <a:spcPts val="120"/>
                        </a:spcBef>
                        <a:spcAft>
                          <a:spcPts val="12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4274" name="Rectangle 2"/>
          <p:cNvSpPr>
            <a:spLocks noChangeArrowheads="1"/>
          </p:cNvSpPr>
          <p:nvPr/>
        </p:nvSpPr>
        <p:spPr bwMode="auto">
          <a:xfrm>
            <a:off x="0" y="838200"/>
            <a:ext cx="217194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parking_cost</a:t>
            </a:r>
            <a:endParaRPr kumimoji="0" lang="en-US" sz="1800" b="0" i="0" u="none" strike="noStrike" cap="none" normalizeH="0" baseline="0" dirty="0">
              <a:ln>
                <a:noFill/>
              </a:ln>
              <a:solidFill>
                <a:schemeClr val="tx1"/>
              </a:solidFill>
              <a:effectLst/>
              <a:latin typeface="Arial" pitchFamily="34" charset="0"/>
            </a:endParaRPr>
          </a:p>
        </p:txBody>
      </p:sp>
      <p:sp>
        <p:nvSpPr>
          <p:cNvPr id="54275" name="Rectangle 3"/>
          <p:cNvSpPr>
            <a:spLocks noChangeArrowheads="1"/>
          </p:cNvSpPr>
          <p:nvPr/>
        </p:nvSpPr>
        <p:spPr bwMode="auto">
          <a:xfrm>
            <a:off x="0" y="3505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parking location</a:t>
            </a: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1295400"/>
          <a:ext cx="5966141" cy="4471963"/>
        </p:xfrm>
        <a:graphic>
          <a:graphicData uri="http://schemas.openxmlformats.org/drawingml/2006/table">
            <a:tbl>
              <a:tblPr/>
              <a:tblGrid>
                <a:gridCol w="1436024">
                  <a:extLst>
                    <a:ext uri="{9D8B030D-6E8A-4147-A177-3AD203B41FA5}">
                      <a16:colId xmlns:a16="http://schemas.microsoft.com/office/drawing/2014/main" val="20000"/>
                    </a:ext>
                  </a:extLst>
                </a:gridCol>
                <a:gridCol w="1510039">
                  <a:extLst>
                    <a:ext uri="{9D8B030D-6E8A-4147-A177-3AD203B41FA5}">
                      <a16:colId xmlns:a16="http://schemas.microsoft.com/office/drawing/2014/main" val="20001"/>
                    </a:ext>
                  </a:extLst>
                </a:gridCol>
                <a:gridCol w="1510039">
                  <a:extLst>
                    <a:ext uri="{9D8B030D-6E8A-4147-A177-3AD203B41FA5}">
                      <a16:colId xmlns:a16="http://schemas.microsoft.com/office/drawing/2014/main" val="20002"/>
                    </a:ext>
                  </a:extLst>
                </a:gridCol>
                <a:gridCol w="1510039">
                  <a:extLst>
                    <a:ext uri="{9D8B030D-6E8A-4147-A177-3AD203B41FA5}">
                      <a16:colId xmlns:a16="http://schemas.microsoft.com/office/drawing/2014/main" val="20003"/>
                    </a:ext>
                  </a:extLst>
                </a:gridCol>
              </a:tblGrid>
              <a:tr h="388903">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parking_record_id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record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receipt_no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Receipt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0255">
                <a:tc>
                  <a:txBody>
                    <a:bodyPr/>
                    <a:lstStyle/>
                    <a:p>
                      <a:pPr marL="15240" marR="15240">
                        <a:lnSpc>
                          <a:spcPct val="107000"/>
                        </a:lnSpc>
                        <a:spcBef>
                          <a:spcPts val="120"/>
                        </a:spcBef>
                        <a:spcAft>
                          <a:spcPts val="120"/>
                        </a:spcAft>
                      </a:pPr>
                      <a:r>
                        <a:rPr lang="en-US" sz="1000" b="1" dirty="0">
                          <a:solidFill>
                            <a:srgbClr val="000000"/>
                          </a:solidFill>
                          <a:latin typeface="Arial"/>
                          <a:ea typeface="Calibri"/>
                          <a:cs typeface="Times New Roman"/>
                        </a:rPr>
                        <a:t>bill_no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Bill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255">
                <a:tc>
                  <a:txBody>
                    <a:bodyPr/>
                    <a:lstStyle/>
                    <a:p>
                      <a:pPr marL="15240" marR="15240">
                        <a:lnSpc>
                          <a:spcPct val="107000"/>
                        </a:lnSpc>
                        <a:spcBef>
                          <a:spcPts val="120"/>
                        </a:spcBef>
                        <a:spcAft>
                          <a:spcPts val="120"/>
                        </a:spcAft>
                      </a:pPr>
                      <a:r>
                        <a:rPr lang="en-US" sz="1000" b="1" dirty="0">
                          <a:solidFill>
                            <a:srgbClr val="000000"/>
                          </a:solidFill>
                          <a:latin typeface="Arial"/>
                          <a:ea typeface="Calibri"/>
                          <a:cs typeface="Times New Roman"/>
                        </a:rPr>
                        <a:t>in_date_time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datetime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In date 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out_date_time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datetime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Out date 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vehicle_type_id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type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parking_location_id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location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parking_slot_id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slot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parking_cost_id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cost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40255">
                <a:tc>
                  <a:txBody>
                    <a:bodyPr/>
                    <a:lstStyle/>
                    <a:p>
                      <a:pPr marL="15240" marR="15240">
                        <a:lnSpc>
                          <a:spcPct val="107000"/>
                        </a:lnSpc>
                        <a:spcBef>
                          <a:spcPts val="120"/>
                        </a:spcBef>
                        <a:spcAft>
                          <a:spcPts val="120"/>
                        </a:spcAft>
                      </a:pPr>
                      <a:r>
                        <a:rPr lang="en-US" sz="1000" b="1" dirty="0">
                          <a:solidFill>
                            <a:srgbClr val="000000"/>
                          </a:solidFill>
                          <a:latin typeface="Arial"/>
                          <a:ea typeface="Calibri"/>
                          <a:cs typeface="Times New Roman"/>
                        </a:rPr>
                        <a:t>employee_id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Employee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total_cost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float(10,2)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Total cost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40255">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6321" name="Rectangle 1"/>
          <p:cNvSpPr>
            <a:spLocks noChangeArrowheads="1"/>
          </p:cNvSpPr>
          <p:nvPr/>
        </p:nvSpPr>
        <p:spPr bwMode="auto">
          <a:xfrm>
            <a:off x="0" y="685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parking record</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0" y="609600"/>
          <a:ext cx="6065520" cy="1402337"/>
        </p:xfrm>
        <a:graphic>
          <a:graphicData uri="http://schemas.openxmlformats.org/drawingml/2006/table">
            <a:tbl>
              <a:tblPr/>
              <a:tblGrid>
                <a:gridCol w="1518285">
                  <a:extLst>
                    <a:ext uri="{9D8B030D-6E8A-4147-A177-3AD203B41FA5}">
                      <a16:colId xmlns:a16="http://schemas.microsoft.com/office/drawing/2014/main" val="20000"/>
                    </a:ext>
                  </a:extLst>
                </a:gridCol>
                <a:gridCol w="1513205">
                  <a:extLst>
                    <a:ext uri="{9D8B030D-6E8A-4147-A177-3AD203B41FA5}">
                      <a16:colId xmlns:a16="http://schemas.microsoft.com/office/drawing/2014/main" val="20001"/>
                    </a:ext>
                  </a:extLst>
                </a:gridCol>
                <a:gridCol w="1517015">
                  <a:extLst>
                    <a:ext uri="{9D8B030D-6E8A-4147-A177-3AD203B41FA5}">
                      <a16:colId xmlns:a16="http://schemas.microsoft.com/office/drawing/2014/main" val="20002"/>
                    </a:ext>
                  </a:extLst>
                </a:gridCol>
                <a:gridCol w="1517015">
                  <a:extLst>
                    <a:ext uri="{9D8B030D-6E8A-4147-A177-3AD203B41FA5}">
                      <a16:colId xmlns:a16="http://schemas.microsoft.com/office/drawing/2014/main" val="20003"/>
                    </a:ext>
                  </a:extLst>
                </a:gridCol>
              </a:tblGrid>
              <a:tr h="0">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parking_slot_id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slot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vehicle_type_id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type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parking_location_id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location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number_of_slots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Number of slot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73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parking slot</a:t>
            </a:r>
            <a:endParaRPr kumimoji="0" lang="en-US" sz="1800" b="0" i="0" u="none" strike="noStrike" cap="none" normalizeH="0" baseline="0" dirty="0">
              <a:ln>
                <a:noFill/>
              </a:ln>
              <a:solidFill>
                <a:schemeClr val="tx1"/>
              </a:solidFill>
              <a:effectLst/>
              <a:latin typeface="Arial" pitchFamily="34" charset="0"/>
            </a:endParaRPr>
          </a:p>
        </p:txBody>
      </p:sp>
      <p:graphicFrame>
        <p:nvGraphicFramePr>
          <p:cNvPr id="6" name="Table 5"/>
          <p:cNvGraphicFramePr>
            <a:graphicFrameLocks noGrp="1"/>
          </p:cNvGraphicFramePr>
          <p:nvPr/>
        </p:nvGraphicFramePr>
        <p:xfrm>
          <a:off x="1524000" y="2667000"/>
          <a:ext cx="6141720" cy="1174054"/>
        </p:xfrm>
        <a:graphic>
          <a:graphicData uri="http://schemas.openxmlformats.org/drawingml/2006/table">
            <a:tbl>
              <a:tblPr/>
              <a:tblGrid>
                <a:gridCol w="1536073">
                  <a:extLst>
                    <a:ext uri="{9D8B030D-6E8A-4147-A177-3AD203B41FA5}">
                      <a16:colId xmlns:a16="http://schemas.microsoft.com/office/drawing/2014/main" val="20000"/>
                    </a:ext>
                  </a:extLst>
                </a:gridCol>
                <a:gridCol w="1533501">
                  <a:extLst>
                    <a:ext uri="{9D8B030D-6E8A-4147-A177-3AD203B41FA5}">
                      <a16:colId xmlns:a16="http://schemas.microsoft.com/office/drawing/2014/main" val="20001"/>
                    </a:ext>
                  </a:extLst>
                </a:gridCol>
                <a:gridCol w="1536073">
                  <a:extLst>
                    <a:ext uri="{9D8B030D-6E8A-4147-A177-3AD203B41FA5}">
                      <a16:colId xmlns:a16="http://schemas.microsoft.com/office/drawing/2014/main" val="20002"/>
                    </a:ext>
                  </a:extLst>
                </a:gridCol>
                <a:gridCol w="1536073">
                  <a:extLst>
                    <a:ext uri="{9D8B030D-6E8A-4147-A177-3AD203B41FA5}">
                      <a16:colId xmlns:a16="http://schemas.microsoft.com/office/drawing/2014/main" val="20003"/>
                    </a:ext>
                  </a:extLst>
                </a:gridCol>
              </a:tblGrid>
              <a:tr h="243987">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3467">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vehicle_type_id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type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467">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varchar(25)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467">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vehicle_icon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Vehicle icon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467">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7346" name="Rectangle 2"/>
          <p:cNvSpPr>
            <a:spLocks noChangeArrowheads="1"/>
          </p:cNvSpPr>
          <p:nvPr/>
        </p:nvSpPr>
        <p:spPr bwMode="auto">
          <a:xfrm>
            <a:off x="0" y="2286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vehicle type</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graphicFrame>
        <p:nvGraphicFramePr>
          <p:cNvPr id="8" name="Table 7"/>
          <p:cNvGraphicFramePr>
            <a:graphicFrameLocks noGrp="1"/>
          </p:cNvGraphicFramePr>
          <p:nvPr/>
        </p:nvGraphicFramePr>
        <p:xfrm>
          <a:off x="1524000" y="4876800"/>
          <a:ext cx="6096000" cy="1174054"/>
        </p:xfrm>
        <a:graphic>
          <a:graphicData uri="http://schemas.openxmlformats.org/drawingml/2006/table">
            <a:tbl>
              <a:tblPr/>
              <a:tblGrid>
                <a:gridCol w="1535401">
                  <a:extLst>
                    <a:ext uri="{9D8B030D-6E8A-4147-A177-3AD203B41FA5}">
                      <a16:colId xmlns:a16="http://schemas.microsoft.com/office/drawing/2014/main" val="20000"/>
                    </a:ext>
                  </a:extLst>
                </a:gridCol>
                <a:gridCol w="1482195">
                  <a:extLst>
                    <a:ext uri="{9D8B030D-6E8A-4147-A177-3AD203B41FA5}">
                      <a16:colId xmlns:a16="http://schemas.microsoft.com/office/drawing/2014/main" val="20001"/>
                    </a:ext>
                  </a:extLst>
                </a:gridCol>
                <a:gridCol w="1539202">
                  <a:extLst>
                    <a:ext uri="{9D8B030D-6E8A-4147-A177-3AD203B41FA5}">
                      <a16:colId xmlns:a16="http://schemas.microsoft.com/office/drawing/2014/main" val="20002"/>
                    </a:ext>
                  </a:extLst>
                </a:gridCol>
                <a:gridCol w="1539202">
                  <a:extLst>
                    <a:ext uri="{9D8B030D-6E8A-4147-A177-3AD203B41FA5}">
                      <a16:colId xmlns:a16="http://schemas.microsoft.com/office/drawing/2014/main" val="20003"/>
                    </a:ext>
                  </a:extLst>
                </a:gridCol>
              </a:tblGrid>
              <a:tr h="260271">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7714">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voucher_id</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Voucher id</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714">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customer_id</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Customer id</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Foreignkey</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714">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voucher_no</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Voucher no</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714">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409" marR="68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7347" name="Rectangle 3"/>
          <p:cNvSpPr>
            <a:spLocks noChangeArrowheads="1"/>
          </p:cNvSpPr>
          <p:nvPr/>
        </p:nvSpPr>
        <p:spPr bwMode="auto">
          <a:xfrm>
            <a:off x="0" y="4419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voucher</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00200" y="1676400"/>
          <a:ext cx="6065520" cy="2315467"/>
        </p:xfrm>
        <a:graphic>
          <a:graphicData uri="http://schemas.openxmlformats.org/drawingml/2006/table">
            <a:tbl>
              <a:tblPr/>
              <a:tblGrid>
                <a:gridCol w="1520190">
                  <a:extLst>
                    <a:ext uri="{9D8B030D-6E8A-4147-A177-3AD203B41FA5}">
                      <a16:colId xmlns:a16="http://schemas.microsoft.com/office/drawing/2014/main" val="20000"/>
                    </a:ext>
                  </a:extLst>
                </a:gridCol>
                <a:gridCol w="1512570">
                  <a:extLst>
                    <a:ext uri="{9D8B030D-6E8A-4147-A177-3AD203B41FA5}">
                      <a16:colId xmlns:a16="http://schemas.microsoft.com/office/drawing/2014/main" val="20001"/>
                    </a:ext>
                  </a:extLst>
                </a:gridCol>
                <a:gridCol w="1516380">
                  <a:extLst>
                    <a:ext uri="{9D8B030D-6E8A-4147-A177-3AD203B41FA5}">
                      <a16:colId xmlns:a16="http://schemas.microsoft.com/office/drawing/2014/main" val="20002"/>
                    </a:ext>
                  </a:extLst>
                </a:gridCol>
                <a:gridCol w="1516380">
                  <a:extLst>
                    <a:ext uri="{9D8B030D-6E8A-4147-A177-3AD203B41FA5}">
                      <a16:colId xmlns:a16="http://schemas.microsoft.com/office/drawing/2014/main" val="20003"/>
                    </a:ext>
                  </a:extLst>
                </a:gridCol>
              </a:tblGrid>
              <a:tr h="0">
                <a:tc>
                  <a:txBody>
                    <a:bodyPr/>
                    <a:lstStyle/>
                    <a:p>
                      <a:pPr marL="0" marR="15240">
                        <a:lnSpc>
                          <a:spcPct val="107000"/>
                        </a:lnSpc>
                        <a:spcBef>
                          <a:spcPts val="120"/>
                        </a:spcBef>
                        <a:spcAft>
                          <a:spcPts val="120"/>
                        </a:spcAft>
                      </a:pPr>
                      <a:r>
                        <a:rPr lang="en-US" sz="1600" b="1" dirty="0">
                          <a:latin typeface="Times New Roman"/>
                          <a:ea typeface="Calibri"/>
                          <a:cs typeface="Times New Roman"/>
                        </a:rPr>
                        <a:t>Field name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Description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600" b="1" dirty="0">
                          <a:latin typeface="Times New Roman"/>
                          <a:ea typeface="Calibri"/>
                          <a:cs typeface="Times New Roman"/>
                        </a:rPr>
                        <a:t>Constraints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vouher_transaction_id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Voucher transaction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Primary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transaction_type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Transaction type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transaction_amt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240" marR="15240">
                        <a:lnSpc>
                          <a:spcPct val="107000"/>
                        </a:lnSpc>
                        <a:spcBef>
                          <a:spcPts val="120"/>
                        </a:spcBef>
                        <a:spcAft>
                          <a:spcPts val="120"/>
                        </a:spcAft>
                      </a:pPr>
                      <a:r>
                        <a:rPr lang="en-US" sz="1000" dirty="0">
                          <a:solidFill>
                            <a:srgbClr val="000000"/>
                          </a:solidFill>
                          <a:latin typeface="Arial"/>
                          <a:ea typeface="Calibri"/>
                          <a:cs typeface="Times New Roman"/>
                        </a:rPr>
                        <a:t>float(10,2)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Transaction amount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 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trans_date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date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Transaction date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parking_record_id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int(10)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Parking record id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Foreignkey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note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000000"/>
                          </a:solidFill>
                          <a:latin typeface="Arial"/>
                          <a:ea typeface="Calibri"/>
                          <a:cs typeface="Times New Roman"/>
                        </a:rPr>
                        <a:t>text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15240">
                        <a:lnSpc>
                          <a:spcPct val="107000"/>
                        </a:lnSpc>
                        <a:spcBef>
                          <a:spcPts val="120"/>
                        </a:spcBef>
                        <a:spcAft>
                          <a:spcPts val="120"/>
                        </a:spcAft>
                      </a:pPr>
                      <a:r>
                        <a:rPr lang="en-US" sz="1000" b="1" dirty="0">
                          <a:solidFill>
                            <a:srgbClr val="000000"/>
                          </a:solidFill>
                          <a:latin typeface="Arial"/>
                          <a:ea typeface="Calibri"/>
                          <a:cs typeface="Times New Roman"/>
                        </a:rPr>
                        <a:t>status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000" dirty="0">
                          <a:solidFill>
                            <a:srgbClr val="444444"/>
                          </a:solidFill>
                          <a:latin typeface="Arial"/>
                          <a:ea typeface="Calibri"/>
                          <a:cs typeface="Times New Roman"/>
                        </a:rPr>
                        <a:t>varchar(10)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Active or Inactive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5240">
                        <a:lnSpc>
                          <a:spcPct val="107000"/>
                        </a:lnSpc>
                        <a:spcBef>
                          <a:spcPts val="120"/>
                        </a:spcBef>
                        <a:spcAft>
                          <a:spcPts val="120"/>
                        </a:spcAft>
                      </a:pPr>
                      <a:r>
                        <a:rPr lang="en-US" sz="1400" dirty="0">
                          <a:latin typeface="Times New Roman"/>
                          <a:ea typeface="Calibri"/>
                          <a:cs typeface="Times New Roman"/>
                        </a:rPr>
                        <a:t>Not null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8369" name="Rectangle 1"/>
          <p:cNvSpPr>
            <a:spLocks noChangeArrowheads="1"/>
          </p:cNvSpPr>
          <p:nvPr/>
        </p:nvSpPr>
        <p:spPr bwMode="auto">
          <a:xfrm>
            <a:off x="0" y="1295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Table name: voucher transaction</a:t>
            </a:r>
            <a:endPar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a:bodyPr>
          <a:lstStyle/>
          <a:p>
            <a:r>
              <a:rPr lang="en-US" sz="2800" dirty="0"/>
              <a:t>ER-DIAGRAM</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209800" y="0"/>
            <a:ext cx="5181600" cy="6477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4389120"/>
          </a:xfrm>
          <a:prstGeom prst="horizontalScroll">
            <a:avLst/>
          </a:prstGeom>
          <a:blipFill>
            <a:blip r:embed="rId2"/>
            <a:stretch>
              <a:fillRect/>
            </a:stretch>
          </a:blipFill>
        </p:spPr>
        <p:style>
          <a:lnRef idx="3">
            <a:schemeClr val="lt1"/>
          </a:lnRef>
          <a:fillRef idx="1">
            <a:schemeClr val="accent3"/>
          </a:fillRef>
          <a:effectRef idx="1">
            <a:schemeClr val="accent3"/>
          </a:effectRef>
          <a:fontRef idx="minor">
            <a:schemeClr val="lt1"/>
          </a:fontRef>
        </p:style>
        <p:txBody>
          <a:bodyPr rtlCol="0" anchor="ctr"/>
          <a:lstStyle/>
          <a:p>
            <a:pPr algn="ctr">
              <a:buNone/>
            </a:pPr>
            <a:r>
              <a:rPr lang="en-US" sz="6000" dirty="0">
                <a:ln>
                  <a:solidFill>
                    <a:schemeClr val="accent6">
                      <a:lumMod val="75000"/>
                    </a:schemeClr>
                  </a:solidFill>
                </a:ln>
                <a:solidFill>
                  <a:schemeClr val="bg1"/>
                </a:solidFill>
                <a:effectLst>
                  <a:glow rad="101600">
                    <a:schemeClr val="accent2">
                      <a:satMod val="175000"/>
                      <a:alpha val="40000"/>
                    </a:schemeClr>
                  </a:glow>
                </a:effectLst>
                <a:latin typeface="Algerian" pitchFamily="82" charset="0"/>
              </a:rPr>
              <a:t>DETAILED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905000"/>
            <a:ext cx="2514600" cy="369332"/>
          </a:xfrm>
          <a:prstGeom prst="rect">
            <a:avLst/>
          </a:prstGeom>
          <a:noFill/>
        </p:spPr>
        <p:txBody>
          <a:bodyPr wrap="square" rtlCol="0">
            <a:spAutoFit/>
          </a:bodyPr>
          <a:lstStyle/>
          <a:p>
            <a:r>
              <a:rPr lang="en-US" b="1" u="sng" dirty="0">
                <a:solidFill>
                  <a:schemeClr val="accent1"/>
                </a:solidFill>
                <a:latin typeface="Georgia" pitchFamily="18" charset="0"/>
              </a:rPr>
              <a:t>Registration  Form:</a:t>
            </a:r>
          </a:p>
        </p:txBody>
      </p:sp>
      <p:sp>
        <p:nvSpPr>
          <p:cNvPr id="5" name="Rectangle 4"/>
          <p:cNvSpPr/>
          <p:nvPr/>
        </p:nvSpPr>
        <p:spPr>
          <a:xfrm>
            <a:off x="304800" y="2438400"/>
            <a:ext cx="8686800" cy="3231654"/>
          </a:xfrm>
          <a:prstGeom prst="rect">
            <a:avLst/>
          </a:prstGeom>
        </p:spPr>
        <p:txBody>
          <a:bodyPr wrap="square">
            <a:spAutoFit/>
          </a:bodyPr>
          <a:lstStyle/>
          <a:p>
            <a:r>
              <a:rPr lang="en-US" sz="1700" dirty="0">
                <a:latin typeface="Georgia" panose="02040502050405020303" pitchFamily="18" charset="0"/>
                <a:cs typeface="Times New Roman" panose="02020603050405020304" pitchFamily="18" charset="0"/>
              </a:rPr>
              <a:t>Begin</a:t>
            </a:r>
          </a:p>
          <a:p>
            <a:r>
              <a:rPr lang="en-US" sz="1700" dirty="0">
                <a:latin typeface="Georgia" panose="02040502050405020303" pitchFamily="18" charset="0"/>
                <a:cs typeface="Times New Roman" panose="02020603050405020304" pitchFamily="18" charset="0"/>
              </a:rPr>
              <a:t>If (click on signup) then</a:t>
            </a:r>
          </a:p>
          <a:p>
            <a:r>
              <a:rPr lang="en-US" sz="1700" dirty="0">
                <a:latin typeface="Georgia" panose="02040502050405020303" pitchFamily="18" charset="0"/>
                <a:cs typeface="Times New Roman" panose="02020603050405020304" pitchFamily="18" charset="0"/>
              </a:rPr>
              <a:t>    Check for the null values and other invalid entries if all are valid then save it to the database </a:t>
            </a:r>
          </a:p>
          <a:p>
            <a:r>
              <a:rPr lang="en-US" sz="1700" dirty="0">
                <a:latin typeface="Georgia" panose="02040502050405020303" pitchFamily="18" charset="0"/>
                <a:cs typeface="Times New Roman" panose="02020603050405020304" pitchFamily="18" charset="0"/>
              </a:rPr>
              <a:t>Else</a:t>
            </a:r>
          </a:p>
          <a:p>
            <a:r>
              <a:rPr lang="en-US" sz="1700" dirty="0">
                <a:latin typeface="Georgia" panose="02040502050405020303" pitchFamily="18" charset="0"/>
                <a:cs typeface="Times New Roman" panose="02020603050405020304" pitchFamily="18" charset="0"/>
              </a:rPr>
              <a:t>   Display message “invalid”</a:t>
            </a:r>
          </a:p>
          <a:p>
            <a:r>
              <a:rPr lang="en-US" sz="1700" dirty="0">
                <a:latin typeface="Georgia" panose="02040502050405020303" pitchFamily="18" charset="0"/>
                <a:cs typeface="Times New Roman" panose="02020603050405020304" pitchFamily="18" charset="0"/>
              </a:rPr>
              <a:t>End if </a:t>
            </a:r>
          </a:p>
          <a:p>
            <a:r>
              <a:rPr lang="en-US" sz="1700" dirty="0">
                <a:latin typeface="Georgia" panose="02040502050405020303" pitchFamily="18" charset="0"/>
                <a:cs typeface="Times New Roman" panose="02020603050405020304" pitchFamily="18" charset="0"/>
              </a:rPr>
              <a:t>Else</a:t>
            </a:r>
          </a:p>
          <a:p>
            <a:r>
              <a:rPr lang="en-US" sz="1700" dirty="0">
                <a:latin typeface="Georgia" panose="02040502050405020303" pitchFamily="18" charset="0"/>
                <a:cs typeface="Times New Roman" panose="02020603050405020304" pitchFamily="18" charset="0"/>
              </a:rPr>
              <a:t>    Generate unique userid and store data in database</a:t>
            </a:r>
          </a:p>
          <a:p>
            <a:r>
              <a:rPr lang="en-US" sz="1700" dirty="0">
                <a:latin typeface="Georgia" panose="02040502050405020303" pitchFamily="18" charset="0"/>
                <a:cs typeface="Times New Roman" panose="02020603050405020304" pitchFamily="18" charset="0"/>
              </a:rPr>
              <a:t>End if </a:t>
            </a:r>
          </a:p>
          <a:p>
            <a:r>
              <a:rPr lang="en-US" sz="1700" dirty="0">
                <a:latin typeface="Georgia" panose="02040502050405020303" pitchFamily="18" charset="0"/>
                <a:cs typeface="Times New Roman" panose="02020603050405020304" pitchFamily="18" charset="0"/>
              </a:rPr>
              <a:t>End</a:t>
            </a:r>
          </a:p>
          <a:p>
            <a:pPr indent="457200" eaLnBrk="0" hangingPunct="0"/>
            <a:endParaRPr lang="en-US" sz="1700" dirty="0">
              <a:solidFill>
                <a:srgbClr val="C00000"/>
              </a:solidFill>
              <a:latin typeface="Georgia" panose="02040502050405020303"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6800"/>
            <a:ext cx="3048000" cy="400110"/>
          </a:xfrm>
          <a:prstGeom prst="rect">
            <a:avLst/>
          </a:prstGeom>
          <a:noFill/>
        </p:spPr>
        <p:txBody>
          <a:bodyPr wrap="square" rtlCol="0">
            <a:spAutoFit/>
          </a:bodyPr>
          <a:lstStyle/>
          <a:p>
            <a:r>
              <a:rPr lang="en-US" sz="2000" u="sng" dirty="0">
                <a:solidFill>
                  <a:srgbClr val="0070C0"/>
                </a:solidFill>
                <a:latin typeface="Georgia" pitchFamily="18" charset="0"/>
              </a:rPr>
              <a:t>Structured English:</a:t>
            </a:r>
          </a:p>
        </p:txBody>
      </p:sp>
      <p:sp>
        <p:nvSpPr>
          <p:cNvPr id="5" name="TextBox 4"/>
          <p:cNvSpPr txBox="1"/>
          <p:nvPr/>
        </p:nvSpPr>
        <p:spPr>
          <a:xfrm>
            <a:off x="381000" y="2133600"/>
            <a:ext cx="2514600" cy="369332"/>
          </a:xfrm>
          <a:prstGeom prst="rect">
            <a:avLst/>
          </a:prstGeom>
          <a:noFill/>
        </p:spPr>
        <p:txBody>
          <a:bodyPr wrap="square" rtlCol="0">
            <a:spAutoFit/>
          </a:bodyPr>
          <a:lstStyle/>
          <a:p>
            <a:r>
              <a:rPr lang="en-US" b="1" u="sng" dirty="0">
                <a:solidFill>
                  <a:schemeClr val="accent1"/>
                </a:solidFill>
                <a:latin typeface="Georgia" pitchFamily="18" charset="0"/>
              </a:rPr>
              <a:t>Login Form:</a:t>
            </a:r>
          </a:p>
        </p:txBody>
      </p:sp>
      <p:sp>
        <p:nvSpPr>
          <p:cNvPr id="6" name="Rectangle 5"/>
          <p:cNvSpPr/>
          <p:nvPr/>
        </p:nvSpPr>
        <p:spPr>
          <a:xfrm>
            <a:off x="457200" y="2438400"/>
            <a:ext cx="8686800" cy="2446824"/>
          </a:xfrm>
          <a:prstGeom prst="rect">
            <a:avLst/>
          </a:prstGeom>
        </p:spPr>
        <p:txBody>
          <a:bodyPr wrap="square">
            <a:spAutoFit/>
          </a:bodyPr>
          <a:lstStyle/>
          <a:p>
            <a:pPr indent="457200" eaLnBrk="0" hangingPunct="0"/>
            <a:endParaRPr lang="en-US" sz="1700" dirty="0">
              <a:solidFill>
                <a:srgbClr val="C00000"/>
              </a:solidFill>
              <a:latin typeface="Sylfaen" pitchFamily="18" charset="0"/>
            </a:endParaRPr>
          </a:p>
          <a:p>
            <a:pPr indent="457200" algn="just" eaLnBrk="0" hangingPunct="0"/>
            <a:r>
              <a:rPr lang="en-US" sz="1700" dirty="0">
                <a:solidFill>
                  <a:schemeClr val="tx1">
                    <a:lumMod val="95000"/>
                    <a:lumOff val="5000"/>
                  </a:schemeClr>
                </a:solidFill>
                <a:latin typeface="Georgia" pitchFamily="18" charset="0"/>
                <a:cs typeface="Times New Roman" pitchFamily="18" charset="0"/>
              </a:rPr>
              <a:t>Begin</a:t>
            </a:r>
          </a:p>
          <a:p>
            <a:pPr indent="457200" algn="just" eaLnBrk="0" hangingPunct="0"/>
            <a:r>
              <a:rPr lang="en-US" sz="1700" dirty="0">
                <a:solidFill>
                  <a:schemeClr val="tx1">
                    <a:lumMod val="95000"/>
                    <a:lumOff val="5000"/>
                  </a:schemeClr>
                </a:solidFill>
                <a:latin typeface="Georgia" pitchFamily="18" charset="0"/>
                <a:cs typeface="Times New Roman" pitchFamily="18" charset="0"/>
              </a:rPr>
              <a:t> If (click on OK) then</a:t>
            </a:r>
          </a:p>
          <a:p>
            <a:pPr indent="457200" algn="just" eaLnBrk="0" hangingPunct="0"/>
            <a:r>
              <a:rPr lang="en-US" sz="1700" dirty="0">
                <a:solidFill>
                  <a:schemeClr val="tx1">
                    <a:lumMod val="95000"/>
                    <a:lumOff val="5000"/>
                  </a:schemeClr>
                </a:solidFill>
                <a:latin typeface="Georgia" pitchFamily="18" charset="0"/>
                <a:cs typeface="Times New Roman" pitchFamily="18" charset="0"/>
              </a:rPr>
              <a:t>	Check the username and password, if the user exists then redirect into main 	form</a:t>
            </a:r>
          </a:p>
          <a:p>
            <a:pPr indent="457200" algn="just" eaLnBrk="0" hangingPunct="0"/>
            <a:r>
              <a:rPr lang="en-US" sz="1700" dirty="0">
                <a:solidFill>
                  <a:schemeClr val="tx1">
                    <a:lumMod val="95000"/>
                    <a:lumOff val="5000"/>
                  </a:schemeClr>
                </a:solidFill>
                <a:latin typeface="Georgia" pitchFamily="18" charset="0"/>
                <a:cs typeface="Times New Roman" pitchFamily="18" charset="0"/>
              </a:rPr>
              <a:t>Else if (user does not exists) then</a:t>
            </a:r>
            <a:endParaRPr lang="en-US" sz="1700" dirty="0">
              <a:solidFill>
                <a:schemeClr val="tx1">
                  <a:lumMod val="95000"/>
                  <a:lumOff val="5000"/>
                </a:schemeClr>
              </a:solidFill>
              <a:latin typeface="Georgia" pitchFamily="18" charset="0"/>
            </a:endParaRPr>
          </a:p>
          <a:p>
            <a:pPr indent="457200" algn="just" eaLnBrk="0" hangingPunct="0"/>
            <a:r>
              <a:rPr lang="en-US" sz="1700" dirty="0">
                <a:solidFill>
                  <a:schemeClr val="tx1">
                    <a:lumMod val="95000"/>
                    <a:lumOff val="5000"/>
                  </a:schemeClr>
                </a:solidFill>
                <a:latin typeface="Georgia" pitchFamily="18" charset="0"/>
                <a:cs typeface="Times New Roman" pitchFamily="18" charset="0"/>
              </a:rPr>
              <a:t>     Display message “Invalid Username” or “Invalid password”</a:t>
            </a:r>
          </a:p>
          <a:p>
            <a:pPr indent="457200" algn="just" eaLnBrk="0" hangingPunct="0"/>
            <a:r>
              <a:rPr lang="en-US" sz="1700" dirty="0">
                <a:solidFill>
                  <a:schemeClr val="tx1">
                    <a:lumMod val="95000"/>
                    <a:lumOff val="5000"/>
                  </a:schemeClr>
                </a:solidFill>
                <a:latin typeface="Georgia" pitchFamily="18" charset="0"/>
                <a:cs typeface="Times New Roman" pitchFamily="18" charset="0"/>
              </a:rPr>
              <a:t> End if</a:t>
            </a:r>
            <a:endParaRPr lang="en-US" sz="1700" dirty="0">
              <a:solidFill>
                <a:schemeClr val="tx1">
                  <a:lumMod val="95000"/>
                  <a:lumOff val="5000"/>
                </a:schemeClr>
              </a:solidFill>
              <a:latin typeface="Georgia" pitchFamily="18" charset="0"/>
            </a:endParaRPr>
          </a:p>
          <a:p>
            <a:pPr indent="457200" algn="just" eaLnBrk="0" hangingPunct="0"/>
            <a:r>
              <a:rPr lang="en-US" sz="1700" dirty="0">
                <a:solidFill>
                  <a:schemeClr val="tx1">
                    <a:lumMod val="95000"/>
                    <a:lumOff val="5000"/>
                  </a:schemeClr>
                </a:solidFill>
                <a:latin typeface="Georgia" pitchFamily="18" charset="0"/>
                <a:cs typeface="Times New Roman" pitchFamily="18" charset="0"/>
              </a:rPr>
              <a:t>End </a:t>
            </a:r>
            <a:endParaRPr lang="en-US" sz="1700" dirty="0">
              <a:solidFill>
                <a:schemeClr val="tx1">
                  <a:lumMod val="95000"/>
                  <a:lumOff val="5000"/>
                </a:schemeClr>
              </a:solidFill>
              <a:latin typeface="Georg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663363"/>
          </a:xfrm>
          <a:prstGeom prst="rect">
            <a:avLst/>
          </a:prstGeom>
        </p:spPr>
        <p:txBody>
          <a:bodyPr wrap="square">
            <a:spAutoFit/>
          </a:bodyPr>
          <a:lstStyle/>
          <a:p>
            <a:pPr lvl="0" algn="ctr" eaLnBrk="0" fontAlgn="base" hangingPunct="0">
              <a:spcBef>
                <a:spcPct val="0"/>
              </a:spcBef>
              <a:spcAft>
                <a:spcPct val="0"/>
              </a:spcAft>
              <a:tabLst>
                <a:tab pos="1143000" algn="l"/>
              </a:tabLst>
            </a:pPr>
            <a:r>
              <a:rPr lang="en-US" sz="2300" b="1" u="sng" dirty="0">
                <a:solidFill>
                  <a:schemeClr val="tx2"/>
                </a:solidFill>
                <a:latin typeface="Georgia" pitchFamily="18" charset="0"/>
                <a:ea typeface="Times New Roman" pitchFamily="18" charset="0"/>
                <a:cs typeface="Arial" pitchFamily="34" charset="0"/>
              </a:rPr>
              <a:t>MODULES</a:t>
            </a:r>
            <a:endParaRPr lang="en-US" sz="2300" b="1" dirty="0">
              <a:solidFill>
                <a:schemeClr val="tx2"/>
              </a:solidFill>
              <a:latin typeface="Georgia" pitchFamily="18" charset="0"/>
              <a:ea typeface="Times New Roman" pitchFamily="18" charset="0"/>
              <a:cs typeface="Arial" pitchFamily="34" charset="0"/>
            </a:endParaRPr>
          </a:p>
          <a:p>
            <a:pPr lvl="0" eaLnBrk="0" fontAlgn="base" hangingPunct="0">
              <a:spcBef>
                <a:spcPct val="0"/>
              </a:spcBef>
              <a:spcAft>
                <a:spcPct val="0"/>
              </a:spcAft>
              <a:tabLst>
                <a:tab pos="1143000" algn="l"/>
              </a:tabLst>
            </a:pPr>
            <a:endParaRPr lang="en-US" b="1" dirty="0">
              <a:latin typeface="Sylfaen" pitchFamily="18" charset="0"/>
              <a:ea typeface="Times New Roman" pitchFamily="18" charset="0"/>
              <a:cs typeface="Arial" pitchFamily="34" charset="0"/>
            </a:endParaRPr>
          </a:p>
          <a:p>
            <a:pPr lvl="0" eaLnBrk="0" fontAlgn="base" hangingPunct="0">
              <a:spcBef>
                <a:spcPct val="0"/>
              </a:spcBef>
              <a:spcAft>
                <a:spcPct val="0"/>
              </a:spcAft>
              <a:tabLst>
                <a:tab pos="1143000" algn="l"/>
              </a:tabLst>
            </a:pPr>
            <a:r>
              <a:rPr lang="en-US" sz="2200" b="1" u="sng" dirty="0">
                <a:solidFill>
                  <a:srgbClr val="0070C0"/>
                </a:solidFill>
                <a:latin typeface="Georgia" pitchFamily="18" charset="0"/>
                <a:ea typeface="Times New Roman" pitchFamily="18" charset="0"/>
                <a:cs typeface="Arial" pitchFamily="34" charset="0"/>
              </a:rPr>
              <a:t>The program consists of following modules: -</a:t>
            </a:r>
          </a:p>
          <a:p>
            <a:pPr lvl="0" eaLnBrk="0" fontAlgn="base" hangingPunct="0">
              <a:spcBef>
                <a:spcPct val="0"/>
              </a:spcBef>
              <a:spcAft>
                <a:spcPct val="0"/>
              </a:spcAft>
              <a:tabLst>
                <a:tab pos="1143000" algn="l"/>
              </a:tabLst>
            </a:pPr>
            <a:endParaRPr lang="en-US" sz="2200" b="1" u="sng" dirty="0">
              <a:solidFill>
                <a:srgbClr val="0070C0"/>
              </a:solidFill>
              <a:latin typeface="Georgia" pitchFamily="18" charset="0"/>
              <a:cs typeface="Arial" pitchFamily="34" charset="0"/>
            </a:endParaRPr>
          </a:p>
          <a:p>
            <a:pPr lvl="0" eaLnBrk="0" fontAlgn="base" hangingPunct="0">
              <a:spcBef>
                <a:spcPct val="0"/>
              </a:spcBef>
              <a:spcAft>
                <a:spcPct val="0"/>
              </a:spcAft>
              <a:tabLst>
                <a:tab pos="1143000" algn="l"/>
              </a:tabLst>
            </a:pPr>
            <a:r>
              <a:rPr lang="en-US" sz="2400" b="1" dirty="0"/>
              <a:t>       Log in module:</a:t>
            </a:r>
            <a:endParaRPr lang="en-US" sz="2400" dirty="0"/>
          </a:p>
          <a:p>
            <a:pPr lvl="1" eaLnBrk="0" fontAlgn="base" hangingPunct="0">
              <a:spcBef>
                <a:spcPct val="0"/>
              </a:spcBef>
              <a:spcAft>
                <a:spcPct val="0"/>
              </a:spcAft>
              <a:tabLst>
                <a:tab pos="1143000" algn="l"/>
              </a:tabLst>
            </a:pPr>
            <a:r>
              <a:rPr lang="en-US" dirty="0"/>
              <a:t>     Log in module.</a:t>
            </a:r>
          </a:p>
          <a:p>
            <a:pPr lvl="1" eaLnBrk="0" fontAlgn="base" hangingPunct="0">
              <a:spcBef>
                <a:spcPct val="0"/>
              </a:spcBef>
              <a:spcAft>
                <a:spcPct val="0"/>
              </a:spcAft>
              <a:tabLst>
                <a:tab pos="1143000" algn="l"/>
              </a:tabLst>
            </a:pPr>
            <a:endParaRPr lang="en-US" sz="2400" b="1" dirty="0"/>
          </a:p>
          <a:p>
            <a:pPr lvl="1" eaLnBrk="0" fontAlgn="base" hangingPunct="0">
              <a:spcBef>
                <a:spcPct val="0"/>
              </a:spcBef>
              <a:spcAft>
                <a:spcPct val="0"/>
              </a:spcAft>
              <a:tabLst>
                <a:tab pos="1143000" algn="l"/>
              </a:tabLst>
            </a:pPr>
            <a:r>
              <a:rPr lang="en-US" sz="2400" b="1" dirty="0"/>
              <a:t>Dashboards:</a:t>
            </a:r>
            <a:endParaRPr lang="en-US" sz="2400" dirty="0"/>
          </a:p>
          <a:p>
            <a:pPr lvl="0"/>
            <a:r>
              <a:rPr lang="en-US" sz="2200" dirty="0">
                <a:latin typeface="Georgia" pitchFamily="18" charset="0"/>
                <a:cs typeface="Arial" pitchFamily="34" charset="0"/>
              </a:rPr>
              <a:t>            </a:t>
            </a:r>
            <a:r>
              <a:rPr lang="en-US" dirty="0"/>
              <a:t>Dashboard</a:t>
            </a:r>
            <a:endParaRPr lang="en-US" sz="1600" dirty="0"/>
          </a:p>
          <a:p>
            <a:pPr lvl="0"/>
            <a:r>
              <a:rPr lang="en-US" dirty="0"/>
              <a:t>              Employee account</a:t>
            </a:r>
            <a:endParaRPr lang="en-US" sz="1600" dirty="0"/>
          </a:p>
          <a:p>
            <a:pPr lvl="0"/>
            <a:r>
              <a:rPr lang="en-US" dirty="0"/>
              <a:t>              Change password module</a:t>
            </a:r>
            <a:endParaRPr lang="en-US" sz="1600" dirty="0"/>
          </a:p>
          <a:p>
            <a:pPr lvl="0"/>
            <a:r>
              <a:rPr lang="en-US" dirty="0"/>
              <a:t>              Add admin</a:t>
            </a:r>
            <a:endParaRPr lang="en-US" sz="1600" dirty="0"/>
          </a:p>
          <a:p>
            <a:pPr lvl="0"/>
            <a:r>
              <a:rPr lang="en-US" dirty="0"/>
              <a:t>              Add branch</a:t>
            </a:r>
            <a:endParaRPr lang="en-US" sz="1600" dirty="0"/>
          </a:p>
          <a:p>
            <a:pPr lvl="0"/>
            <a:r>
              <a:rPr lang="en-US" dirty="0"/>
              <a:t>              Add employee</a:t>
            </a:r>
            <a:endParaRPr lang="en-US" sz="1600" dirty="0"/>
          </a:p>
          <a:p>
            <a:pPr lvl="0"/>
            <a:r>
              <a:rPr lang="en-US" dirty="0"/>
              <a:t>              Add parking cost</a:t>
            </a:r>
            <a:endParaRPr lang="en-US" sz="1600" dirty="0"/>
          </a:p>
          <a:p>
            <a:pPr lvl="0"/>
            <a:r>
              <a:rPr lang="en-US" dirty="0"/>
              <a:t>              Add parking locations</a:t>
            </a:r>
            <a:endParaRPr lang="en-US" sz="1600" dirty="0"/>
          </a:p>
          <a:p>
            <a:pPr lvl="0"/>
            <a:r>
              <a:rPr lang="en-US" dirty="0"/>
              <a:t>              Add parking slots</a:t>
            </a:r>
            <a:endParaRPr lang="en-US" sz="1600" dirty="0"/>
          </a:p>
          <a:p>
            <a:pPr lvl="0"/>
            <a:r>
              <a:rPr lang="en-US" dirty="0"/>
              <a:t>              Add vehicle types</a:t>
            </a:r>
            <a:endParaRPr lang="en-US" sz="1600" dirty="0"/>
          </a:p>
          <a:p>
            <a:pPr lvl="0"/>
            <a:r>
              <a:rPr lang="en-US" dirty="0"/>
              <a:t>              View admin</a:t>
            </a:r>
            <a:endParaRPr lang="en-US" sz="1600" dirty="0"/>
          </a:p>
          <a:p>
            <a:pPr lvl="0"/>
            <a:r>
              <a:rPr lang="en-US" dirty="0"/>
              <a:t>              View branch</a:t>
            </a:r>
          </a:p>
          <a:p>
            <a:r>
              <a:rPr lang="en-US" sz="1600" dirty="0"/>
              <a:t>                </a:t>
            </a:r>
            <a:r>
              <a:rPr lang="en-US" dirty="0"/>
              <a:t>View employee</a:t>
            </a:r>
          </a:p>
          <a:p>
            <a:pPr lvl="0"/>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5800" y="381000"/>
            <a:ext cx="680186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admin:</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1"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a:t>
            </a:r>
            <a:r>
              <a:rPr kumimoji="0" lang="en-US" sz="16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 </a:t>
            </a:r>
            <a:r>
              <a:rPr kumimoji="0" lang="en-US" sz="1600" b="0" i="0" u="none" strike="noStrike" cap="none" normalizeH="0" baseline="0" dirty="0">
                <a:ln>
                  <a:noFill/>
                </a:ln>
                <a:solidFill>
                  <a:schemeClr val="tx1"/>
                </a:solidFill>
                <a:effectLst/>
                <a:latin typeface="Calibri"/>
                <a:ea typeface="Calibri" pitchFamily="34"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ndParaRPr>
          </a:p>
        </p:txBody>
      </p:sp>
      <p:sp>
        <p:nvSpPr>
          <p:cNvPr id="1025" name="Rectangle 1"/>
          <p:cNvSpPr>
            <a:spLocks noChangeArrowheads="1"/>
          </p:cNvSpPr>
          <p:nvPr/>
        </p:nvSpPr>
        <p:spPr bwMode="auto">
          <a:xfrm>
            <a:off x="609600" y="2743200"/>
            <a:ext cx="7765267"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employee: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533400" y="4795897"/>
            <a:ext cx="7765267"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branch:</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609600" y="152400"/>
            <a:ext cx="7919156"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parking location: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3490" name="Rectangle 2"/>
          <p:cNvSpPr>
            <a:spLocks noChangeArrowheads="1"/>
          </p:cNvSpPr>
          <p:nvPr/>
        </p:nvSpPr>
        <p:spPr bwMode="auto">
          <a:xfrm>
            <a:off x="533400" y="2209800"/>
            <a:ext cx="7919156"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vehicle type: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3491" name="Rectangle 3"/>
          <p:cNvSpPr>
            <a:spLocks noChangeArrowheads="1"/>
          </p:cNvSpPr>
          <p:nvPr/>
        </p:nvSpPr>
        <p:spPr bwMode="auto">
          <a:xfrm>
            <a:off x="533400" y="4343400"/>
            <a:ext cx="7919156"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parking slots: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add record)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685800" y="762000"/>
            <a:ext cx="7970452" cy="35394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parking record: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(select parking location)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Show vehicle type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(select vehicle type) then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Show the parking slots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(select a slot which is not previously selected) then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Show a pop of window to enter vehicle number &amp; customer name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 (click on submit) then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4514" name="Rectangle 2"/>
          <p:cNvSpPr>
            <a:spLocks noChangeArrowheads="1"/>
          </p:cNvSpPr>
          <p:nvPr/>
        </p:nvSpPr>
        <p:spPr bwMode="auto">
          <a:xfrm>
            <a:off x="762000" y="4648200"/>
            <a:ext cx="6346609"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Exist vehicle: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(clicked parked slot) then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Calculate number of hours’ total cost and display it to the user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If (clicked confirm exit) then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Print the bill and make the slot available for parking the next vehicle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304800" y="1676400"/>
            <a:ext cx="8124340" cy="206210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Add feedback:</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Begin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If(click on feedback) then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Check for the null values and other invalid entries if all are valid then save it to the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Else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 message “invalid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 if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End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990600" y="1447800"/>
            <a:ext cx="7162800" cy="3048000"/>
          </a:xfrm>
          <a:prstGeom prst="horizontalScroll">
            <a:avLst/>
          </a:prstGeom>
          <a:blipFill>
            <a:blip r:embed="rId2"/>
            <a:stretch>
              <a:fillRect/>
            </a:stretch>
          </a:blip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6000" dirty="0">
                <a:ln>
                  <a:solidFill>
                    <a:schemeClr val="accent6">
                      <a:lumMod val="75000"/>
                    </a:schemeClr>
                  </a:solidFill>
                </a:ln>
                <a:solidFill>
                  <a:schemeClr val="bg1"/>
                </a:solidFill>
                <a:effectLst>
                  <a:glow rad="101600">
                    <a:schemeClr val="accent2">
                      <a:satMod val="175000"/>
                      <a:alpha val="40000"/>
                    </a:schemeClr>
                  </a:glow>
                </a:effectLst>
                <a:latin typeface="Algerian" pitchFamily="82" charset="0"/>
              </a:rPr>
              <a:t>System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14400"/>
            <a:ext cx="2618730"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Psychology of Testing:</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0" y="1676400"/>
            <a:ext cx="6781800" cy="1754326"/>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The aim of testing is often to demonstrate that a program works by showing that it has no errors. The basic of testing phase is to detect the errors that may be present in the program hence one should not start testing with the intent to show that a program doesn’t work. Testing is the process of executing a program with the intent of finding errors.</a:t>
            </a:r>
            <a:endParaRPr lang="en-US" dirty="0"/>
          </a:p>
        </p:txBody>
      </p:sp>
      <p:sp>
        <p:nvSpPr>
          <p:cNvPr id="5" name="Rectangle 4"/>
          <p:cNvSpPr/>
          <p:nvPr/>
        </p:nvSpPr>
        <p:spPr>
          <a:xfrm>
            <a:off x="338919" y="3593011"/>
            <a:ext cx="2201757"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Testing objectives:</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998378"/>
            <a:ext cx="7239000" cy="1277786"/>
          </a:xfrm>
          <a:prstGeom prst="rect">
            <a:avLst/>
          </a:prstGeom>
        </p:spPr>
        <p:txBody>
          <a:bodyPr wrap="square">
            <a:spAutoFit/>
          </a:bodyPr>
          <a:lstStyle/>
          <a:p>
            <a:pPr marL="457200" marR="0" algn="just">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The main objective of testing is to cover a host of errors, systematically and with minimum effort and time. Starting formally, we can say, testing is a process of executing a program with the intent of finding an error.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0"/>
            <a:ext cx="6400800" cy="2166875"/>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A successful test is one that uncovers  an as yet undiscovered error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A good test case is one that has a high probability of finding an error, if it exists.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The tests  an inadequate to detect  possibly present errors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The software more or less confirms to the quality and reliable standards.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78976" y="3733800"/>
            <a:ext cx="2032929"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Levels of testing:</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4400" y="4572000"/>
            <a:ext cx="4572000" cy="1574149"/>
          </a:xfrm>
          <a:prstGeom prst="rect">
            <a:avLst/>
          </a:prstGeom>
        </p:spPr>
        <p:txBody>
          <a:bodyPr>
            <a:spAutoFit/>
          </a:bodyPr>
          <a:lstStyle/>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Unit testing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Integration  testing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Validation testing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Output testing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95300" marR="0">
              <a:lnSpc>
                <a:spcPct val="107000"/>
              </a:lnSpc>
              <a:spcBef>
                <a:spcPts val="0"/>
              </a:spcBef>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92475"/>
            <a:ext cx="1600823"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Unit Testing:</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4800" y="1524000"/>
            <a:ext cx="6781800" cy="1574149"/>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Unit testing focuses verification effort on the smallest unit of software i.e. the module. Using detailed design and the process specification testing is done to uncover errors within the boundary of the module all the modules must be successful in the unit test before the start of integration testing begins.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3302275"/>
            <a:ext cx="2295821"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Integration testing:</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14620" y="3911768"/>
            <a:ext cx="6771979" cy="1574149"/>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In integration testing all the code modules are put together and tested for desired outputs. The modules unit tested are integration and tested. All the modules are combined in this resting step. Then the entire program is tested as whole. The integration testing is done.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1913409" cy="400110"/>
          </a:xfrm>
          <a:prstGeom prst="rect">
            <a:avLst/>
          </a:prstGeom>
        </p:spPr>
        <p:txBody>
          <a:bodyPr wrap="none">
            <a:spAutoFit/>
          </a:bodyPr>
          <a:lstStyle/>
          <a:p>
            <a:r>
              <a:rPr lang="en-US" sz="2000" b="1" u="sng" dirty="0">
                <a:solidFill>
                  <a:schemeClr val="accent1"/>
                </a:solidFill>
                <a:latin typeface="Times New Roman" panose="02020603050405020304" pitchFamily="18" charset="0"/>
                <a:ea typeface="Calibri" panose="020F0502020204030204" pitchFamily="34" charset="0"/>
              </a:rPr>
              <a:t>Output Testing:</a:t>
            </a:r>
            <a:endParaRPr lang="en-US" sz="2000" dirty="0">
              <a:solidFill>
                <a:schemeClr val="accent1"/>
              </a:solidFill>
            </a:endParaRPr>
          </a:p>
        </p:txBody>
      </p:sp>
      <p:sp>
        <p:nvSpPr>
          <p:cNvPr id="3" name="Rectangle 2"/>
          <p:cNvSpPr/>
          <p:nvPr/>
        </p:nvSpPr>
        <p:spPr>
          <a:xfrm>
            <a:off x="304800" y="1828800"/>
            <a:ext cx="6858000" cy="981423"/>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Feeding sample valid input image and then comparing the ratio obtained in the compressed output image with expected ratio conduct it. Correctness of the output depends on the inputted image.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3048000"/>
            <a:ext cx="1840568" cy="405367"/>
          </a:xfrm>
          <a:prstGeom prst="rect">
            <a:avLst/>
          </a:prstGeom>
        </p:spPr>
        <p:txBody>
          <a:bodyPr wrap="none">
            <a:spAutoFit/>
          </a:bodyPr>
          <a:lstStyle/>
          <a:p>
            <a:pPr>
              <a:lnSpc>
                <a:spcPct val="107000"/>
              </a:lnSpc>
              <a:spcAft>
                <a:spcPts val="800"/>
              </a:spcAft>
            </a:pPr>
            <a:r>
              <a:rPr lang="en-US" sz="2000" b="1" u="sng"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System testing:</a:t>
            </a:r>
            <a:endParaRPr lang="en-US" sz="1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 y="3691144"/>
            <a:ext cx="7010400" cy="1574149"/>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In system testing entire system is tested as whole with all forms, code modules and class modules. After the integration testing the whole of the system is tested in different environments and it is found that the system well without giving any runtime error. Hence after the testing it is concluded that the system will work fine in all environments.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381000" y="533400"/>
            <a:ext cx="86106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1:</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test for login form</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valid username and password to enter the program.</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entered invalid username and password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 </a:t>
            </a: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logged in successfully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show the error message</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admin/employee can enter the program.</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user is prompt with an error message and restricted to enter the system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Arial" pitchFamily="34" charset="0"/>
            </a:endParaRPr>
          </a:p>
        </p:txBody>
      </p:sp>
      <p:sp>
        <p:nvSpPr>
          <p:cNvPr id="66562" name="Rectangle 2"/>
          <p:cNvSpPr>
            <a:spLocks noChangeArrowheads="1"/>
          </p:cNvSpPr>
          <p:nvPr/>
        </p:nvSpPr>
        <p:spPr bwMode="auto">
          <a:xfrm>
            <a:off x="457200" y="3581400"/>
            <a:ext cx="8458200" cy="30777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2: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admin, parking cost form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85000" lnSpcReduction="20000"/>
          </a:bodyPr>
          <a:lstStyle/>
          <a:p>
            <a:pPr lvl="0">
              <a:buNone/>
            </a:pPr>
            <a:r>
              <a:rPr lang="en-US" dirty="0"/>
              <a:t>        View parking cost</a:t>
            </a:r>
          </a:p>
          <a:p>
            <a:pPr lvl="0">
              <a:buNone/>
            </a:pPr>
            <a:r>
              <a:rPr lang="en-US" dirty="0"/>
              <a:t>        </a:t>
            </a:r>
            <a:r>
              <a:rPr lang="en-US" sz="2400" dirty="0"/>
              <a:t>View parking locations</a:t>
            </a:r>
          </a:p>
          <a:p>
            <a:pPr lvl="0">
              <a:buNone/>
            </a:pPr>
            <a:r>
              <a:rPr lang="en-US" sz="2400" dirty="0"/>
              <a:t>         View parking slots</a:t>
            </a:r>
          </a:p>
          <a:p>
            <a:pPr lvl="0">
              <a:buNone/>
            </a:pPr>
            <a:r>
              <a:rPr lang="en-US" sz="2400" dirty="0"/>
              <a:t>         View vehicle types</a:t>
            </a:r>
          </a:p>
          <a:p>
            <a:endParaRPr lang="en-US" sz="2400" b="1" dirty="0"/>
          </a:p>
          <a:p>
            <a:pPr>
              <a:buNone/>
            </a:pPr>
            <a:r>
              <a:rPr lang="en-US" sz="2400" b="1" dirty="0"/>
              <a:t>Add parking records:</a:t>
            </a:r>
            <a:endParaRPr lang="en-US" sz="2400" dirty="0"/>
          </a:p>
          <a:p>
            <a:pPr lvl="0">
              <a:buNone/>
            </a:pPr>
            <a:r>
              <a:rPr lang="en-US" sz="1600" dirty="0"/>
              <a:t>             </a:t>
            </a:r>
            <a:r>
              <a:rPr lang="en-US" sz="2400" dirty="0"/>
              <a:t>Add parking records </a:t>
            </a:r>
          </a:p>
          <a:p>
            <a:pPr lvl="0">
              <a:buNone/>
            </a:pPr>
            <a:r>
              <a:rPr lang="en-US" sz="2400" dirty="0"/>
              <a:t>         View parking records </a:t>
            </a:r>
          </a:p>
          <a:p>
            <a:pPr lvl="0">
              <a:buNone/>
            </a:pPr>
            <a:endParaRPr lang="en-US" sz="2400" b="1" dirty="0"/>
          </a:p>
          <a:p>
            <a:pPr>
              <a:buNone/>
            </a:pPr>
            <a:r>
              <a:rPr lang="en-US" sz="2400" b="1" dirty="0"/>
              <a:t>Report module:</a:t>
            </a:r>
          </a:p>
          <a:p>
            <a:pPr lvl="0">
              <a:buNone/>
            </a:pPr>
            <a:r>
              <a:rPr lang="en-US" sz="2400" dirty="0">
                <a:cs typeface="Times New Roman" pitchFamily="18" charset="0"/>
              </a:rPr>
              <a:t>         </a:t>
            </a:r>
            <a:r>
              <a:rPr lang="en-US" sz="2100" dirty="0"/>
              <a:t>Branch wise report</a:t>
            </a:r>
          </a:p>
          <a:p>
            <a:pPr lvl="0">
              <a:buNone/>
            </a:pPr>
            <a:r>
              <a:rPr lang="en-US" sz="2100" dirty="0"/>
              <a:t>          Vehicle parking report</a:t>
            </a:r>
          </a:p>
          <a:p>
            <a:pPr lvl="0">
              <a:buNone/>
            </a:pPr>
            <a:r>
              <a:rPr lang="en-US" sz="2100" dirty="0"/>
              <a:t>          Parking income report</a:t>
            </a:r>
          </a:p>
          <a:p>
            <a:pPr lvl="0">
              <a:buNone/>
            </a:pPr>
            <a:r>
              <a:rPr lang="en-US" sz="2100" dirty="0"/>
              <a:t>          Employee wise report</a:t>
            </a:r>
          </a:p>
          <a:p>
            <a:pPr>
              <a:buNone/>
            </a:pPr>
            <a:endParaRPr lang="en-US" sz="2400" b="1" dirty="0"/>
          </a:p>
          <a:p>
            <a:pPr>
              <a:buNone/>
            </a:pPr>
            <a:r>
              <a:rPr lang="en-US" sz="2400" b="1" dirty="0"/>
              <a:t>Voucher Module:</a:t>
            </a:r>
            <a:endParaRPr lang="en-US" sz="2400" dirty="0"/>
          </a:p>
          <a:p>
            <a:pPr lvl="1">
              <a:buNone/>
            </a:pPr>
            <a:r>
              <a:rPr lang="en-US" dirty="0"/>
              <a:t>  Add customer</a:t>
            </a:r>
            <a:endParaRPr lang="en-US" sz="1600" dirty="0"/>
          </a:p>
          <a:p>
            <a:pPr lvl="1">
              <a:buNone/>
            </a:pPr>
            <a:r>
              <a:rPr lang="en-US" dirty="0"/>
              <a:t>  View customer</a:t>
            </a:r>
            <a:endParaRPr lang="en-US" sz="1600" dirty="0"/>
          </a:p>
          <a:p>
            <a:pPr lvl="1">
              <a:buNone/>
            </a:pPr>
            <a:r>
              <a:rPr lang="en-US" dirty="0"/>
              <a:t>  Add voucher</a:t>
            </a:r>
            <a:endParaRPr lang="en-US" sz="1600" dirty="0"/>
          </a:p>
          <a:p>
            <a:pPr lvl="1">
              <a:buNone/>
            </a:pPr>
            <a:r>
              <a:rPr lang="en-US" dirty="0"/>
              <a:t>  View voucher </a:t>
            </a:r>
            <a:endParaRPr lang="en-US" sz="1600" dirty="0"/>
          </a:p>
          <a:p>
            <a:pPr lvl="1">
              <a:buNone/>
            </a:pPr>
            <a:r>
              <a:rPr lang="en-US"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457200" y="457200"/>
            <a:ext cx="8686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3: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customer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2706" name="Rectangle 2"/>
          <p:cNvSpPr>
            <a:spLocks noChangeArrowheads="1"/>
          </p:cNvSpPr>
          <p:nvPr/>
        </p:nvSpPr>
        <p:spPr bwMode="auto">
          <a:xfrm>
            <a:off x="457200" y="3276600"/>
            <a:ext cx="8839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4: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branch</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381000" y="533400"/>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5: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employee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3730" name="Rectangle 2"/>
          <p:cNvSpPr>
            <a:spLocks noChangeArrowheads="1"/>
          </p:cNvSpPr>
          <p:nvPr/>
        </p:nvSpPr>
        <p:spPr bwMode="auto">
          <a:xfrm>
            <a:off x="304800" y="3352800"/>
            <a:ext cx="89916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6: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entering vehicle record form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empty slot is selected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selected occupied slot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457200" y="609600"/>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7: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vehicle type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4754" name="Rectangle 2"/>
          <p:cNvSpPr>
            <a:spLocks noChangeArrowheads="1"/>
          </p:cNvSpPr>
          <p:nvPr/>
        </p:nvSpPr>
        <p:spPr bwMode="auto">
          <a:xfrm>
            <a:off x="381000" y="3733800"/>
            <a:ext cx="91440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8: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parking location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304800" y="762000"/>
            <a:ext cx="93726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9: </a:t>
            </a:r>
          </a:p>
          <a:p>
            <a:pPr marL="0" marR="0" lvl="0" indent="0" algn="l" defTabSz="914400" rtl="0" eaLnBrk="1" fontAlgn="base" latinLnBrk="0" hangingPunct="1">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parking slots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case 10: </a:t>
            </a: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 </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for add employee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Test data: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 the required fields are entered.</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some fields are blank or contain invalid data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Output: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Allows to insert the record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displays an error message to help the user understand               the mistake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Result:      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added to database.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Invalid:</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record will be not added to database.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both valid and invalid results are tested. output tally with the required result hence the test is successful</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1676400" y="1752600"/>
            <a:ext cx="6324600" cy="2971800"/>
          </a:xfrm>
          <a:prstGeom prst="horizontalScroll">
            <a:avLst/>
          </a:prstGeom>
          <a:blipFill>
            <a:blip r:embed="rId2"/>
            <a:stretch>
              <a:fillRect/>
            </a:stretch>
          </a:blip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6600" dirty="0">
                <a:ln>
                  <a:solidFill>
                    <a:schemeClr val="accent1">
                      <a:lumMod val="75000"/>
                    </a:schemeClr>
                  </a:solidFill>
                </a:ln>
                <a:solidFill>
                  <a:srgbClr val="FFFFFF"/>
                </a:solidFill>
                <a:effectLst>
                  <a:glow rad="101600">
                    <a:schemeClr val="accent1">
                      <a:satMod val="175000"/>
                      <a:alpha val="40000"/>
                    </a:schemeClr>
                  </a:glow>
                </a:effectLst>
                <a:latin typeface="Algerian" pitchFamily="82" charset="0"/>
              </a:rPr>
              <a:t>SNAPSHOTS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290">
                                          <p:stCondLst>
                                            <p:cond delay="0"/>
                                          </p:stCondLst>
                                        </p:cTn>
                                        <p:tgtEl>
                                          <p:spTgt spid="2">
                                            <p:txEl>
                                              <p:pRg st="0" end="0"/>
                                            </p:txEl>
                                          </p:spTgt>
                                        </p:tgtEl>
                                      </p:cBhvr>
                                    </p:animEffect>
                                    <p:anim calcmode="lin" valueType="num">
                                      <p:cBhvr>
                                        <p:cTn id="8" dur="911"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xEl>
                                              <p:pRg st="0" end="0"/>
                                            </p:txEl>
                                          </p:spTgt>
                                        </p:tgtEl>
                                      </p:cBhvr>
                                      <p:to x="100000" y="60000"/>
                                    </p:animScale>
                                    <p:animScale>
                                      <p:cBhvr>
                                        <p:cTn id="14" dur="83" decel="50000">
                                          <p:stCondLst>
                                            <p:cond delay="338"/>
                                          </p:stCondLst>
                                        </p:cTn>
                                        <p:tgtEl>
                                          <p:spTgt spid="2">
                                            <p:txEl>
                                              <p:pRg st="0" end="0"/>
                                            </p:txEl>
                                          </p:spTgt>
                                        </p:tgtEl>
                                      </p:cBhvr>
                                      <p:to x="100000" y="100000"/>
                                    </p:animScale>
                                    <p:animScale>
                                      <p:cBhvr>
                                        <p:cTn id="15" dur="13">
                                          <p:stCondLst>
                                            <p:cond delay="656"/>
                                          </p:stCondLst>
                                        </p:cTn>
                                        <p:tgtEl>
                                          <p:spTgt spid="2">
                                            <p:txEl>
                                              <p:pRg st="0" end="0"/>
                                            </p:txEl>
                                          </p:spTgt>
                                        </p:tgtEl>
                                      </p:cBhvr>
                                      <p:to x="100000" y="80000"/>
                                    </p:animScale>
                                    <p:animScale>
                                      <p:cBhvr>
                                        <p:cTn id="16" dur="83" decel="50000">
                                          <p:stCondLst>
                                            <p:cond delay="669"/>
                                          </p:stCondLst>
                                        </p:cTn>
                                        <p:tgtEl>
                                          <p:spTgt spid="2">
                                            <p:txEl>
                                              <p:pRg st="0" end="0"/>
                                            </p:txEl>
                                          </p:spTgt>
                                        </p:tgtEl>
                                      </p:cBhvr>
                                      <p:to x="100000" y="100000"/>
                                    </p:animScale>
                                    <p:animScale>
                                      <p:cBhvr>
                                        <p:cTn id="17" dur="13">
                                          <p:stCondLst>
                                            <p:cond delay="821"/>
                                          </p:stCondLst>
                                        </p:cTn>
                                        <p:tgtEl>
                                          <p:spTgt spid="2">
                                            <p:txEl>
                                              <p:pRg st="0" end="0"/>
                                            </p:txEl>
                                          </p:spTgt>
                                        </p:tgtEl>
                                      </p:cBhvr>
                                      <p:to x="100000" y="90000"/>
                                    </p:animScale>
                                    <p:animScale>
                                      <p:cBhvr>
                                        <p:cTn id="18" dur="83" decel="50000">
                                          <p:stCondLst>
                                            <p:cond delay="834"/>
                                          </p:stCondLst>
                                        </p:cTn>
                                        <p:tgtEl>
                                          <p:spTgt spid="2">
                                            <p:txEl>
                                              <p:pRg st="0" end="0"/>
                                            </p:txEl>
                                          </p:spTgt>
                                        </p:tgtEl>
                                      </p:cBhvr>
                                      <p:to x="100000" y="100000"/>
                                    </p:animScale>
                                    <p:animScale>
                                      <p:cBhvr>
                                        <p:cTn id="19" dur="13">
                                          <p:stCondLst>
                                            <p:cond delay="904"/>
                                          </p:stCondLst>
                                        </p:cTn>
                                        <p:tgtEl>
                                          <p:spTgt spid="2">
                                            <p:txEl>
                                              <p:pRg st="0" end="0"/>
                                            </p:txEl>
                                          </p:spTgt>
                                        </p:tgtEl>
                                      </p:cBhvr>
                                      <p:to x="100000" y="95000"/>
                                    </p:animScale>
                                    <p:animScale>
                                      <p:cBhvr>
                                        <p:cTn id="20" dur="83" decel="50000">
                                          <p:stCondLst>
                                            <p:cond delay="917"/>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srcRect/>
          <a:stretch>
            <a:fillRect/>
          </a:stretch>
        </p:blipFill>
        <p:spPr bwMode="auto">
          <a:xfrm>
            <a:off x="1752600" y="228600"/>
            <a:ext cx="5572125" cy="3133725"/>
          </a:xfrm>
          <a:prstGeom prst="rect">
            <a:avLst/>
          </a:prstGeom>
          <a:noFill/>
        </p:spPr>
      </p:pic>
      <p:pic>
        <p:nvPicPr>
          <p:cNvPr id="76801" name="Picture 5"/>
          <p:cNvPicPr>
            <a:picLocks noChangeAspect="1" noChangeArrowheads="1"/>
          </p:cNvPicPr>
          <p:nvPr/>
        </p:nvPicPr>
        <p:blipFill>
          <a:blip r:embed="rId3"/>
          <a:srcRect/>
          <a:stretch>
            <a:fillRect/>
          </a:stretch>
        </p:blipFill>
        <p:spPr bwMode="auto">
          <a:xfrm>
            <a:off x="1752600" y="3724275"/>
            <a:ext cx="5572125" cy="3133725"/>
          </a:xfrm>
          <a:prstGeom prst="rect">
            <a:avLst/>
          </a:prstGeom>
          <a:noFill/>
        </p:spPr>
      </p:pic>
      <p:sp>
        <p:nvSpPr>
          <p:cNvPr id="76803" name="Rectangle 3"/>
          <p:cNvSpPr>
            <a:spLocks noChangeArrowheads="1"/>
          </p:cNvSpPr>
          <p:nvPr/>
        </p:nvSpPr>
        <p:spPr bwMode="auto">
          <a:xfrm>
            <a:off x="0" y="0"/>
            <a:ext cx="1279517"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 Index Page:</a:t>
            </a:r>
            <a:endParaRPr kumimoji="0" lang="en-US" sz="9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800" b="0" i="0" u="none" strike="noStrike" cap="none" normalizeH="0" baseline="0" dirty="0">
              <a:ln>
                <a:noFill/>
              </a:ln>
              <a:solidFill>
                <a:schemeClr val="tx1"/>
              </a:solidFill>
              <a:effectLst/>
              <a:latin typeface="Arial" pitchFamily="34" charset="0"/>
            </a:endParaRPr>
          </a:p>
        </p:txBody>
      </p:sp>
      <p:sp>
        <p:nvSpPr>
          <p:cNvPr id="76804" name="Rectangle 4"/>
          <p:cNvSpPr>
            <a:spLocks noChangeArrowheads="1"/>
          </p:cNvSpPr>
          <p:nvPr/>
        </p:nvSpPr>
        <p:spPr bwMode="auto">
          <a:xfrm>
            <a:off x="0" y="3590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57300" algn="l"/>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Admin login:</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57300" algn="l"/>
              </a:tabLst>
            </a:pPr>
            <a:endParaRPr kumimoji="0" lang="en-US" sz="1800" b="0" i="0" u="none" strike="noStrike" cap="none" normalizeH="0" baseline="0">
              <a:ln>
                <a:noFill/>
              </a:ln>
              <a:solidFill>
                <a:schemeClr val="tx1"/>
              </a:solidFill>
              <a:effectLst/>
              <a:latin typeface="Arial" pitchFamily="34" charset="0"/>
            </a:endParaRPr>
          </a:p>
        </p:txBody>
      </p:sp>
      <p:sp>
        <p:nvSpPr>
          <p:cNvPr id="76805" name="Rectangle 5"/>
          <p:cNvSpPr>
            <a:spLocks noChangeArrowheads="1"/>
          </p:cNvSpPr>
          <p:nvPr/>
        </p:nvSpPr>
        <p:spPr bwMode="auto">
          <a:xfrm>
            <a:off x="0" y="7181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7"/>
          <p:cNvPicPr>
            <a:picLocks noChangeAspect="1" noChangeArrowheads="1"/>
          </p:cNvPicPr>
          <p:nvPr/>
        </p:nvPicPr>
        <p:blipFill>
          <a:blip r:embed="rId2"/>
          <a:srcRect/>
          <a:stretch>
            <a:fillRect/>
          </a:stretch>
        </p:blipFill>
        <p:spPr bwMode="auto">
          <a:xfrm>
            <a:off x="1905000" y="152400"/>
            <a:ext cx="5562600" cy="3133725"/>
          </a:xfrm>
          <a:prstGeom prst="rect">
            <a:avLst/>
          </a:prstGeom>
          <a:noFill/>
        </p:spPr>
      </p:pic>
      <p:pic>
        <p:nvPicPr>
          <p:cNvPr id="78849" name="Picture 9"/>
          <p:cNvPicPr>
            <a:picLocks noChangeAspect="1" noChangeArrowheads="1"/>
          </p:cNvPicPr>
          <p:nvPr/>
        </p:nvPicPr>
        <p:blipFill>
          <a:blip r:embed="rId3"/>
          <a:srcRect/>
          <a:stretch>
            <a:fillRect/>
          </a:stretch>
        </p:blipFill>
        <p:spPr bwMode="auto">
          <a:xfrm>
            <a:off x="1905000" y="3581400"/>
            <a:ext cx="5562600" cy="3133725"/>
          </a:xfrm>
          <a:prstGeom prst="rect">
            <a:avLst/>
          </a:prstGeom>
          <a:noFill/>
        </p:spPr>
      </p:pic>
      <p:sp>
        <p:nvSpPr>
          <p:cNvPr id="7885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Dash board: </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8852" name="Rectangle 4"/>
          <p:cNvSpPr>
            <a:spLocks noChangeArrowheads="1"/>
          </p:cNvSpPr>
          <p:nvPr/>
        </p:nvSpPr>
        <p:spPr bwMode="auto">
          <a:xfrm>
            <a:off x="0" y="3590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Add admin:</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8853" name="Rectangle 5"/>
          <p:cNvSpPr>
            <a:spLocks noChangeArrowheads="1"/>
          </p:cNvSpPr>
          <p:nvPr/>
        </p:nvSpPr>
        <p:spPr bwMode="auto">
          <a:xfrm>
            <a:off x="0" y="7181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2"/>
          <p:cNvPicPr>
            <a:picLocks noChangeAspect="1" noChangeArrowheads="1"/>
          </p:cNvPicPr>
          <p:nvPr/>
        </p:nvPicPr>
        <p:blipFill>
          <a:blip r:embed="rId2" cstate="print"/>
          <a:srcRect/>
          <a:stretch>
            <a:fillRect/>
          </a:stretch>
        </p:blipFill>
        <p:spPr bwMode="auto">
          <a:xfrm>
            <a:off x="2057400" y="381000"/>
            <a:ext cx="5572125" cy="3133725"/>
          </a:xfrm>
          <a:prstGeom prst="rect">
            <a:avLst/>
          </a:prstGeom>
          <a:noFill/>
        </p:spPr>
      </p:pic>
      <p:pic>
        <p:nvPicPr>
          <p:cNvPr id="79873" name="Picture 14"/>
          <p:cNvPicPr>
            <a:picLocks noChangeAspect="1" noChangeArrowheads="1"/>
          </p:cNvPicPr>
          <p:nvPr/>
        </p:nvPicPr>
        <p:blipFill>
          <a:blip r:embed="rId3"/>
          <a:srcRect/>
          <a:stretch>
            <a:fillRect/>
          </a:stretch>
        </p:blipFill>
        <p:spPr bwMode="auto">
          <a:xfrm>
            <a:off x="2057400" y="3724275"/>
            <a:ext cx="5572125" cy="3133725"/>
          </a:xfrm>
          <a:prstGeom prst="rect">
            <a:avLst/>
          </a:prstGeom>
          <a:noFill/>
        </p:spPr>
      </p:pic>
      <p:sp>
        <p:nvSpPr>
          <p:cNvPr id="798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View admin:</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9876" name="Rectangle 4"/>
          <p:cNvSpPr>
            <a:spLocks noChangeArrowheads="1"/>
          </p:cNvSpPr>
          <p:nvPr/>
        </p:nvSpPr>
        <p:spPr bwMode="auto">
          <a:xfrm>
            <a:off x="0" y="3590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Employee account:</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79877" name="Rectangle 5"/>
          <p:cNvSpPr>
            <a:spLocks noChangeArrowheads="1"/>
          </p:cNvSpPr>
          <p:nvPr/>
        </p:nvSpPr>
        <p:spPr bwMode="auto">
          <a:xfrm>
            <a:off x="0" y="7181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6"/>
          <p:cNvPicPr>
            <a:picLocks noChangeAspect="1" noChangeArrowheads="1"/>
          </p:cNvPicPr>
          <p:nvPr/>
        </p:nvPicPr>
        <p:blipFill>
          <a:blip r:embed="rId2"/>
          <a:srcRect/>
          <a:stretch>
            <a:fillRect/>
          </a:stretch>
        </p:blipFill>
        <p:spPr bwMode="auto">
          <a:xfrm>
            <a:off x="2209800" y="152400"/>
            <a:ext cx="5572125" cy="3133725"/>
          </a:xfrm>
          <a:prstGeom prst="rect">
            <a:avLst/>
          </a:prstGeom>
          <a:noFill/>
        </p:spPr>
      </p:pic>
      <p:pic>
        <p:nvPicPr>
          <p:cNvPr id="80897" name="Picture 17"/>
          <p:cNvPicPr>
            <a:picLocks noChangeAspect="1" noChangeArrowheads="1"/>
          </p:cNvPicPr>
          <p:nvPr/>
        </p:nvPicPr>
        <p:blipFill>
          <a:blip r:embed="rId3"/>
          <a:srcRect/>
          <a:stretch>
            <a:fillRect/>
          </a:stretch>
        </p:blipFill>
        <p:spPr bwMode="auto">
          <a:xfrm>
            <a:off x="2209800" y="3810000"/>
            <a:ext cx="5572125" cy="3133725"/>
          </a:xfrm>
          <a:prstGeom prst="rect">
            <a:avLst/>
          </a:prstGeom>
          <a:noFill/>
        </p:spPr>
      </p:pic>
      <p:sp>
        <p:nvSpPr>
          <p:cNvPr id="808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Add parking record:</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0900" name="Rectangle 4"/>
          <p:cNvSpPr>
            <a:spLocks noChangeArrowheads="1"/>
          </p:cNvSpPr>
          <p:nvPr/>
        </p:nvSpPr>
        <p:spPr bwMode="auto">
          <a:xfrm>
            <a:off x="0" y="3590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Adding parking record:</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0901" name="Rectangle 5"/>
          <p:cNvSpPr>
            <a:spLocks noChangeArrowheads="1"/>
          </p:cNvSpPr>
          <p:nvPr/>
        </p:nvSpPr>
        <p:spPr bwMode="auto">
          <a:xfrm>
            <a:off x="0" y="7181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8"/>
          <p:cNvPicPr>
            <a:picLocks noChangeAspect="1" noChangeArrowheads="1"/>
          </p:cNvPicPr>
          <p:nvPr/>
        </p:nvPicPr>
        <p:blipFill>
          <a:blip r:embed="rId2"/>
          <a:srcRect/>
          <a:stretch>
            <a:fillRect/>
          </a:stretch>
        </p:blipFill>
        <p:spPr bwMode="auto">
          <a:xfrm>
            <a:off x="2057400" y="152400"/>
            <a:ext cx="5562600" cy="3133725"/>
          </a:xfrm>
          <a:prstGeom prst="rect">
            <a:avLst/>
          </a:prstGeom>
          <a:noFill/>
        </p:spPr>
      </p:pic>
      <p:pic>
        <p:nvPicPr>
          <p:cNvPr id="81921" name="Picture 19"/>
          <p:cNvPicPr>
            <a:picLocks noChangeAspect="1" noChangeArrowheads="1"/>
          </p:cNvPicPr>
          <p:nvPr/>
        </p:nvPicPr>
        <p:blipFill>
          <a:blip r:embed="rId3"/>
          <a:srcRect/>
          <a:stretch>
            <a:fillRect/>
          </a:stretch>
        </p:blipFill>
        <p:spPr bwMode="auto">
          <a:xfrm>
            <a:off x="2057400" y="3724275"/>
            <a:ext cx="5572125" cy="3133725"/>
          </a:xfrm>
          <a:prstGeom prst="rect">
            <a:avLst/>
          </a:prstGeom>
          <a:noFill/>
        </p:spPr>
      </p:pic>
      <p:sp>
        <p:nvSpPr>
          <p:cNvPr id="819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Printing bill:</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1924" name="Rectangle 4"/>
          <p:cNvSpPr>
            <a:spLocks noChangeArrowheads="1"/>
          </p:cNvSpPr>
          <p:nvPr/>
        </p:nvSpPr>
        <p:spPr bwMode="auto">
          <a:xfrm>
            <a:off x="0" y="3590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Exit vehicle:</a:t>
            </a:r>
            <a:endParaRPr kumimoji="0" lang="en-US" sz="9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1925" name="Rectangle 5"/>
          <p:cNvSpPr>
            <a:spLocks noChangeArrowheads="1"/>
          </p:cNvSpPr>
          <p:nvPr/>
        </p:nvSpPr>
        <p:spPr bwMode="auto">
          <a:xfrm>
            <a:off x="0" y="7181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152400"/>
            <a:ext cx="8382000" cy="6172200"/>
          </a:xfrm>
        </p:spPr>
        <p:txBody>
          <a:bodyPr/>
          <a:lstStyle/>
          <a:p>
            <a:pPr lvl="0" algn="ctr" fontAlgn="base">
              <a:spcBef>
                <a:spcPct val="0"/>
              </a:spcBef>
              <a:spcAft>
                <a:spcPct val="0"/>
              </a:spcAft>
              <a:buNone/>
              <a:tabLst>
                <a:tab pos="1085850" algn="l"/>
              </a:tabLst>
            </a:pPr>
            <a:r>
              <a:rPr lang="en-US" sz="2800" b="1" u="sng" dirty="0">
                <a:solidFill>
                  <a:schemeClr val="tx2"/>
                </a:solidFill>
                <a:latin typeface="Georgia" pitchFamily="18" charset="0"/>
                <a:ea typeface="Times New Roman" pitchFamily="18" charset="0"/>
                <a:cs typeface="Times New Roman" pitchFamily="18" charset="0"/>
              </a:rPr>
              <a:t>MODULE DESCRIPTION</a:t>
            </a:r>
          </a:p>
          <a:p>
            <a:pPr lvl="0" algn="ctr" fontAlgn="base">
              <a:spcBef>
                <a:spcPct val="0"/>
              </a:spcBef>
              <a:spcAft>
                <a:spcPct val="0"/>
              </a:spcAft>
              <a:buNone/>
              <a:tabLst>
                <a:tab pos="1085850" algn="l"/>
              </a:tabLst>
            </a:pPr>
            <a:endParaRPr lang="en-US" sz="2800" b="1" u="sng" dirty="0">
              <a:solidFill>
                <a:schemeClr val="tx2"/>
              </a:solidFill>
              <a:latin typeface="Georgia" pitchFamily="18" charset="0"/>
              <a:ea typeface="Times New Roman" pitchFamily="18" charset="0"/>
              <a:cs typeface="Times New Roman" pitchFamily="18" charset="0"/>
            </a:endParaRPr>
          </a:p>
          <a:p>
            <a:pPr lvl="0">
              <a:buNone/>
            </a:pPr>
            <a:r>
              <a:rPr lang="en-US" sz="2000" b="1" dirty="0"/>
              <a:t>Log in module.</a:t>
            </a:r>
            <a:endParaRPr lang="en-US" sz="2000" dirty="0"/>
          </a:p>
          <a:p>
            <a:pPr>
              <a:buNone/>
            </a:pPr>
            <a:r>
              <a:rPr lang="en-US" sz="2000" dirty="0"/>
              <a:t>     In this module, the Administrators and the employees can log in to their dashboards and manage their accounts.</a:t>
            </a:r>
          </a:p>
          <a:p>
            <a:pPr>
              <a:buNone/>
            </a:pPr>
            <a:endParaRPr lang="en-US" sz="2000" dirty="0"/>
          </a:p>
          <a:p>
            <a:pPr lvl="0">
              <a:buNone/>
            </a:pPr>
            <a:r>
              <a:rPr lang="en-US" sz="2000" b="1" dirty="0"/>
              <a:t>Dashboards.</a:t>
            </a:r>
            <a:endParaRPr lang="en-US" sz="2000" dirty="0"/>
          </a:p>
          <a:p>
            <a:pPr>
              <a:buNone/>
            </a:pPr>
            <a:r>
              <a:rPr lang="en-US" sz="2000" dirty="0"/>
              <a:t>     In this module, the Administrators and Employees can manage their profiles, manage branches, view the records.</a:t>
            </a:r>
          </a:p>
          <a:p>
            <a:pPr>
              <a:buNone/>
            </a:pPr>
            <a:endParaRPr lang="en-US" sz="2000" dirty="0"/>
          </a:p>
          <a:p>
            <a:pPr lvl="0">
              <a:buNone/>
            </a:pPr>
            <a:r>
              <a:rPr lang="en-US" sz="2000" b="1" dirty="0"/>
              <a:t>Add parking records:</a:t>
            </a:r>
            <a:endParaRPr lang="en-US" sz="2000" dirty="0"/>
          </a:p>
          <a:p>
            <a:pPr>
              <a:buNone/>
            </a:pPr>
            <a:r>
              <a:rPr lang="en-US" sz="2000" dirty="0"/>
              <a:t>    In this module, the employees can add the parking records by selecting vehicle types after selecting vehicle types loading available parking slots then adding the in time of the vehicle and when the vehicle is exiting the are adding the out time .This generates a bill. </a:t>
            </a:r>
          </a:p>
          <a:p>
            <a:pPr>
              <a:buNone/>
            </a:pPr>
            <a:endParaRPr lang="en-US" sz="2000" dirty="0"/>
          </a:p>
          <a:p>
            <a:pPr>
              <a:buNone/>
            </a:pPr>
            <a:endParaRPr lang="en-US" sz="2000" dirty="0"/>
          </a:p>
          <a:p>
            <a:pPr lvl="0" algn="ctr" fontAlgn="base">
              <a:spcBef>
                <a:spcPct val="0"/>
              </a:spcBef>
              <a:spcAft>
                <a:spcPct val="0"/>
              </a:spcAft>
              <a:buNone/>
              <a:tabLst>
                <a:tab pos="1085850" algn="l"/>
              </a:tabLst>
            </a:pPr>
            <a:endParaRPr lang="en-US" sz="2800" b="1" u="sng" dirty="0">
              <a:solidFill>
                <a:schemeClr val="tx2"/>
              </a:solidFill>
              <a:latin typeface="Georgia" pitchFamily="18" charset="0"/>
              <a:ea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orizontal Scroll 6"/>
          <p:cNvSpPr/>
          <p:nvPr/>
        </p:nvSpPr>
        <p:spPr>
          <a:xfrm>
            <a:off x="1524000" y="1371600"/>
            <a:ext cx="6553200" cy="3581400"/>
          </a:xfrm>
          <a:prstGeom prst="horizontalScroll">
            <a:avLst/>
          </a:prstGeom>
          <a:blipFill>
            <a:blip r:embed="rId2"/>
            <a:stretch>
              <a:fillRect/>
            </a:stretch>
          </a:blip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n>
                  <a:solidFill>
                    <a:schemeClr val="accent6"/>
                  </a:solidFill>
                </a:ln>
                <a:solidFill>
                  <a:schemeClr val="bg1"/>
                </a:solidFill>
                <a:effectLst>
                  <a:glow rad="63500">
                    <a:schemeClr val="accent6">
                      <a:satMod val="175000"/>
                      <a:alpha val="40000"/>
                    </a:schemeClr>
                  </a:glow>
                </a:effectLst>
                <a:latin typeface="Algerian" pitchFamily="82" charset="0"/>
              </a:rPr>
              <a:t>Conclusion and future enhancement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1752403" cy="677108"/>
          </a:xfrm>
          <a:prstGeom prst="rect">
            <a:avLst/>
          </a:prstGeom>
        </p:spPr>
        <p:txBody>
          <a:bodyPr wrap="none">
            <a:spAutoFit/>
          </a:bodyPr>
          <a:lstStyle/>
          <a:p>
            <a:r>
              <a:rPr lang="en-US" sz="2000" b="1" u="sng" dirty="0">
                <a:solidFill>
                  <a:srgbClr val="0070C0"/>
                </a:solidFill>
                <a:latin typeface="Georgia" pitchFamily="18" charset="0"/>
              </a:rPr>
              <a:t>Conclusion</a:t>
            </a:r>
            <a:r>
              <a:rPr lang="en-US" b="1" u="sng" dirty="0">
                <a:solidFill>
                  <a:srgbClr val="0070C0"/>
                </a:solidFill>
                <a:latin typeface="Georgia" pitchFamily="18" charset="0"/>
              </a:rPr>
              <a:t>:</a:t>
            </a:r>
          </a:p>
          <a:p>
            <a:endParaRPr lang="en-US" b="1" u="sng" dirty="0">
              <a:solidFill>
                <a:srgbClr val="0070C0"/>
              </a:solidFill>
              <a:latin typeface="Georgia" pitchFamily="18" charset="0"/>
            </a:endParaRPr>
          </a:p>
        </p:txBody>
      </p:sp>
      <p:sp>
        <p:nvSpPr>
          <p:cNvPr id="4" name="Rectangle 3"/>
          <p:cNvSpPr>
            <a:spLocks noChangeArrowheads="1"/>
          </p:cNvSpPr>
          <p:nvPr/>
        </p:nvSpPr>
        <p:spPr bwMode="auto">
          <a:xfrm>
            <a:off x="381000" y="3200400"/>
            <a:ext cx="3505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rgbClr val="0070C0"/>
                </a:solidFill>
                <a:effectLst/>
                <a:latin typeface="Georgia" pitchFamily="18" charset="0"/>
                <a:ea typeface="Times New Roman" pitchFamily="18" charset="0"/>
                <a:cs typeface="Arial" pitchFamily="34" charset="0"/>
              </a:rPr>
              <a:t>Future Enhancement:</a:t>
            </a:r>
            <a:endParaRPr kumimoji="0" lang="en-US" sz="2000" b="1" i="0" u="sng" strike="noStrike" cap="none" normalizeH="0" baseline="0" dirty="0">
              <a:ln>
                <a:noFill/>
              </a:ln>
              <a:solidFill>
                <a:srgbClr val="0070C0"/>
              </a:solidFill>
              <a:effectLst/>
              <a:latin typeface="Georgia" pitchFamily="18" charset="0"/>
              <a:cs typeface="Arial" pitchFamily="34" charset="0"/>
            </a:endParaRPr>
          </a:p>
        </p:txBody>
      </p:sp>
      <p:sp>
        <p:nvSpPr>
          <p:cNvPr id="83971" name="Rectangle 3"/>
          <p:cNvSpPr>
            <a:spLocks noChangeArrowheads="1"/>
          </p:cNvSpPr>
          <p:nvPr/>
        </p:nvSpPr>
        <p:spPr bwMode="auto">
          <a:xfrm>
            <a:off x="685800" y="3810000"/>
            <a:ext cx="7443769"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Add more security features.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consider much future scope to this application. The following are some of these.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future, we can further enhance this software for tablets and mobile phones.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Later basis software is developed as friendly and attractive </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develop and integrate with Android or </a:t>
            </a:r>
            <a:r>
              <a:rPr kumimoji="0" lang="en-US" sz="16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iPhone</a:t>
            </a: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based apps in the future.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can integrate a Card payment system in the future.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83972" name="Rectangle 4"/>
          <p:cNvSpPr>
            <a:spLocks noChangeArrowheads="1"/>
          </p:cNvSpPr>
          <p:nvPr/>
        </p:nvSpPr>
        <p:spPr bwMode="auto">
          <a:xfrm>
            <a:off x="609600" y="1143000"/>
            <a:ext cx="7239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“PAY&amp;PARK” is developed for the purpose of computerizing and maintaining the parking system. Before the records were inserted manually but in the pay&amp; park management system all the work is automated, where employee enters a couple of things and other things like entry time is inserted automatically. When the vehicle exits employee only enters slot number, other things like exit time and parking fees generated automatically and the slot is freed. This helps to maintain the records efficiently.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1524000" y="1447800"/>
            <a:ext cx="6400800" cy="3276600"/>
          </a:xfrm>
          <a:prstGeom prst="horizontalScroll">
            <a:avLst/>
          </a:prstGeom>
          <a:solidFill>
            <a:srgbClr val="00B0F0"/>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n>
                  <a:solidFill>
                    <a:srgbClr val="00B0F0"/>
                  </a:solidFill>
                </a:ln>
                <a:solidFill>
                  <a:srgbClr val="FFFFFF"/>
                </a:solidFill>
                <a:effectLst>
                  <a:glow rad="101600">
                    <a:schemeClr val="accent1">
                      <a:satMod val="175000"/>
                      <a:alpha val="40000"/>
                    </a:schemeClr>
                  </a:glow>
                </a:effectLst>
                <a:latin typeface="Algerian" pitchFamily="82" charset="0"/>
              </a:rPr>
              <a:t>Limitations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609600" y="1676400"/>
            <a:ext cx="4830040" cy="181588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Limitations: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user should have the basic knowledge of computer.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Only the administrator will administer the system.</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It can be accessed over the internet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Employee can only view the records.</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1524000" y="1447800"/>
            <a:ext cx="6400800" cy="3276600"/>
          </a:xfrm>
          <a:prstGeom prst="horizontalScroll">
            <a:avLst/>
          </a:prstGeom>
          <a:solidFill>
            <a:srgbClr val="00B0F0"/>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dirty="0">
                <a:ln>
                  <a:solidFill>
                    <a:srgbClr val="00B0F0"/>
                  </a:solidFill>
                </a:ln>
                <a:solidFill>
                  <a:srgbClr val="FFFFFF"/>
                </a:solidFill>
                <a:effectLst>
                  <a:glow rad="101600">
                    <a:schemeClr val="accent1">
                      <a:satMod val="175000"/>
                      <a:alpha val="40000"/>
                    </a:schemeClr>
                  </a:glow>
                </a:effectLst>
                <a:latin typeface="Algerian" pitchFamily="82" charset="0"/>
              </a:rPr>
              <a:t>Bibliography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2097241" cy="369332"/>
          </a:xfrm>
          <a:prstGeom prst="rect">
            <a:avLst/>
          </a:prstGeom>
        </p:spPr>
        <p:txBody>
          <a:bodyPr wrap="none">
            <a:prstTxWarp prst="textArchUp">
              <a:avLst/>
            </a:prstTxWarp>
            <a:spAutoFit/>
          </a:bodyPr>
          <a:lstStyle/>
          <a:p>
            <a:pPr lvl="0" algn="ctr"/>
            <a:r>
              <a:rPr lang="en-US" b="1" dirty="0">
                <a:ln w="18000">
                  <a:solidFill>
                    <a:schemeClr val="bg2">
                      <a:lumMod val="90000"/>
                    </a:schemeClr>
                  </a:solidFill>
                  <a:prstDash val="solid"/>
                  <a:miter lim="800000"/>
                </a:ln>
                <a:solidFill>
                  <a:srgbClr val="C00000"/>
                </a:solidFill>
                <a:effectLst>
                  <a:glow rad="63500">
                    <a:schemeClr val="accent3">
                      <a:satMod val="175000"/>
                      <a:alpha val="40000"/>
                    </a:schemeClr>
                  </a:glow>
                  <a:outerShdw blurRad="25500" dist="23000" dir="7020000" algn="tl">
                    <a:srgbClr val="000000">
                      <a:alpha val="50000"/>
                    </a:srgbClr>
                  </a:outerShdw>
                </a:effectLst>
              </a:rPr>
              <a:t>ST.MARY’S COLLEGE</a:t>
            </a:r>
          </a:p>
        </p:txBody>
      </p:sp>
      <p:sp>
        <p:nvSpPr>
          <p:cNvPr id="4" name="Rectangle 1"/>
          <p:cNvSpPr>
            <a:spLocks noChangeArrowheads="1"/>
          </p:cNvSpPr>
          <p:nvPr/>
        </p:nvSpPr>
        <p:spPr bwMode="auto">
          <a:xfrm>
            <a:off x="381000" y="1861810"/>
            <a:ext cx="8534400"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a:ln>
                  <a:noFill/>
                </a:ln>
                <a:solidFill>
                  <a:schemeClr val="tx1"/>
                </a:solidFill>
                <a:effectLst/>
                <a:latin typeface="Georgia" pitchFamily="18" charset="0"/>
                <a:ea typeface="Times New Roman" pitchFamily="18" charset="0"/>
                <a:cs typeface="Arial" pitchFamily="34" charset="0"/>
              </a:rPr>
              <a:t>An Integrated Approach To Software Engineer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a:ln>
                  <a:noFill/>
                </a:ln>
                <a:solidFill>
                  <a:schemeClr val="tx1"/>
                </a:solidFill>
                <a:effectLst/>
                <a:latin typeface="Georgia" pitchFamily="18" charset="0"/>
                <a:ea typeface="Times New Roman" pitchFamily="18" charset="0"/>
                <a:cs typeface="Arial" pitchFamily="34" charset="0"/>
              </a:rPr>
              <a:t>				By:Pankaj jallote</a:t>
            </a:r>
            <a:endParaRPr kumimoji="0" lang="en-US" sz="1700" b="0" i="0" u="none" strike="noStrike" cap="none" normalizeH="0" baseline="0" dirty="0">
              <a:ln>
                <a:noFill/>
              </a:ln>
              <a:solidFill>
                <a:schemeClr val="tx1"/>
              </a:solidFill>
              <a:effectLst/>
              <a:latin typeface="Georgia" pitchFamily="18" charset="0"/>
              <a:cs typeface="Arial" pitchFamily="34" charset="0"/>
            </a:endParaRPr>
          </a:p>
          <a:p>
            <a:pPr lvl="0"/>
            <a:r>
              <a:rPr lang="en-US" dirty="0">
                <a:latin typeface="Georgia" panose="02040502050405020303" pitchFamily="18" charset="0"/>
                <a:cs typeface="Times New Roman" panose="02020603050405020304" pitchFamily="18" charset="0"/>
              </a:rPr>
              <a:t>HTML and CSS made simple    </a:t>
            </a:r>
          </a:p>
          <a:p>
            <a:pPr lvl="0"/>
            <a:r>
              <a:rPr lang="en-US" dirty="0">
                <a:latin typeface="Georgia" panose="02040502050405020303" pitchFamily="18" charset="0"/>
                <a:cs typeface="Times New Roman" panose="02020603050405020304" pitchFamily="18" charset="0"/>
              </a:rPr>
              <a:t>                                                                  By: ivan Bayross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1" i="0" u="none" strike="noStrike" cap="none" normalizeH="0" baseline="0" dirty="0">
              <a:ln>
                <a:noFill/>
              </a:ln>
              <a:solidFill>
                <a:schemeClr val="tx1"/>
              </a:solidFill>
              <a:effectLst/>
              <a:latin typeface="Georgia"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357116" y="3181274"/>
            <a:ext cx="1783309" cy="421654"/>
          </a:xfrm>
          <a:prstGeom prst="rect">
            <a:avLst/>
          </a:prstGeom>
        </p:spPr>
        <p:txBody>
          <a:bodyPr wrap="none">
            <a:spAutoFit/>
          </a:bodyPr>
          <a:lstStyle/>
          <a:p>
            <a:pPr>
              <a:lnSpc>
                <a:spcPct val="107000"/>
              </a:lnSpc>
              <a:spcAft>
                <a:spcPts val="800"/>
              </a:spcAft>
            </a:pPr>
            <a:r>
              <a:rPr lang="en-US"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Web</a:t>
            </a:r>
            <a:r>
              <a:rPr lang="en-US" b="1" u="sng" dirty="0">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reference</a:t>
            </a:r>
            <a:r>
              <a:rPr lang="en-US" b="1" u="sng"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128777" y="3874968"/>
            <a:ext cx="4572000" cy="1064650"/>
          </a:xfrm>
          <a:prstGeom prst="rect">
            <a:avLst/>
          </a:prstGeom>
        </p:spPr>
        <p:txBody>
          <a:bodyPr>
            <a:spAutoFit/>
          </a:bodyPr>
          <a:lstStyle/>
          <a:p>
            <a:pPr marL="342900" marR="0" lvl="0" indent="-342900">
              <a:lnSpc>
                <a:spcPct val="107000"/>
              </a:lnSpc>
              <a:spcBef>
                <a:spcPts val="0"/>
              </a:spcBef>
              <a:spcAft>
                <a:spcPts val="0"/>
              </a:spcAft>
              <a:buFont typeface="Symbol" panose="05050102010706020507" pitchFamily="18" charset="2"/>
              <a:buChar char=""/>
            </a:pPr>
            <a:r>
              <a:rPr lang="en-US" b="1"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www.w3schools.com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b="1"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www.phptutorials.com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www.stackoverflow.com</a:t>
            </a:r>
            <a:endParaRPr lang="en-US" dirty="0"/>
          </a:p>
        </p:txBody>
      </p:sp>
      <p:sp>
        <p:nvSpPr>
          <p:cNvPr id="7" name="Rectangle 6"/>
          <p:cNvSpPr/>
          <p:nvPr/>
        </p:nvSpPr>
        <p:spPr>
          <a:xfrm>
            <a:off x="365078" y="997423"/>
            <a:ext cx="2018886" cy="405367"/>
          </a:xfrm>
          <a:prstGeom prst="rect">
            <a:avLst/>
          </a:prstGeom>
        </p:spPr>
        <p:txBody>
          <a:bodyPr wrap="none">
            <a:spAutoFit/>
          </a:bodyPr>
          <a:lstStyle/>
          <a:p>
            <a:pPr>
              <a:lnSpc>
                <a:spcPct val="107000"/>
              </a:lnSpc>
              <a:spcAft>
                <a:spcPts val="800"/>
              </a:spcAft>
            </a:pPr>
            <a:r>
              <a:rPr lang="en-US" sz="20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Book references:</a:t>
            </a:r>
            <a:endParaRPr lang="en-US" sz="14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096000"/>
          </a:xfrm>
        </p:spPr>
        <p:txBody>
          <a:bodyPr>
            <a:normAutofit/>
          </a:bodyPr>
          <a:lstStyle/>
          <a:p>
            <a:pPr lvl="0">
              <a:buNone/>
            </a:pPr>
            <a:r>
              <a:rPr lang="en-US" sz="2000" b="1" dirty="0"/>
              <a:t>Report module:</a:t>
            </a:r>
            <a:endParaRPr lang="en-US" sz="2000" dirty="0"/>
          </a:p>
          <a:p>
            <a:pPr>
              <a:buNone/>
            </a:pPr>
            <a:r>
              <a:rPr lang="en-US" sz="2000" dirty="0"/>
              <a:t>  This module, is for administrator where admin can view various kinds of report. Admin can view :</a:t>
            </a:r>
          </a:p>
          <a:p>
            <a:pPr lvl="0">
              <a:buNone/>
            </a:pPr>
            <a:r>
              <a:rPr lang="en-US" sz="2000" dirty="0"/>
              <a:t>             Branch wise report</a:t>
            </a:r>
          </a:p>
          <a:p>
            <a:pPr lvl="0">
              <a:buNone/>
            </a:pPr>
            <a:r>
              <a:rPr lang="en-US" sz="2000" dirty="0"/>
              <a:t>             Vehicle parking report</a:t>
            </a:r>
          </a:p>
          <a:p>
            <a:pPr lvl="0">
              <a:buNone/>
            </a:pPr>
            <a:r>
              <a:rPr lang="en-US" sz="2000" dirty="0"/>
              <a:t>             Parking income report</a:t>
            </a:r>
          </a:p>
          <a:p>
            <a:pPr lvl="0">
              <a:buNone/>
            </a:pPr>
            <a:r>
              <a:rPr lang="en-US" sz="2000" dirty="0"/>
              <a:t>             Employee wise report</a:t>
            </a:r>
          </a:p>
          <a:p>
            <a:endParaRPr lang="en-US" dirty="0"/>
          </a:p>
          <a:p>
            <a:pPr lvl="0">
              <a:buNone/>
            </a:pPr>
            <a:r>
              <a:rPr lang="en-US" sz="2000" b="1" dirty="0"/>
              <a:t>Voucher Module:</a:t>
            </a:r>
            <a:endParaRPr lang="en-US" sz="2000" dirty="0"/>
          </a:p>
          <a:p>
            <a:pPr>
              <a:buNone/>
            </a:pPr>
            <a:r>
              <a:rPr lang="en-US" sz="2000" dirty="0"/>
              <a:t>   This module, a special voucher is created for the customers to avail discounts for the frequently visited customers.</a:t>
            </a:r>
          </a:p>
          <a:p>
            <a:pPr lvl="1">
              <a:buNone/>
            </a:pPr>
            <a:r>
              <a:rPr lang="en-US" sz="2000" dirty="0"/>
              <a:t>       Add customer</a:t>
            </a:r>
          </a:p>
          <a:p>
            <a:pPr lvl="1">
              <a:buNone/>
            </a:pPr>
            <a:r>
              <a:rPr lang="en-US" sz="2000" dirty="0"/>
              <a:t>       View customer</a:t>
            </a:r>
          </a:p>
          <a:p>
            <a:pPr lvl="1">
              <a:buNone/>
            </a:pPr>
            <a:r>
              <a:rPr lang="en-US" sz="2000" dirty="0"/>
              <a:t>       Add voucher</a:t>
            </a:r>
          </a:p>
          <a:p>
            <a:pPr lvl="1">
              <a:buNone/>
            </a:pPr>
            <a:r>
              <a:rPr lang="en-US" sz="2000" dirty="0"/>
              <a:t>       View voucher </a:t>
            </a:r>
          </a:p>
          <a:p>
            <a:pPr lvl="1">
              <a:buNone/>
            </a:pPr>
            <a:r>
              <a:rPr lang="en-US" sz="2000"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096000"/>
          </a:xfrm>
        </p:spPr>
        <p:txBody>
          <a:bodyPr/>
          <a:lstStyle/>
          <a:p>
            <a:pPr>
              <a:buNone/>
            </a:pPr>
            <a:r>
              <a:rPr lang="en-US" sz="2400" b="1" u="sng" dirty="0">
                <a:solidFill>
                  <a:srgbClr val="0070C0"/>
                </a:solidFill>
                <a:latin typeface="Georgia" pitchFamily="18" charset="0"/>
              </a:rPr>
              <a:t>Future scope of the project:</a:t>
            </a:r>
          </a:p>
          <a:p>
            <a:pPr lvl="0">
              <a:buNone/>
            </a:pPr>
            <a:r>
              <a:rPr lang="en-US" sz="2000" dirty="0"/>
              <a:t>            </a:t>
            </a:r>
          </a:p>
          <a:p>
            <a:pPr lvl="0">
              <a:buNone/>
            </a:pPr>
            <a:r>
              <a:rPr lang="en-US" sz="2000" dirty="0"/>
              <a:t>        We can develop and integrate with Android or iPhone based apps                                  </a:t>
            </a:r>
          </a:p>
          <a:p>
            <a:pPr lvl="0">
              <a:buNone/>
            </a:pPr>
            <a:r>
              <a:rPr lang="en-US" sz="2000" dirty="0"/>
              <a:t>        in the future.</a:t>
            </a:r>
          </a:p>
          <a:p>
            <a:pPr lvl="0">
              <a:buNone/>
            </a:pPr>
            <a:r>
              <a:rPr lang="en-US" sz="2000" dirty="0"/>
              <a:t>       We can integrate a Card payment system in the future.</a:t>
            </a:r>
          </a:p>
          <a:p>
            <a:pPr lvl="0">
              <a:buNone/>
            </a:pPr>
            <a:endParaRPr lang="en-US" sz="2000" dirty="0"/>
          </a:p>
          <a:p>
            <a:pPr>
              <a:buNone/>
            </a:pPr>
            <a:r>
              <a:rPr lang="en-US" sz="2000" b="1" u="sng" dirty="0">
                <a:solidFill>
                  <a:srgbClr val="0070C0"/>
                </a:solidFill>
                <a:latin typeface="Georgia" pitchFamily="18" charset="0"/>
              </a:rPr>
              <a:t>Hardware Requirement:</a:t>
            </a:r>
          </a:p>
          <a:p>
            <a:pPr>
              <a:buNone/>
            </a:pPr>
            <a:r>
              <a:rPr lang="en-US" sz="2000" dirty="0">
                <a:latin typeface="Georgia" pitchFamily="18" charset="0"/>
              </a:rPr>
              <a:t>     Minimum Hardware Configuration of our Project is 512 MB RAM, </a:t>
            </a:r>
            <a:r>
              <a:rPr lang="en-US" sz="2000"/>
              <a:t>Windows  </a:t>
            </a:r>
            <a:r>
              <a:rPr lang="en-US" sz="2000" dirty="0"/>
              <a:t>XP / Windows 7 required &amp; 40 GB hard disk space.</a:t>
            </a:r>
          </a:p>
          <a:p>
            <a:pPr>
              <a:buNone/>
            </a:pPr>
            <a:r>
              <a:rPr lang="en-US" sz="2000" b="1" u="sng" dirty="0">
                <a:solidFill>
                  <a:srgbClr val="0070C0"/>
                </a:solidFill>
                <a:latin typeface="Georgia" pitchFamily="18" charset="0"/>
              </a:rPr>
              <a:t>Software Requirement:</a:t>
            </a:r>
            <a:r>
              <a:rPr lang="en-US" sz="2000" dirty="0">
                <a:latin typeface="Georgia" pitchFamily="18" charset="0"/>
              </a:rPr>
              <a:t>  </a:t>
            </a:r>
            <a:r>
              <a:rPr lang="en-US" sz="2800" dirty="0">
                <a:latin typeface="Georgia" pitchFamily="18" charset="0"/>
              </a:rPr>
              <a:t>          </a:t>
            </a:r>
            <a:r>
              <a:rPr lang="en-US" sz="2000" dirty="0">
                <a:latin typeface="Georgia" pitchFamily="18" charset="0"/>
              </a:rPr>
              <a:t>                       </a:t>
            </a:r>
          </a:p>
          <a:p>
            <a:pPr>
              <a:buNone/>
            </a:pPr>
            <a:r>
              <a:rPr lang="en-US" sz="2000" dirty="0">
                <a:latin typeface="Georgia" pitchFamily="18" charset="0"/>
              </a:rPr>
              <a:t>     Windows Operating System </a:t>
            </a:r>
            <a:r>
              <a:rPr lang="en-US" sz="2000" dirty="0"/>
              <a:t>Intel  Pentium or above</a:t>
            </a:r>
            <a:r>
              <a:rPr lang="en-US" sz="2000" dirty="0">
                <a:latin typeface="Georgia" pitchFamily="18" charset="0"/>
              </a:rPr>
              <a:t> ,</a:t>
            </a:r>
            <a:r>
              <a:rPr lang="en-US" sz="2000" dirty="0"/>
              <a:t> XAMPP ,&amp; any text editor.</a:t>
            </a:r>
            <a:endParaRPr lang="en-US" sz="2000" b="1" dirty="0"/>
          </a:p>
          <a:p>
            <a:pPr indent="457200">
              <a:buNone/>
              <a:tabLst>
                <a:tab pos="1371600" algn="l"/>
              </a:tabLst>
            </a:pPr>
            <a:r>
              <a:rPr lang="en-US" sz="2000" b="1" dirty="0"/>
              <a:t>	</a:t>
            </a:r>
          </a:p>
          <a:p>
            <a:pPr indent="457200">
              <a:buNone/>
              <a:tabLst>
                <a:tab pos="1371600" algn="l"/>
              </a:tabLst>
            </a:pPr>
            <a:r>
              <a:rPr lang="en-US" sz="2000" b="1" dirty="0">
                <a:solidFill>
                  <a:srgbClr val="0070C0"/>
                </a:solidFill>
                <a:latin typeface="Georgia" pitchFamily="18" charset="0"/>
              </a:rPr>
              <a:t>Front End</a:t>
            </a:r>
            <a:r>
              <a:rPr lang="en-US" sz="2000" dirty="0">
                <a:solidFill>
                  <a:srgbClr val="0070C0"/>
                </a:solidFill>
                <a:latin typeface="Georgia" pitchFamily="18" charset="0"/>
              </a:rPr>
              <a:t> :</a:t>
            </a:r>
            <a:r>
              <a:rPr lang="en-US" sz="2000" dirty="0">
                <a:latin typeface="Georgia" pitchFamily="18" charset="0"/>
              </a:rPr>
              <a:t> PHP</a:t>
            </a:r>
          </a:p>
          <a:p>
            <a:pPr indent="457200">
              <a:buNone/>
              <a:tabLst>
                <a:tab pos="1371600" algn="l"/>
              </a:tabLst>
            </a:pPr>
            <a:r>
              <a:rPr lang="en-US" sz="2000" b="1" dirty="0">
                <a:solidFill>
                  <a:srgbClr val="0070C0"/>
                </a:solidFill>
                <a:latin typeface="Georgia" pitchFamily="18" charset="0"/>
              </a:rPr>
              <a:t>Back End</a:t>
            </a:r>
            <a:r>
              <a:rPr lang="en-US" sz="2000" dirty="0">
                <a:solidFill>
                  <a:srgbClr val="0070C0"/>
                </a:solidFill>
                <a:latin typeface="Georgia" pitchFamily="18" charset="0"/>
              </a:rPr>
              <a:t>  : </a:t>
            </a:r>
            <a:r>
              <a:rPr lang="en-US" sz="2000" dirty="0">
                <a:latin typeface="Georgia" pitchFamily="18" charset="0"/>
              </a:rPr>
              <a:t> MY SQL</a:t>
            </a:r>
          </a:p>
          <a:p>
            <a:pPr>
              <a:buNone/>
            </a:pPr>
            <a:endParaRPr lang="en-US" sz="2000" u="sng"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668</TotalTime>
  <Words>4284</Words>
  <Application>Microsoft Office PowerPoint</Application>
  <PresentationFormat>On-screen Show (4:3)</PresentationFormat>
  <Paragraphs>791</Paragraphs>
  <Slides>75</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75</vt:i4>
      </vt:variant>
    </vt:vector>
  </HeadingPairs>
  <TitlesOfParts>
    <vt:vector size="94" baseType="lpstr">
      <vt:lpstr>Algerian</vt:lpstr>
      <vt:lpstr>Andalus</vt:lpstr>
      <vt:lpstr>Arial</vt:lpstr>
      <vt:lpstr>Book Antiqua</vt:lpstr>
      <vt:lpstr>Bookman Old Style</vt:lpstr>
      <vt:lpstr>Britannic Bold</vt:lpstr>
      <vt:lpstr>Calibri</vt:lpstr>
      <vt:lpstr>Comic Sans MS</vt:lpstr>
      <vt:lpstr>Constantia</vt:lpstr>
      <vt:lpstr>Courier New</vt:lpstr>
      <vt:lpstr>Georgia</vt:lpstr>
      <vt:lpstr>Lucida Calligraphy</vt:lpstr>
      <vt:lpstr>Sylfaen</vt:lpstr>
      <vt:lpstr>Symbol</vt:lpstr>
      <vt:lpstr>Times New Roman</vt:lpstr>
      <vt:lpstr>Verdana</vt:lpstr>
      <vt:lpstr>Vijaya</vt:lpstr>
      <vt:lpstr>Wingdings 2</vt:lpstr>
      <vt:lpstr>Flow</vt:lpstr>
      <vt:lpstr>TITLE OF THE PROJECT</vt:lpstr>
      <vt:lpstr>A Project Report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PHP</vt:lpstr>
      <vt:lpstr>PowerPoint Presentation</vt:lpstr>
      <vt:lpstr>MySQL</vt:lpstr>
      <vt:lpstr>PowerPoint Presentation</vt:lpstr>
      <vt:lpstr>Java Script</vt:lpstr>
      <vt:lpstr>PowerPoint Presentation</vt:lpstr>
      <vt:lpstr>CSS 3</vt:lpstr>
      <vt:lpstr>PowerPoint Presentation</vt:lpstr>
      <vt:lpstr>HTML 5</vt:lpstr>
      <vt:lpstr>PowerPoint Presentation</vt:lpstr>
      <vt:lpstr>XAMPP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ST.MARY'S COLLEGE, Shirva-574116</dc:title>
  <dc:creator>Computer</dc:creator>
  <cp:lastModifiedBy>Pearel Nazareth</cp:lastModifiedBy>
  <cp:revision>73</cp:revision>
  <dcterms:created xsi:type="dcterms:W3CDTF">2017-03-14T04:55:53Z</dcterms:created>
  <dcterms:modified xsi:type="dcterms:W3CDTF">2017-04-05T06:19:30Z</dcterms:modified>
</cp:coreProperties>
</file>