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tudent+Performa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448073" y="263341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ookman Old Style" panose="02050604050505020204" pitchFamily="18" charset="0"/>
              </a:rPr>
              <a:t>Project Title</a:t>
            </a:r>
            <a:endParaRPr dirty="0">
              <a:latin typeface="Bookman Old Style" panose="02050604050505020204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94036" y="958126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latin typeface="Bookman Old Style" panose="02050604050505020204" pitchFamily="18" charset="0"/>
                <a:cs typeface="Lato Light"/>
              </a:rPr>
              <a:t>Presented by : AKERELE Ifedayo David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latin typeface="Bookman Old Style" panose="02050604050505020204" pitchFamily="18" charset="0"/>
                <a:cs typeface="Lato Light"/>
              </a:rPr>
              <a:t>Instructors : Oluwole Olajide, Blessing Olorunfemi, Isaac </a:t>
            </a:r>
            <a:r>
              <a:rPr lang="en-GB" sz="3200" dirty="0" err="1">
                <a:solidFill>
                  <a:schemeClr val="tx1"/>
                </a:solidFill>
                <a:latin typeface="Bookman Old Style" panose="02050604050505020204" pitchFamily="18" charset="0"/>
                <a:cs typeface="Lato Light"/>
              </a:rPr>
              <a:t>Oyekunle</a:t>
            </a:r>
            <a:r>
              <a:rPr lang="en-GB" sz="3200" dirty="0">
                <a:solidFill>
                  <a:schemeClr val="tx1"/>
                </a:solidFill>
                <a:latin typeface="Bookman Old Style" panose="02050604050505020204" pitchFamily="18" charset="0"/>
                <a:cs typeface="Lato Light"/>
              </a:rPr>
              <a:t>   </a:t>
            </a:r>
          </a:p>
          <a:p>
            <a:pPr marL="0" indent="0">
              <a:lnSpc>
                <a:spcPct val="110000"/>
              </a:lnSpc>
            </a:pPr>
            <a:r>
              <a:rPr lang="en-US" sz="3200" dirty="0">
                <a:solidFill>
                  <a:schemeClr val="tx1"/>
                </a:solidFill>
                <a:latin typeface="Bookman Old Style" panose="02050604050505020204" pitchFamily="18" charset="0"/>
              </a:rPr>
              <a:t>Design and Deployment of an AI-Powered Predictive System 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latin typeface="Bookman Old Style" panose="02050604050505020204" pitchFamily="18" charset="0"/>
                <a:cs typeface="Lato Light"/>
              </a:rPr>
              <a:t>{7/6/2025}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570912" y="434127"/>
            <a:ext cx="5088612" cy="82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347663" y="2864386"/>
            <a:ext cx="8448674" cy="127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bg2"/>
              </a:buClr>
              <a:buNone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B8EEA-ADDA-7CD5-AEE7-FAB00BF0669E}"/>
              </a:ext>
            </a:extLst>
          </p:cNvPr>
          <p:cNvSpPr txBox="1"/>
          <p:nvPr/>
        </p:nvSpPr>
        <p:spPr>
          <a:xfrm>
            <a:off x="397810" y="1105786"/>
            <a:ext cx="74348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Student academic performance is a critical indicator of educational outcomes and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Traditional methods of assessing performance often rely on past grades without predictive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Machine learning offers the ability to predict final outcomes using multiple features (e.g., attendance, family background, study habits).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Educational institutions can benefit from early predictions to support at-risk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 UCI Student Performance dataset provides rich real-world data for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This study AI to create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pre</a:t>
            </a:r>
            <a:r>
              <a:rPr lang="en-US" altLang="en-US" sz="14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uses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dictive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tool that forecasts final student grades (G3) based on historical and behavioral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390920"/>
            <a:ext cx="7212300" cy="63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  <a:ea typeface="Inconsolata" panose="020B0604020202020204" charset="0"/>
                <a:cs typeface="Lato Light"/>
              </a:rPr>
              <a:t>Problem Statement</a:t>
            </a:r>
            <a:endParaRPr lang="en-US" sz="3200" dirty="0">
              <a:solidFill>
                <a:schemeClr val="bg2"/>
              </a:solidFill>
              <a:latin typeface="Bookman Old Style" panose="02050604050505020204" pitchFamily="18" charset="0"/>
              <a:ea typeface="Inconsolata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177578-32AF-850D-2FB6-20305C9C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54" y="1448365"/>
            <a:ext cx="64644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This project falls under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Education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category. The key question addressed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"How can AI models be developed and deployed in real-world applications to support decision-making and improve task automation through a simple web interface?“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We aimed to predict students' final academic performance (G3) based on various personal, social, and academic features using a supervised machine learning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Bookman Old Style" panose="02050604050505020204" pitchFamily="18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B92C0-797B-4B18-C036-51CDCAD3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7" t="7354" r="1105" b="14006"/>
          <a:stretch>
            <a:fillRect/>
          </a:stretch>
        </p:blipFill>
        <p:spPr>
          <a:xfrm>
            <a:off x="295275" y="1426185"/>
            <a:ext cx="3572903" cy="32175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39EEE-C34A-E0DF-4FCD-87E372AFAFD1}"/>
              </a:ext>
            </a:extLst>
          </p:cNvPr>
          <p:cNvSpPr txBox="1"/>
          <p:nvPr/>
        </p:nvSpPr>
        <p:spPr>
          <a:xfrm>
            <a:off x="970749" y="1226155"/>
            <a:ext cx="179305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Inconsolata" panose="020B0604020202020204" charset="0"/>
              </a:rPr>
              <a:t>Aim</a:t>
            </a: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  <a:ea typeface="Inconsolata" panose="020B0604020202020204" charset="0"/>
              </a:rPr>
              <a:t>    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9D492D-8FAB-45D5-CECA-B51C7C15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140"/>
          <a:stretch>
            <a:fillRect/>
          </a:stretch>
        </p:blipFill>
        <p:spPr>
          <a:xfrm>
            <a:off x="4056289" y="1426185"/>
            <a:ext cx="4782847" cy="3217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5617380" y="1226130"/>
            <a:ext cx="167025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  <a:ea typeface="Inconsolata" panose="020B0604020202020204" charset="0"/>
              </a:rPr>
              <a:t>Objectives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44620" y="1829024"/>
            <a:ext cx="8547539" cy="180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b="1" dirty="0">
                <a:latin typeface="Bookman Old Style" panose="02050604050505020204" pitchFamily="18" charset="0"/>
              </a:rPr>
              <a:t>Materials</a:t>
            </a:r>
          </a:p>
          <a:p>
            <a:r>
              <a:rPr lang="en-US" sz="1400" b="1" dirty="0">
                <a:latin typeface="Bookman Old Style" panose="02050604050505020204" pitchFamily="18" charset="0"/>
              </a:rPr>
              <a:t>Dataset Source</a:t>
            </a:r>
          </a:p>
          <a:p>
            <a:r>
              <a:rPr lang="en-US" sz="1400" dirty="0">
                <a:latin typeface="Bookman Old Style" panose="02050604050505020204" pitchFamily="18" charset="0"/>
              </a:rPr>
              <a:t>📍 </a:t>
            </a:r>
            <a:r>
              <a:rPr lang="en-US" sz="1400" b="1" dirty="0">
                <a:latin typeface="Bookman Old Style" panose="02050604050505020204" pitchFamily="18" charset="0"/>
              </a:rPr>
              <a:t>Source:</a:t>
            </a:r>
            <a:r>
              <a:rPr lang="en-US" sz="1400" dirty="0">
                <a:latin typeface="Bookman Old Style" panose="02050604050505020204" pitchFamily="18" charset="0"/>
              </a:rPr>
              <a:t> UCI Machine Learning Repository</a:t>
            </a:r>
          </a:p>
          <a:p>
            <a:r>
              <a:rPr lang="en-US" sz="1400" dirty="0">
                <a:latin typeface="Bookman Old Style" panose="02050604050505020204" pitchFamily="18" charset="0"/>
              </a:rPr>
              <a:t>📂 </a:t>
            </a:r>
            <a:r>
              <a:rPr lang="en-US" sz="1400" b="1" dirty="0">
                <a:latin typeface="Bookman Old Style" panose="02050604050505020204" pitchFamily="18" charset="0"/>
              </a:rPr>
              <a:t>Dataset:</a:t>
            </a:r>
            <a:r>
              <a:rPr lang="en-US" sz="1400" dirty="0">
                <a:latin typeface="Bookman Old Style" panose="02050604050505020204" pitchFamily="18" charset="0"/>
              </a:rPr>
              <a:t> Student Performance Data Set</a:t>
            </a:r>
          </a:p>
          <a:p>
            <a:r>
              <a:rPr lang="en-US" sz="1400" dirty="0">
                <a:latin typeface="Bookman Old Style" panose="02050604050505020204" pitchFamily="18" charset="0"/>
              </a:rPr>
              <a:t>🔗 </a:t>
            </a:r>
            <a:r>
              <a:rPr lang="en-US" sz="1400" b="1" dirty="0">
                <a:latin typeface="Bookman Old Style" panose="02050604050505020204" pitchFamily="18" charset="0"/>
              </a:rPr>
              <a:t>Link:</a:t>
            </a:r>
            <a:r>
              <a:rPr lang="en-US" sz="1400" dirty="0">
                <a:latin typeface="Bookman Old Style" panose="02050604050505020204" pitchFamily="18" charset="0"/>
              </a:rPr>
              <a:t> </a:t>
            </a:r>
            <a:r>
              <a:rPr lang="en-US" sz="1400" dirty="0">
                <a:latin typeface="Bookman Old Style" panose="02050604050505020204" pitchFamily="18" charset="0"/>
                <a:hlinkClick r:id="rId3"/>
              </a:rPr>
              <a:t>https://archive.ics.uci.edu/ml/datasets/Student+Performance</a:t>
            </a:r>
            <a:endParaRPr lang="en-US" sz="1400" dirty="0">
              <a:latin typeface="Bookman Old Style" panose="02050604050505020204" pitchFamily="18" charset="0"/>
            </a:endParaRPr>
          </a:p>
          <a:p>
            <a:r>
              <a:rPr lang="en-US" sz="1400" dirty="0">
                <a:latin typeface="Bookman Old Style" panose="02050604050505020204" pitchFamily="18" charset="0"/>
              </a:rPr>
              <a:t>Python and python libraries (</a:t>
            </a:r>
            <a:r>
              <a:rPr lang="en-US" sz="1400" dirty="0" err="1">
                <a:latin typeface="Bookman Old Style" panose="02050604050505020204" pitchFamily="18" charset="0"/>
              </a:rPr>
              <a:t>Jupter</a:t>
            </a:r>
            <a:r>
              <a:rPr lang="en-US" sz="1400" dirty="0">
                <a:latin typeface="Bookman Old Style" panose="02050604050505020204" pitchFamily="18" charset="0"/>
              </a:rPr>
              <a:t> notebook/Anaconda)</a:t>
            </a:r>
          </a:p>
          <a:p>
            <a:r>
              <a:rPr lang="en-US" sz="1400" dirty="0" err="1">
                <a:latin typeface="Bookman Old Style" panose="02050604050505020204" pitchFamily="18" charset="0"/>
              </a:rPr>
              <a:t>Streamlit</a:t>
            </a:r>
            <a:endParaRPr lang="en-US" sz="1400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solidFill>
                <a:schemeClr val="bg2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</a:rPr>
              <a:t>Materials and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2F94-91DA-FACD-3876-9A3EE670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398" y="422336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Methods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97C3D7-CB91-73F3-8753-161380E94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833" y="911574"/>
            <a:ext cx="36257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 Preprocessing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Loaded CSV data (student-mat.csv)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Parsed data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sep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=";" to correct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issue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Cleaned the dataset: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Dropped irrelevant/weak features (guardian,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famsize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romantic,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Converted categorical values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LabelEncoder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Performed 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Split into features (X) and target (y = G3)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Split data into training and testing sets (80/20)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42663D-AD4F-1153-74FD-70CFF2DEF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80" y="2471507"/>
            <a:ext cx="8498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C2A15-0E67-7546-4E40-FE0CFDDFB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69080"/>
              </p:ext>
            </p:extLst>
          </p:nvPr>
        </p:nvGraphicFramePr>
        <p:xfrm>
          <a:off x="4572000" y="1167316"/>
          <a:ext cx="4694230" cy="975360"/>
        </p:xfrm>
        <a:graphic>
          <a:graphicData uri="http://schemas.openxmlformats.org/drawingml/2006/table">
            <a:tbl>
              <a:tblPr/>
              <a:tblGrid>
                <a:gridCol w="2347115">
                  <a:extLst>
                    <a:ext uri="{9D8B030D-6E8A-4147-A177-3AD203B41FA5}">
                      <a16:colId xmlns:a16="http://schemas.microsoft.com/office/drawing/2014/main" val="3701769597"/>
                    </a:ext>
                  </a:extLst>
                </a:gridCol>
                <a:gridCol w="2347115">
                  <a:extLst>
                    <a:ext uri="{9D8B030D-6E8A-4147-A177-3AD203B41FA5}">
                      <a16:colId xmlns:a16="http://schemas.microsoft.com/office/drawing/2014/main" val="2537085287"/>
                    </a:ext>
                  </a:extLst>
                </a:gridCol>
              </a:tblGrid>
              <a:tr h="242481">
                <a:tc>
                  <a:txBody>
                    <a:bodyPr/>
                    <a:lstStyle/>
                    <a:p>
                      <a:r>
                        <a:rPr lang="en-US" sz="1000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06991"/>
                  </a:ext>
                </a:extLst>
              </a:tr>
              <a:tr h="242481">
                <a:tc>
                  <a:txBody>
                    <a:bodyPr/>
                    <a:lstStyle/>
                    <a:p>
                      <a:r>
                        <a:rPr lang="en-US" sz="1000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~1.5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774849"/>
                  </a:ext>
                </a:extLst>
              </a:tr>
              <a:tr h="242481">
                <a:tc>
                  <a:txBody>
                    <a:bodyPr/>
                    <a:lstStyle/>
                    <a:p>
                      <a:r>
                        <a:rPr lang="en-US" sz="1000" dirty="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~1.8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269180"/>
                  </a:ext>
                </a:extLst>
              </a:tr>
              <a:tr h="242481">
                <a:tc>
                  <a:txBody>
                    <a:bodyPr/>
                    <a:lstStyle/>
                    <a:p>
                      <a:r>
                        <a:rPr lang="en-US" sz="1000"/>
                        <a:t>R²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~0.89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86051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D40B4299-4A03-0047-58C8-EB3DB482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33" y="3543267"/>
            <a:ext cx="5037027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Description &amp;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🔧 Model: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shows strong predictive ability and low error in predicting student grades.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3F62646-B2C4-963B-B882-FC3AF8064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234" y="2573766"/>
            <a:ext cx="5037027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Web App Development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model to a deployable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pkl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user interface using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numeric input for all student features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predicted final grade in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banner image and customized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 the app locally with: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 streamlit_app.py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2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Results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A4C59-84BA-4ACA-C23B-ADF3C5ED2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39" t="15826" b="14746"/>
          <a:stretch>
            <a:fillRect/>
          </a:stretch>
        </p:blipFill>
        <p:spPr>
          <a:xfrm>
            <a:off x="616944" y="1107671"/>
            <a:ext cx="2583711" cy="1732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FEB03-6628-C7F6-71B6-FE325C19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0229"/>
          <a:stretch>
            <a:fillRect/>
          </a:stretch>
        </p:blipFill>
        <p:spPr>
          <a:xfrm>
            <a:off x="4795283" y="2942430"/>
            <a:ext cx="2445487" cy="1732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B6388-1A59-6350-2382-03035ED1DC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565" b="18184"/>
          <a:stretch>
            <a:fillRect/>
          </a:stretch>
        </p:blipFill>
        <p:spPr>
          <a:xfrm>
            <a:off x="616944" y="2914177"/>
            <a:ext cx="2583711" cy="178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C388DC-FACA-4A01-02D7-7CA843661C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9" t="10532" r="-439" b="11394"/>
          <a:stretch>
            <a:fillRect/>
          </a:stretch>
        </p:blipFill>
        <p:spPr>
          <a:xfrm>
            <a:off x="4795284" y="1174255"/>
            <a:ext cx="2445488" cy="17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Conclusion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181379" y="1309690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dirty="0">
                <a:latin typeface="Bookman Old Style" panose="02050604050505020204" pitchFamily="18" charset="0"/>
              </a:rPr>
              <a:t>This project successfully demonstrated how artificial intelligence can be applied to the education sector to enhance decision-making and improve learning outcomes. 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By leveraging the UCI student performance dataset, we built a robust predictive model using supervised machine learning techniques. 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The model accurately forecasts a student’s final grade (G3) based on various academic, personal, and social factors.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Deploying the model via a user-friendly </a:t>
            </a:r>
            <a:r>
              <a:rPr lang="en-US" dirty="0" err="1">
                <a:latin typeface="Bookman Old Style" panose="02050604050505020204" pitchFamily="18" charset="0"/>
              </a:rPr>
              <a:t>Streamlit</a:t>
            </a:r>
            <a:r>
              <a:rPr lang="en-US" dirty="0">
                <a:latin typeface="Bookman Old Style" panose="02050604050505020204" pitchFamily="18" charset="0"/>
              </a:rPr>
              <a:t> web app ensures that educators, administrators, and policymakers can easily access and utilize the prediction tool. </a:t>
            </a:r>
          </a:p>
          <a:p>
            <a:pPr algn="ctr"/>
            <a:endParaRPr lang="en-US" dirty="0">
              <a:latin typeface="Bookman Old Style" panose="02050604050505020204" pitchFamily="18" charset="0"/>
            </a:endParaRP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Overall, this AI-powered system has the potential to support early intervention strategies, promote personalized learning, and ultimately improve student success rates.</a:t>
            </a:r>
          </a:p>
        </p:txBody>
      </p:sp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553</Words>
  <Application>Microsoft Office PowerPoint</Application>
  <PresentationFormat>On-screen Show (16:9)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Raleway</vt:lpstr>
      <vt:lpstr>Algerian</vt:lpstr>
      <vt:lpstr>Arial Unicode MS</vt:lpstr>
      <vt:lpstr>Arial</vt:lpstr>
      <vt:lpstr>Bookman Old Style</vt:lpstr>
      <vt:lpstr>Streamline</vt:lpstr>
      <vt:lpstr>Project Title</vt:lpstr>
      <vt:lpstr>PowerPoint Presentation</vt:lpstr>
      <vt:lpstr>PowerPoint Presentation</vt:lpstr>
      <vt:lpstr>PowerPoint Presentation</vt:lpstr>
      <vt:lpstr>PowerPoint Presentation</vt:lpstr>
      <vt:lpstr>Methods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4</cp:revision>
  <dcterms:modified xsi:type="dcterms:W3CDTF">2025-07-07T00:47:57Z</dcterms:modified>
</cp:coreProperties>
</file>