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3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a649809c3_1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a649809c3_1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a649809c3_1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a649809c3_1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a649809c3_1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a649809c3_1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a1d52cf08_7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fa1d52cf08_7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a1d52cf08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fa1d52cf08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a1d52cf08_7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a1d52cf08_7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a1d52cf08_7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fa1d52cf08_7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1d52cf08_4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1d52cf08_4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a1d52cf08_4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a1d52cf08_4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a1d52cf08_7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a1d52cf08_7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a1d52cf08_4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a1d52cf08_4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a1d52cf08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a1d52cf08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649809c3_1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649809c3_1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a649809c3_1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a649809c3_1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a649809c3_1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a649809c3_1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4l-B71wFxPioMOV8mNZKfgJfcyWrH5Zf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BysMc_X3AXvt1t8OombjDbcYFnvvyhAf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3163"/>
            <a:ext cx="8839204" cy="427717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27700" y="120457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>
            <a:spLocks noGrp="1"/>
          </p:cNvSpPr>
          <p:nvPr>
            <p:ph type="body" idx="1"/>
          </p:nvPr>
        </p:nvSpPr>
        <p:spPr>
          <a:xfrm>
            <a:off x="120150" y="827400"/>
            <a:ext cx="8903700" cy="4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 b="1">
                <a:solidFill>
                  <a:schemeClr val="dk1"/>
                </a:solidFill>
              </a:rPr>
              <a:t>4. 날씨 기반 추천 (Weather-Based Recommendations)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                          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rgbClr val="FF0000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sp>
        <p:nvSpPr>
          <p:cNvPr id="244" name="Google Shape;244;p22"/>
          <p:cNvSpPr/>
          <p:nvPr/>
        </p:nvSpPr>
        <p:spPr>
          <a:xfrm>
            <a:off x="1862275" y="1581500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2786025" y="1555550"/>
            <a:ext cx="60378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“오늘의 </a:t>
            </a:r>
            <a:r>
              <a:rPr lang="ko" sz="1300">
                <a:solidFill>
                  <a:srgbClr val="FF0000"/>
                </a:solidFill>
              </a:rPr>
              <a:t>날씨</a:t>
            </a:r>
            <a:r>
              <a:rPr lang="ko" sz="1300">
                <a:solidFill>
                  <a:schemeClr val="dk1"/>
                </a:solidFill>
              </a:rPr>
              <a:t>나 내 </a:t>
            </a:r>
            <a:r>
              <a:rPr lang="ko" sz="1300">
                <a:solidFill>
                  <a:srgbClr val="FF0000"/>
                </a:solidFill>
              </a:rPr>
              <a:t>기분</a:t>
            </a:r>
            <a:r>
              <a:rPr lang="ko" sz="1300">
                <a:solidFill>
                  <a:schemeClr val="dk1"/>
                </a:solidFill>
              </a:rPr>
              <a:t>에 맞는 영화를 보고 싶다면?”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2786025" y="2228475"/>
            <a:ext cx="6037800" cy="6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날씨 데이터</a:t>
            </a:r>
            <a:r>
              <a:rPr lang="ko" sz="1300">
                <a:solidFill>
                  <a:schemeClr val="dk1"/>
                </a:solidFill>
              </a:rPr>
              <a:t>를 활용해(맑은 날, 비 오는 날 등) 특정 날씨와 잘 어울리는 장르나 영화 유형을 추천합니다.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1862275" y="2389125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141725" y="1555550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무엇을 고민 할까?</a:t>
            </a:r>
            <a:endParaRPr sz="1300"/>
          </a:p>
        </p:txBody>
      </p:sp>
      <p:sp>
        <p:nvSpPr>
          <p:cNvPr id="249" name="Google Shape;249;p22"/>
          <p:cNvSpPr/>
          <p:nvPr/>
        </p:nvSpPr>
        <p:spPr>
          <a:xfrm>
            <a:off x="141725" y="2363175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해결 제시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2786025" y="3097700"/>
            <a:ext cx="6037800" cy="6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rgbClr val="0000FF"/>
                </a:solidFill>
              </a:rPr>
              <a:t>비 오는 날</a:t>
            </a:r>
            <a:r>
              <a:rPr lang="ko" sz="1300">
                <a:solidFill>
                  <a:schemeClr val="dk1"/>
                </a:solidFill>
              </a:rPr>
              <a:t>에는 </a:t>
            </a:r>
            <a:r>
              <a:rPr lang="ko" sz="1300">
                <a:solidFill>
                  <a:srgbClr val="FF00FF"/>
                </a:solidFill>
              </a:rPr>
              <a:t>따뜻한 드라마</a:t>
            </a:r>
            <a:r>
              <a:rPr lang="ko" sz="1300">
                <a:solidFill>
                  <a:schemeClr val="dk1"/>
                </a:solidFill>
              </a:rPr>
              <a:t>를,</a:t>
            </a:r>
            <a:r>
              <a:rPr lang="ko" sz="1300">
                <a:solidFill>
                  <a:srgbClr val="0000FF"/>
                </a:solidFill>
              </a:rPr>
              <a:t> 맑은 날</a:t>
            </a:r>
            <a:r>
              <a:rPr lang="ko" sz="1300">
                <a:solidFill>
                  <a:schemeClr val="dk1"/>
                </a:solidFill>
              </a:rPr>
              <a:t>에는 </a:t>
            </a:r>
            <a:r>
              <a:rPr lang="ko" sz="1300">
                <a:solidFill>
                  <a:srgbClr val="FF00FF"/>
                </a:solidFill>
              </a:rPr>
              <a:t>가벼운 코미디나 모험 영화</a:t>
            </a:r>
            <a:r>
              <a:rPr lang="ko" sz="1300">
                <a:solidFill>
                  <a:schemeClr val="dk1"/>
                </a:solidFill>
              </a:rPr>
              <a:t>를 추천할 수 있습니다.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1862275" y="3258350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141725" y="3232400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예시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2786025" y="3966925"/>
            <a:ext cx="6037800" cy="9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날씨와 기분</a:t>
            </a:r>
            <a:r>
              <a:rPr lang="ko" sz="1300">
                <a:solidFill>
                  <a:schemeClr val="dk1"/>
                </a:solidFill>
              </a:rPr>
              <a:t>을 고려한 </a:t>
            </a:r>
            <a:r>
              <a:rPr lang="ko" sz="1300">
                <a:solidFill>
                  <a:srgbClr val="FF0000"/>
                </a:solidFill>
              </a:rPr>
              <a:t>영화 추천</a:t>
            </a:r>
            <a:r>
              <a:rPr lang="ko" sz="1300">
                <a:solidFill>
                  <a:schemeClr val="dk1"/>
                </a:solidFill>
              </a:rPr>
              <a:t>으로, </a:t>
            </a:r>
            <a:endParaRPr sz="13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현재 상황에 맞는 감상을 즐길 수 있습니다.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1862275" y="4279975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141725" y="4254025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결과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결과물 - 1) 영화추천 모델 (머신러닝)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257" name="Google Shape;257;p22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8" name="Google Shape;258;p22"/>
          <p:cNvGrpSpPr/>
          <p:nvPr/>
        </p:nvGrpSpPr>
        <p:grpSpPr>
          <a:xfrm>
            <a:off x="7299133" y="58055"/>
            <a:ext cx="1571760" cy="403143"/>
            <a:chOff x="6491143" y="168195"/>
            <a:chExt cx="2389419" cy="612865"/>
          </a:xfrm>
        </p:grpSpPr>
        <p:sp>
          <p:nvSpPr>
            <p:cNvPr id="259" name="Google Shape;259;p22"/>
            <p:cNvSpPr/>
            <p:nvPr/>
          </p:nvSpPr>
          <p:spPr>
            <a:xfrm>
              <a:off x="6491143" y="168195"/>
              <a:ext cx="1185600" cy="358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7793284" y="286538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서버</a:t>
              </a:r>
              <a:endParaRPr sz="200"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380762" y="286537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UI</a:t>
              </a:r>
              <a:endParaRPr sz="200"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6530538" y="563560"/>
              <a:ext cx="11136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실행환경</a:t>
              </a:r>
              <a:endParaRPr sz="200"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7144593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머신러닝</a:t>
              </a:r>
              <a:endParaRPr sz="200" b="1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라이프사이클 관리</a:t>
              </a:r>
              <a:endParaRPr sz="200" b="1"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6530535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영화추천 모델</a:t>
              </a:r>
              <a:endParaRPr sz="200"/>
            </a:p>
          </p:txBody>
        </p:sp>
        <p:cxnSp>
          <p:nvCxnSpPr>
            <p:cNvPr id="265" name="Google Shape;265;p22"/>
            <p:cNvCxnSpPr>
              <a:stCxn id="260" idx="3"/>
              <a:endCxn id="261" idx="1"/>
            </p:cNvCxnSpPr>
            <p:nvPr/>
          </p:nvCxnSpPr>
          <p:spPr>
            <a:xfrm>
              <a:off x="8293084" y="395288"/>
              <a:ext cx="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2"/>
            <p:cNvCxnSpPr>
              <a:stCxn id="264" idx="3"/>
              <a:endCxn id="263" idx="1"/>
            </p:cNvCxnSpPr>
            <p:nvPr/>
          </p:nvCxnSpPr>
          <p:spPr>
            <a:xfrm>
              <a:off x="7030335" y="389203"/>
              <a:ext cx="11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/>
          <p:nvPr/>
        </p:nvSpPr>
        <p:spPr>
          <a:xfrm>
            <a:off x="707975" y="3028368"/>
            <a:ext cx="4234200" cy="201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p23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결과물 - 2) 영화추천 서비스 (Server - FastAPI)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273" name="Google Shape;273;p23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3"/>
          <p:cNvSpPr txBox="1"/>
          <p:nvPr/>
        </p:nvSpPr>
        <p:spPr>
          <a:xfrm>
            <a:off x="454575" y="707125"/>
            <a:ext cx="8428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854413" y="907025"/>
            <a:ext cx="1332000" cy="46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1D1C1D"/>
                </a:solidFill>
                <a:highlight>
                  <a:srgbClr val="FFFFFF"/>
                </a:highlight>
              </a:rPr>
              <a:t>app.py </a:t>
            </a:r>
            <a:endParaRPr sz="1200" b="1"/>
          </a:p>
        </p:txBody>
      </p:sp>
      <p:sp>
        <p:nvSpPr>
          <p:cNvPr id="276" name="Google Shape;276;p23"/>
          <p:cNvSpPr/>
          <p:nvPr/>
        </p:nvSpPr>
        <p:spPr>
          <a:xfrm>
            <a:off x="454583" y="907032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000000"/>
                </a:solidFill>
              </a:rPr>
              <a:t>1</a:t>
            </a:r>
            <a:endParaRPr sz="1000" b="1">
              <a:solidFill>
                <a:srgbClr val="000000"/>
              </a:solidFill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2929475" y="708625"/>
            <a:ext cx="17601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uvicorn app:app --reload</a:t>
            </a:r>
            <a:endParaRPr sz="900" b="1"/>
          </a:p>
        </p:txBody>
      </p:sp>
      <p:sp>
        <p:nvSpPr>
          <p:cNvPr id="278" name="Google Shape;278;p23"/>
          <p:cNvSpPr/>
          <p:nvPr/>
        </p:nvSpPr>
        <p:spPr>
          <a:xfrm>
            <a:off x="2581525" y="1463075"/>
            <a:ext cx="2340000" cy="43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D1C1D"/>
                </a:solidFill>
                <a:highlight>
                  <a:srgbClr val="FFFFFF"/>
                </a:highlight>
              </a:rPr>
              <a:t>TMDB API 및 Weather API config.py에서 호출</a:t>
            </a:r>
            <a:endParaRPr sz="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581700" y="2212950"/>
            <a:ext cx="17601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pickle 파일 호출</a:t>
            </a:r>
            <a:endParaRPr sz="900" b="1"/>
          </a:p>
        </p:txBody>
      </p:sp>
      <p:cxnSp>
        <p:nvCxnSpPr>
          <p:cNvPr id="280" name="Google Shape;280;p23"/>
          <p:cNvCxnSpPr/>
          <p:nvPr/>
        </p:nvCxnSpPr>
        <p:spPr>
          <a:xfrm flipH="1">
            <a:off x="1522475" y="1371288"/>
            <a:ext cx="131100" cy="8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3"/>
          <p:cNvCxnSpPr/>
          <p:nvPr/>
        </p:nvCxnSpPr>
        <p:spPr>
          <a:xfrm>
            <a:off x="2186425" y="1284650"/>
            <a:ext cx="395100" cy="3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3"/>
          <p:cNvCxnSpPr>
            <a:stCxn id="275" idx="3"/>
            <a:endCxn id="277" idx="1"/>
          </p:cNvCxnSpPr>
          <p:nvPr/>
        </p:nvCxnSpPr>
        <p:spPr>
          <a:xfrm rot="10800000" flipH="1">
            <a:off x="2186413" y="888125"/>
            <a:ext cx="743100" cy="2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3"/>
          <p:cNvSpPr/>
          <p:nvPr/>
        </p:nvSpPr>
        <p:spPr>
          <a:xfrm>
            <a:off x="5948075" y="1962000"/>
            <a:ext cx="5967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Get  </a:t>
            </a:r>
            <a:endParaRPr sz="900" b="1"/>
          </a:p>
        </p:txBody>
      </p:sp>
      <p:sp>
        <p:nvSpPr>
          <p:cNvPr id="284" name="Google Shape;284;p23"/>
          <p:cNvSpPr/>
          <p:nvPr/>
        </p:nvSpPr>
        <p:spPr>
          <a:xfrm>
            <a:off x="454578" y="3028381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000000"/>
                </a:solidFill>
              </a:rPr>
              <a:t>2</a:t>
            </a:r>
            <a:endParaRPr sz="1000" b="1">
              <a:solidFill>
                <a:srgbClr val="000000"/>
              </a:solidFill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859525" y="3153250"/>
            <a:ext cx="19689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Machine Learning Model </a:t>
            </a:r>
            <a:endParaRPr sz="900" b="1"/>
          </a:p>
        </p:txBody>
      </p:sp>
      <p:sp>
        <p:nvSpPr>
          <p:cNvPr id="286" name="Google Shape;286;p23"/>
          <p:cNvSpPr/>
          <p:nvPr/>
        </p:nvSpPr>
        <p:spPr>
          <a:xfrm>
            <a:off x="3058775" y="3153250"/>
            <a:ext cx="17601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Demographic Filtering</a:t>
            </a:r>
            <a:endParaRPr sz="900" b="1"/>
          </a:p>
        </p:txBody>
      </p:sp>
      <p:sp>
        <p:nvSpPr>
          <p:cNvPr id="287" name="Google Shape;287;p23"/>
          <p:cNvSpPr/>
          <p:nvPr/>
        </p:nvSpPr>
        <p:spPr>
          <a:xfrm>
            <a:off x="3058775" y="3600325"/>
            <a:ext cx="17601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Contents- Based Filtering</a:t>
            </a:r>
            <a:endParaRPr sz="900" b="1"/>
          </a:p>
        </p:txBody>
      </p:sp>
      <p:sp>
        <p:nvSpPr>
          <p:cNvPr id="288" name="Google Shape;288;p23"/>
          <p:cNvSpPr/>
          <p:nvPr/>
        </p:nvSpPr>
        <p:spPr>
          <a:xfrm>
            <a:off x="3058775" y="4047400"/>
            <a:ext cx="17601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Collaborative Filtering</a:t>
            </a:r>
            <a:endParaRPr sz="900" b="1"/>
          </a:p>
        </p:txBody>
      </p:sp>
      <p:sp>
        <p:nvSpPr>
          <p:cNvPr id="289" name="Google Shape;289;p23"/>
          <p:cNvSpPr/>
          <p:nvPr/>
        </p:nvSpPr>
        <p:spPr>
          <a:xfrm>
            <a:off x="3058775" y="4494475"/>
            <a:ext cx="17601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Weather-Based Filtering</a:t>
            </a:r>
            <a:endParaRPr sz="900" b="1"/>
          </a:p>
        </p:txBody>
      </p:sp>
      <p:cxnSp>
        <p:nvCxnSpPr>
          <p:cNvPr id="290" name="Google Shape;290;p23"/>
          <p:cNvCxnSpPr>
            <a:stCxn id="285" idx="3"/>
            <a:endCxn id="286" idx="1"/>
          </p:cNvCxnSpPr>
          <p:nvPr/>
        </p:nvCxnSpPr>
        <p:spPr>
          <a:xfrm>
            <a:off x="2828425" y="3332650"/>
            <a:ext cx="2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3"/>
          <p:cNvCxnSpPr>
            <a:stCxn id="285" idx="3"/>
            <a:endCxn id="287" idx="1"/>
          </p:cNvCxnSpPr>
          <p:nvPr/>
        </p:nvCxnSpPr>
        <p:spPr>
          <a:xfrm>
            <a:off x="2828425" y="3332650"/>
            <a:ext cx="2304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3"/>
          <p:cNvCxnSpPr>
            <a:stCxn id="285" idx="3"/>
            <a:endCxn id="288" idx="1"/>
          </p:cNvCxnSpPr>
          <p:nvPr/>
        </p:nvCxnSpPr>
        <p:spPr>
          <a:xfrm>
            <a:off x="2828425" y="3332650"/>
            <a:ext cx="230400" cy="89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3"/>
          <p:cNvCxnSpPr>
            <a:stCxn id="285" idx="3"/>
            <a:endCxn id="289" idx="1"/>
          </p:cNvCxnSpPr>
          <p:nvPr/>
        </p:nvCxnSpPr>
        <p:spPr>
          <a:xfrm>
            <a:off x="2828425" y="3332650"/>
            <a:ext cx="230400" cy="13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3"/>
          <p:cNvSpPr/>
          <p:nvPr/>
        </p:nvSpPr>
        <p:spPr>
          <a:xfrm>
            <a:off x="963925" y="4047400"/>
            <a:ext cx="17601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Hybrid Filtering</a:t>
            </a:r>
            <a:endParaRPr sz="900" b="1"/>
          </a:p>
        </p:txBody>
      </p:sp>
      <p:sp>
        <p:nvSpPr>
          <p:cNvPr id="295" name="Google Shape;295;p23"/>
          <p:cNvSpPr/>
          <p:nvPr/>
        </p:nvSpPr>
        <p:spPr>
          <a:xfrm>
            <a:off x="5895433" y="1463082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3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296" name="Google Shape;296;p23"/>
          <p:cNvCxnSpPr>
            <a:stCxn id="283" idx="3"/>
            <a:endCxn id="297" idx="1"/>
          </p:cNvCxnSpPr>
          <p:nvPr/>
        </p:nvCxnSpPr>
        <p:spPr>
          <a:xfrm rot="10800000" flipH="1">
            <a:off x="6544775" y="961050"/>
            <a:ext cx="412500" cy="11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23"/>
          <p:cNvSpPr/>
          <p:nvPr/>
        </p:nvSpPr>
        <p:spPr>
          <a:xfrm>
            <a:off x="6957250" y="781625"/>
            <a:ext cx="19689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get_top_10_movies : 최근 hot한 영화 Top 10</a:t>
            </a:r>
            <a:endParaRPr sz="900" b="1"/>
          </a:p>
        </p:txBody>
      </p:sp>
      <p:cxnSp>
        <p:nvCxnSpPr>
          <p:cNvPr id="298" name="Google Shape;298;p23"/>
          <p:cNvCxnSpPr>
            <a:endCxn id="297" idx="1"/>
          </p:cNvCxnSpPr>
          <p:nvPr/>
        </p:nvCxnSpPr>
        <p:spPr>
          <a:xfrm rot="-5400000">
            <a:off x="4787800" y="989075"/>
            <a:ext cx="2197500" cy="2141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3"/>
          <p:cNvSpPr/>
          <p:nvPr/>
        </p:nvSpPr>
        <p:spPr>
          <a:xfrm>
            <a:off x="6957250" y="1248138"/>
            <a:ext cx="19689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search / search_movie: 영화 검색</a:t>
            </a:r>
            <a:endParaRPr sz="900" b="1"/>
          </a:p>
        </p:txBody>
      </p:sp>
      <p:cxnSp>
        <p:nvCxnSpPr>
          <p:cNvPr id="300" name="Google Shape;300;p23"/>
          <p:cNvCxnSpPr>
            <a:stCxn id="283" idx="3"/>
            <a:endCxn id="299" idx="1"/>
          </p:cNvCxnSpPr>
          <p:nvPr/>
        </p:nvCxnSpPr>
        <p:spPr>
          <a:xfrm rot="10800000" flipH="1">
            <a:off x="6544775" y="1427550"/>
            <a:ext cx="412500" cy="6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3"/>
          <p:cNvSpPr/>
          <p:nvPr/>
        </p:nvSpPr>
        <p:spPr>
          <a:xfrm>
            <a:off x="6957250" y="1714675"/>
            <a:ext cx="19689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recommend_by_title: 제목검색 후 장르기반으로 컨텐츠 필터링 </a:t>
            </a:r>
            <a:endParaRPr sz="900" b="1"/>
          </a:p>
        </p:txBody>
      </p:sp>
      <p:sp>
        <p:nvSpPr>
          <p:cNvPr id="302" name="Google Shape;302;p23"/>
          <p:cNvSpPr/>
          <p:nvPr/>
        </p:nvSpPr>
        <p:spPr>
          <a:xfrm>
            <a:off x="6957250" y="2181200"/>
            <a:ext cx="19689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search_by_actor: 배우별 검색</a:t>
            </a:r>
            <a:endParaRPr sz="900" b="1"/>
          </a:p>
        </p:txBody>
      </p:sp>
      <p:cxnSp>
        <p:nvCxnSpPr>
          <p:cNvPr id="303" name="Google Shape;303;p23"/>
          <p:cNvCxnSpPr>
            <a:stCxn id="283" idx="3"/>
            <a:endCxn id="301" idx="1"/>
          </p:cNvCxnSpPr>
          <p:nvPr/>
        </p:nvCxnSpPr>
        <p:spPr>
          <a:xfrm rot="10800000" flipH="1">
            <a:off x="6544775" y="1894050"/>
            <a:ext cx="412500" cy="2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3"/>
          <p:cNvCxnSpPr>
            <a:stCxn id="283" idx="3"/>
            <a:endCxn id="302" idx="1"/>
          </p:cNvCxnSpPr>
          <p:nvPr/>
        </p:nvCxnSpPr>
        <p:spPr>
          <a:xfrm>
            <a:off x="6544775" y="2108850"/>
            <a:ext cx="41250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3"/>
          <p:cNvCxnSpPr>
            <a:stCxn id="287" idx="3"/>
            <a:endCxn id="301" idx="1"/>
          </p:cNvCxnSpPr>
          <p:nvPr/>
        </p:nvCxnSpPr>
        <p:spPr>
          <a:xfrm rot="10800000" flipH="1">
            <a:off x="4818875" y="1893925"/>
            <a:ext cx="2138400" cy="18858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23"/>
          <p:cNvSpPr/>
          <p:nvPr/>
        </p:nvSpPr>
        <p:spPr>
          <a:xfrm>
            <a:off x="6957250" y="2647725"/>
            <a:ext cx="19689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random_20 : 랜덤영화 출력</a:t>
            </a:r>
            <a:endParaRPr sz="900" b="1"/>
          </a:p>
        </p:txBody>
      </p:sp>
      <p:sp>
        <p:nvSpPr>
          <p:cNvPr id="307" name="Google Shape;307;p23"/>
          <p:cNvSpPr/>
          <p:nvPr/>
        </p:nvSpPr>
        <p:spPr>
          <a:xfrm>
            <a:off x="6957250" y="3114250"/>
            <a:ext cx="19689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recommend_by_weather: 날씨별 추천</a:t>
            </a:r>
            <a:endParaRPr sz="900" b="1"/>
          </a:p>
        </p:txBody>
      </p:sp>
      <p:cxnSp>
        <p:nvCxnSpPr>
          <p:cNvPr id="308" name="Google Shape;308;p23"/>
          <p:cNvCxnSpPr>
            <a:stCxn id="283" idx="3"/>
            <a:endCxn id="306" idx="1"/>
          </p:cNvCxnSpPr>
          <p:nvPr/>
        </p:nvCxnSpPr>
        <p:spPr>
          <a:xfrm>
            <a:off x="6544775" y="2108850"/>
            <a:ext cx="412500" cy="7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23"/>
          <p:cNvCxnSpPr>
            <a:stCxn id="283" idx="3"/>
            <a:endCxn id="307" idx="1"/>
          </p:cNvCxnSpPr>
          <p:nvPr/>
        </p:nvCxnSpPr>
        <p:spPr>
          <a:xfrm>
            <a:off x="6544775" y="2108850"/>
            <a:ext cx="412500" cy="11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3"/>
          <p:cNvCxnSpPr>
            <a:stCxn id="294" idx="3"/>
            <a:endCxn id="288" idx="1"/>
          </p:cNvCxnSpPr>
          <p:nvPr/>
        </p:nvCxnSpPr>
        <p:spPr>
          <a:xfrm>
            <a:off x="2724025" y="4226800"/>
            <a:ext cx="33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23"/>
          <p:cNvCxnSpPr>
            <a:stCxn id="294" idx="3"/>
            <a:endCxn id="287" idx="1"/>
          </p:cNvCxnSpPr>
          <p:nvPr/>
        </p:nvCxnSpPr>
        <p:spPr>
          <a:xfrm rot="10800000" flipH="1">
            <a:off x="2724025" y="3779800"/>
            <a:ext cx="334800" cy="4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23"/>
          <p:cNvSpPr/>
          <p:nvPr/>
        </p:nvSpPr>
        <p:spPr>
          <a:xfrm>
            <a:off x="5948075" y="3916875"/>
            <a:ext cx="5967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Post </a:t>
            </a:r>
            <a:endParaRPr sz="900" b="1"/>
          </a:p>
        </p:txBody>
      </p:sp>
      <p:sp>
        <p:nvSpPr>
          <p:cNvPr id="313" name="Google Shape;313;p23"/>
          <p:cNvSpPr/>
          <p:nvPr/>
        </p:nvSpPr>
        <p:spPr>
          <a:xfrm>
            <a:off x="6787775" y="4231425"/>
            <a:ext cx="2138400" cy="55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recommend - : trainset에 있는 data는 collaborative filtering, 없으면 contents-based filtering</a:t>
            </a:r>
            <a:endParaRPr sz="900" b="1"/>
          </a:p>
        </p:txBody>
      </p:sp>
      <p:cxnSp>
        <p:nvCxnSpPr>
          <p:cNvPr id="314" name="Google Shape;314;p23"/>
          <p:cNvCxnSpPr>
            <a:stCxn id="312" idx="3"/>
            <a:endCxn id="313" idx="1"/>
          </p:cNvCxnSpPr>
          <p:nvPr/>
        </p:nvCxnSpPr>
        <p:spPr>
          <a:xfrm>
            <a:off x="6544775" y="4063725"/>
            <a:ext cx="243000" cy="44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3"/>
          <p:cNvCxnSpPr>
            <a:stCxn id="288" idx="3"/>
            <a:endCxn id="312" idx="1"/>
          </p:cNvCxnSpPr>
          <p:nvPr/>
        </p:nvCxnSpPr>
        <p:spPr>
          <a:xfrm rot="10800000" flipH="1">
            <a:off x="4818875" y="4063600"/>
            <a:ext cx="1129200" cy="163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" name="Google Shape;316;p23"/>
          <p:cNvSpPr/>
          <p:nvPr/>
        </p:nvSpPr>
        <p:spPr>
          <a:xfrm>
            <a:off x="7166050" y="3779638"/>
            <a:ext cx="1760100" cy="35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user에게 rating input받아서 collaborative filtering</a:t>
            </a:r>
            <a:endParaRPr sz="900" b="1"/>
          </a:p>
        </p:txBody>
      </p:sp>
      <p:cxnSp>
        <p:nvCxnSpPr>
          <p:cNvPr id="317" name="Google Shape;317;p23"/>
          <p:cNvCxnSpPr>
            <a:stCxn id="312" idx="3"/>
            <a:endCxn id="316" idx="1"/>
          </p:cNvCxnSpPr>
          <p:nvPr/>
        </p:nvCxnSpPr>
        <p:spPr>
          <a:xfrm rot="10800000" flipH="1">
            <a:off x="6544775" y="3959025"/>
            <a:ext cx="621300" cy="1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8" name="Google Shape;318;p23"/>
          <p:cNvGrpSpPr/>
          <p:nvPr/>
        </p:nvGrpSpPr>
        <p:grpSpPr>
          <a:xfrm>
            <a:off x="7299133" y="58055"/>
            <a:ext cx="1571760" cy="403143"/>
            <a:chOff x="6491143" y="168195"/>
            <a:chExt cx="2389419" cy="612865"/>
          </a:xfrm>
        </p:grpSpPr>
        <p:sp>
          <p:nvSpPr>
            <p:cNvPr id="319" name="Google Shape;319;p23"/>
            <p:cNvSpPr/>
            <p:nvPr/>
          </p:nvSpPr>
          <p:spPr>
            <a:xfrm>
              <a:off x="6491143" y="168195"/>
              <a:ext cx="1185600" cy="358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793284" y="286538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서버</a:t>
              </a:r>
              <a:endParaRPr sz="200"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8380762" y="286537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UI</a:t>
              </a:r>
              <a:endParaRPr sz="200"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6530538" y="563560"/>
              <a:ext cx="11136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실행환경</a:t>
              </a:r>
              <a:endParaRPr sz="200"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7144593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머신러닝</a:t>
              </a:r>
              <a:endParaRPr sz="200" b="1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라이프사이클 관리</a:t>
              </a:r>
              <a:endParaRPr sz="200" b="1"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6530535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영화추천 모델</a:t>
              </a:r>
              <a:endParaRPr sz="200"/>
            </a:p>
          </p:txBody>
        </p:sp>
        <p:cxnSp>
          <p:nvCxnSpPr>
            <p:cNvPr id="325" name="Google Shape;325;p23"/>
            <p:cNvCxnSpPr>
              <a:stCxn id="320" idx="3"/>
              <a:endCxn id="321" idx="1"/>
            </p:cNvCxnSpPr>
            <p:nvPr/>
          </p:nvCxnSpPr>
          <p:spPr>
            <a:xfrm>
              <a:off x="8293084" y="395288"/>
              <a:ext cx="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23"/>
            <p:cNvCxnSpPr>
              <a:stCxn id="324" idx="3"/>
              <a:endCxn id="323" idx="1"/>
            </p:cNvCxnSpPr>
            <p:nvPr/>
          </p:nvCxnSpPr>
          <p:spPr>
            <a:xfrm>
              <a:off x="7030335" y="389203"/>
              <a:ext cx="11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/>
          <p:nvPr/>
        </p:nvSpPr>
        <p:spPr>
          <a:xfrm>
            <a:off x="5868150" y="1230800"/>
            <a:ext cx="3059400" cy="381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2" name="Google Shape;332;p24"/>
          <p:cNvSpPr txBox="1"/>
          <p:nvPr/>
        </p:nvSpPr>
        <p:spPr>
          <a:xfrm>
            <a:off x="263081" y="99712"/>
            <a:ext cx="7351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결과물 - 2) 영화추천 서비스 (Client - Streamlit)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333" name="Google Shape;333;p24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24"/>
          <p:cNvSpPr/>
          <p:nvPr/>
        </p:nvSpPr>
        <p:spPr>
          <a:xfrm>
            <a:off x="1258313" y="776800"/>
            <a:ext cx="1332000" cy="46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1D1C1D"/>
                </a:solidFill>
                <a:highlight>
                  <a:srgbClr val="FFFFFF"/>
                </a:highlight>
              </a:rPr>
              <a:t>streamlit_app.py </a:t>
            </a:r>
            <a:endParaRPr sz="1200" b="1"/>
          </a:p>
        </p:txBody>
      </p:sp>
      <p:cxnSp>
        <p:nvCxnSpPr>
          <p:cNvPr id="335" name="Google Shape;335;p24"/>
          <p:cNvCxnSpPr>
            <a:stCxn id="334" idx="3"/>
          </p:cNvCxnSpPr>
          <p:nvPr/>
        </p:nvCxnSpPr>
        <p:spPr>
          <a:xfrm rot="10800000" flipH="1">
            <a:off x="2590313" y="1008100"/>
            <a:ext cx="9630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4"/>
          <p:cNvSpPr/>
          <p:nvPr/>
        </p:nvSpPr>
        <p:spPr>
          <a:xfrm>
            <a:off x="3515424" y="776800"/>
            <a:ext cx="2293800" cy="46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1D1C1D"/>
                </a:solidFill>
                <a:highlight>
                  <a:srgbClr val="FFFFFF"/>
                </a:highlight>
              </a:rPr>
              <a:t>streamlit run streamlit_app.py</a:t>
            </a:r>
            <a:endParaRPr sz="1200" b="1"/>
          </a:p>
        </p:txBody>
      </p:sp>
      <p:sp>
        <p:nvSpPr>
          <p:cNvPr id="337" name="Google Shape;337;p24"/>
          <p:cNvSpPr/>
          <p:nvPr/>
        </p:nvSpPr>
        <p:spPr>
          <a:xfrm>
            <a:off x="2160625" y="1488600"/>
            <a:ext cx="2340000" cy="43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D1C1D"/>
                </a:solidFill>
                <a:highlight>
                  <a:srgbClr val="FFFFFF"/>
                </a:highlight>
              </a:rPr>
              <a:t>TMDB API 및 Weather API config.py에서 호출</a:t>
            </a:r>
            <a:endParaRPr sz="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cxnSp>
        <p:nvCxnSpPr>
          <p:cNvPr id="338" name="Google Shape;338;p24"/>
          <p:cNvCxnSpPr/>
          <p:nvPr/>
        </p:nvCxnSpPr>
        <p:spPr>
          <a:xfrm>
            <a:off x="2332600" y="1241500"/>
            <a:ext cx="6903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4"/>
          <p:cNvCxnSpPr>
            <a:stCxn id="337" idx="2"/>
            <a:endCxn id="340" idx="0"/>
          </p:cNvCxnSpPr>
          <p:nvPr/>
        </p:nvCxnSpPr>
        <p:spPr>
          <a:xfrm>
            <a:off x="3330625" y="1919700"/>
            <a:ext cx="429300" cy="43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24"/>
          <p:cNvSpPr/>
          <p:nvPr/>
        </p:nvSpPr>
        <p:spPr>
          <a:xfrm>
            <a:off x="2589950" y="2356200"/>
            <a:ext cx="2340000" cy="43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D1C1D"/>
                </a:solidFill>
                <a:highlight>
                  <a:srgbClr val="FFFFFF"/>
                </a:highlight>
              </a:rPr>
              <a:t>TMDB API - Image Thumbnail 작업 </a:t>
            </a:r>
            <a:endParaRPr sz="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1D1C1D"/>
                </a:solidFill>
                <a:highlight>
                  <a:srgbClr val="FFFFFF"/>
                </a:highlight>
              </a:rPr>
              <a:t>영화 상세정보 add</a:t>
            </a:r>
            <a:endParaRPr sz="90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202875" y="1965300"/>
            <a:ext cx="1894200" cy="345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1D1C1D"/>
                </a:solidFill>
                <a:highlight>
                  <a:srgbClr val="FFFFFF"/>
                </a:highlight>
              </a:rPr>
              <a:t>session: new_user or not </a:t>
            </a:r>
            <a:endParaRPr sz="1200" b="1"/>
          </a:p>
        </p:txBody>
      </p:sp>
      <p:cxnSp>
        <p:nvCxnSpPr>
          <p:cNvPr id="342" name="Google Shape;342;p24"/>
          <p:cNvCxnSpPr/>
          <p:nvPr/>
        </p:nvCxnSpPr>
        <p:spPr>
          <a:xfrm flipH="1">
            <a:off x="1465600" y="1230800"/>
            <a:ext cx="134700" cy="7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24"/>
          <p:cNvCxnSpPr>
            <a:stCxn id="341" idx="2"/>
          </p:cNvCxnSpPr>
          <p:nvPr/>
        </p:nvCxnSpPr>
        <p:spPr>
          <a:xfrm flipH="1">
            <a:off x="1128975" y="2310600"/>
            <a:ext cx="21000" cy="55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24"/>
          <p:cNvSpPr/>
          <p:nvPr/>
        </p:nvSpPr>
        <p:spPr>
          <a:xfrm>
            <a:off x="56975" y="2876500"/>
            <a:ext cx="2340000" cy="43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1D1C1D"/>
                </a:solidFill>
                <a:highlight>
                  <a:srgbClr val="FFFFFF"/>
                </a:highlight>
              </a:rPr>
              <a:t>Rating 입력받아 저장할때 사용 : new user면 0 </a:t>
            </a:r>
            <a:endParaRPr sz="8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5962500" y="1321450"/>
            <a:ext cx="2870700" cy="46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1D1C1D"/>
                </a:solidFill>
                <a:highlight>
                  <a:srgbClr val="FFFFFF"/>
                </a:highlight>
              </a:rPr>
              <a:t>Home화면 </a:t>
            </a:r>
            <a:r>
              <a:rPr lang="ko" sz="800">
                <a:solidFill>
                  <a:srgbClr val="1D1C1D"/>
                </a:solidFill>
                <a:highlight>
                  <a:srgbClr val="FFFFFF"/>
                </a:highlight>
              </a:rPr>
              <a:t>w/ 7 tabs of recommendation</a:t>
            </a:r>
            <a:endParaRPr sz="800" b="1"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475" y="3032300"/>
            <a:ext cx="2956691" cy="20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575" y="1843950"/>
            <a:ext cx="2906000" cy="3008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24"/>
          <p:cNvGrpSpPr/>
          <p:nvPr/>
        </p:nvGrpSpPr>
        <p:grpSpPr>
          <a:xfrm>
            <a:off x="7299133" y="58055"/>
            <a:ext cx="1571760" cy="403143"/>
            <a:chOff x="6491143" y="168195"/>
            <a:chExt cx="2389419" cy="612865"/>
          </a:xfrm>
        </p:grpSpPr>
        <p:sp>
          <p:nvSpPr>
            <p:cNvPr id="349" name="Google Shape;349;p24"/>
            <p:cNvSpPr/>
            <p:nvPr/>
          </p:nvSpPr>
          <p:spPr>
            <a:xfrm>
              <a:off x="6491143" y="168195"/>
              <a:ext cx="1185600" cy="358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7793284" y="286538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서버</a:t>
              </a:r>
              <a:endParaRPr sz="200"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8380762" y="286537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UI</a:t>
              </a:r>
              <a:endParaRPr sz="200"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6530538" y="563560"/>
              <a:ext cx="11136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실행환경</a:t>
              </a:r>
              <a:endParaRPr sz="200"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7144593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머신러닝</a:t>
              </a:r>
              <a:endParaRPr sz="200" b="1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라이프사이클 관리</a:t>
              </a:r>
              <a:endParaRPr sz="200" b="1"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6530535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영화추천 모델</a:t>
              </a:r>
              <a:endParaRPr sz="200"/>
            </a:p>
          </p:txBody>
        </p:sp>
        <p:cxnSp>
          <p:nvCxnSpPr>
            <p:cNvPr id="355" name="Google Shape;355;p24"/>
            <p:cNvCxnSpPr>
              <a:stCxn id="350" idx="3"/>
              <a:endCxn id="351" idx="1"/>
            </p:cNvCxnSpPr>
            <p:nvPr/>
          </p:nvCxnSpPr>
          <p:spPr>
            <a:xfrm>
              <a:off x="8293084" y="395288"/>
              <a:ext cx="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24"/>
            <p:cNvCxnSpPr>
              <a:stCxn id="354" idx="3"/>
              <a:endCxn id="353" idx="1"/>
            </p:cNvCxnSpPr>
            <p:nvPr/>
          </p:nvCxnSpPr>
          <p:spPr>
            <a:xfrm>
              <a:off x="7030335" y="389203"/>
              <a:ext cx="11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결과물 - 2) 영화추천 서비스 (Demo)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362" name="Google Shape;362;p25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3" name="Google Shape;363;p25" title="test__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425" y="1107300"/>
            <a:ext cx="4572000" cy="342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25"/>
          <p:cNvGrpSpPr/>
          <p:nvPr/>
        </p:nvGrpSpPr>
        <p:grpSpPr>
          <a:xfrm>
            <a:off x="7299133" y="58055"/>
            <a:ext cx="1571760" cy="403143"/>
            <a:chOff x="6491143" y="168195"/>
            <a:chExt cx="2389419" cy="612865"/>
          </a:xfrm>
        </p:grpSpPr>
        <p:sp>
          <p:nvSpPr>
            <p:cNvPr id="365" name="Google Shape;365;p25"/>
            <p:cNvSpPr/>
            <p:nvPr/>
          </p:nvSpPr>
          <p:spPr>
            <a:xfrm>
              <a:off x="6491143" y="168195"/>
              <a:ext cx="1185600" cy="358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793284" y="286538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서버</a:t>
              </a:r>
              <a:endParaRPr sz="200"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8380762" y="286537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UI</a:t>
              </a:r>
              <a:endParaRPr sz="200"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530538" y="563560"/>
              <a:ext cx="11136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실행환경</a:t>
              </a:r>
              <a:endParaRPr sz="200"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7144593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머신러닝</a:t>
              </a:r>
              <a:endParaRPr sz="200" b="1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라이프사이클 관리</a:t>
              </a:r>
              <a:endParaRPr sz="200" b="1"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6530535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영화추천 모델</a:t>
              </a:r>
              <a:endParaRPr sz="200"/>
            </a:p>
          </p:txBody>
        </p:sp>
        <p:cxnSp>
          <p:nvCxnSpPr>
            <p:cNvPr id="371" name="Google Shape;371;p25"/>
            <p:cNvCxnSpPr>
              <a:stCxn id="366" idx="3"/>
              <a:endCxn id="367" idx="1"/>
            </p:cNvCxnSpPr>
            <p:nvPr/>
          </p:nvCxnSpPr>
          <p:spPr>
            <a:xfrm>
              <a:off x="8293084" y="395288"/>
              <a:ext cx="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5"/>
            <p:cNvCxnSpPr>
              <a:stCxn id="370" idx="3"/>
              <a:endCxn id="369" idx="1"/>
            </p:cNvCxnSpPr>
            <p:nvPr/>
          </p:nvCxnSpPr>
          <p:spPr>
            <a:xfrm>
              <a:off x="7030335" y="389203"/>
              <a:ext cx="11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결과물 - 3) MLOPS (Airflow + Mlflow)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378" name="Google Shape;378;p26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9" name="Google Shape;379;p26" title="Screen Recording 2024-10-11 at 10.25.14 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563" y="1371498"/>
            <a:ext cx="4536875" cy="34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6"/>
          <p:cNvSpPr txBox="1"/>
          <p:nvPr/>
        </p:nvSpPr>
        <p:spPr>
          <a:xfrm>
            <a:off x="324050" y="572225"/>
            <a:ext cx="8558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Airflow에 모델을 훈련하고 결과 모델을 S3에 업로드하는 DAG를 생성하고 매일 0시에 자동 실행하도록 구현했습니다.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(다만 S3 credential을 팀 모두가 공유하고 fastapi 서버에 연동하는 부분까지는 구현하지 못했습니다.)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381" name="Google Shape;381;p26"/>
          <p:cNvGrpSpPr/>
          <p:nvPr/>
        </p:nvGrpSpPr>
        <p:grpSpPr>
          <a:xfrm>
            <a:off x="7299133" y="58055"/>
            <a:ext cx="1571760" cy="403143"/>
            <a:chOff x="6491143" y="168195"/>
            <a:chExt cx="2389419" cy="612865"/>
          </a:xfrm>
        </p:grpSpPr>
        <p:sp>
          <p:nvSpPr>
            <p:cNvPr id="382" name="Google Shape;382;p26"/>
            <p:cNvSpPr/>
            <p:nvPr/>
          </p:nvSpPr>
          <p:spPr>
            <a:xfrm>
              <a:off x="6491143" y="168195"/>
              <a:ext cx="1185600" cy="358800"/>
            </a:xfrm>
            <a:prstGeom prst="rect">
              <a:avLst/>
            </a:prstGeom>
            <a:solidFill>
              <a:srgbClr val="EFEFEF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7793284" y="286538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서버</a:t>
              </a:r>
              <a:endParaRPr sz="200"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8380762" y="286537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UI</a:t>
              </a:r>
              <a:endParaRPr sz="200"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6530538" y="563560"/>
              <a:ext cx="11136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실행환경</a:t>
              </a:r>
              <a:endParaRPr sz="200"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7144593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머신러닝</a:t>
              </a:r>
              <a:endParaRPr sz="200" b="1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라이프사이클 관리</a:t>
              </a:r>
              <a:endParaRPr sz="200" b="1"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6530535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영화추천 모델</a:t>
              </a:r>
              <a:endParaRPr sz="200"/>
            </a:p>
          </p:txBody>
        </p:sp>
        <p:cxnSp>
          <p:nvCxnSpPr>
            <p:cNvPr id="388" name="Google Shape;388;p26"/>
            <p:cNvCxnSpPr>
              <a:stCxn id="383" idx="3"/>
              <a:endCxn id="384" idx="1"/>
            </p:cNvCxnSpPr>
            <p:nvPr/>
          </p:nvCxnSpPr>
          <p:spPr>
            <a:xfrm>
              <a:off x="8293084" y="395288"/>
              <a:ext cx="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26"/>
            <p:cNvCxnSpPr>
              <a:stCxn id="387" idx="3"/>
              <a:endCxn id="386" idx="1"/>
            </p:cNvCxnSpPr>
            <p:nvPr/>
          </p:nvCxnSpPr>
          <p:spPr>
            <a:xfrm>
              <a:off x="7030335" y="389203"/>
              <a:ext cx="11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결과물 - 4) DevOPS (Docker)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395" name="Google Shape;395;p27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6" name="Google Shape;396;p27"/>
          <p:cNvGrpSpPr/>
          <p:nvPr/>
        </p:nvGrpSpPr>
        <p:grpSpPr>
          <a:xfrm>
            <a:off x="7299133" y="58055"/>
            <a:ext cx="1571760" cy="403143"/>
            <a:chOff x="6491143" y="168195"/>
            <a:chExt cx="2389419" cy="612865"/>
          </a:xfrm>
        </p:grpSpPr>
        <p:sp>
          <p:nvSpPr>
            <p:cNvPr id="397" name="Google Shape;397;p27"/>
            <p:cNvSpPr/>
            <p:nvPr/>
          </p:nvSpPr>
          <p:spPr>
            <a:xfrm>
              <a:off x="6491143" y="168195"/>
              <a:ext cx="1185600" cy="358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7793284" y="286538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서버</a:t>
              </a:r>
              <a:endParaRPr sz="200"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8380762" y="286537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UI</a:t>
              </a:r>
              <a:endParaRPr sz="200"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530538" y="563560"/>
              <a:ext cx="11136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실행환경</a:t>
              </a:r>
              <a:endParaRPr sz="200"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144593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머신러닝</a:t>
              </a:r>
              <a:endParaRPr sz="200" b="1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라이프사이클 관리</a:t>
              </a:r>
              <a:endParaRPr sz="200" b="1"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530535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영화추천 모델</a:t>
              </a:r>
              <a:endParaRPr sz="200"/>
            </a:p>
          </p:txBody>
        </p:sp>
        <p:cxnSp>
          <p:nvCxnSpPr>
            <p:cNvPr id="403" name="Google Shape;403;p27"/>
            <p:cNvCxnSpPr>
              <a:stCxn id="398" idx="3"/>
              <a:endCxn id="399" idx="1"/>
            </p:cNvCxnSpPr>
            <p:nvPr/>
          </p:nvCxnSpPr>
          <p:spPr>
            <a:xfrm>
              <a:off x="8293084" y="395288"/>
              <a:ext cx="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7"/>
            <p:cNvCxnSpPr>
              <a:stCxn id="402" idx="3"/>
              <a:endCxn id="401" idx="1"/>
            </p:cNvCxnSpPr>
            <p:nvPr/>
          </p:nvCxnSpPr>
          <p:spPr>
            <a:xfrm>
              <a:off x="7030335" y="389203"/>
              <a:ext cx="11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5" name="Google Shape;4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74" y="1479920"/>
            <a:ext cx="4307300" cy="32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7"/>
          <p:cNvSpPr/>
          <p:nvPr/>
        </p:nvSpPr>
        <p:spPr>
          <a:xfrm>
            <a:off x="2993227" y="2829698"/>
            <a:ext cx="1571700" cy="256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407" name="Google Shape;407;p27"/>
          <p:cNvGrpSpPr/>
          <p:nvPr/>
        </p:nvGrpSpPr>
        <p:grpSpPr>
          <a:xfrm>
            <a:off x="4689870" y="1479931"/>
            <a:ext cx="4181027" cy="2908746"/>
            <a:chOff x="339692" y="1222008"/>
            <a:chExt cx="5224977" cy="3635024"/>
          </a:xfrm>
        </p:grpSpPr>
        <p:pic>
          <p:nvPicPr>
            <p:cNvPr id="408" name="Google Shape;40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9692" y="1222008"/>
              <a:ext cx="5224977" cy="363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27"/>
            <p:cNvSpPr/>
            <p:nvPr/>
          </p:nvSpPr>
          <p:spPr>
            <a:xfrm>
              <a:off x="841725" y="3919975"/>
              <a:ext cx="1313400" cy="320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410" name="Google Shape;410;p27"/>
          <p:cNvSpPr txBox="1"/>
          <p:nvPr/>
        </p:nvSpPr>
        <p:spPr>
          <a:xfrm>
            <a:off x="324050" y="572225"/>
            <a:ext cx="85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Airflow와 Mlflow를 하나의 docker-compose.yml 로 실행하도록 하였습니다.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11" name="Google Shape;411;p27"/>
          <p:cNvSpPr txBox="1"/>
          <p:nvPr/>
        </p:nvSpPr>
        <p:spPr>
          <a:xfrm>
            <a:off x="324074" y="1114172"/>
            <a:ext cx="183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Dockerfile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4689870" y="1114172"/>
            <a:ext cx="183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docker-compose.yml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2751754" y="3168155"/>
            <a:ext cx="193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모델 훈련과 S3 업로드에 필요한 패키지 추가</a:t>
            </a:r>
            <a:endParaRPr sz="1200" b="1">
              <a:solidFill>
                <a:srgbClr val="9900FF"/>
              </a:solidFill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6462754" y="3519556"/>
            <a:ext cx="193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mlflow-server가 먼저 실행되도록 설정</a:t>
            </a:r>
            <a:endParaRPr sz="1200" b="1">
              <a:solidFill>
                <a:srgbClr val="9900FF"/>
              </a:solidFill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5255575" y="3232775"/>
            <a:ext cx="1472700" cy="156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6" name="Google Shape;416;p27"/>
          <p:cNvSpPr txBox="1"/>
          <p:nvPr/>
        </p:nvSpPr>
        <p:spPr>
          <a:xfrm>
            <a:off x="6657969" y="2983755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훈련데이터 폴더 마운트</a:t>
            </a:r>
            <a:endParaRPr sz="12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배운 점 / 아쉬운 점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422" name="Google Shape;422;p28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3" name="Google Shape;4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683212"/>
            <a:ext cx="8839204" cy="414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0829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01525" y="265500"/>
            <a:ext cx="8901900" cy="1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l="-13650" t="-78330" r="-640497" b="-318687"/>
          <a:stretch/>
        </p:blipFill>
        <p:spPr>
          <a:xfrm>
            <a:off x="152398" y="152400"/>
            <a:ext cx="8839204" cy="43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75050" y="2032275"/>
            <a:ext cx="1472700" cy="29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안녕하세요! 영화 추천 모델 프로젝트의 팀장 김민수입니다. 저는 팀의 비타민 같은 존재로, 긍정 에너지를 가득 채워 팀원들과 함께 재미있고 창의적인 방식으로 프로젝트를 완성해 왔어요. 데이터를 통해 영화 추천의 세계를 탐구하는 여정이었고, 이제 그 결실을 맺게 되어 너무 기쁩니다. 우리 팀과 함께한 시간, 정말 즐거웠고 많은 배움이 있었습니다. 앞으로도 더 재밌는 도전을 기대해 주세요!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076725" y="2032275"/>
            <a:ext cx="1472700" cy="1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오디오채우기 마스터 ENTJ 이승민입니다. 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900"/>
              <a:t>좋은 분들과 프로젝트하면서 많이 배우고 있습니다.</a:t>
            </a:r>
            <a:endParaRPr sz="90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5680075" y="2032275"/>
            <a:ext cx="1472700" cy="29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900"/>
              <a:t>안녕하세요! 저는 영화 추천 모델 프로젝트의 리엑션 담당 주영입니다. </a:t>
            </a:r>
            <a:endParaRPr sz="9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" sz="900"/>
              <a:t>저희 팀은 열정 넘치고 능력 있는 멤버들로 가득 차 있어서 매일매일이 즐거운 배움의 연속이었습니다. 함께한 시간 덕분에 저도 많이 성장했고, 이 경험은 제게 큰 자산이 되었습니다. </a:t>
            </a:r>
            <a:endParaRPr sz="9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ko" sz="900"/>
              <a:t>앞으로는 열심히 배워서 나눌 수 있는 사람이 되고 싶습니다. 잘 부탁드리겠습니다! 🎉</a:t>
            </a:r>
            <a:endParaRPr sz="9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238" y="688326"/>
            <a:ext cx="1119300" cy="111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2263" y="650993"/>
            <a:ext cx="1119300" cy="115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 l="6050"/>
          <a:stretch/>
        </p:blipFill>
        <p:spPr>
          <a:xfrm>
            <a:off x="5919525" y="619350"/>
            <a:ext cx="919425" cy="12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8400" y="651000"/>
            <a:ext cx="1298250" cy="12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팀 소개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3835650" y="2032275"/>
            <a:ext cx="1472700" cy="1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595959"/>
                </a:solidFill>
              </a:rPr>
              <a:t>좋은 분들과 소통 많이 하면서 머신러닝 모델의 단순 성능적인 부분보다 전체적인 큰 틀에서 배포 및 유지 관리를 어떻게 하는지 알 수 있었던 알찬 2주 였다고 생각합니다. 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396250" y="2032275"/>
            <a:ext cx="1472700" cy="26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안녕하세요! 저는 최정은입니다.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좋은 분들과 함께 서로를 배려하며 진행해서 매우 즐거운 프로젝트였습니다.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역량이 뛰어나신 분들과 같은 팀이어서 많이 배울 수 있었습니다. 감사합니다!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14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616375" y="2013460"/>
            <a:ext cx="3962400" cy="119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자동화 </a:t>
            </a:r>
            <a:r>
              <a:rPr lang="ko" sz="1200"/>
              <a:t>(Airflow)</a:t>
            </a:r>
            <a:endParaRPr sz="1200"/>
          </a:p>
        </p:txBody>
      </p:sp>
      <p:sp>
        <p:nvSpPr>
          <p:cNvPr id="88" name="Google Shape;88;p17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구현범위와 아키텍처 - 1) 처음의 계획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7"/>
          <p:cNvSpPr/>
          <p:nvPr/>
        </p:nvSpPr>
        <p:spPr>
          <a:xfrm>
            <a:off x="4968451" y="2408859"/>
            <a:ext cx="16701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서버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Fastapi</a:t>
            </a:r>
            <a:endParaRPr sz="1200"/>
          </a:p>
        </p:txBody>
      </p:sp>
      <p:sp>
        <p:nvSpPr>
          <p:cNvPr id="91" name="Google Shape;91;p17"/>
          <p:cNvSpPr/>
          <p:nvPr/>
        </p:nvSpPr>
        <p:spPr>
          <a:xfrm>
            <a:off x="6931947" y="2408857"/>
            <a:ext cx="16701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UI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Streamlit</a:t>
            </a:r>
            <a:endParaRPr sz="1200"/>
          </a:p>
        </p:txBody>
      </p:sp>
      <p:sp>
        <p:nvSpPr>
          <p:cNvPr id="92" name="Google Shape;92;p17"/>
          <p:cNvSpPr/>
          <p:nvPr/>
        </p:nvSpPr>
        <p:spPr>
          <a:xfrm>
            <a:off x="748039" y="3334435"/>
            <a:ext cx="78540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실행환경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Docker</a:t>
            </a:r>
            <a:endParaRPr sz="1200"/>
          </a:p>
        </p:txBody>
      </p:sp>
      <p:sp>
        <p:nvSpPr>
          <p:cNvPr id="93" name="Google Shape;93;p17"/>
          <p:cNvSpPr/>
          <p:nvPr/>
        </p:nvSpPr>
        <p:spPr>
          <a:xfrm>
            <a:off x="748039" y="4162585"/>
            <a:ext cx="78540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인프라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AWS EC2(ECS)</a:t>
            </a:r>
            <a:endParaRPr sz="1200"/>
          </a:p>
        </p:txBody>
      </p:sp>
      <p:sp>
        <p:nvSpPr>
          <p:cNvPr id="94" name="Google Shape;94;p17"/>
          <p:cNvSpPr/>
          <p:nvPr/>
        </p:nvSpPr>
        <p:spPr>
          <a:xfrm>
            <a:off x="2800368" y="2388530"/>
            <a:ext cx="16701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머신러닝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라이프사이클 관리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Mlflow</a:t>
            </a:r>
            <a:endParaRPr sz="1200" b="1"/>
          </a:p>
        </p:txBody>
      </p:sp>
      <p:sp>
        <p:nvSpPr>
          <p:cNvPr id="95" name="Google Shape;95;p17"/>
          <p:cNvSpPr/>
          <p:nvPr/>
        </p:nvSpPr>
        <p:spPr>
          <a:xfrm>
            <a:off x="1762522" y="1112465"/>
            <a:ext cx="16701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알림도구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Slack Bot</a:t>
            </a:r>
            <a:endParaRPr sz="1200"/>
          </a:p>
        </p:txBody>
      </p:sp>
      <p:cxnSp>
        <p:nvCxnSpPr>
          <p:cNvPr id="96" name="Google Shape;96;p17"/>
          <p:cNvCxnSpPr>
            <a:stCxn id="97" idx="3"/>
            <a:endCxn id="94" idx="1"/>
          </p:cNvCxnSpPr>
          <p:nvPr/>
        </p:nvCxnSpPr>
        <p:spPr>
          <a:xfrm>
            <a:off x="2418135" y="2751830"/>
            <a:ext cx="38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8" name="Google Shape;98;p17"/>
          <p:cNvCxnSpPr>
            <a:stCxn id="87" idx="0"/>
            <a:endCxn id="95" idx="2"/>
          </p:cNvCxnSpPr>
          <p:nvPr/>
        </p:nvCxnSpPr>
        <p:spPr>
          <a:xfrm rot="10800000">
            <a:off x="2597575" y="1839160"/>
            <a:ext cx="0" cy="1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7"/>
          <p:cNvSpPr/>
          <p:nvPr/>
        </p:nvSpPr>
        <p:spPr>
          <a:xfrm>
            <a:off x="748035" y="2388530"/>
            <a:ext cx="16701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영화추천 모델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머신러닝</a:t>
            </a:r>
            <a:endParaRPr sz="1200"/>
          </a:p>
        </p:txBody>
      </p:sp>
      <p:sp>
        <p:nvSpPr>
          <p:cNvPr id="99" name="Google Shape;99;p17"/>
          <p:cNvSpPr/>
          <p:nvPr/>
        </p:nvSpPr>
        <p:spPr>
          <a:xfrm>
            <a:off x="2597575" y="4260010"/>
            <a:ext cx="1269575" cy="848875"/>
          </a:xfrm>
          <a:prstGeom prst="flowChartMagneticDisk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모델 스토리지</a:t>
            </a:r>
            <a:endParaRPr sz="1200" b="1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S3</a:t>
            </a:r>
            <a:endParaRPr sz="1200"/>
          </a:p>
        </p:txBody>
      </p:sp>
      <p:sp>
        <p:nvSpPr>
          <p:cNvPr id="100" name="Google Shape;100;p17"/>
          <p:cNvSpPr txBox="1"/>
          <p:nvPr/>
        </p:nvSpPr>
        <p:spPr>
          <a:xfrm>
            <a:off x="1055445" y="631757"/>
            <a:ext cx="31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영화추천 모델/시스템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213920" y="631757"/>
            <a:ext cx="305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영화추천 서비스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02" name="Google Shape;102;p17"/>
          <p:cNvCxnSpPr>
            <a:stCxn id="99" idx="2"/>
            <a:endCxn id="97" idx="2"/>
          </p:cNvCxnSpPr>
          <p:nvPr/>
        </p:nvCxnSpPr>
        <p:spPr>
          <a:xfrm rot="10800000">
            <a:off x="1582975" y="3115147"/>
            <a:ext cx="1014600" cy="1569300"/>
          </a:xfrm>
          <a:prstGeom prst="curvedConnector2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>
            <a:stCxn id="91" idx="2"/>
            <a:endCxn id="99" idx="4"/>
          </p:cNvCxnSpPr>
          <p:nvPr/>
        </p:nvCxnSpPr>
        <p:spPr>
          <a:xfrm rot="5400000">
            <a:off x="5042697" y="1960057"/>
            <a:ext cx="1548900" cy="3899700"/>
          </a:xfrm>
          <a:prstGeom prst="curvedConnector2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7"/>
          <p:cNvCxnSpPr>
            <a:stCxn id="97" idx="3"/>
            <a:endCxn id="99" idx="1"/>
          </p:cNvCxnSpPr>
          <p:nvPr/>
        </p:nvCxnSpPr>
        <p:spPr>
          <a:xfrm>
            <a:off x="2418135" y="2751830"/>
            <a:ext cx="814200" cy="1508100"/>
          </a:xfrm>
          <a:prstGeom prst="curvedConnector2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7"/>
          <p:cNvCxnSpPr>
            <a:stCxn id="99" idx="1"/>
            <a:endCxn id="90" idx="2"/>
          </p:cNvCxnSpPr>
          <p:nvPr/>
        </p:nvCxnSpPr>
        <p:spPr>
          <a:xfrm rot="-5400000">
            <a:off x="3955512" y="2412160"/>
            <a:ext cx="1124700" cy="25710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6" name="Google Shape;106;p17" descr="Public Domain Clip Art Image | male user icon | ID: 13927384215784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692" y="1137715"/>
            <a:ext cx="682587" cy="68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 descr="administrator | Free SV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75" y="1137714"/>
            <a:ext cx="682587" cy="682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 descr="여성 사용자 아이콘 이미지 | 공용 도메인 벡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2289" y="1163627"/>
            <a:ext cx="632024" cy="630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7609050" y="1869413"/>
            <a:ext cx="315900" cy="46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5400000">
            <a:off x="1314163" y="1249913"/>
            <a:ext cx="315900" cy="464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0800000" flipH="1">
            <a:off x="1215550" y="3425513"/>
            <a:ext cx="366600" cy="524100"/>
          </a:xfrm>
          <a:prstGeom prst="foldedCorner">
            <a:avLst>
              <a:gd name="adj" fmla="val 16667"/>
            </a:avLst>
          </a:prstGeom>
          <a:solidFill>
            <a:srgbClr val="93C47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197601" y="3523963"/>
            <a:ext cx="44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csv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 rot="10800000" flipH="1">
            <a:off x="3234600" y="3289613"/>
            <a:ext cx="366600" cy="524100"/>
          </a:xfrm>
          <a:prstGeom prst="foldedCorner">
            <a:avLst>
              <a:gd name="adj" fmla="val 16667"/>
            </a:avLst>
          </a:prstGeom>
          <a:solidFill>
            <a:schemeClr val="accent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236065" y="3388063"/>
            <a:ext cx="44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pkl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15" name="Google Shape;115;p17"/>
          <p:cNvCxnSpPr>
            <a:stCxn id="90" idx="3"/>
            <a:endCxn id="91" idx="1"/>
          </p:cNvCxnSpPr>
          <p:nvPr/>
        </p:nvCxnSpPr>
        <p:spPr>
          <a:xfrm>
            <a:off x="6638551" y="2772159"/>
            <a:ext cx="29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6" name="Google Shape;116;p17"/>
          <p:cNvSpPr/>
          <p:nvPr/>
        </p:nvSpPr>
        <p:spPr>
          <a:xfrm>
            <a:off x="1708913" y="2037481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4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819147" y="688197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3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616383" y="2354932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1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678378" y="2354931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2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708934" y="1022254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7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16381" y="3258743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5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432546" y="4262320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6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832508" y="3366352"/>
            <a:ext cx="154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훈련된 모델을</a:t>
            </a:r>
            <a:endParaRPr sz="1200" b="1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S3에 업로드</a:t>
            </a:r>
            <a:endParaRPr sz="1200" b="1">
              <a:solidFill>
                <a:srgbClr val="9900FF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975284" y="3459225"/>
            <a:ext cx="193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새로운 서버 실행될 때</a:t>
            </a:r>
            <a:endParaRPr sz="1200" b="1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최신 모델 로드</a:t>
            </a:r>
            <a:endParaRPr sz="1200" b="1">
              <a:solidFill>
                <a:srgbClr val="9900FF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882791" y="4316689"/>
            <a:ext cx="193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추천 결과에 대한</a:t>
            </a:r>
            <a:endParaRPr sz="1200" b="1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유저 피드백 저장</a:t>
            </a:r>
            <a:endParaRPr sz="12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748039" y="4162585"/>
            <a:ext cx="78540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1" name="Google Shape;131;p18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구현범위와 아키텍처 - 2) 실제 수행결과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8"/>
          <p:cNvSpPr/>
          <p:nvPr/>
        </p:nvSpPr>
        <p:spPr>
          <a:xfrm>
            <a:off x="616375" y="2013460"/>
            <a:ext cx="3962400" cy="119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자동화 </a:t>
            </a:r>
            <a:r>
              <a:rPr lang="ko" sz="1200"/>
              <a:t>(Airflow)</a:t>
            </a:r>
            <a:endParaRPr sz="1200"/>
          </a:p>
        </p:txBody>
      </p:sp>
      <p:sp>
        <p:nvSpPr>
          <p:cNvPr id="134" name="Google Shape;134;p18"/>
          <p:cNvSpPr/>
          <p:nvPr/>
        </p:nvSpPr>
        <p:spPr>
          <a:xfrm>
            <a:off x="4968451" y="2408859"/>
            <a:ext cx="16701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서버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Fastapi</a:t>
            </a:r>
            <a:endParaRPr sz="1200"/>
          </a:p>
        </p:txBody>
      </p:sp>
      <p:sp>
        <p:nvSpPr>
          <p:cNvPr id="135" name="Google Shape;135;p18"/>
          <p:cNvSpPr/>
          <p:nvPr/>
        </p:nvSpPr>
        <p:spPr>
          <a:xfrm>
            <a:off x="6931947" y="2408857"/>
            <a:ext cx="16701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UI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Streamlit</a:t>
            </a:r>
            <a:endParaRPr sz="1200"/>
          </a:p>
        </p:txBody>
      </p:sp>
      <p:sp>
        <p:nvSpPr>
          <p:cNvPr id="136" name="Google Shape;136;p18"/>
          <p:cNvSpPr/>
          <p:nvPr/>
        </p:nvSpPr>
        <p:spPr>
          <a:xfrm>
            <a:off x="748044" y="3334425"/>
            <a:ext cx="37224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실행환경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Docker</a:t>
            </a:r>
            <a:endParaRPr sz="1200"/>
          </a:p>
        </p:txBody>
      </p:sp>
      <p:sp>
        <p:nvSpPr>
          <p:cNvPr id="137" name="Google Shape;137;p18"/>
          <p:cNvSpPr/>
          <p:nvPr/>
        </p:nvSpPr>
        <p:spPr>
          <a:xfrm>
            <a:off x="2800368" y="2388530"/>
            <a:ext cx="16701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머신러닝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라이프사이클 관리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Mlflow</a:t>
            </a:r>
            <a:endParaRPr sz="1200" b="1"/>
          </a:p>
        </p:txBody>
      </p:sp>
      <p:cxnSp>
        <p:nvCxnSpPr>
          <p:cNvPr id="138" name="Google Shape;138;p18"/>
          <p:cNvCxnSpPr>
            <a:stCxn id="139" idx="3"/>
            <a:endCxn id="137" idx="1"/>
          </p:cNvCxnSpPr>
          <p:nvPr/>
        </p:nvCxnSpPr>
        <p:spPr>
          <a:xfrm>
            <a:off x="2418135" y="2751830"/>
            <a:ext cx="38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748035" y="2388530"/>
            <a:ext cx="1670100" cy="72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/>
              <a:t>영화추천 모델</a:t>
            </a:r>
            <a:endParaRPr sz="12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머신러닝</a:t>
            </a:r>
            <a:endParaRPr sz="1200"/>
          </a:p>
        </p:txBody>
      </p:sp>
      <p:sp>
        <p:nvSpPr>
          <p:cNvPr id="140" name="Google Shape;140;p18"/>
          <p:cNvSpPr txBox="1"/>
          <p:nvPr/>
        </p:nvSpPr>
        <p:spPr>
          <a:xfrm>
            <a:off x="1055445" y="1432143"/>
            <a:ext cx="31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영화추천 모델/시스템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213920" y="1432143"/>
            <a:ext cx="305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영화추천 서비스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10800000" flipH="1">
            <a:off x="4768300" y="2697488"/>
            <a:ext cx="366600" cy="524100"/>
          </a:xfrm>
          <a:prstGeom prst="foldedCorner">
            <a:avLst>
              <a:gd name="adj" fmla="val 16667"/>
            </a:avLst>
          </a:prstGeom>
          <a:solidFill>
            <a:schemeClr val="accent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4769765" y="2795938"/>
            <a:ext cx="44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pkl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44" name="Google Shape;144;p18"/>
          <p:cNvCxnSpPr>
            <a:stCxn id="134" idx="3"/>
            <a:endCxn id="135" idx="1"/>
          </p:cNvCxnSpPr>
          <p:nvPr/>
        </p:nvCxnSpPr>
        <p:spPr>
          <a:xfrm>
            <a:off x="6638551" y="2772159"/>
            <a:ext cx="29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5" name="Google Shape;145;p18"/>
          <p:cNvSpPr/>
          <p:nvPr/>
        </p:nvSpPr>
        <p:spPr>
          <a:xfrm>
            <a:off x="1708913" y="2037481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4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819147" y="1488582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3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16383" y="2354932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1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678378" y="2354931"/>
            <a:ext cx="293700" cy="293700"/>
          </a:xfrm>
          <a:prstGeom prst="ellipse">
            <a:avLst/>
          </a:prstGeom>
          <a:solidFill>
            <a:srgbClr val="EEFF4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</a:rPr>
              <a:t>2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49" name="Google Shape;149;p18"/>
          <p:cNvCxnSpPr>
            <a:stCxn id="139" idx="3"/>
            <a:endCxn id="142" idx="0"/>
          </p:cNvCxnSpPr>
          <p:nvPr/>
        </p:nvCxnSpPr>
        <p:spPr>
          <a:xfrm>
            <a:off x="2418135" y="2751830"/>
            <a:ext cx="2533500" cy="469800"/>
          </a:xfrm>
          <a:prstGeom prst="curvedConnector4">
            <a:avLst>
              <a:gd name="adj1" fmla="val 33673"/>
              <a:gd name="adj2" fmla="val 232470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8"/>
          <p:cNvSpPr txBox="1"/>
          <p:nvPr/>
        </p:nvSpPr>
        <p:spPr>
          <a:xfrm>
            <a:off x="324050" y="572225"/>
            <a:ext cx="8558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영화 추천모델을 통해 생성된 pkl 파일을 fastapi가 참조하는 위치로 복사한 후 서버를 재구동하는 방식으로 구현하였습니다.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697124" y="3383814"/>
            <a:ext cx="175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pkl 파일을 추출해서 서버의 참조 위치로 복사</a:t>
            </a:r>
            <a:endParaRPr sz="1200" b="1">
              <a:solidFill>
                <a:srgbClr val="9900FF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232666" y="1967176"/>
            <a:ext cx="309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서버와 UI는 Docker 없이 매뉴얼 구동</a:t>
            </a:r>
            <a:endParaRPr sz="1200" b="1">
              <a:solidFill>
                <a:srgbClr val="9900FF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378289" y="4341235"/>
            <a:ext cx="259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EC2에 배포하지 않고 로컬 구동</a:t>
            </a:r>
            <a:endParaRPr sz="1200" b="1">
              <a:solidFill>
                <a:srgbClr val="9900FF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72597" y="1695635"/>
            <a:ext cx="139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9900FF"/>
                </a:solidFill>
              </a:rPr>
              <a:t>모델 훈련 데이터 변동 없음</a:t>
            </a:r>
            <a:endParaRPr sz="12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>
            <a:off x="120150" y="827400"/>
            <a:ext cx="8903700" cy="4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ko" sz="1700" b="1">
                <a:solidFill>
                  <a:schemeClr val="dk1"/>
                </a:solidFill>
              </a:rPr>
              <a:t>1. 협업 필터링 (Collaborative Filtering)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                          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rgbClr val="FF0000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/>
          </a:p>
        </p:txBody>
      </p:sp>
      <p:sp>
        <p:nvSpPr>
          <p:cNvPr id="160" name="Google Shape;160;p19"/>
          <p:cNvSpPr/>
          <p:nvPr/>
        </p:nvSpPr>
        <p:spPr>
          <a:xfrm>
            <a:off x="1862275" y="1581500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786025" y="1555550"/>
            <a:ext cx="60378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“나와 </a:t>
            </a:r>
            <a:r>
              <a:rPr lang="ko" sz="1300">
                <a:solidFill>
                  <a:srgbClr val="FF0000"/>
                </a:solidFill>
              </a:rPr>
              <a:t>비슷한 취향</a:t>
            </a:r>
            <a:r>
              <a:rPr lang="ko" sz="1300">
                <a:solidFill>
                  <a:schemeClr val="dk1"/>
                </a:solidFill>
              </a:rPr>
              <a:t>을 가진 사람들이 좋아하는 영화를 추천받으려면?”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786025" y="2228475"/>
            <a:ext cx="6037800" cy="6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SVD</a:t>
            </a:r>
            <a:r>
              <a:rPr lang="ko" sz="1300">
                <a:solidFill>
                  <a:schemeClr val="dk1"/>
                </a:solidFill>
              </a:rPr>
              <a:t>라는 기법을 사용해 </a:t>
            </a:r>
            <a:r>
              <a:rPr lang="ko" sz="1300" i="1">
                <a:solidFill>
                  <a:srgbClr val="FF0000"/>
                </a:solidFill>
              </a:rPr>
              <a:t>사용자 평가 패턴을 분석</a:t>
            </a:r>
            <a:r>
              <a:rPr lang="ko" sz="1300">
                <a:solidFill>
                  <a:schemeClr val="dk1"/>
                </a:solidFill>
              </a:rPr>
              <a:t>하여 비슷한 영화를 평가한 사용자들을 비교하고, 그들의 취향을 바탕으로 당신의 </a:t>
            </a:r>
            <a:r>
              <a:rPr lang="ko" sz="1300">
                <a:solidFill>
                  <a:srgbClr val="FF0000"/>
                </a:solidFill>
              </a:rPr>
              <a:t>선호도를 예측</a:t>
            </a:r>
            <a:r>
              <a:rPr lang="ko" sz="1300">
                <a:solidFill>
                  <a:schemeClr val="dk1"/>
                </a:solidFill>
              </a:rPr>
              <a:t>합니다.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862275" y="2389125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41725" y="1555550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chemeClr val="dk1"/>
                </a:solidFill>
              </a:rPr>
              <a:t>무엇을 고민 할까?</a:t>
            </a:r>
            <a:endParaRPr sz="1300"/>
          </a:p>
        </p:txBody>
      </p:sp>
      <p:sp>
        <p:nvSpPr>
          <p:cNvPr id="165" name="Google Shape;165;p19"/>
          <p:cNvSpPr/>
          <p:nvPr/>
        </p:nvSpPr>
        <p:spPr>
          <a:xfrm>
            <a:off x="141725" y="2363175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해결 제시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786025" y="3097700"/>
            <a:ext cx="6037800" cy="112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accent5"/>
                </a:solidFill>
              </a:rPr>
              <a:t>A 사용자</a:t>
            </a:r>
            <a:r>
              <a:rPr lang="ko" sz="1100">
                <a:solidFill>
                  <a:schemeClr val="dk1"/>
                </a:solidFill>
              </a:rPr>
              <a:t>와 </a:t>
            </a:r>
            <a:r>
              <a:rPr lang="ko" sz="1100">
                <a:solidFill>
                  <a:schemeClr val="accent1"/>
                </a:solidFill>
              </a:rPr>
              <a:t>B 사용자</a:t>
            </a:r>
            <a:r>
              <a:rPr lang="ko" sz="1100">
                <a:solidFill>
                  <a:schemeClr val="dk1"/>
                </a:solidFill>
              </a:rPr>
              <a:t>가 모두 '인셉션'을 좋아했다면,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</a:t>
            </a:r>
            <a:r>
              <a:rPr lang="ko" sz="1100">
                <a:solidFill>
                  <a:schemeClr val="accent5"/>
                </a:solidFill>
              </a:rPr>
              <a:t>A 사용자</a:t>
            </a:r>
            <a:r>
              <a:rPr lang="ko" sz="1100">
                <a:solidFill>
                  <a:schemeClr val="dk1"/>
                </a:solidFill>
              </a:rPr>
              <a:t>가 '인터스텔라'도 좋아했을 때, 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accent1"/>
                </a:solidFill>
              </a:rPr>
              <a:t>B 사용자</a:t>
            </a:r>
            <a:r>
              <a:rPr lang="ko" sz="1100">
                <a:solidFill>
                  <a:schemeClr val="dk1"/>
                </a:solidFill>
              </a:rPr>
              <a:t>에게 '인터스텔라'를 추천합니다.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1862275" y="3486950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141725" y="3461000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예시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2786025" y="4424125"/>
            <a:ext cx="6037800" cy="6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비슷한 취향을 가진 사용자들의 데이터를 통해 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당신의 선호도에 맞춘 </a:t>
            </a:r>
            <a:r>
              <a:rPr lang="ko" sz="1300">
                <a:solidFill>
                  <a:srgbClr val="CC0000"/>
                </a:solidFill>
              </a:rPr>
              <a:t>개인화된 영화 추천을 제공</a:t>
            </a:r>
            <a:r>
              <a:rPr lang="ko" sz="1300">
                <a:solidFill>
                  <a:schemeClr val="dk1"/>
                </a:solidFill>
              </a:rPr>
              <a:t>합니다.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1862275" y="4584775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141725" y="4558825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결과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결과물 - 1) 영화추천 모델 (머신러닝)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19"/>
          <p:cNvGrpSpPr/>
          <p:nvPr/>
        </p:nvGrpSpPr>
        <p:grpSpPr>
          <a:xfrm>
            <a:off x="7299133" y="58055"/>
            <a:ext cx="1571760" cy="403143"/>
            <a:chOff x="6491143" y="168195"/>
            <a:chExt cx="2389419" cy="612865"/>
          </a:xfrm>
        </p:grpSpPr>
        <p:sp>
          <p:nvSpPr>
            <p:cNvPr id="175" name="Google Shape;175;p19"/>
            <p:cNvSpPr/>
            <p:nvPr/>
          </p:nvSpPr>
          <p:spPr>
            <a:xfrm>
              <a:off x="6491143" y="168195"/>
              <a:ext cx="1185600" cy="358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7793284" y="286538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서버</a:t>
              </a:r>
              <a:endParaRPr sz="200"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8380762" y="286537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UI</a:t>
              </a:r>
              <a:endParaRPr sz="200"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6530538" y="563560"/>
              <a:ext cx="11136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실행환경</a:t>
              </a:r>
              <a:endParaRPr sz="200"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7144593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머신러닝</a:t>
              </a:r>
              <a:endParaRPr sz="200" b="1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라이프사이클 관리</a:t>
              </a:r>
              <a:endParaRPr sz="200" b="1"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530535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영화추천 모델</a:t>
              </a:r>
              <a:endParaRPr sz="200"/>
            </a:p>
          </p:txBody>
        </p:sp>
        <p:cxnSp>
          <p:nvCxnSpPr>
            <p:cNvPr id="181" name="Google Shape;181;p19"/>
            <p:cNvCxnSpPr>
              <a:stCxn id="176" idx="3"/>
              <a:endCxn id="177" idx="1"/>
            </p:cNvCxnSpPr>
            <p:nvPr/>
          </p:nvCxnSpPr>
          <p:spPr>
            <a:xfrm>
              <a:off x="8293084" y="395288"/>
              <a:ext cx="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9"/>
            <p:cNvCxnSpPr>
              <a:stCxn id="180" idx="3"/>
              <a:endCxn id="179" idx="1"/>
            </p:cNvCxnSpPr>
            <p:nvPr/>
          </p:nvCxnSpPr>
          <p:spPr>
            <a:xfrm>
              <a:off x="7030335" y="389203"/>
              <a:ext cx="11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20150" y="827400"/>
            <a:ext cx="8903700" cy="4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 b="1">
                <a:solidFill>
                  <a:schemeClr val="dk1"/>
                </a:solidFill>
              </a:rPr>
              <a:t>2. 인구통계 기반 추천 (Demographic-Based Recommendations)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                          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rgbClr val="FF0000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sp>
        <p:nvSpPr>
          <p:cNvPr id="188" name="Google Shape;188;p20"/>
          <p:cNvSpPr/>
          <p:nvPr/>
        </p:nvSpPr>
        <p:spPr>
          <a:xfrm>
            <a:off x="1862275" y="1581500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2786025" y="1555550"/>
            <a:ext cx="60378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“나와 </a:t>
            </a:r>
            <a:r>
              <a:rPr lang="ko" sz="1300">
                <a:solidFill>
                  <a:srgbClr val="FF0000"/>
                </a:solidFill>
              </a:rPr>
              <a:t>비슷한 배경</a:t>
            </a:r>
            <a:r>
              <a:rPr lang="ko" sz="1300">
                <a:solidFill>
                  <a:schemeClr val="dk1"/>
                </a:solidFill>
              </a:rPr>
              <a:t>을 가진 사람들이 선호하는 영화를 추천받으려면?”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2786025" y="2152275"/>
            <a:ext cx="6037800" cy="85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나이, 성별, 지역 등의 </a:t>
            </a:r>
            <a:r>
              <a:rPr lang="ko" sz="1300">
                <a:solidFill>
                  <a:srgbClr val="FF0000"/>
                </a:solidFill>
              </a:rPr>
              <a:t>인구통계 정보</a:t>
            </a:r>
            <a:r>
              <a:rPr lang="ko" sz="1300">
                <a:solidFill>
                  <a:schemeClr val="dk1"/>
                </a:solidFill>
              </a:rPr>
              <a:t>를 바탕으로 </a:t>
            </a:r>
            <a:r>
              <a:rPr lang="ko" sz="1300">
                <a:solidFill>
                  <a:srgbClr val="FF0000"/>
                </a:solidFill>
              </a:rPr>
              <a:t>사용자 그룹</a:t>
            </a:r>
            <a:r>
              <a:rPr lang="ko" sz="1300">
                <a:solidFill>
                  <a:schemeClr val="dk1"/>
                </a:solidFill>
              </a:rPr>
              <a:t>을 나누고, 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그 그룹 내에서 인기 있는 </a:t>
            </a:r>
            <a:r>
              <a:rPr lang="ko" sz="1300">
                <a:solidFill>
                  <a:srgbClr val="FF0000"/>
                </a:solidFill>
              </a:rPr>
              <a:t>영화를 추천</a:t>
            </a:r>
            <a:r>
              <a:rPr lang="ko" sz="1300">
                <a:solidFill>
                  <a:schemeClr val="dk1"/>
                </a:solidFill>
              </a:rPr>
              <a:t>합니다.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862275" y="2389125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41725" y="1555550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무엇을 고민 할까?</a:t>
            </a:r>
            <a:endParaRPr sz="1300"/>
          </a:p>
        </p:txBody>
      </p:sp>
      <p:sp>
        <p:nvSpPr>
          <p:cNvPr id="193" name="Google Shape;193;p20"/>
          <p:cNvSpPr/>
          <p:nvPr/>
        </p:nvSpPr>
        <p:spPr>
          <a:xfrm>
            <a:off x="141725" y="2363175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해결 제시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2786025" y="3163100"/>
            <a:ext cx="6037800" cy="85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chemeClr val="lt2"/>
                </a:highlight>
              </a:rPr>
              <a:t>   특정 연령대나 지역의 사람들이 액션 영화를 많이 본다면, </a:t>
            </a:r>
            <a:endParaRPr sz="13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당신에게도 액션 영화가 더 많이 추천됩니다.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1862275" y="3410750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41725" y="3384800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예시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2786025" y="4173925"/>
            <a:ext cx="6037800" cy="85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당신과 </a:t>
            </a:r>
            <a:r>
              <a:rPr lang="ko" sz="1300">
                <a:solidFill>
                  <a:srgbClr val="FF0000"/>
                </a:solidFill>
              </a:rPr>
              <a:t>비슷한 인구통계적 특성</a:t>
            </a:r>
            <a:r>
              <a:rPr lang="ko" sz="1300">
                <a:solidFill>
                  <a:schemeClr val="dk1"/>
                </a:solidFill>
              </a:rPr>
              <a:t>을 가진 사람들이 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공통적으로 선호하는 영화들을 </a:t>
            </a:r>
            <a:r>
              <a:rPr lang="ko" sz="1300">
                <a:solidFill>
                  <a:srgbClr val="FF0000"/>
                </a:solidFill>
              </a:rPr>
              <a:t>추천</a:t>
            </a:r>
            <a:r>
              <a:rPr lang="ko" sz="1300">
                <a:solidFill>
                  <a:schemeClr val="dk1"/>
                </a:solidFill>
              </a:rPr>
              <a:t>받을 수 있습니다.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1862275" y="4432375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141725" y="4406425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결과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결과물 - 1) 영화추천 모델 (머신러닝)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" name="Google Shape;202;p20"/>
          <p:cNvGrpSpPr/>
          <p:nvPr/>
        </p:nvGrpSpPr>
        <p:grpSpPr>
          <a:xfrm>
            <a:off x="7299133" y="58055"/>
            <a:ext cx="1571760" cy="403143"/>
            <a:chOff x="6491143" y="168195"/>
            <a:chExt cx="2389419" cy="612865"/>
          </a:xfrm>
        </p:grpSpPr>
        <p:sp>
          <p:nvSpPr>
            <p:cNvPr id="203" name="Google Shape;203;p20"/>
            <p:cNvSpPr/>
            <p:nvPr/>
          </p:nvSpPr>
          <p:spPr>
            <a:xfrm>
              <a:off x="6491143" y="168195"/>
              <a:ext cx="1185600" cy="358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7793284" y="286538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서버</a:t>
              </a:r>
              <a:endParaRPr sz="200"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380762" y="286537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UI</a:t>
              </a:r>
              <a:endParaRPr sz="200"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6530538" y="563560"/>
              <a:ext cx="11136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실행환경</a:t>
              </a:r>
              <a:endParaRPr sz="200"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7144593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머신러닝</a:t>
              </a:r>
              <a:endParaRPr sz="200" b="1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라이프사이클 관리</a:t>
              </a:r>
              <a:endParaRPr sz="200" b="1"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530535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영화추천 모델</a:t>
              </a:r>
              <a:endParaRPr sz="200"/>
            </a:p>
          </p:txBody>
        </p:sp>
        <p:cxnSp>
          <p:nvCxnSpPr>
            <p:cNvPr id="209" name="Google Shape;209;p20"/>
            <p:cNvCxnSpPr>
              <a:stCxn id="204" idx="3"/>
              <a:endCxn id="205" idx="1"/>
            </p:cNvCxnSpPr>
            <p:nvPr/>
          </p:nvCxnSpPr>
          <p:spPr>
            <a:xfrm>
              <a:off x="8293084" y="395288"/>
              <a:ext cx="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0"/>
            <p:cNvCxnSpPr>
              <a:stCxn id="208" idx="3"/>
              <a:endCxn id="207" idx="1"/>
            </p:cNvCxnSpPr>
            <p:nvPr/>
          </p:nvCxnSpPr>
          <p:spPr>
            <a:xfrm>
              <a:off x="7030335" y="389203"/>
              <a:ext cx="11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120150" y="827400"/>
            <a:ext cx="8903700" cy="4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dk1"/>
                </a:solidFill>
              </a:rPr>
              <a:t>3. 콘텐츠 기반 추천 (Content-Based Recommendations)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                          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rgbClr val="FF0000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sp>
        <p:nvSpPr>
          <p:cNvPr id="216" name="Google Shape;216;p21"/>
          <p:cNvSpPr/>
          <p:nvPr/>
        </p:nvSpPr>
        <p:spPr>
          <a:xfrm>
            <a:off x="1862275" y="1581500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786025" y="1555550"/>
            <a:ext cx="60378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“내가 좋아하는 영화와 </a:t>
            </a:r>
            <a:r>
              <a:rPr lang="ko" sz="1300">
                <a:solidFill>
                  <a:srgbClr val="FF0000"/>
                </a:solidFill>
              </a:rPr>
              <a:t>비슷한 영화</a:t>
            </a:r>
            <a:r>
              <a:rPr lang="ko" sz="1300">
                <a:solidFill>
                  <a:schemeClr val="dk1"/>
                </a:solidFill>
              </a:rPr>
              <a:t>는 무엇일까?”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2786025" y="2228475"/>
            <a:ext cx="6037800" cy="6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영화의 장르, 줄거리, 배우 등 </a:t>
            </a:r>
            <a:r>
              <a:rPr lang="ko" sz="1300" i="1">
                <a:solidFill>
                  <a:srgbClr val="FF0000"/>
                </a:solidFill>
              </a:rPr>
              <a:t>메타데이터</a:t>
            </a:r>
            <a:r>
              <a:rPr lang="ko" sz="1300">
                <a:solidFill>
                  <a:schemeClr val="dk1"/>
                </a:solidFill>
              </a:rPr>
              <a:t>를 분석하여 </a:t>
            </a:r>
            <a:r>
              <a:rPr lang="ko" sz="1300">
                <a:solidFill>
                  <a:srgbClr val="FF0000"/>
                </a:solidFill>
              </a:rPr>
              <a:t>코사인 유사도를 계산</a:t>
            </a:r>
            <a:r>
              <a:rPr lang="ko" sz="1300">
                <a:solidFill>
                  <a:schemeClr val="dk1"/>
                </a:solidFill>
              </a:rPr>
              <a:t>하고,</a:t>
            </a:r>
            <a:r>
              <a:rPr lang="ko" sz="1300">
                <a:solidFill>
                  <a:srgbClr val="FF0000"/>
                </a:solidFill>
              </a:rPr>
              <a:t> 비슷한 특성을 가진 영화</a:t>
            </a:r>
            <a:r>
              <a:rPr lang="ko" sz="1300">
                <a:solidFill>
                  <a:schemeClr val="dk1"/>
                </a:solidFill>
              </a:rPr>
              <a:t>를 추천합니다.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1862275" y="2389125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41725" y="1555550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무엇을 고민 할까?</a:t>
            </a:r>
            <a:endParaRPr sz="1300"/>
          </a:p>
        </p:txBody>
      </p:sp>
      <p:sp>
        <p:nvSpPr>
          <p:cNvPr id="221" name="Google Shape;221;p21"/>
          <p:cNvSpPr/>
          <p:nvPr/>
        </p:nvSpPr>
        <p:spPr>
          <a:xfrm>
            <a:off x="141725" y="2363175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해결 제시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2786025" y="3097700"/>
            <a:ext cx="6037800" cy="6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'다크 나이트'를 좋아했다면, 비슷한 배우나 테마가 있는 슈퍼히어로 또는 범죄 드라마가 추천될 수 있습니다.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1862275" y="3258350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141725" y="3232400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예시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786025" y="3966925"/>
            <a:ext cx="6037800" cy="93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당신이 이미 좋아하는 영화와 </a:t>
            </a:r>
            <a:r>
              <a:rPr lang="ko" sz="1300">
                <a:solidFill>
                  <a:srgbClr val="FF0000"/>
                </a:solidFill>
              </a:rPr>
              <a:t>유사한 콘텐츠</a:t>
            </a:r>
            <a:r>
              <a:rPr lang="ko" sz="1300">
                <a:solidFill>
                  <a:schemeClr val="dk1"/>
                </a:solidFill>
              </a:rPr>
              <a:t>를 가진 영화를 </a:t>
            </a:r>
            <a:r>
              <a:rPr lang="ko" sz="1300">
                <a:solidFill>
                  <a:srgbClr val="FF0000"/>
                </a:solidFill>
              </a:rPr>
              <a:t>추천</a:t>
            </a:r>
            <a:r>
              <a:rPr lang="ko" sz="1300">
                <a:solidFill>
                  <a:schemeClr val="dk1"/>
                </a:solidFill>
              </a:rPr>
              <a:t>하여, </a:t>
            </a:r>
            <a:endParaRPr sz="13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익숙한 테마의 새로운 영화를 발견할 수 있습니다.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1862275" y="4279975"/>
            <a:ext cx="709500" cy="35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141725" y="4254025"/>
            <a:ext cx="1506300" cy="4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결과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63081" y="99712"/>
            <a:ext cx="735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1"/>
                </a:solidFill>
              </a:rPr>
              <a:t>결과물 - 1) 영화추천 모델 (머신러닝)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229" name="Google Shape;229;p21"/>
          <p:cNvCxnSpPr/>
          <p:nvPr/>
        </p:nvCxnSpPr>
        <p:spPr>
          <a:xfrm>
            <a:off x="324072" y="531800"/>
            <a:ext cx="855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0" name="Google Shape;230;p21"/>
          <p:cNvGrpSpPr/>
          <p:nvPr/>
        </p:nvGrpSpPr>
        <p:grpSpPr>
          <a:xfrm>
            <a:off x="7299133" y="58055"/>
            <a:ext cx="1571760" cy="403143"/>
            <a:chOff x="6491143" y="168195"/>
            <a:chExt cx="2389419" cy="612865"/>
          </a:xfrm>
        </p:grpSpPr>
        <p:sp>
          <p:nvSpPr>
            <p:cNvPr id="231" name="Google Shape;231;p21"/>
            <p:cNvSpPr/>
            <p:nvPr/>
          </p:nvSpPr>
          <p:spPr>
            <a:xfrm>
              <a:off x="6491143" y="168195"/>
              <a:ext cx="1185600" cy="358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7793284" y="286538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서버</a:t>
              </a:r>
              <a:endParaRPr sz="200"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8380762" y="286537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UI</a:t>
              </a:r>
              <a:endParaRPr sz="200"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6530538" y="563560"/>
              <a:ext cx="11136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실행환경</a:t>
              </a:r>
              <a:endParaRPr sz="200"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7144593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머신러닝</a:t>
              </a:r>
              <a:endParaRPr sz="200" b="1"/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라이프사이클 관리</a:t>
              </a:r>
              <a:endParaRPr sz="200" b="1"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30535" y="280453"/>
              <a:ext cx="499800" cy="2175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" b="1"/>
                <a:t>영화추천 모델</a:t>
              </a:r>
              <a:endParaRPr sz="200"/>
            </a:p>
          </p:txBody>
        </p:sp>
        <p:cxnSp>
          <p:nvCxnSpPr>
            <p:cNvPr id="237" name="Google Shape;237;p21"/>
            <p:cNvCxnSpPr>
              <a:stCxn id="232" idx="3"/>
              <a:endCxn id="233" idx="1"/>
            </p:cNvCxnSpPr>
            <p:nvPr/>
          </p:nvCxnSpPr>
          <p:spPr>
            <a:xfrm>
              <a:off x="8293084" y="395288"/>
              <a:ext cx="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1"/>
            <p:cNvCxnSpPr>
              <a:stCxn id="236" idx="3"/>
              <a:endCxn id="235" idx="1"/>
            </p:cNvCxnSpPr>
            <p:nvPr/>
          </p:nvCxnSpPr>
          <p:spPr>
            <a:xfrm>
              <a:off x="7030335" y="389203"/>
              <a:ext cx="114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화면 슬라이드 쇼(16:9)</PresentationFormat>
  <Paragraphs>246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주영 진</cp:lastModifiedBy>
  <cp:revision>1</cp:revision>
  <dcterms:modified xsi:type="dcterms:W3CDTF">2024-12-05T08:06:30Z</dcterms:modified>
</cp:coreProperties>
</file>