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59" r:id="rId3"/>
    <p:sldId id="258" r:id="rId4"/>
    <p:sldId id="271" r:id="rId5"/>
    <p:sldId id="278" r:id="rId6"/>
    <p:sldId id="279" r:id="rId7"/>
    <p:sldId id="280" r:id="rId8"/>
    <p:sldId id="289" r:id="rId9"/>
    <p:sldId id="290" r:id="rId10"/>
    <p:sldId id="281" r:id="rId11"/>
    <p:sldId id="283" r:id="rId12"/>
    <p:sldId id="284" r:id="rId13"/>
    <p:sldId id="285" r:id="rId14"/>
    <p:sldId id="286" r:id="rId15"/>
    <p:sldId id="274" r:id="rId16"/>
    <p:sldId id="287" r:id="rId17"/>
    <p:sldId id="2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13" autoAdjust="0"/>
    <p:restoredTop sz="95033" autoAdjust="0"/>
  </p:normalViewPr>
  <p:slideViewPr>
    <p:cSldViewPr snapToGrid="0">
      <p:cViewPr varScale="1">
        <p:scale>
          <a:sx n="76" d="100"/>
          <a:sy n="76" d="100"/>
        </p:scale>
        <p:origin x="72"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98F253-34EB-4666-BD19-8067A97F3E9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F8FB7B2-1D45-4E90-AF9E-8FE0BA32073A}">
      <dgm:prSet/>
      <dgm:spPr/>
      <dgm:t>
        <a:bodyPr/>
        <a:lstStyle/>
        <a:p>
          <a:pPr>
            <a:lnSpc>
              <a:spcPct val="100000"/>
            </a:lnSpc>
            <a:defRPr cap="all"/>
          </a:pPr>
          <a:r>
            <a:rPr lang="en-US" b="0" i="0"/>
            <a:t>Introduction</a:t>
          </a:r>
          <a:endParaRPr lang="en-US"/>
        </a:p>
      </dgm:t>
    </dgm:pt>
    <dgm:pt modelId="{9EA1FC6F-7ACE-4834-AA69-8A02F41B2F9E}" type="parTrans" cxnId="{67AD09FA-0405-4ADC-B57C-0B6AC2F563E5}">
      <dgm:prSet/>
      <dgm:spPr/>
      <dgm:t>
        <a:bodyPr/>
        <a:lstStyle/>
        <a:p>
          <a:endParaRPr lang="en-US"/>
        </a:p>
      </dgm:t>
    </dgm:pt>
    <dgm:pt modelId="{500A7400-37FD-4904-A60B-34F89B4C8A44}" type="sibTrans" cxnId="{67AD09FA-0405-4ADC-B57C-0B6AC2F563E5}">
      <dgm:prSet/>
      <dgm:spPr/>
      <dgm:t>
        <a:bodyPr/>
        <a:lstStyle/>
        <a:p>
          <a:endParaRPr lang="en-US"/>
        </a:p>
      </dgm:t>
    </dgm:pt>
    <dgm:pt modelId="{544636A0-9FEE-4F87-9D49-C4DB729E3993}">
      <dgm:prSet/>
      <dgm:spPr/>
      <dgm:t>
        <a:bodyPr/>
        <a:lstStyle/>
        <a:p>
          <a:pPr>
            <a:lnSpc>
              <a:spcPct val="100000"/>
            </a:lnSpc>
            <a:defRPr cap="all"/>
          </a:pPr>
          <a:r>
            <a:rPr lang="en-US"/>
            <a:t>Insights &amp; Recommendation</a:t>
          </a:r>
        </a:p>
      </dgm:t>
    </dgm:pt>
    <dgm:pt modelId="{2382513A-8E24-4525-8FC3-D727BAEE3FDE}" type="parTrans" cxnId="{8C04C8FF-58B0-48D2-882D-BE9C36A41BCF}">
      <dgm:prSet/>
      <dgm:spPr/>
      <dgm:t>
        <a:bodyPr/>
        <a:lstStyle/>
        <a:p>
          <a:endParaRPr lang="en-US"/>
        </a:p>
      </dgm:t>
    </dgm:pt>
    <dgm:pt modelId="{D00A7B2E-FDD4-4F44-A46F-48C9F0FB67CF}" type="sibTrans" cxnId="{8C04C8FF-58B0-48D2-882D-BE9C36A41BCF}">
      <dgm:prSet/>
      <dgm:spPr/>
      <dgm:t>
        <a:bodyPr/>
        <a:lstStyle/>
        <a:p>
          <a:endParaRPr lang="en-US"/>
        </a:p>
      </dgm:t>
    </dgm:pt>
    <dgm:pt modelId="{8C40B6FE-579A-4A36-A000-891484750F33}">
      <dgm:prSet/>
      <dgm:spPr/>
      <dgm:t>
        <a:bodyPr/>
        <a:lstStyle/>
        <a:p>
          <a:pPr>
            <a:lnSpc>
              <a:spcPct val="100000"/>
            </a:lnSpc>
            <a:defRPr cap="all"/>
          </a:pPr>
          <a:r>
            <a:rPr lang="en-US" b="0" i="0"/>
            <a:t>Conclusion</a:t>
          </a:r>
          <a:endParaRPr lang="en-US"/>
        </a:p>
      </dgm:t>
    </dgm:pt>
    <dgm:pt modelId="{04AC85DB-1138-4983-A90C-1A080BD2439C}" type="parTrans" cxnId="{046315CF-448F-461B-82E1-F90552160989}">
      <dgm:prSet/>
      <dgm:spPr/>
      <dgm:t>
        <a:bodyPr/>
        <a:lstStyle/>
        <a:p>
          <a:endParaRPr lang="en-US"/>
        </a:p>
      </dgm:t>
    </dgm:pt>
    <dgm:pt modelId="{C829E776-369C-4868-9EF5-084BD9492EAA}" type="sibTrans" cxnId="{046315CF-448F-461B-82E1-F90552160989}">
      <dgm:prSet/>
      <dgm:spPr/>
      <dgm:t>
        <a:bodyPr/>
        <a:lstStyle/>
        <a:p>
          <a:endParaRPr lang="en-US"/>
        </a:p>
      </dgm:t>
    </dgm:pt>
    <dgm:pt modelId="{D4DF1161-1A91-4081-920C-A33FED652F80}">
      <dgm:prSet/>
      <dgm:spPr/>
      <dgm:t>
        <a:bodyPr/>
        <a:lstStyle/>
        <a:p>
          <a:pPr>
            <a:lnSpc>
              <a:spcPct val="100000"/>
            </a:lnSpc>
            <a:defRPr cap="all"/>
          </a:pPr>
          <a:r>
            <a:rPr lang="en-US" dirty="0"/>
            <a:t>References</a:t>
          </a:r>
        </a:p>
      </dgm:t>
    </dgm:pt>
    <dgm:pt modelId="{54542628-0667-4CA4-9100-7F0C19443C43}" type="parTrans" cxnId="{FF55DA96-8C10-4AF5-9189-66D576EB31B2}">
      <dgm:prSet/>
      <dgm:spPr/>
      <dgm:t>
        <a:bodyPr/>
        <a:lstStyle/>
        <a:p>
          <a:endParaRPr lang="en-US"/>
        </a:p>
      </dgm:t>
    </dgm:pt>
    <dgm:pt modelId="{2F1C05C3-0E8C-4152-A47C-E903C996811A}" type="sibTrans" cxnId="{FF55DA96-8C10-4AF5-9189-66D576EB31B2}">
      <dgm:prSet/>
      <dgm:spPr/>
      <dgm:t>
        <a:bodyPr/>
        <a:lstStyle/>
        <a:p>
          <a:endParaRPr lang="en-US"/>
        </a:p>
      </dgm:t>
    </dgm:pt>
    <dgm:pt modelId="{B7288799-18FA-47A2-BE66-34248E772B63}" type="pres">
      <dgm:prSet presAssocID="{1798F253-34EB-4666-BD19-8067A97F3E9B}" presName="root" presStyleCnt="0">
        <dgm:presLayoutVars>
          <dgm:dir/>
          <dgm:resizeHandles val="exact"/>
        </dgm:presLayoutVars>
      </dgm:prSet>
      <dgm:spPr/>
    </dgm:pt>
    <dgm:pt modelId="{19F7D9FD-27CE-47B6-BA3D-BDE9FB967916}" type="pres">
      <dgm:prSet presAssocID="{2F8FB7B2-1D45-4E90-AF9E-8FE0BA32073A}" presName="compNode" presStyleCnt="0"/>
      <dgm:spPr/>
    </dgm:pt>
    <dgm:pt modelId="{0BEFC67D-F5B9-4511-9B0D-B52ED167EAF2}" type="pres">
      <dgm:prSet presAssocID="{2F8FB7B2-1D45-4E90-AF9E-8FE0BA32073A}" presName="iconBgRect" presStyleLbl="bgShp" presStyleIdx="0" presStyleCnt="4"/>
      <dgm:spPr/>
    </dgm:pt>
    <dgm:pt modelId="{233D52A3-9537-42D5-9E63-108A4B45EB38}" type="pres">
      <dgm:prSet presAssocID="{2F8FB7B2-1D45-4E90-AF9E-8FE0BA32073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958079CA-8BE6-4E3E-9F9A-8D2E177626A4}" type="pres">
      <dgm:prSet presAssocID="{2F8FB7B2-1D45-4E90-AF9E-8FE0BA32073A}" presName="spaceRect" presStyleCnt="0"/>
      <dgm:spPr/>
    </dgm:pt>
    <dgm:pt modelId="{5FA6574E-976A-439B-ACBF-CE0D9F43F993}" type="pres">
      <dgm:prSet presAssocID="{2F8FB7B2-1D45-4E90-AF9E-8FE0BA32073A}" presName="textRect" presStyleLbl="revTx" presStyleIdx="0" presStyleCnt="4">
        <dgm:presLayoutVars>
          <dgm:chMax val="1"/>
          <dgm:chPref val="1"/>
        </dgm:presLayoutVars>
      </dgm:prSet>
      <dgm:spPr/>
    </dgm:pt>
    <dgm:pt modelId="{529E1257-4AB9-4F64-929C-33073D360E72}" type="pres">
      <dgm:prSet presAssocID="{500A7400-37FD-4904-A60B-34F89B4C8A44}" presName="sibTrans" presStyleCnt="0"/>
      <dgm:spPr/>
    </dgm:pt>
    <dgm:pt modelId="{9A9E2DEE-72F1-433C-AFFC-EA3576242386}" type="pres">
      <dgm:prSet presAssocID="{544636A0-9FEE-4F87-9D49-C4DB729E3993}" presName="compNode" presStyleCnt="0"/>
      <dgm:spPr/>
    </dgm:pt>
    <dgm:pt modelId="{21A19979-C462-400F-8C3C-0F397392007F}" type="pres">
      <dgm:prSet presAssocID="{544636A0-9FEE-4F87-9D49-C4DB729E3993}" presName="iconBgRect" presStyleLbl="bgShp" presStyleIdx="1" presStyleCnt="4"/>
      <dgm:spPr/>
    </dgm:pt>
    <dgm:pt modelId="{21EFD036-07CC-4D24-BEF6-FCD5B2931494}" type="pres">
      <dgm:prSet presAssocID="{544636A0-9FEE-4F87-9D49-C4DB729E399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C081A32C-7AED-4738-A623-3072D7E5BE0E}" type="pres">
      <dgm:prSet presAssocID="{544636A0-9FEE-4F87-9D49-C4DB729E3993}" presName="spaceRect" presStyleCnt="0"/>
      <dgm:spPr/>
    </dgm:pt>
    <dgm:pt modelId="{344F0335-CE46-43F4-ABCA-B6BD55F10A55}" type="pres">
      <dgm:prSet presAssocID="{544636A0-9FEE-4F87-9D49-C4DB729E3993}" presName="textRect" presStyleLbl="revTx" presStyleIdx="1" presStyleCnt="4">
        <dgm:presLayoutVars>
          <dgm:chMax val="1"/>
          <dgm:chPref val="1"/>
        </dgm:presLayoutVars>
      </dgm:prSet>
      <dgm:spPr/>
    </dgm:pt>
    <dgm:pt modelId="{3991788D-3870-4544-B668-D266DCB0A0D4}" type="pres">
      <dgm:prSet presAssocID="{D00A7B2E-FDD4-4F44-A46F-48C9F0FB67CF}" presName="sibTrans" presStyleCnt="0"/>
      <dgm:spPr/>
    </dgm:pt>
    <dgm:pt modelId="{1177D6A0-1B3E-477E-A014-B31DB359DD83}" type="pres">
      <dgm:prSet presAssocID="{8C40B6FE-579A-4A36-A000-891484750F33}" presName="compNode" presStyleCnt="0"/>
      <dgm:spPr/>
    </dgm:pt>
    <dgm:pt modelId="{F764922E-5C1A-47FF-944A-6285B05942B2}" type="pres">
      <dgm:prSet presAssocID="{8C40B6FE-579A-4A36-A000-891484750F33}" presName="iconBgRect" presStyleLbl="bgShp" presStyleIdx="2" presStyleCnt="4"/>
      <dgm:spPr/>
    </dgm:pt>
    <dgm:pt modelId="{947B493C-BB02-4F28-BEF5-68929F16D7FB}" type="pres">
      <dgm:prSet presAssocID="{8C40B6FE-579A-4A36-A000-891484750F3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vel"/>
        </a:ext>
      </dgm:extLst>
    </dgm:pt>
    <dgm:pt modelId="{A5025507-866F-45EF-961B-B6E13A426BB1}" type="pres">
      <dgm:prSet presAssocID="{8C40B6FE-579A-4A36-A000-891484750F33}" presName="spaceRect" presStyleCnt="0"/>
      <dgm:spPr/>
    </dgm:pt>
    <dgm:pt modelId="{F8873D2C-E139-4CFA-A4C7-FABF1A77C417}" type="pres">
      <dgm:prSet presAssocID="{8C40B6FE-579A-4A36-A000-891484750F33}" presName="textRect" presStyleLbl="revTx" presStyleIdx="2" presStyleCnt="4">
        <dgm:presLayoutVars>
          <dgm:chMax val="1"/>
          <dgm:chPref val="1"/>
        </dgm:presLayoutVars>
      </dgm:prSet>
      <dgm:spPr/>
    </dgm:pt>
    <dgm:pt modelId="{74783F08-4EE0-4580-834A-039A9BA45BC0}" type="pres">
      <dgm:prSet presAssocID="{C829E776-369C-4868-9EF5-084BD9492EAA}" presName="sibTrans" presStyleCnt="0"/>
      <dgm:spPr/>
    </dgm:pt>
    <dgm:pt modelId="{D36D4015-5CF9-4241-A070-F646AE65515A}" type="pres">
      <dgm:prSet presAssocID="{D4DF1161-1A91-4081-920C-A33FED652F80}" presName="compNode" presStyleCnt="0"/>
      <dgm:spPr/>
    </dgm:pt>
    <dgm:pt modelId="{1945718B-9035-4B47-BB40-76E6D2AC5D11}" type="pres">
      <dgm:prSet presAssocID="{D4DF1161-1A91-4081-920C-A33FED652F80}" presName="iconBgRect" presStyleLbl="bgShp" presStyleIdx="3" presStyleCnt="4"/>
      <dgm:spPr/>
    </dgm:pt>
    <dgm:pt modelId="{34C1B9EC-F357-4BE7-AAF8-F4CF3556B188}" type="pres">
      <dgm:prSet presAssocID="{D4DF1161-1A91-4081-920C-A33FED652F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3D5B175B-3400-4D91-9B08-A9099391E826}" type="pres">
      <dgm:prSet presAssocID="{D4DF1161-1A91-4081-920C-A33FED652F80}" presName="spaceRect" presStyleCnt="0"/>
      <dgm:spPr/>
    </dgm:pt>
    <dgm:pt modelId="{617C0E65-9722-4105-B27F-6A9210E312FF}" type="pres">
      <dgm:prSet presAssocID="{D4DF1161-1A91-4081-920C-A33FED652F80}" presName="textRect" presStyleLbl="revTx" presStyleIdx="3" presStyleCnt="4">
        <dgm:presLayoutVars>
          <dgm:chMax val="1"/>
          <dgm:chPref val="1"/>
        </dgm:presLayoutVars>
      </dgm:prSet>
      <dgm:spPr/>
    </dgm:pt>
  </dgm:ptLst>
  <dgm:cxnLst>
    <dgm:cxn modelId="{1EF73834-32E0-4BC3-8A80-E787AE1965F0}" type="presOf" srcId="{1798F253-34EB-4666-BD19-8067A97F3E9B}" destId="{B7288799-18FA-47A2-BE66-34248E772B63}" srcOrd="0" destOrd="0" presId="urn:microsoft.com/office/officeart/2018/5/layout/IconCircleLabelList"/>
    <dgm:cxn modelId="{2B312944-DEE4-4F45-8766-F58B6AD8E3D7}" type="presOf" srcId="{8C40B6FE-579A-4A36-A000-891484750F33}" destId="{F8873D2C-E139-4CFA-A4C7-FABF1A77C417}" srcOrd="0" destOrd="0" presId="urn:microsoft.com/office/officeart/2018/5/layout/IconCircleLabelList"/>
    <dgm:cxn modelId="{9F47D945-EDBC-424D-B234-FDC707B7E2A1}" type="presOf" srcId="{D4DF1161-1A91-4081-920C-A33FED652F80}" destId="{617C0E65-9722-4105-B27F-6A9210E312FF}" srcOrd="0" destOrd="0" presId="urn:microsoft.com/office/officeart/2018/5/layout/IconCircleLabelList"/>
    <dgm:cxn modelId="{4950BE86-4A7C-45FC-81C4-C5A8D08DC9E9}" type="presOf" srcId="{2F8FB7B2-1D45-4E90-AF9E-8FE0BA32073A}" destId="{5FA6574E-976A-439B-ACBF-CE0D9F43F993}" srcOrd="0" destOrd="0" presId="urn:microsoft.com/office/officeart/2018/5/layout/IconCircleLabelList"/>
    <dgm:cxn modelId="{FF55DA96-8C10-4AF5-9189-66D576EB31B2}" srcId="{1798F253-34EB-4666-BD19-8067A97F3E9B}" destId="{D4DF1161-1A91-4081-920C-A33FED652F80}" srcOrd="3" destOrd="0" parTransId="{54542628-0667-4CA4-9100-7F0C19443C43}" sibTransId="{2F1C05C3-0E8C-4152-A47C-E903C996811A}"/>
    <dgm:cxn modelId="{046315CF-448F-461B-82E1-F90552160989}" srcId="{1798F253-34EB-4666-BD19-8067A97F3E9B}" destId="{8C40B6FE-579A-4A36-A000-891484750F33}" srcOrd="2" destOrd="0" parTransId="{04AC85DB-1138-4983-A90C-1A080BD2439C}" sibTransId="{C829E776-369C-4868-9EF5-084BD9492EAA}"/>
    <dgm:cxn modelId="{9257CDF0-A0C6-4A54-ADBC-3910852EB672}" type="presOf" srcId="{544636A0-9FEE-4F87-9D49-C4DB729E3993}" destId="{344F0335-CE46-43F4-ABCA-B6BD55F10A55}" srcOrd="0" destOrd="0" presId="urn:microsoft.com/office/officeart/2018/5/layout/IconCircleLabelList"/>
    <dgm:cxn modelId="{67AD09FA-0405-4ADC-B57C-0B6AC2F563E5}" srcId="{1798F253-34EB-4666-BD19-8067A97F3E9B}" destId="{2F8FB7B2-1D45-4E90-AF9E-8FE0BA32073A}" srcOrd="0" destOrd="0" parTransId="{9EA1FC6F-7ACE-4834-AA69-8A02F41B2F9E}" sibTransId="{500A7400-37FD-4904-A60B-34F89B4C8A44}"/>
    <dgm:cxn modelId="{8C04C8FF-58B0-48D2-882D-BE9C36A41BCF}" srcId="{1798F253-34EB-4666-BD19-8067A97F3E9B}" destId="{544636A0-9FEE-4F87-9D49-C4DB729E3993}" srcOrd="1" destOrd="0" parTransId="{2382513A-8E24-4525-8FC3-D727BAEE3FDE}" sibTransId="{D00A7B2E-FDD4-4F44-A46F-48C9F0FB67CF}"/>
    <dgm:cxn modelId="{60977947-177A-4F45-8FA0-A07E9194072B}" type="presParOf" srcId="{B7288799-18FA-47A2-BE66-34248E772B63}" destId="{19F7D9FD-27CE-47B6-BA3D-BDE9FB967916}" srcOrd="0" destOrd="0" presId="urn:microsoft.com/office/officeart/2018/5/layout/IconCircleLabelList"/>
    <dgm:cxn modelId="{3A9BB47D-F796-447A-B2CB-8243AEBD9528}" type="presParOf" srcId="{19F7D9FD-27CE-47B6-BA3D-BDE9FB967916}" destId="{0BEFC67D-F5B9-4511-9B0D-B52ED167EAF2}" srcOrd="0" destOrd="0" presId="urn:microsoft.com/office/officeart/2018/5/layout/IconCircleLabelList"/>
    <dgm:cxn modelId="{0FBCF16B-8258-442C-BDD8-07FA251DFBCE}" type="presParOf" srcId="{19F7D9FD-27CE-47B6-BA3D-BDE9FB967916}" destId="{233D52A3-9537-42D5-9E63-108A4B45EB38}" srcOrd="1" destOrd="0" presId="urn:microsoft.com/office/officeart/2018/5/layout/IconCircleLabelList"/>
    <dgm:cxn modelId="{EF6F9E8E-8D5E-4964-B27C-CF09CDC3F406}" type="presParOf" srcId="{19F7D9FD-27CE-47B6-BA3D-BDE9FB967916}" destId="{958079CA-8BE6-4E3E-9F9A-8D2E177626A4}" srcOrd="2" destOrd="0" presId="urn:microsoft.com/office/officeart/2018/5/layout/IconCircleLabelList"/>
    <dgm:cxn modelId="{DA4F5B35-1264-4462-9E4E-EDB2141C6500}" type="presParOf" srcId="{19F7D9FD-27CE-47B6-BA3D-BDE9FB967916}" destId="{5FA6574E-976A-439B-ACBF-CE0D9F43F993}" srcOrd="3" destOrd="0" presId="urn:microsoft.com/office/officeart/2018/5/layout/IconCircleLabelList"/>
    <dgm:cxn modelId="{95A2234B-88CB-42D0-A938-5ACBC785BD4A}" type="presParOf" srcId="{B7288799-18FA-47A2-BE66-34248E772B63}" destId="{529E1257-4AB9-4F64-929C-33073D360E72}" srcOrd="1" destOrd="0" presId="urn:microsoft.com/office/officeart/2018/5/layout/IconCircleLabelList"/>
    <dgm:cxn modelId="{2F6715E3-C0B3-4183-9640-0EEB1D4E53AA}" type="presParOf" srcId="{B7288799-18FA-47A2-BE66-34248E772B63}" destId="{9A9E2DEE-72F1-433C-AFFC-EA3576242386}" srcOrd="2" destOrd="0" presId="urn:microsoft.com/office/officeart/2018/5/layout/IconCircleLabelList"/>
    <dgm:cxn modelId="{45A1F93F-02F7-4A21-A7FD-BBEEA0320EB5}" type="presParOf" srcId="{9A9E2DEE-72F1-433C-AFFC-EA3576242386}" destId="{21A19979-C462-400F-8C3C-0F397392007F}" srcOrd="0" destOrd="0" presId="urn:microsoft.com/office/officeart/2018/5/layout/IconCircleLabelList"/>
    <dgm:cxn modelId="{0591FE95-D93E-4C3A-9D6A-CE091BD7EC6F}" type="presParOf" srcId="{9A9E2DEE-72F1-433C-AFFC-EA3576242386}" destId="{21EFD036-07CC-4D24-BEF6-FCD5B2931494}" srcOrd="1" destOrd="0" presId="urn:microsoft.com/office/officeart/2018/5/layout/IconCircleLabelList"/>
    <dgm:cxn modelId="{0AAEF307-3B72-4C2F-A4CB-7B35F07AB0AA}" type="presParOf" srcId="{9A9E2DEE-72F1-433C-AFFC-EA3576242386}" destId="{C081A32C-7AED-4738-A623-3072D7E5BE0E}" srcOrd="2" destOrd="0" presId="urn:microsoft.com/office/officeart/2018/5/layout/IconCircleLabelList"/>
    <dgm:cxn modelId="{F63864DD-1EDF-46D1-9BB8-E4051C9A030B}" type="presParOf" srcId="{9A9E2DEE-72F1-433C-AFFC-EA3576242386}" destId="{344F0335-CE46-43F4-ABCA-B6BD55F10A55}" srcOrd="3" destOrd="0" presId="urn:microsoft.com/office/officeart/2018/5/layout/IconCircleLabelList"/>
    <dgm:cxn modelId="{EADD2C5E-1D5F-419A-B889-F3D0A71872E5}" type="presParOf" srcId="{B7288799-18FA-47A2-BE66-34248E772B63}" destId="{3991788D-3870-4544-B668-D266DCB0A0D4}" srcOrd="3" destOrd="0" presId="urn:microsoft.com/office/officeart/2018/5/layout/IconCircleLabelList"/>
    <dgm:cxn modelId="{D7650034-3D0C-40F1-8C05-309C86C7DE50}" type="presParOf" srcId="{B7288799-18FA-47A2-BE66-34248E772B63}" destId="{1177D6A0-1B3E-477E-A014-B31DB359DD83}" srcOrd="4" destOrd="0" presId="urn:microsoft.com/office/officeart/2018/5/layout/IconCircleLabelList"/>
    <dgm:cxn modelId="{E8959593-9C18-47B6-B44B-00A5C767C20E}" type="presParOf" srcId="{1177D6A0-1B3E-477E-A014-B31DB359DD83}" destId="{F764922E-5C1A-47FF-944A-6285B05942B2}" srcOrd="0" destOrd="0" presId="urn:microsoft.com/office/officeart/2018/5/layout/IconCircleLabelList"/>
    <dgm:cxn modelId="{32AD7214-FA39-4F90-85B2-186C79B5E3DC}" type="presParOf" srcId="{1177D6A0-1B3E-477E-A014-B31DB359DD83}" destId="{947B493C-BB02-4F28-BEF5-68929F16D7FB}" srcOrd="1" destOrd="0" presId="urn:microsoft.com/office/officeart/2018/5/layout/IconCircleLabelList"/>
    <dgm:cxn modelId="{B463860F-C1DE-43BC-8460-AE903AF30422}" type="presParOf" srcId="{1177D6A0-1B3E-477E-A014-B31DB359DD83}" destId="{A5025507-866F-45EF-961B-B6E13A426BB1}" srcOrd="2" destOrd="0" presId="urn:microsoft.com/office/officeart/2018/5/layout/IconCircleLabelList"/>
    <dgm:cxn modelId="{A4828B87-73EF-4F92-97CA-B9CFFF789C25}" type="presParOf" srcId="{1177D6A0-1B3E-477E-A014-B31DB359DD83}" destId="{F8873D2C-E139-4CFA-A4C7-FABF1A77C417}" srcOrd="3" destOrd="0" presId="urn:microsoft.com/office/officeart/2018/5/layout/IconCircleLabelList"/>
    <dgm:cxn modelId="{2C8DFF91-67BF-44BE-ADAB-843E6691F851}" type="presParOf" srcId="{B7288799-18FA-47A2-BE66-34248E772B63}" destId="{74783F08-4EE0-4580-834A-039A9BA45BC0}" srcOrd="5" destOrd="0" presId="urn:microsoft.com/office/officeart/2018/5/layout/IconCircleLabelList"/>
    <dgm:cxn modelId="{BE4A6900-423B-47C9-8F11-30BADF3138AD}" type="presParOf" srcId="{B7288799-18FA-47A2-BE66-34248E772B63}" destId="{D36D4015-5CF9-4241-A070-F646AE65515A}" srcOrd="6" destOrd="0" presId="urn:microsoft.com/office/officeart/2018/5/layout/IconCircleLabelList"/>
    <dgm:cxn modelId="{DC279871-50A8-4DDE-8B3E-681CC22E4E39}" type="presParOf" srcId="{D36D4015-5CF9-4241-A070-F646AE65515A}" destId="{1945718B-9035-4B47-BB40-76E6D2AC5D11}" srcOrd="0" destOrd="0" presId="urn:microsoft.com/office/officeart/2018/5/layout/IconCircleLabelList"/>
    <dgm:cxn modelId="{42FC43E2-8755-49FE-8E83-43104CE1C05D}" type="presParOf" srcId="{D36D4015-5CF9-4241-A070-F646AE65515A}" destId="{34C1B9EC-F357-4BE7-AAF8-F4CF3556B188}" srcOrd="1" destOrd="0" presId="urn:microsoft.com/office/officeart/2018/5/layout/IconCircleLabelList"/>
    <dgm:cxn modelId="{39D03177-7227-43E7-9926-A044F7F34B71}" type="presParOf" srcId="{D36D4015-5CF9-4241-A070-F646AE65515A}" destId="{3D5B175B-3400-4D91-9B08-A9099391E826}" srcOrd="2" destOrd="0" presId="urn:microsoft.com/office/officeart/2018/5/layout/IconCircleLabelList"/>
    <dgm:cxn modelId="{1E9BF570-2E71-480D-AA99-95201567C98A}" type="presParOf" srcId="{D36D4015-5CF9-4241-A070-F646AE65515A}" destId="{617C0E65-9722-4105-B27F-6A9210E312F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FC67D-F5B9-4511-9B0D-B52ED167EAF2}">
      <dsp:nvSpPr>
        <dsp:cNvPr id="0" name=""/>
        <dsp:cNvSpPr/>
      </dsp:nvSpPr>
      <dsp:spPr>
        <a:xfrm>
          <a:off x="973190" y="986724"/>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3D52A3-9537-42D5-9E63-108A4B45EB38}">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A6574E-976A-439B-ACBF-CE0D9F43F993}">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b="0" i="0" kern="1200"/>
            <a:t>Introduction</a:t>
          </a:r>
          <a:endParaRPr lang="en-US" sz="1900" kern="1200"/>
        </a:p>
      </dsp:txBody>
      <dsp:txXfrm>
        <a:off x="569079" y="2644614"/>
        <a:ext cx="2072362" cy="720000"/>
      </dsp:txXfrm>
    </dsp:sp>
    <dsp:sp modelId="{21A19979-C462-400F-8C3C-0F397392007F}">
      <dsp:nvSpPr>
        <dsp:cNvPr id="0" name=""/>
        <dsp:cNvSpPr/>
      </dsp:nvSpPr>
      <dsp:spPr>
        <a:xfrm>
          <a:off x="3408216" y="986724"/>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EFD036-07CC-4D24-BEF6-FCD5B2931494}">
      <dsp:nvSpPr>
        <dsp:cNvPr id="0" name=""/>
        <dsp:cNvSpPr/>
      </dsp:nvSpPr>
      <dsp:spPr>
        <a:xfrm>
          <a:off x="3677623" y="125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4F0335-CE46-43F4-ABCA-B6BD55F10A55}">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a:t>Insights &amp; Recommendation</a:t>
          </a:r>
        </a:p>
      </dsp:txBody>
      <dsp:txXfrm>
        <a:off x="3004105" y="2644614"/>
        <a:ext cx="2072362" cy="720000"/>
      </dsp:txXfrm>
    </dsp:sp>
    <dsp:sp modelId="{F764922E-5C1A-47FF-944A-6285B05942B2}">
      <dsp:nvSpPr>
        <dsp:cNvPr id="0" name=""/>
        <dsp:cNvSpPr/>
      </dsp:nvSpPr>
      <dsp:spPr>
        <a:xfrm>
          <a:off x="5843242" y="986724"/>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7B493C-BB02-4F28-BEF5-68929F16D7FB}">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873D2C-E139-4CFA-A4C7-FABF1A77C417}">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b="0" i="0" kern="1200"/>
            <a:t>Conclusion</a:t>
          </a:r>
          <a:endParaRPr lang="en-US" sz="1900" kern="1200"/>
        </a:p>
      </dsp:txBody>
      <dsp:txXfrm>
        <a:off x="5439131" y="2644614"/>
        <a:ext cx="2072362" cy="720000"/>
      </dsp:txXfrm>
    </dsp:sp>
    <dsp:sp modelId="{1945718B-9035-4B47-BB40-76E6D2AC5D11}">
      <dsp:nvSpPr>
        <dsp:cNvPr id="0" name=""/>
        <dsp:cNvSpPr/>
      </dsp:nvSpPr>
      <dsp:spPr>
        <a:xfrm>
          <a:off x="8278268" y="986724"/>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C1B9EC-F357-4BE7-AAF8-F4CF3556B188}">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7C0E65-9722-4105-B27F-6A9210E312FF}">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cap="all"/>
          </a:pPr>
          <a:r>
            <a:rPr lang="en-US" sz="1900" kern="1200" dirty="0"/>
            <a:t>References</a:t>
          </a:r>
        </a:p>
      </dsp:txBody>
      <dsp:txXfrm>
        <a:off x="7874157" y="2644614"/>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A579-AB3C-14B1-6007-529148EF9A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7FB2AE-E0BB-76A1-6616-0159037CBE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DDE2BB-43EE-7EFD-5D3D-234A516A351D}"/>
              </a:ext>
            </a:extLst>
          </p:cNvPr>
          <p:cNvSpPr>
            <a:spLocks noGrp="1"/>
          </p:cNvSpPr>
          <p:nvPr>
            <p:ph type="dt" sz="half" idx="10"/>
          </p:nvPr>
        </p:nvSpPr>
        <p:spPr/>
        <p:txBody>
          <a:bodyPr/>
          <a:lstStyle/>
          <a:p>
            <a:fld id="{386DAC8A-3D3C-472A-AF4C-BD9D0A7BCA5D}" type="datetimeFigureOut">
              <a:rPr lang="en-IN" smtClean="0"/>
              <a:t>05-12-2023</a:t>
            </a:fld>
            <a:endParaRPr lang="en-IN"/>
          </a:p>
        </p:txBody>
      </p:sp>
      <p:sp>
        <p:nvSpPr>
          <p:cNvPr id="5" name="Footer Placeholder 4">
            <a:extLst>
              <a:ext uri="{FF2B5EF4-FFF2-40B4-BE49-F238E27FC236}">
                <a16:creationId xmlns:a16="http://schemas.microsoft.com/office/drawing/2014/main" id="{116A63C8-2704-7ACA-4EED-1C447C2535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FA1C89-FD17-3676-F7B0-0F2241B4622E}"/>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115488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1ECB-7DBD-D68E-2F3E-134E0AF687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F180D9-3743-3234-E58A-2DA6E55C92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7BCAF3-1657-63EB-9958-07A55978DB7F}"/>
              </a:ext>
            </a:extLst>
          </p:cNvPr>
          <p:cNvSpPr>
            <a:spLocks noGrp="1"/>
          </p:cNvSpPr>
          <p:nvPr>
            <p:ph type="dt" sz="half" idx="10"/>
          </p:nvPr>
        </p:nvSpPr>
        <p:spPr/>
        <p:txBody>
          <a:bodyPr/>
          <a:lstStyle/>
          <a:p>
            <a:fld id="{386DAC8A-3D3C-472A-AF4C-BD9D0A7BCA5D}" type="datetimeFigureOut">
              <a:rPr lang="en-IN" smtClean="0"/>
              <a:t>05-12-2023</a:t>
            </a:fld>
            <a:endParaRPr lang="en-IN"/>
          </a:p>
        </p:txBody>
      </p:sp>
      <p:sp>
        <p:nvSpPr>
          <p:cNvPr id="5" name="Footer Placeholder 4">
            <a:extLst>
              <a:ext uri="{FF2B5EF4-FFF2-40B4-BE49-F238E27FC236}">
                <a16:creationId xmlns:a16="http://schemas.microsoft.com/office/drawing/2014/main" id="{633C2C2D-6303-E8F8-23C1-2C4FAF2D7C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2B2409-B653-A592-8256-B6263B9E77C8}"/>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144624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D1AB79-3EB1-2622-4123-43F5D832FC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8B343E-F411-C70E-611D-5D8F2D6820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46FACC-1487-8595-2583-A6659232A952}"/>
              </a:ext>
            </a:extLst>
          </p:cNvPr>
          <p:cNvSpPr>
            <a:spLocks noGrp="1"/>
          </p:cNvSpPr>
          <p:nvPr>
            <p:ph type="dt" sz="half" idx="10"/>
          </p:nvPr>
        </p:nvSpPr>
        <p:spPr/>
        <p:txBody>
          <a:bodyPr/>
          <a:lstStyle/>
          <a:p>
            <a:fld id="{386DAC8A-3D3C-472A-AF4C-BD9D0A7BCA5D}" type="datetimeFigureOut">
              <a:rPr lang="en-IN" smtClean="0"/>
              <a:t>05-12-2023</a:t>
            </a:fld>
            <a:endParaRPr lang="en-IN"/>
          </a:p>
        </p:txBody>
      </p:sp>
      <p:sp>
        <p:nvSpPr>
          <p:cNvPr id="5" name="Footer Placeholder 4">
            <a:extLst>
              <a:ext uri="{FF2B5EF4-FFF2-40B4-BE49-F238E27FC236}">
                <a16:creationId xmlns:a16="http://schemas.microsoft.com/office/drawing/2014/main" id="{8279882D-2715-2832-58BC-0F9E8A2F23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BA557-41FD-73AA-00BF-13D33E9849C0}"/>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2755810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760F-68A2-14E9-F554-2D6AD5B8B9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4E2A89-9170-B957-8483-4345E17A4A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D079AA-D2ED-2C95-84ED-7D370B7C5784}"/>
              </a:ext>
            </a:extLst>
          </p:cNvPr>
          <p:cNvSpPr>
            <a:spLocks noGrp="1"/>
          </p:cNvSpPr>
          <p:nvPr>
            <p:ph type="dt" sz="half" idx="10"/>
          </p:nvPr>
        </p:nvSpPr>
        <p:spPr/>
        <p:txBody>
          <a:bodyPr/>
          <a:lstStyle/>
          <a:p>
            <a:fld id="{386DAC8A-3D3C-472A-AF4C-BD9D0A7BCA5D}" type="datetimeFigureOut">
              <a:rPr lang="en-IN" smtClean="0"/>
              <a:t>05-12-2023</a:t>
            </a:fld>
            <a:endParaRPr lang="en-IN"/>
          </a:p>
        </p:txBody>
      </p:sp>
      <p:sp>
        <p:nvSpPr>
          <p:cNvPr id="5" name="Footer Placeholder 4">
            <a:extLst>
              <a:ext uri="{FF2B5EF4-FFF2-40B4-BE49-F238E27FC236}">
                <a16:creationId xmlns:a16="http://schemas.microsoft.com/office/drawing/2014/main" id="{9CB9380D-2A69-81ED-EF74-7D9956D76A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83CEFE-BAD2-D5FE-B49F-3D306C95CE23}"/>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50997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2D5F-69D3-9BDD-7483-E2DDAF1C18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6A49B2-FE34-1D5F-7046-64565926C5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29CA0-0DC3-495E-69E5-F0B76CCF2E8F}"/>
              </a:ext>
            </a:extLst>
          </p:cNvPr>
          <p:cNvSpPr>
            <a:spLocks noGrp="1"/>
          </p:cNvSpPr>
          <p:nvPr>
            <p:ph type="dt" sz="half" idx="10"/>
          </p:nvPr>
        </p:nvSpPr>
        <p:spPr/>
        <p:txBody>
          <a:bodyPr/>
          <a:lstStyle/>
          <a:p>
            <a:fld id="{386DAC8A-3D3C-472A-AF4C-BD9D0A7BCA5D}" type="datetimeFigureOut">
              <a:rPr lang="en-IN" smtClean="0"/>
              <a:t>05-12-2023</a:t>
            </a:fld>
            <a:endParaRPr lang="en-IN"/>
          </a:p>
        </p:txBody>
      </p:sp>
      <p:sp>
        <p:nvSpPr>
          <p:cNvPr id="5" name="Footer Placeholder 4">
            <a:extLst>
              <a:ext uri="{FF2B5EF4-FFF2-40B4-BE49-F238E27FC236}">
                <a16:creationId xmlns:a16="http://schemas.microsoft.com/office/drawing/2014/main" id="{ED748A9C-23C3-504E-63EB-D0F54F3F52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1C59A6-ABD6-2173-B922-4298B011F892}"/>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5969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93A7-84D6-3523-025A-A44E313D66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33613F-5C14-AA1F-437B-E605BE1D19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1D369A-6E30-7371-4C09-01729E7CD1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D1ED90-C4D9-1F15-B4C2-A815DB241F41}"/>
              </a:ext>
            </a:extLst>
          </p:cNvPr>
          <p:cNvSpPr>
            <a:spLocks noGrp="1"/>
          </p:cNvSpPr>
          <p:nvPr>
            <p:ph type="dt" sz="half" idx="10"/>
          </p:nvPr>
        </p:nvSpPr>
        <p:spPr/>
        <p:txBody>
          <a:bodyPr/>
          <a:lstStyle/>
          <a:p>
            <a:fld id="{386DAC8A-3D3C-472A-AF4C-BD9D0A7BCA5D}" type="datetimeFigureOut">
              <a:rPr lang="en-IN" smtClean="0"/>
              <a:t>05-12-2023</a:t>
            </a:fld>
            <a:endParaRPr lang="en-IN"/>
          </a:p>
        </p:txBody>
      </p:sp>
      <p:sp>
        <p:nvSpPr>
          <p:cNvPr id="6" name="Footer Placeholder 5">
            <a:extLst>
              <a:ext uri="{FF2B5EF4-FFF2-40B4-BE49-F238E27FC236}">
                <a16:creationId xmlns:a16="http://schemas.microsoft.com/office/drawing/2014/main" id="{1205F811-5982-C893-3D0D-371233E0BF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2C986E-955B-6CBC-71E4-585D6EAC0FC6}"/>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115625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919D4-54B6-C451-77D9-A3A6958AD9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D7910C-CEEB-2BF4-2837-BC4930CD70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AAE8F1-11FE-D462-23E7-37EBD2DE10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848B75-4246-7AFA-FCC0-969401D9FF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C905DC-B4C8-3871-DB1B-D93D629E67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9B8DEA-A4D2-E95F-8181-27349BB8BB76}"/>
              </a:ext>
            </a:extLst>
          </p:cNvPr>
          <p:cNvSpPr>
            <a:spLocks noGrp="1"/>
          </p:cNvSpPr>
          <p:nvPr>
            <p:ph type="dt" sz="half" idx="10"/>
          </p:nvPr>
        </p:nvSpPr>
        <p:spPr/>
        <p:txBody>
          <a:bodyPr/>
          <a:lstStyle/>
          <a:p>
            <a:fld id="{386DAC8A-3D3C-472A-AF4C-BD9D0A7BCA5D}" type="datetimeFigureOut">
              <a:rPr lang="en-IN" smtClean="0"/>
              <a:t>05-12-2023</a:t>
            </a:fld>
            <a:endParaRPr lang="en-IN"/>
          </a:p>
        </p:txBody>
      </p:sp>
      <p:sp>
        <p:nvSpPr>
          <p:cNvPr id="8" name="Footer Placeholder 7">
            <a:extLst>
              <a:ext uri="{FF2B5EF4-FFF2-40B4-BE49-F238E27FC236}">
                <a16:creationId xmlns:a16="http://schemas.microsoft.com/office/drawing/2014/main" id="{C1ED11AD-C4A5-A3DA-A6F6-3C4B527DFE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CF0383-C765-4D94-B24D-1CFEBBE618D4}"/>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327046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17F2-5E84-6682-7863-25F3B6F259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7CC6DD-0B26-639C-1A7E-4164EDF0E8DB}"/>
              </a:ext>
            </a:extLst>
          </p:cNvPr>
          <p:cNvSpPr>
            <a:spLocks noGrp="1"/>
          </p:cNvSpPr>
          <p:nvPr>
            <p:ph type="dt" sz="half" idx="10"/>
          </p:nvPr>
        </p:nvSpPr>
        <p:spPr/>
        <p:txBody>
          <a:bodyPr/>
          <a:lstStyle/>
          <a:p>
            <a:fld id="{386DAC8A-3D3C-472A-AF4C-BD9D0A7BCA5D}" type="datetimeFigureOut">
              <a:rPr lang="en-IN" smtClean="0"/>
              <a:t>05-12-2023</a:t>
            </a:fld>
            <a:endParaRPr lang="en-IN"/>
          </a:p>
        </p:txBody>
      </p:sp>
      <p:sp>
        <p:nvSpPr>
          <p:cNvPr id="4" name="Footer Placeholder 3">
            <a:extLst>
              <a:ext uri="{FF2B5EF4-FFF2-40B4-BE49-F238E27FC236}">
                <a16:creationId xmlns:a16="http://schemas.microsoft.com/office/drawing/2014/main" id="{2269A4CC-D9FD-E79E-280A-1D37D6AA5B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794DF3-0230-199F-E04F-7A46C6654311}"/>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2143731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9AB3C3-1794-6108-8107-7E840DBB3E5F}"/>
              </a:ext>
            </a:extLst>
          </p:cNvPr>
          <p:cNvSpPr>
            <a:spLocks noGrp="1"/>
          </p:cNvSpPr>
          <p:nvPr>
            <p:ph type="dt" sz="half" idx="10"/>
          </p:nvPr>
        </p:nvSpPr>
        <p:spPr/>
        <p:txBody>
          <a:bodyPr/>
          <a:lstStyle/>
          <a:p>
            <a:fld id="{386DAC8A-3D3C-472A-AF4C-BD9D0A7BCA5D}" type="datetimeFigureOut">
              <a:rPr lang="en-IN" smtClean="0"/>
              <a:t>05-12-2023</a:t>
            </a:fld>
            <a:endParaRPr lang="en-IN"/>
          </a:p>
        </p:txBody>
      </p:sp>
      <p:sp>
        <p:nvSpPr>
          <p:cNvPr id="3" name="Footer Placeholder 2">
            <a:extLst>
              <a:ext uri="{FF2B5EF4-FFF2-40B4-BE49-F238E27FC236}">
                <a16:creationId xmlns:a16="http://schemas.microsoft.com/office/drawing/2014/main" id="{5ACE0DBE-65E1-AE66-DD77-0FD94767ED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186008-7ED7-CC13-F825-1704DDD60BD3}"/>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1189483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4B7E-D071-C8F9-199F-5CFF22717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2FDA2D-46C4-FB88-0498-2A43276ABC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4B6AF9-D9CE-874E-FAB4-6715D38D0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000C32-1C8B-501C-69BF-EA20B79523AD}"/>
              </a:ext>
            </a:extLst>
          </p:cNvPr>
          <p:cNvSpPr>
            <a:spLocks noGrp="1"/>
          </p:cNvSpPr>
          <p:nvPr>
            <p:ph type="dt" sz="half" idx="10"/>
          </p:nvPr>
        </p:nvSpPr>
        <p:spPr/>
        <p:txBody>
          <a:bodyPr/>
          <a:lstStyle/>
          <a:p>
            <a:fld id="{386DAC8A-3D3C-472A-AF4C-BD9D0A7BCA5D}" type="datetimeFigureOut">
              <a:rPr lang="en-IN" smtClean="0"/>
              <a:t>05-12-2023</a:t>
            </a:fld>
            <a:endParaRPr lang="en-IN"/>
          </a:p>
        </p:txBody>
      </p:sp>
      <p:sp>
        <p:nvSpPr>
          <p:cNvPr id="6" name="Footer Placeholder 5">
            <a:extLst>
              <a:ext uri="{FF2B5EF4-FFF2-40B4-BE49-F238E27FC236}">
                <a16:creationId xmlns:a16="http://schemas.microsoft.com/office/drawing/2014/main" id="{69385F5D-F379-966E-99C0-B3D8E883A9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AEF9F1-C576-ACBB-EE82-80ACEFC4A609}"/>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206674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6901-3113-1E88-CD65-74C93F7D7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E6A9F0-87D5-961F-D73C-240E19304D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572D53-3EF1-F5A3-63F4-449016180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B4F91E-DAF8-39C7-8FEA-5AF6319ACDAB}"/>
              </a:ext>
            </a:extLst>
          </p:cNvPr>
          <p:cNvSpPr>
            <a:spLocks noGrp="1"/>
          </p:cNvSpPr>
          <p:nvPr>
            <p:ph type="dt" sz="half" idx="10"/>
          </p:nvPr>
        </p:nvSpPr>
        <p:spPr/>
        <p:txBody>
          <a:bodyPr/>
          <a:lstStyle/>
          <a:p>
            <a:fld id="{386DAC8A-3D3C-472A-AF4C-BD9D0A7BCA5D}" type="datetimeFigureOut">
              <a:rPr lang="en-IN" smtClean="0"/>
              <a:t>05-12-2023</a:t>
            </a:fld>
            <a:endParaRPr lang="en-IN"/>
          </a:p>
        </p:txBody>
      </p:sp>
      <p:sp>
        <p:nvSpPr>
          <p:cNvPr id="6" name="Footer Placeholder 5">
            <a:extLst>
              <a:ext uri="{FF2B5EF4-FFF2-40B4-BE49-F238E27FC236}">
                <a16:creationId xmlns:a16="http://schemas.microsoft.com/office/drawing/2014/main" id="{CD108751-8572-5BEA-B1D6-6702B1911A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85F3CB-9D2A-4EEF-7560-A78778BA7145}"/>
              </a:ext>
            </a:extLst>
          </p:cNvPr>
          <p:cNvSpPr>
            <a:spLocks noGrp="1"/>
          </p:cNvSpPr>
          <p:nvPr>
            <p:ph type="sldNum" sz="quarter" idx="12"/>
          </p:nvPr>
        </p:nvSpPr>
        <p:spPr/>
        <p:txBody>
          <a:bodyPr/>
          <a:lstStyle/>
          <a:p>
            <a:fld id="{9BC8E9ED-3043-4023-A64D-C980F8C7FF8D}" type="slidenum">
              <a:rPr lang="en-IN" smtClean="0"/>
              <a:t>‹#›</a:t>
            </a:fld>
            <a:endParaRPr lang="en-IN"/>
          </a:p>
        </p:txBody>
      </p:sp>
    </p:spTree>
    <p:extLst>
      <p:ext uri="{BB962C8B-B14F-4D97-AF65-F5344CB8AC3E}">
        <p14:creationId xmlns:p14="http://schemas.microsoft.com/office/powerpoint/2010/main" val="3330220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78F3FC-5785-75DE-F6D2-710E8338F2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C12A10-C53E-E5BD-6DD8-2223E3C305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53BBA6-9B49-F3E1-AB5E-BF8E9C0EE7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DAC8A-3D3C-472A-AF4C-BD9D0A7BCA5D}" type="datetimeFigureOut">
              <a:rPr lang="en-IN" smtClean="0"/>
              <a:t>05-12-2023</a:t>
            </a:fld>
            <a:endParaRPr lang="en-IN"/>
          </a:p>
        </p:txBody>
      </p:sp>
      <p:sp>
        <p:nvSpPr>
          <p:cNvPr id="5" name="Footer Placeholder 4">
            <a:extLst>
              <a:ext uri="{FF2B5EF4-FFF2-40B4-BE49-F238E27FC236}">
                <a16:creationId xmlns:a16="http://schemas.microsoft.com/office/drawing/2014/main" id="{C06B1BE7-260E-89F6-AE84-81629717DC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9C423E-8BAA-79CD-8A93-DE3E720408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8E9ED-3043-4023-A64D-C980F8C7FF8D}" type="slidenum">
              <a:rPr lang="en-IN" smtClean="0"/>
              <a:t>‹#›</a:t>
            </a:fld>
            <a:endParaRPr lang="en-IN"/>
          </a:p>
        </p:txBody>
      </p:sp>
    </p:spTree>
    <p:extLst>
      <p:ext uri="{BB962C8B-B14F-4D97-AF65-F5344CB8AC3E}">
        <p14:creationId xmlns:p14="http://schemas.microsoft.com/office/powerpoint/2010/main" val="2184454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SwapnilWagh06/Sentiment-Analysis-for-Steam-Reviews" TargetMode="External"/><Relationship Id="rId2" Type="http://schemas.openxmlformats.org/officeDocument/2006/relationships/hyperlink" Target="https://crawlfeeds.com/datasets/gamestop-product-reviews-dataset" TargetMode="Externa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73BCEA90-F7D5-4EC1-9BE2-5A49A20F4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848F91B-FA65-4A06-A177-8CCF7EBC8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78410" cy="6195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Dice and pins on a board game">
            <a:extLst>
              <a:ext uri="{FF2B5EF4-FFF2-40B4-BE49-F238E27FC236}">
                <a16:creationId xmlns:a16="http://schemas.microsoft.com/office/drawing/2014/main" id="{4849FC25-46AD-4210-E745-FA8DB9F9C819}"/>
              </a:ext>
            </a:extLst>
          </p:cNvPr>
          <p:cNvPicPr>
            <a:picLocks noChangeAspect="1"/>
          </p:cNvPicPr>
          <p:nvPr/>
        </p:nvPicPr>
        <p:blipFill rotWithShape="1">
          <a:blip r:embed="rId2">
            <a:alphaModFix amt="30000"/>
          </a:blip>
          <a:srcRect l="10487" r="31694"/>
          <a:stretch/>
        </p:blipFill>
        <p:spPr>
          <a:xfrm>
            <a:off x="3402822" y="0"/>
            <a:ext cx="5386359" cy="6195072"/>
          </a:xfrm>
          <a:prstGeom prst="rect">
            <a:avLst/>
          </a:prstGeom>
        </p:spPr>
      </p:pic>
      <p:sp>
        <p:nvSpPr>
          <p:cNvPr id="50" name="Graphic 14">
            <a:extLst>
              <a:ext uri="{FF2B5EF4-FFF2-40B4-BE49-F238E27FC236}">
                <a16:creationId xmlns:a16="http://schemas.microsoft.com/office/drawing/2014/main" id="{2CF7CF5F-D747-47B3-80B1-839275044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2"/>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bg1">
              <a:alpha val="25000"/>
            </a:schemeClr>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F9B6481-EDDC-456A-D4B8-FAC17EAF5098}"/>
              </a:ext>
            </a:extLst>
          </p:cNvPr>
          <p:cNvSpPr>
            <a:spLocks noGrp="1"/>
          </p:cNvSpPr>
          <p:nvPr>
            <p:ph type="title"/>
          </p:nvPr>
        </p:nvSpPr>
        <p:spPr>
          <a:xfrm>
            <a:off x="231112" y="914399"/>
            <a:ext cx="11746523" cy="4160019"/>
          </a:xfrm>
        </p:spPr>
        <p:txBody>
          <a:bodyPr vert="horz" lIns="91440" tIns="45720" rIns="91440" bIns="45720" rtlCol="0" anchor="b">
            <a:normAutofit/>
          </a:bodyPr>
          <a:lstStyle/>
          <a:p>
            <a:pPr algn="ctr"/>
            <a:r>
              <a:rPr lang="en-US" sz="6000" kern="1200" dirty="0">
                <a:solidFill>
                  <a:schemeClr val="bg1"/>
                </a:solidFill>
                <a:latin typeface="+mj-lt"/>
                <a:ea typeface="+mj-ea"/>
                <a:cs typeface="+mj-cs"/>
              </a:rPr>
              <a:t>Sentiment Analysis on Game-stop gaming Products</a:t>
            </a:r>
            <a:br>
              <a:rPr lang="en-US" sz="3900" b="0" i="0" kern="1200" dirty="0">
                <a:solidFill>
                  <a:schemeClr val="bg1"/>
                </a:solidFill>
                <a:effectLst/>
                <a:latin typeface="+mj-lt"/>
                <a:ea typeface="+mj-ea"/>
                <a:cs typeface="+mj-cs"/>
              </a:rPr>
            </a:br>
            <a:br>
              <a:rPr lang="en-US" sz="3900" b="0" i="0" kern="1200" dirty="0">
                <a:solidFill>
                  <a:schemeClr val="bg1"/>
                </a:solidFill>
                <a:effectLst/>
                <a:latin typeface="+mj-lt"/>
                <a:ea typeface="+mj-ea"/>
                <a:cs typeface="+mj-cs"/>
              </a:rPr>
            </a:br>
            <a:br>
              <a:rPr lang="en-US" sz="3900" b="0" i="0" kern="1200" dirty="0">
                <a:solidFill>
                  <a:schemeClr val="bg1"/>
                </a:solidFill>
                <a:effectLst/>
                <a:latin typeface="+mj-lt"/>
                <a:ea typeface="+mj-ea"/>
                <a:cs typeface="+mj-cs"/>
              </a:rPr>
            </a:br>
            <a:r>
              <a:rPr lang="en-US" sz="3900" b="0" i="0" kern="1200" dirty="0">
                <a:solidFill>
                  <a:schemeClr val="bg1"/>
                </a:solidFill>
                <a:effectLst/>
                <a:latin typeface="+mj-lt"/>
                <a:ea typeface="+mj-ea"/>
                <a:cs typeface="+mj-cs"/>
              </a:rPr>
              <a:t>Presented by Pearlin Ronald Pereira (815060</a:t>
            </a:r>
            <a:r>
              <a:rPr lang="en-US" sz="3900" kern="1200" dirty="0">
                <a:solidFill>
                  <a:schemeClr val="bg1"/>
                </a:solidFill>
                <a:latin typeface="+mj-lt"/>
                <a:ea typeface="+mj-ea"/>
                <a:cs typeface="+mj-cs"/>
              </a:rPr>
              <a:t>)</a:t>
            </a:r>
          </a:p>
        </p:txBody>
      </p:sp>
      <p:sp>
        <p:nvSpPr>
          <p:cNvPr id="52" name="Graphic 14">
            <a:extLst>
              <a:ext uri="{FF2B5EF4-FFF2-40B4-BE49-F238E27FC236}">
                <a16:creationId xmlns:a16="http://schemas.microsoft.com/office/drawing/2014/main" id="{820B6604-1FF9-43F5-AC47-3D41CB2F5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448800" y="4111379"/>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bg1"/>
          </a:solidFill>
          <a:ln w="9525" cap="flat">
            <a:noFill/>
            <a:prstDash val="solid"/>
            <a:miter/>
          </a:ln>
        </p:spPr>
        <p:txBody>
          <a:bodyPr rtlCol="0" anchor="ctr"/>
          <a:lstStyle/>
          <a:p>
            <a:endParaRPr lang="en-US"/>
          </a:p>
        </p:txBody>
      </p:sp>
      <p:sp>
        <p:nvSpPr>
          <p:cNvPr id="54" name="Rectangle 53">
            <a:extLst>
              <a:ext uri="{FF2B5EF4-FFF2-40B4-BE49-F238E27FC236}">
                <a16:creationId xmlns:a16="http://schemas.microsoft.com/office/drawing/2014/main" id="{D98779F6-5395-4B82-BDCB-4ADF6A5B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73"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Graphic 14">
            <a:extLst>
              <a:ext uri="{FF2B5EF4-FFF2-40B4-BE49-F238E27FC236}">
                <a16:creationId xmlns:a16="http://schemas.microsoft.com/office/drawing/2014/main" id="{CE1108CD-786E-4304-9504-9C5AD6482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448800" y="-1"/>
            <a:ext cx="2743200" cy="2746621"/>
          </a:xfrm>
          <a:custGeom>
            <a:avLst/>
            <a:gdLst>
              <a:gd name="connsiteX0" fmla="*/ 2616327 w 2616326"/>
              <a:gd name="connsiteY0" fmla="*/ 634841 h 2618803"/>
              <a:gd name="connsiteX1" fmla="*/ 2616327 w 2616326"/>
              <a:gd name="connsiteY1" fmla="*/ 0 h 2618803"/>
              <a:gd name="connsiteX2" fmla="*/ 0 w 2616326"/>
              <a:gd name="connsiteY2" fmla="*/ 0 h 2618803"/>
              <a:gd name="connsiteX3" fmla="*/ 0 w 2616326"/>
              <a:gd name="connsiteY3" fmla="*/ 2618804 h 2618803"/>
              <a:gd name="connsiteX4" fmla="*/ 634270 w 2616326"/>
              <a:gd name="connsiteY4" fmla="*/ 2618804 h 2618803"/>
              <a:gd name="connsiteX5" fmla="*/ 2616327 w 2616326"/>
              <a:gd name="connsiteY5" fmla="*/ 634841 h 2618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26" h="2618803">
                <a:moveTo>
                  <a:pt x="2616327" y="634841"/>
                </a:moveTo>
                <a:lnTo>
                  <a:pt x="2616327" y="0"/>
                </a:lnTo>
                <a:lnTo>
                  <a:pt x="0" y="0"/>
                </a:lnTo>
                <a:lnTo>
                  <a:pt x="0" y="2618804"/>
                </a:lnTo>
                <a:lnTo>
                  <a:pt x="634270" y="2618804"/>
                </a:lnTo>
                <a:cubicBezTo>
                  <a:pt x="634270" y="1523143"/>
                  <a:pt x="1521619" y="634841"/>
                  <a:pt x="2616327" y="634841"/>
                </a:cubicBezTo>
                <a:close/>
              </a:path>
            </a:pathLst>
          </a:custGeom>
          <a:solidFill>
            <a:schemeClr val="bg1">
              <a:alpha val="25000"/>
            </a:schemeClr>
          </a:solidFill>
          <a:ln w="9525" cap="flat">
            <a:noFill/>
            <a:prstDash val="solid"/>
            <a:miter/>
          </a:ln>
        </p:spPr>
        <p:txBody>
          <a:bodyPr rtlCol="0" anchor="ctr"/>
          <a:lstStyle/>
          <a:p>
            <a:endParaRPr lang="en-US"/>
          </a:p>
        </p:txBody>
      </p:sp>
      <p:sp>
        <p:nvSpPr>
          <p:cNvPr id="58" name="Rectangle 57">
            <a:extLst>
              <a:ext uri="{FF2B5EF4-FFF2-40B4-BE49-F238E27FC236}">
                <a16:creationId xmlns:a16="http://schemas.microsoft.com/office/drawing/2014/main" id="{C70191CD-D48F-4F7A-8077-0380603A2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99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7" name="Rectangle 615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5">
            <a:extLst>
              <a:ext uri="{FF2B5EF4-FFF2-40B4-BE49-F238E27FC236}">
                <a16:creationId xmlns:a16="http://schemas.microsoft.com/office/drawing/2014/main" id="{55DAFC03-2592-DF7E-57C8-0F0E1637480C}"/>
              </a:ext>
            </a:extLst>
          </p:cNvPr>
          <p:cNvSpPr txBox="1">
            <a:spLocks/>
          </p:cNvSpPr>
          <p:nvPr/>
        </p:nvSpPr>
        <p:spPr>
          <a:xfrm>
            <a:off x="630936" y="639520"/>
            <a:ext cx="3429000" cy="171907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800" kern="1200">
                <a:solidFill>
                  <a:schemeClr val="tx1"/>
                </a:solidFill>
                <a:latin typeface="+mj-lt"/>
                <a:ea typeface="+mj-ea"/>
                <a:cs typeface="+mj-cs"/>
              </a:rPr>
              <a:t>Game-stop's Top 10 Brands with Positive Reviews</a:t>
            </a:r>
          </a:p>
        </p:txBody>
      </p:sp>
      <p:sp>
        <p:nvSpPr>
          <p:cNvPr id="6158"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6149">
            <a:extLst>
              <a:ext uri="{FF2B5EF4-FFF2-40B4-BE49-F238E27FC236}">
                <a16:creationId xmlns:a16="http://schemas.microsoft.com/office/drawing/2014/main" id="{0BD1135B-AE36-B89D-7EE2-867D5DF93ADF}"/>
              </a:ext>
            </a:extLst>
          </p:cNvPr>
          <p:cNvSpPr>
            <a:spLocks noGrp="1"/>
          </p:cNvSpPr>
          <p:nvPr>
            <p:ph idx="1"/>
          </p:nvPr>
        </p:nvSpPr>
        <p:spPr>
          <a:xfrm>
            <a:off x="182191" y="2807208"/>
            <a:ext cx="4359664" cy="3410712"/>
          </a:xfrm>
        </p:spPr>
        <p:txBody>
          <a:bodyPr vert="horz" lIns="91440" tIns="45720" rIns="91440" bIns="45720" rtlCol="0" anchor="t">
            <a:noAutofit/>
          </a:bodyPr>
          <a:lstStyle/>
          <a:p>
            <a:pPr marL="0"/>
            <a:r>
              <a:rPr lang="en-US" sz="1900" b="1" dirty="0"/>
              <a:t>Insights: The bar chart showcases the top ten companies consistently receiving positive sentiments in GameStop product ratings, providing valuable insights into user preferences.</a:t>
            </a:r>
          </a:p>
          <a:p>
            <a:pPr marL="0"/>
            <a:r>
              <a:rPr lang="en-US" sz="1900" b="1" dirty="0"/>
              <a:t>Recommendations: Leverage this data to identify successful companies and gain a deeper understanding of the factors contributing to favorable sentiment. Tailor marketing and product strategies to align with these positive attitudes, thereby enhancing overall consumer satisfaction.</a:t>
            </a:r>
            <a:endParaRPr lang="en-US" sz="1900" dirty="0"/>
          </a:p>
        </p:txBody>
      </p:sp>
      <p:pic>
        <p:nvPicPr>
          <p:cNvPr id="6148" name="Picture 4">
            <a:extLst>
              <a:ext uri="{FF2B5EF4-FFF2-40B4-BE49-F238E27FC236}">
                <a16:creationId xmlns:a16="http://schemas.microsoft.com/office/drawing/2014/main" id="{8D4A97DD-246C-051D-CB39-0E1DBDC4A1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41651" y="1202186"/>
            <a:ext cx="7468158" cy="4689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816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5">
            <a:extLst>
              <a:ext uri="{FF2B5EF4-FFF2-40B4-BE49-F238E27FC236}">
                <a16:creationId xmlns:a16="http://schemas.microsoft.com/office/drawing/2014/main" id="{55DAFC03-2592-DF7E-57C8-0F0E1637480C}"/>
              </a:ext>
            </a:extLst>
          </p:cNvPr>
          <p:cNvSpPr txBox="1">
            <a:spLocks/>
          </p:cNvSpPr>
          <p:nvPr/>
        </p:nvSpPr>
        <p:spPr>
          <a:xfrm>
            <a:off x="630936" y="639520"/>
            <a:ext cx="3429000" cy="171907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400" kern="1200">
                <a:solidFill>
                  <a:schemeClr val="tx1"/>
                </a:solidFill>
                <a:latin typeface="+mj-lt"/>
                <a:ea typeface="+mj-ea"/>
                <a:cs typeface="+mj-cs"/>
              </a:rPr>
              <a:t>Game-stop's Top 10 Brands Facing Negative Reviews</a:t>
            </a:r>
          </a:p>
        </p:txBody>
      </p:sp>
      <p:sp>
        <p:nvSpPr>
          <p:cNvPr id="717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6149">
            <a:extLst>
              <a:ext uri="{FF2B5EF4-FFF2-40B4-BE49-F238E27FC236}">
                <a16:creationId xmlns:a16="http://schemas.microsoft.com/office/drawing/2014/main" id="{0BD1135B-AE36-B89D-7EE2-867D5DF93ADF}"/>
              </a:ext>
            </a:extLst>
          </p:cNvPr>
          <p:cNvSpPr>
            <a:spLocks noGrp="1"/>
          </p:cNvSpPr>
          <p:nvPr>
            <p:ph idx="1"/>
          </p:nvPr>
        </p:nvSpPr>
        <p:spPr>
          <a:xfrm>
            <a:off x="281354" y="2807208"/>
            <a:ext cx="3778582" cy="3410712"/>
          </a:xfrm>
        </p:spPr>
        <p:txBody>
          <a:bodyPr vert="horz" lIns="91440" tIns="45720" rIns="91440" bIns="45720" rtlCol="0" anchor="t">
            <a:noAutofit/>
          </a:bodyPr>
          <a:lstStyle/>
          <a:p>
            <a:pPr marL="0"/>
            <a:r>
              <a:rPr lang="en-US" sz="1900" b="1" dirty="0"/>
              <a:t>Insights: The visual representation highlights the brands that have consistently received a significant number of negative sentiments in GameStop's product reviews.</a:t>
            </a:r>
          </a:p>
          <a:p>
            <a:pPr marL="0"/>
            <a:r>
              <a:rPr lang="en-US" sz="1900" b="1" dirty="0"/>
              <a:t>Recommendations: Thoroughly examine the issues raised in reviews for these brands, aiming to address and enhance the identified concerns. This strategic approach is intended to boost overall customer satisfaction.</a:t>
            </a:r>
            <a:endParaRPr lang="en-US" sz="1900" dirty="0"/>
          </a:p>
        </p:txBody>
      </p:sp>
      <p:pic>
        <p:nvPicPr>
          <p:cNvPr id="7170" name="Picture 2">
            <a:extLst>
              <a:ext uri="{FF2B5EF4-FFF2-40B4-BE49-F238E27FC236}">
                <a16:creationId xmlns:a16="http://schemas.microsoft.com/office/drawing/2014/main" id="{89DC3756-D2FB-AADD-01C5-136A6A6906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9936" y="1023123"/>
            <a:ext cx="7937796" cy="4909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304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61" name="Rectangle 516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5">
            <a:extLst>
              <a:ext uri="{FF2B5EF4-FFF2-40B4-BE49-F238E27FC236}">
                <a16:creationId xmlns:a16="http://schemas.microsoft.com/office/drawing/2014/main" id="{55DAFC03-2592-DF7E-57C8-0F0E1637480C}"/>
              </a:ext>
            </a:extLst>
          </p:cNvPr>
          <p:cNvSpPr txBox="1">
            <a:spLocks/>
          </p:cNvSpPr>
          <p:nvPr/>
        </p:nvSpPr>
        <p:spPr>
          <a:xfrm>
            <a:off x="630936" y="640080"/>
            <a:ext cx="4818888" cy="148132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000" kern="1200">
                <a:solidFill>
                  <a:schemeClr val="tx1"/>
                </a:solidFill>
                <a:latin typeface="+mj-lt"/>
                <a:ea typeface="+mj-ea"/>
                <a:cs typeface="+mj-cs"/>
              </a:rPr>
              <a:t>Elite Performers: Top 10 Brands with Exceptional Ratings (3-5)</a:t>
            </a:r>
          </a:p>
        </p:txBody>
      </p:sp>
      <p:sp>
        <p:nvSpPr>
          <p:cNvPr id="516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6149">
            <a:extLst>
              <a:ext uri="{FF2B5EF4-FFF2-40B4-BE49-F238E27FC236}">
                <a16:creationId xmlns:a16="http://schemas.microsoft.com/office/drawing/2014/main" id="{0BD1135B-AE36-B89D-7EE2-867D5DF93ADF}"/>
              </a:ext>
            </a:extLst>
          </p:cNvPr>
          <p:cNvSpPr>
            <a:spLocks noGrp="1"/>
          </p:cNvSpPr>
          <p:nvPr>
            <p:ph idx="1"/>
          </p:nvPr>
        </p:nvSpPr>
        <p:spPr>
          <a:xfrm>
            <a:off x="630936" y="2660904"/>
            <a:ext cx="4818888" cy="3547872"/>
          </a:xfrm>
        </p:spPr>
        <p:txBody>
          <a:bodyPr vert="horz" lIns="91440" tIns="45720" rIns="91440" bIns="45720" rtlCol="0" anchor="t">
            <a:normAutofit/>
          </a:bodyPr>
          <a:lstStyle/>
          <a:p>
            <a:pPr marL="0"/>
            <a:r>
              <a:rPr lang="en-US" sz="1900" b="1" dirty="0"/>
              <a:t>Insights: This visualization spotlights companies that have garnered notable ratings falling within the 3.0 to 5.0 range, providing valuable insights into customer preferences and satisfaction within the positive rating spectrum.</a:t>
            </a:r>
          </a:p>
          <a:p>
            <a:pPr marL="0"/>
            <a:endParaRPr lang="en-US" sz="1900" b="1" dirty="0"/>
          </a:p>
          <a:p>
            <a:pPr marL="0"/>
            <a:r>
              <a:rPr lang="en-US" sz="1900" b="1" dirty="0"/>
              <a:t>Recommendations: Delve into the commonalities among these top-rated companies to identify key characteristics contributing to outstanding customer experiences.</a:t>
            </a:r>
            <a:endParaRPr lang="en-US" sz="1900" dirty="0"/>
          </a:p>
        </p:txBody>
      </p:sp>
      <p:pic>
        <p:nvPicPr>
          <p:cNvPr id="8" name="Picture 7">
            <a:extLst>
              <a:ext uri="{FF2B5EF4-FFF2-40B4-BE49-F238E27FC236}">
                <a16:creationId xmlns:a16="http://schemas.microsoft.com/office/drawing/2014/main" id="{9F50EEBE-3477-A8D4-D29C-E139D201C0B0}"/>
              </a:ext>
            </a:extLst>
          </p:cNvPr>
          <p:cNvPicPr>
            <a:picLocks noChangeAspect="1"/>
          </p:cNvPicPr>
          <p:nvPr/>
        </p:nvPicPr>
        <p:blipFill>
          <a:blip r:embed="rId2"/>
          <a:stretch>
            <a:fillRect/>
          </a:stretch>
        </p:blipFill>
        <p:spPr>
          <a:xfrm>
            <a:off x="5449824" y="1105318"/>
            <a:ext cx="6689901" cy="4909022"/>
          </a:xfrm>
          <a:prstGeom prst="rect">
            <a:avLst/>
          </a:prstGeom>
        </p:spPr>
      </p:pic>
    </p:spTree>
    <p:extLst>
      <p:ext uri="{BB962C8B-B14F-4D97-AF65-F5344CB8AC3E}">
        <p14:creationId xmlns:p14="http://schemas.microsoft.com/office/powerpoint/2010/main" val="1701065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57" name="Rectangle 515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5">
            <a:extLst>
              <a:ext uri="{FF2B5EF4-FFF2-40B4-BE49-F238E27FC236}">
                <a16:creationId xmlns:a16="http://schemas.microsoft.com/office/drawing/2014/main" id="{55DAFC03-2592-DF7E-57C8-0F0E1637480C}"/>
              </a:ext>
            </a:extLst>
          </p:cNvPr>
          <p:cNvSpPr txBox="1">
            <a:spLocks/>
          </p:cNvSpPr>
          <p:nvPr/>
        </p:nvSpPr>
        <p:spPr>
          <a:xfrm>
            <a:off x="630936" y="640080"/>
            <a:ext cx="4818888" cy="148132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400" kern="1200">
                <a:solidFill>
                  <a:schemeClr val="tx1"/>
                </a:solidFill>
                <a:latin typeface="+mj-lt"/>
                <a:ea typeface="+mj-ea"/>
                <a:cs typeface="+mj-cs"/>
              </a:rPr>
              <a:t>Positive Sentiments for Top 3 Brands (2016-2021)</a:t>
            </a:r>
          </a:p>
        </p:txBody>
      </p:sp>
      <p:sp>
        <p:nvSpPr>
          <p:cNvPr id="515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6149">
            <a:extLst>
              <a:ext uri="{FF2B5EF4-FFF2-40B4-BE49-F238E27FC236}">
                <a16:creationId xmlns:a16="http://schemas.microsoft.com/office/drawing/2014/main" id="{0BD1135B-AE36-B89D-7EE2-867D5DF93ADF}"/>
              </a:ext>
            </a:extLst>
          </p:cNvPr>
          <p:cNvSpPr>
            <a:spLocks noGrp="1"/>
          </p:cNvSpPr>
          <p:nvPr>
            <p:ph idx="1"/>
          </p:nvPr>
        </p:nvSpPr>
        <p:spPr>
          <a:xfrm>
            <a:off x="422031" y="2660904"/>
            <a:ext cx="5027793" cy="3547872"/>
          </a:xfrm>
        </p:spPr>
        <p:txBody>
          <a:bodyPr vert="horz" lIns="91440" tIns="45720" rIns="91440" bIns="45720" rtlCol="0" anchor="t">
            <a:noAutofit/>
          </a:bodyPr>
          <a:lstStyle/>
          <a:p>
            <a:pPr marL="0"/>
            <a:r>
              <a:rPr lang="en-US" sz="1900" b="1" dirty="0"/>
              <a:t>Insights: Samsung commenced with zero reviews in 2016 and concluded with the highest number of positive reviews in 2021.</a:t>
            </a:r>
          </a:p>
          <a:p>
            <a:pPr marL="0"/>
            <a:endParaRPr lang="en-US" sz="1900" b="1" dirty="0"/>
          </a:p>
          <a:p>
            <a:pPr marL="0"/>
            <a:r>
              <a:rPr lang="en-US" sz="1900" b="1" dirty="0"/>
              <a:t>Recommendations: Scrutinize Samsung's journey, evolving from no reviews in 2016 to becoming the most-reviewed brand. Simultaneously, investigate Nintendo's significant decline in reviews in 2021, exploring potential factors contributing to this shift. Leverage these insights to formulate brand-specific engagement strategies, capitalizing on Samsung's success and addressing any issues influencing Nintendo's decline.</a:t>
            </a:r>
            <a:endParaRPr lang="en-US" sz="1900" dirty="0"/>
          </a:p>
        </p:txBody>
      </p:sp>
      <p:pic>
        <p:nvPicPr>
          <p:cNvPr id="3" name="Picture 2">
            <a:extLst>
              <a:ext uri="{FF2B5EF4-FFF2-40B4-BE49-F238E27FC236}">
                <a16:creationId xmlns:a16="http://schemas.microsoft.com/office/drawing/2014/main" id="{FAFC0E45-AF72-C85A-7924-5E7864196A42}"/>
              </a:ext>
            </a:extLst>
          </p:cNvPr>
          <p:cNvPicPr>
            <a:picLocks noChangeAspect="1"/>
          </p:cNvPicPr>
          <p:nvPr/>
        </p:nvPicPr>
        <p:blipFill>
          <a:blip r:embed="rId2"/>
          <a:stretch>
            <a:fillRect/>
          </a:stretch>
        </p:blipFill>
        <p:spPr>
          <a:xfrm>
            <a:off x="5462155" y="1043221"/>
            <a:ext cx="6535577" cy="4534419"/>
          </a:xfrm>
          <a:prstGeom prst="rect">
            <a:avLst/>
          </a:prstGeom>
        </p:spPr>
      </p:pic>
    </p:spTree>
    <p:extLst>
      <p:ext uri="{BB962C8B-B14F-4D97-AF65-F5344CB8AC3E}">
        <p14:creationId xmlns:p14="http://schemas.microsoft.com/office/powerpoint/2010/main" val="3983939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57" name="Rectangle 515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5">
            <a:extLst>
              <a:ext uri="{FF2B5EF4-FFF2-40B4-BE49-F238E27FC236}">
                <a16:creationId xmlns:a16="http://schemas.microsoft.com/office/drawing/2014/main" id="{55DAFC03-2592-DF7E-57C8-0F0E1637480C}"/>
              </a:ext>
            </a:extLst>
          </p:cNvPr>
          <p:cNvSpPr txBox="1">
            <a:spLocks/>
          </p:cNvSpPr>
          <p:nvPr/>
        </p:nvSpPr>
        <p:spPr>
          <a:xfrm>
            <a:off x="630936" y="640080"/>
            <a:ext cx="4818888" cy="148132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000" kern="1200">
                <a:solidFill>
                  <a:schemeClr val="tx1"/>
                </a:solidFill>
                <a:latin typeface="+mj-lt"/>
                <a:ea typeface="+mj-ea"/>
                <a:cs typeface="+mj-cs"/>
              </a:rPr>
              <a:t>Negative Sentiments Analysis for Top 3 Brands (2016-2021)</a:t>
            </a:r>
          </a:p>
        </p:txBody>
      </p:sp>
      <p:sp>
        <p:nvSpPr>
          <p:cNvPr id="515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6149">
            <a:extLst>
              <a:ext uri="{FF2B5EF4-FFF2-40B4-BE49-F238E27FC236}">
                <a16:creationId xmlns:a16="http://schemas.microsoft.com/office/drawing/2014/main" id="{0BD1135B-AE36-B89D-7EE2-867D5DF93ADF}"/>
              </a:ext>
            </a:extLst>
          </p:cNvPr>
          <p:cNvSpPr>
            <a:spLocks noGrp="1"/>
          </p:cNvSpPr>
          <p:nvPr>
            <p:ph idx="1"/>
          </p:nvPr>
        </p:nvSpPr>
        <p:spPr>
          <a:xfrm>
            <a:off x="630936" y="2660904"/>
            <a:ext cx="4818888" cy="3547872"/>
          </a:xfrm>
        </p:spPr>
        <p:txBody>
          <a:bodyPr vert="horz" lIns="91440" tIns="45720" rIns="91440" bIns="45720" rtlCol="0" anchor="t">
            <a:normAutofit/>
          </a:bodyPr>
          <a:lstStyle/>
          <a:p>
            <a:pPr marL="0"/>
            <a:r>
              <a:rPr lang="en-US" sz="1900" b="1" dirty="0"/>
              <a:t>Insights: The graph illustrates fluctuations in unfavorable sentiment for the top three brands over time, highlighting potential areas of concern.</a:t>
            </a:r>
          </a:p>
          <a:p>
            <a:pPr marL="0"/>
            <a:endParaRPr lang="en-US" sz="1900" b="1" dirty="0"/>
          </a:p>
          <a:p>
            <a:pPr marL="0"/>
            <a:r>
              <a:rPr lang="en-US" sz="1900" b="1" dirty="0"/>
              <a:t>Recommendations: Investigate the spikes in negative sentiment, particularly in 2020 and 2021, and address any recurring issues impacting consumer satisfaction. Proactively implement strategies to enhance the brand image, ensuring a positive trajectory in customer sentiment over the coming years.</a:t>
            </a:r>
            <a:endParaRPr lang="en-US" sz="1900" dirty="0"/>
          </a:p>
        </p:txBody>
      </p:sp>
      <p:pic>
        <p:nvPicPr>
          <p:cNvPr id="6" name="Picture 5">
            <a:extLst>
              <a:ext uri="{FF2B5EF4-FFF2-40B4-BE49-F238E27FC236}">
                <a16:creationId xmlns:a16="http://schemas.microsoft.com/office/drawing/2014/main" id="{F3910BF1-AE63-B5A8-5AEE-A9CE3CB6019E}"/>
              </a:ext>
            </a:extLst>
          </p:cNvPr>
          <p:cNvPicPr>
            <a:picLocks noChangeAspect="1"/>
          </p:cNvPicPr>
          <p:nvPr/>
        </p:nvPicPr>
        <p:blipFill>
          <a:blip r:embed="rId2"/>
          <a:stretch>
            <a:fillRect/>
          </a:stretch>
        </p:blipFill>
        <p:spPr>
          <a:xfrm>
            <a:off x="5468614" y="1143703"/>
            <a:ext cx="6723386" cy="4844110"/>
          </a:xfrm>
          <a:prstGeom prst="rect">
            <a:avLst/>
          </a:prstGeom>
        </p:spPr>
      </p:pic>
    </p:spTree>
    <p:extLst>
      <p:ext uri="{BB962C8B-B14F-4D97-AF65-F5344CB8AC3E}">
        <p14:creationId xmlns:p14="http://schemas.microsoft.com/office/powerpoint/2010/main" val="3723050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5"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1" name="Picture 400" descr="Mobile device with apps">
            <a:extLst>
              <a:ext uri="{FF2B5EF4-FFF2-40B4-BE49-F238E27FC236}">
                <a16:creationId xmlns:a16="http://schemas.microsoft.com/office/drawing/2014/main" id="{15D723E1-4CCA-371E-013E-8D59A60EAA55}"/>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54DE9F14-2855-62AD-D4B3-2712875877E9}"/>
              </a:ext>
            </a:extLst>
          </p:cNvPr>
          <p:cNvSpPr>
            <a:spLocks noGrp="1"/>
          </p:cNvSpPr>
          <p:nvPr>
            <p:ph type="title"/>
          </p:nvPr>
        </p:nvSpPr>
        <p:spPr>
          <a:xfrm>
            <a:off x="841249" y="941832"/>
            <a:ext cx="10506456" cy="2057400"/>
          </a:xfrm>
        </p:spPr>
        <p:txBody>
          <a:bodyPr anchor="b">
            <a:normAutofit/>
          </a:bodyPr>
          <a:lstStyle/>
          <a:p>
            <a:r>
              <a:rPr lang="en-IN" sz="5000">
                <a:solidFill>
                  <a:schemeClr val="bg1"/>
                </a:solidFill>
              </a:rPr>
              <a:t>Conclusion</a:t>
            </a:r>
          </a:p>
        </p:txBody>
      </p:sp>
      <p:sp>
        <p:nvSpPr>
          <p:cNvPr id="407" name="Rectangle 40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9" name="Rectangle 40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7" name="Content Placeholder 2">
            <a:extLst>
              <a:ext uri="{FF2B5EF4-FFF2-40B4-BE49-F238E27FC236}">
                <a16:creationId xmlns:a16="http://schemas.microsoft.com/office/drawing/2014/main" id="{8F90E848-90BF-812D-5302-1F00AF964510}"/>
              </a:ext>
            </a:extLst>
          </p:cNvPr>
          <p:cNvSpPr>
            <a:spLocks noGrp="1"/>
          </p:cNvSpPr>
          <p:nvPr>
            <p:ph idx="1"/>
          </p:nvPr>
        </p:nvSpPr>
        <p:spPr>
          <a:xfrm>
            <a:off x="841248" y="3502152"/>
            <a:ext cx="10506456" cy="2670048"/>
          </a:xfrm>
        </p:spPr>
        <p:txBody>
          <a:bodyPr>
            <a:normAutofit/>
          </a:bodyPr>
          <a:lstStyle/>
          <a:p>
            <a:pPr marL="0" indent="0">
              <a:buNone/>
            </a:pPr>
            <a:r>
              <a:rPr lang="en-US" sz="2000" b="0" i="0" dirty="0">
                <a:solidFill>
                  <a:schemeClr val="bg1"/>
                </a:solidFill>
                <a:effectLst/>
                <a:latin typeface="Söhne"/>
              </a:rPr>
              <a:t>The comprehensive sentiment analysis of GameStop product evaluations uncovered dynamic trends and patterns over time. Noteworthy findings include the exponential surge in Samsung reviews, a significant uptick in Nintendo sentiment until 2021, and insights into top companies based on positive and negative sentiment. This study provides valuable information for businesses to adapt their strategies, enhance consumer satisfaction, and adeptly navigate evolving consumer emotions.</a:t>
            </a:r>
          </a:p>
        </p:txBody>
      </p:sp>
    </p:spTree>
    <p:extLst>
      <p:ext uri="{BB962C8B-B14F-4D97-AF65-F5344CB8AC3E}">
        <p14:creationId xmlns:p14="http://schemas.microsoft.com/office/powerpoint/2010/main" val="429727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8" name="Rectangle 427">
            <a:extLst>
              <a:ext uri="{FF2B5EF4-FFF2-40B4-BE49-F238E27FC236}">
                <a16:creationId xmlns:a16="http://schemas.microsoft.com/office/drawing/2014/main" id="{D2854001-B4AF-4E18-9D2E-33E37F97A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E9F14-2855-62AD-D4B3-2712875877E9}"/>
              </a:ext>
            </a:extLst>
          </p:cNvPr>
          <p:cNvSpPr>
            <a:spLocks noGrp="1"/>
          </p:cNvSpPr>
          <p:nvPr>
            <p:ph type="title"/>
          </p:nvPr>
        </p:nvSpPr>
        <p:spPr>
          <a:xfrm>
            <a:off x="612648" y="1078992"/>
            <a:ext cx="6268770" cy="1536192"/>
          </a:xfrm>
        </p:spPr>
        <p:txBody>
          <a:bodyPr anchor="b">
            <a:normAutofit/>
          </a:bodyPr>
          <a:lstStyle/>
          <a:p>
            <a:r>
              <a:rPr lang="en-IN" sz="5200"/>
              <a:t>References</a:t>
            </a:r>
            <a:br>
              <a:rPr lang="en-IN" sz="5200"/>
            </a:br>
            <a:endParaRPr lang="en-IN" sz="5200"/>
          </a:p>
        </p:txBody>
      </p:sp>
      <p:sp>
        <p:nvSpPr>
          <p:cNvPr id="430" name="Rectangle 429">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2" name="Rectangle 431">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7" name="Content Placeholder 2">
            <a:extLst>
              <a:ext uri="{FF2B5EF4-FFF2-40B4-BE49-F238E27FC236}">
                <a16:creationId xmlns:a16="http://schemas.microsoft.com/office/drawing/2014/main" id="{8F90E848-90BF-812D-5302-1F00AF964510}"/>
              </a:ext>
            </a:extLst>
          </p:cNvPr>
          <p:cNvSpPr>
            <a:spLocks noGrp="1"/>
          </p:cNvSpPr>
          <p:nvPr>
            <p:ph idx="1"/>
          </p:nvPr>
        </p:nvSpPr>
        <p:spPr>
          <a:xfrm>
            <a:off x="639270" y="3355848"/>
            <a:ext cx="6244957" cy="2825496"/>
          </a:xfrm>
        </p:spPr>
        <p:txBody>
          <a:bodyPr>
            <a:normAutofit/>
          </a:bodyPr>
          <a:lstStyle/>
          <a:p>
            <a:pPr marL="0" indent="0">
              <a:buNone/>
            </a:pPr>
            <a:r>
              <a:rPr lang="en-US" sz="2200" b="0" i="0" u="none" strike="noStrike" baseline="0" dirty="0">
                <a:latin typeface="Calibri" panose="020F0502020204030204" pitchFamily="34" charset="0"/>
                <a:hlinkClick r:id="rId2"/>
              </a:rPr>
              <a:t>https://crawlfeeds.com/datasets/gamestop-product-reviews-dataset</a:t>
            </a:r>
            <a:r>
              <a:rPr lang="en-US" sz="2200" b="0" i="0" u="none" strike="noStrike" baseline="0" dirty="0">
                <a:latin typeface="Calibri" panose="020F0502020204030204" pitchFamily="34" charset="0"/>
              </a:rPr>
              <a:t> </a:t>
            </a:r>
          </a:p>
          <a:p>
            <a:pPr marL="0" indent="0">
              <a:buNone/>
            </a:pPr>
            <a:r>
              <a:rPr lang="en-US" sz="2200" b="0" i="0" dirty="0">
                <a:effectLst/>
                <a:latin typeface="Söhne"/>
                <a:hlinkClick r:id="rId3"/>
              </a:rPr>
              <a:t>https://github.com/SwapnilWagh06/Sentiment-Analysis-for-Steam-Reviews</a:t>
            </a:r>
            <a:r>
              <a:rPr lang="en-US" sz="2200" b="0" i="0" dirty="0">
                <a:effectLst/>
                <a:latin typeface="Söhne"/>
              </a:rPr>
              <a:t> </a:t>
            </a:r>
          </a:p>
          <a:p>
            <a:pPr marL="0" indent="0">
              <a:buNone/>
            </a:pPr>
            <a:endParaRPr lang="en-US" sz="2200" dirty="0">
              <a:latin typeface="Söhne"/>
            </a:endParaRPr>
          </a:p>
        </p:txBody>
      </p:sp>
      <p:pic>
        <p:nvPicPr>
          <p:cNvPr id="412" name="Picture 411" descr="Blue scheduled pillbox">
            <a:extLst>
              <a:ext uri="{FF2B5EF4-FFF2-40B4-BE49-F238E27FC236}">
                <a16:creationId xmlns:a16="http://schemas.microsoft.com/office/drawing/2014/main" id="{153C4E79-B58F-D74B-CFB8-75FBB4DE19C3}"/>
              </a:ext>
            </a:extLst>
          </p:cNvPr>
          <p:cNvPicPr>
            <a:picLocks noChangeAspect="1"/>
          </p:cNvPicPr>
          <p:nvPr/>
        </p:nvPicPr>
        <p:blipFill rotWithShape="1">
          <a:blip r:embed="rId4"/>
          <a:srcRect l="19849" r="31676" b="1"/>
          <a:stretch/>
        </p:blipFill>
        <p:spPr>
          <a:xfrm>
            <a:off x="7684007" y="603504"/>
            <a:ext cx="4050792" cy="5577840"/>
          </a:xfrm>
          <a:prstGeom prst="rect">
            <a:avLst/>
          </a:prstGeom>
        </p:spPr>
      </p:pic>
    </p:spTree>
    <p:extLst>
      <p:ext uri="{BB962C8B-B14F-4D97-AF65-F5344CB8AC3E}">
        <p14:creationId xmlns:p14="http://schemas.microsoft.com/office/powerpoint/2010/main" val="428878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award ribbon">
            <a:extLst>
              <a:ext uri="{FF2B5EF4-FFF2-40B4-BE49-F238E27FC236}">
                <a16:creationId xmlns:a16="http://schemas.microsoft.com/office/drawing/2014/main" id="{EB09B488-943E-8361-4C5F-8CCA595845E6}"/>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74EFD5D1-B8DA-EA23-775C-4274ACD97F31}"/>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Thank you</a:t>
            </a:r>
          </a:p>
        </p:txBody>
      </p:sp>
    </p:spTree>
    <p:extLst>
      <p:ext uri="{BB962C8B-B14F-4D97-AF65-F5344CB8AC3E}">
        <p14:creationId xmlns:p14="http://schemas.microsoft.com/office/powerpoint/2010/main" val="41981160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7CCA793D-5C67-90DD-43A6-2AEF4AC74484}"/>
              </a:ext>
            </a:extLst>
          </p:cNvPr>
          <p:cNvPicPr>
            <a:picLocks noChangeAspect="1"/>
          </p:cNvPicPr>
          <p:nvPr/>
        </p:nvPicPr>
        <p:blipFill rotWithShape="1">
          <a:blip r:embed="rId2">
            <a:alphaModFix amt="35000"/>
          </a:blip>
          <a:srcRect t="3278" b="12452"/>
          <a:stretch/>
        </p:blipFill>
        <p:spPr>
          <a:xfrm>
            <a:off x="20" y="10"/>
            <a:ext cx="12191980" cy="6857990"/>
          </a:xfrm>
          <a:prstGeom prst="rect">
            <a:avLst/>
          </a:prstGeom>
        </p:spPr>
      </p:pic>
      <p:sp>
        <p:nvSpPr>
          <p:cNvPr id="2" name="Title 1">
            <a:extLst>
              <a:ext uri="{FF2B5EF4-FFF2-40B4-BE49-F238E27FC236}">
                <a16:creationId xmlns:a16="http://schemas.microsoft.com/office/drawing/2014/main" id="{2B72179D-656B-CDAC-A3F6-626EDC330721}"/>
              </a:ext>
            </a:extLst>
          </p:cNvPr>
          <p:cNvSpPr>
            <a:spLocks noGrp="1"/>
          </p:cNvSpPr>
          <p:nvPr>
            <p:ph type="title"/>
          </p:nvPr>
        </p:nvSpPr>
        <p:spPr>
          <a:xfrm>
            <a:off x="838200" y="365125"/>
            <a:ext cx="10515600" cy="1325563"/>
          </a:xfrm>
        </p:spPr>
        <p:txBody>
          <a:bodyPr>
            <a:normAutofit/>
          </a:bodyPr>
          <a:lstStyle/>
          <a:p>
            <a:r>
              <a:rPr lang="en-IN" b="1">
                <a:solidFill>
                  <a:srgbClr val="FFFFFF"/>
                </a:solidFill>
              </a:rPr>
              <a:t>Agenda</a:t>
            </a:r>
          </a:p>
        </p:txBody>
      </p:sp>
      <p:graphicFrame>
        <p:nvGraphicFramePr>
          <p:cNvPr id="64" name="Content Placeholder 2">
            <a:extLst>
              <a:ext uri="{FF2B5EF4-FFF2-40B4-BE49-F238E27FC236}">
                <a16:creationId xmlns:a16="http://schemas.microsoft.com/office/drawing/2014/main" id="{F636FE33-4E99-8730-8A76-AC5FE6502466}"/>
              </a:ext>
            </a:extLst>
          </p:cNvPr>
          <p:cNvGraphicFramePr>
            <a:graphicFrameLocks noGrp="1"/>
          </p:cNvGraphicFramePr>
          <p:nvPr>
            <p:ph idx="1"/>
            <p:extLst>
              <p:ext uri="{D42A27DB-BD31-4B8C-83A1-F6EECF244321}">
                <p14:modId xmlns:p14="http://schemas.microsoft.com/office/powerpoint/2010/main" val="18343391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46478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descr="Colourful shapes and patterns">
            <a:extLst>
              <a:ext uri="{FF2B5EF4-FFF2-40B4-BE49-F238E27FC236}">
                <a16:creationId xmlns:a16="http://schemas.microsoft.com/office/drawing/2014/main" id="{A92637DC-EA86-9F08-AB8E-94DC556CCBB3}"/>
              </a:ext>
            </a:extLst>
          </p:cNvPr>
          <p:cNvPicPr>
            <a:picLocks noChangeAspect="1"/>
          </p:cNvPicPr>
          <p:nvPr/>
        </p:nvPicPr>
        <p:blipFill rotWithShape="1">
          <a:blip r:embed="rId2">
            <a:alphaModFix amt="40000"/>
          </a:blip>
          <a:srcRect t="7751" b="7979"/>
          <a:stretch/>
        </p:blipFill>
        <p:spPr>
          <a:xfrm>
            <a:off x="20" y="10"/>
            <a:ext cx="12191979" cy="6857990"/>
          </a:xfrm>
          <a:prstGeom prst="rect">
            <a:avLst/>
          </a:prstGeom>
        </p:spPr>
      </p:pic>
      <p:sp>
        <p:nvSpPr>
          <p:cNvPr id="2" name="Title 1">
            <a:extLst>
              <a:ext uri="{FF2B5EF4-FFF2-40B4-BE49-F238E27FC236}">
                <a16:creationId xmlns:a16="http://schemas.microsoft.com/office/drawing/2014/main" id="{406B7285-6676-D76D-2A44-BAE1D02F51EF}"/>
              </a:ext>
            </a:extLst>
          </p:cNvPr>
          <p:cNvSpPr>
            <a:spLocks noGrp="1"/>
          </p:cNvSpPr>
          <p:nvPr>
            <p:ph type="title"/>
          </p:nvPr>
        </p:nvSpPr>
        <p:spPr>
          <a:xfrm>
            <a:off x="841249" y="941832"/>
            <a:ext cx="10506456" cy="2057400"/>
          </a:xfrm>
        </p:spPr>
        <p:txBody>
          <a:bodyPr anchor="b">
            <a:normAutofit/>
          </a:bodyPr>
          <a:lstStyle/>
          <a:p>
            <a:r>
              <a:rPr lang="en-IN" sz="5000" b="1" dirty="0">
                <a:solidFill>
                  <a:schemeClr val="bg1"/>
                </a:solidFill>
              </a:rPr>
              <a:t>Introduction</a:t>
            </a:r>
          </a:p>
        </p:txBody>
      </p:sp>
      <p:sp>
        <p:nvSpPr>
          <p:cNvPr id="54"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38A005C-D375-571E-B113-4BFD1B11F994}"/>
              </a:ext>
            </a:extLst>
          </p:cNvPr>
          <p:cNvSpPr>
            <a:spLocks noGrp="1"/>
          </p:cNvSpPr>
          <p:nvPr>
            <p:ph idx="1"/>
          </p:nvPr>
        </p:nvSpPr>
        <p:spPr>
          <a:xfrm>
            <a:off x="841248" y="3502152"/>
            <a:ext cx="10506456" cy="2670048"/>
          </a:xfrm>
        </p:spPr>
        <p:txBody>
          <a:bodyPr>
            <a:normAutofit/>
          </a:bodyPr>
          <a:lstStyle/>
          <a:p>
            <a:pPr marL="0" indent="0" rtl="0">
              <a:buNone/>
            </a:pPr>
            <a:r>
              <a:rPr lang="en-US"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presentation delves into a comprehensive Sentiment Analysis of GameStop product evaluations, unveiling valuable insights into the emotions and sentiments expressed by consumers. This exploration aims to provide a nuanced understanding of consumer experiences and preferences pertaining to GameStop products.</a:t>
            </a:r>
          </a:p>
        </p:txBody>
      </p:sp>
    </p:spTree>
    <p:extLst>
      <p:ext uri="{BB962C8B-B14F-4D97-AF65-F5344CB8AC3E}">
        <p14:creationId xmlns:p14="http://schemas.microsoft.com/office/powerpoint/2010/main" val="48324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gital financial graph">
            <a:extLst>
              <a:ext uri="{FF2B5EF4-FFF2-40B4-BE49-F238E27FC236}">
                <a16:creationId xmlns:a16="http://schemas.microsoft.com/office/drawing/2014/main" id="{C9478C13-0160-7DA7-BCB8-EC9CD96F050E}"/>
              </a:ext>
            </a:extLst>
          </p:cNvPr>
          <p:cNvPicPr>
            <a:picLocks noChangeAspect="1"/>
          </p:cNvPicPr>
          <p:nvPr/>
        </p:nvPicPr>
        <p:blipFill rotWithShape="1">
          <a:blip r:embed="rId2"/>
          <a:srcRect l="8037" t="9091" r="1054"/>
          <a:stretch/>
        </p:blipFill>
        <p:spPr>
          <a:xfrm>
            <a:off x="-1" y="10"/>
            <a:ext cx="12192001" cy="6857990"/>
          </a:xfrm>
          <a:prstGeom prst="rect">
            <a:avLst/>
          </a:prstGeom>
        </p:spPr>
      </p:pic>
      <p:sp>
        <p:nvSpPr>
          <p:cNvPr id="17" name="Rectangle 16">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374784-1454-BE28-8240-405859868307}"/>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bg1"/>
                </a:solidFill>
              </a:rPr>
              <a:t>Insights &amp; Recommendations</a:t>
            </a:r>
          </a:p>
        </p:txBody>
      </p:sp>
      <p:sp>
        <p:nvSpPr>
          <p:cNvPr id="19" name="Rectangle: Rounded Corners 18">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1076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3" name="Rectangle 41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080ABE-2EA5-05B5-1F2F-5D8C4BC115CD}"/>
              </a:ext>
            </a:extLst>
          </p:cNvPr>
          <p:cNvSpPr>
            <a:spLocks noGrp="1"/>
          </p:cNvSpPr>
          <p:nvPr>
            <p:ph type="title"/>
          </p:nvPr>
        </p:nvSpPr>
        <p:spPr>
          <a:xfrm>
            <a:off x="630936" y="639520"/>
            <a:ext cx="3429000" cy="1719072"/>
          </a:xfrm>
        </p:spPr>
        <p:txBody>
          <a:bodyPr anchor="b">
            <a:normAutofit/>
          </a:bodyPr>
          <a:lstStyle/>
          <a:p>
            <a:r>
              <a:rPr lang="en-US" sz="3800" b="1"/>
              <a:t>Distribution of Game-stop Product Ratings</a:t>
            </a:r>
            <a:endParaRPr lang="en-CA" sz="3800" b="1"/>
          </a:p>
        </p:txBody>
      </p:sp>
      <p:sp>
        <p:nvSpPr>
          <p:cNvPr id="41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2" name="Content Placeholder 4101">
            <a:extLst>
              <a:ext uri="{FF2B5EF4-FFF2-40B4-BE49-F238E27FC236}">
                <a16:creationId xmlns:a16="http://schemas.microsoft.com/office/drawing/2014/main" id="{EAC6C685-D458-05DE-1FAE-6BE5B2DCFACD}"/>
              </a:ext>
            </a:extLst>
          </p:cNvPr>
          <p:cNvSpPr>
            <a:spLocks noGrp="1"/>
          </p:cNvSpPr>
          <p:nvPr>
            <p:ph idx="1"/>
          </p:nvPr>
        </p:nvSpPr>
        <p:spPr>
          <a:xfrm>
            <a:off x="630936" y="2807208"/>
            <a:ext cx="3429000" cy="3410712"/>
          </a:xfrm>
        </p:spPr>
        <p:txBody>
          <a:bodyPr anchor="t">
            <a:normAutofit/>
          </a:bodyPr>
          <a:lstStyle/>
          <a:p>
            <a:pPr marL="0" indent="0" rtl="0">
              <a:buNone/>
            </a:pPr>
            <a:r>
              <a:rPr lang="en-US" sz="1900" b="1" dirty="0">
                <a:effectLst/>
                <a:latin typeface="Calibri" panose="020F0502020204030204" pitchFamily="34" charset="0"/>
                <a:ea typeface="Calibri" panose="020F0502020204030204" pitchFamily="34" charset="0"/>
                <a:cs typeface="Calibri" panose="020F0502020204030204" pitchFamily="34" charset="0"/>
              </a:rPr>
              <a:t>Insights: The bar chart shows how often people gave different scores when rating the product.</a:t>
            </a:r>
          </a:p>
          <a:p>
            <a:pPr marL="0" indent="0" rtl="0">
              <a:buNone/>
            </a:pPr>
            <a:endParaRPr lang="en-US" sz="1900" b="1" dirty="0">
              <a:effectLst/>
              <a:latin typeface="Calibri" panose="020F0502020204030204" pitchFamily="34" charset="0"/>
              <a:ea typeface="Calibri" panose="020F0502020204030204" pitchFamily="34" charset="0"/>
              <a:cs typeface="Calibri" panose="020F0502020204030204" pitchFamily="34" charset="0"/>
            </a:endParaRPr>
          </a:p>
          <a:p>
            <a:pPr marL="0" indent="0" rtl="0">
              <a:buNone/>
            </a:pPr>
            <a:r>
              <a:rPr lang="en-US" sz="1900" b="1" dirty="0">
                <a:effectLst/>
                <a:latin typeface="Calibri" panose="020F0502020204030204" pitchFamily="34" charset="0"/>
                <a:ea typeface="Calibri" panose="020F0502020204030204" pitchFamily="34" charset="0"/>
                <a:cs typeface="Calibri" panose="020F0502020204030204" pitchFamily="34" charset="0"/>
              </a:rPr>
              <a:t>Recommendations: Look carefully at what customers say for all the different scores. This way, you can find where things can get better and make the product more satisfying overall.</a:t>
            </a:r>
            <a:endParaRPr lang="en-US" sz="19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9DB72900-AFE8-ECF1-6F83-DB8569C08F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211179"/>
            <a:ext cx="6903720" cy="4435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364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0" name="Rectangle 207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704E3F-81EC-DA13-5F76-D9B918B32E47}"/>
              </a:ext>
            </a:extLst>
          </p:cNvPr>
          <p:cNvSpPr>
            <a:spLocks noGrp="1"/>
          </p:cNvSpPr>
          <p:nvPr>
            <p:ph type="title"/>
          </p:nvPr>
        </p:nvSpPr>
        <p:spPr>
          <a:xfrm>
            <a:off x="630936" y="639520"/>
            <a:ext cx="3429000" cy="1719072"/>
          </a:xfrm>
        </p:spPr>
        <p:txBody>
          <a:bodyPr anchor="b">
            <a:normAutofit/>
          </a:bodyPr>
          <a:lstStyle/>
          <a:p>
            <a:r>
              <a:rPr lang="en-US" sz="3800" b="1"/>
              <a:t>Analyzing Game-stop Product Reviews</a:t>
            </a:r>
            <a:endParaRPr lang="en-CA" sz="3800" b="1"/>
          </a:p>
        </p:txBody>
      </p:sp>
      <p:sp>
        <p:nvSpPr>
          <p:cNvPr id="208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A6D28C3-2A39-8C8B-C330-E88A097AB482}"/>
              </a:ext>
            </a:extLst>
          </p:cNvPr>
          <p:cNvSpPr>
            <a:spLocks noGrp="1"/>
          </p:cNvSpPr>
          <p:nvPr>
            <p:ph idx="1"/>
          </p:nvPr>
        </p:nvSpPr>
        <p:spPr>
          <a:xfrm>
            <a:off x="630936" y="2807208"/>
            <a:ext cx="3780290" cy="3410712"/>
          </a:xfrm>
        </p:spPr>
        <p:txBody>
          <a:bodyPr anchor="t">
            <a:noAutofit/>
          </a:bodyPr>
          <a:lstStyle/>
          <a:p>
            <a:pPr marL="0" indent="0">
              <a:buNone/>
            </a:pPr>
            <a:r>
              <a:rPr lang="en-US" sz="1900" b="1" dirty="0"/>
              <a:t>Insights: The sentiment distribution chart gives a quick overview of how consumers feel about the product based on their review titles. It sorts these feelings into Positive, Negative, or Neutral categories using their overall sentiment scores.</a:t>
            </a:r>
          </a:p>
          <a:p>
            <a:pPr marL="0" indent="0">
              <a:buNone/>
            </a:pPr>
            <a:r>
              <a:rPr lang="en-US" sz="1900" b="1" dirty="0"/>
              <a:t>Recommendations: Regularly check and address issues mentioned in negative sentiments to enhance overall product satisfaction.</a:t>
            </a:r>
            <a:endParaRPr lang="en-US" sz="1900" dirty="0"/>
          </a:p>
        </p:txBody>
      </p:sp>
      <p:pic>
        <p:nvPicPr>
          <p:cNvPr id="2050" name="Picture 2">
            <a:extLst>
              <a:ext uri="{FF2B5EF4-FFF2-40B4-BE49-F238E27FC236}">
                <a16:creationId xmlns:a16="http://schemas.microsoft.com/office/drawing/2014/main" id="{11886EBE-DC44-96EC-9BD3-1E787B64BD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098994"/>
            <a:ext cx="6903720" cy="466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595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73" name="Rectangle 6172">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5A1116-833C-1BF9-DBE7-12AEEEEE882A}"/>
              </a:ext>
            </a:extLst>
          </p:cNvPr>
          <p:cNvSpPr>
            <a:spLocks noGrp="1"/>
          </p:cNvSpPr>
          <p:nvPr>
            <p:ph type="title"/>
          </p:nvPr>
        </p:nvSpPr>
        <p:spPr>
          <a:xfrm>
            <a:off x="4642338" y="344401"/>
            <a:ext cx="7184572" cy="1783080"/>
          </a:xfrm>
        </p:spPr>
        <p:txBody>
          <a:bodyPr anchor="b">
            <a:normAutofit/>
          </a:bodyPr>
          <a:lstStyle/>
          <a:p>
            <a:r>
              <a:rPr lang="en-US" sz="4200" dirty="0"/>
              <a:t>Analyzing the Game-stop Product Reviews (2011 - 2021)</a:t>
            </a:r>
            <a:endParaRPr lang="en-CA" sz="4200" b="1" dirty="0"/>
          </a:p>
        </p:txBody>
      </p:sp>
      <p:pic>
        <p:nvPicPr>
          <p:cNvPr id="3074" name="Picture 2">
            <a:extLst>
              <a:ext uri="{FF2B5EF4-FFF2-40B4-BE49-F238E27FC236}">
                <a16:creationId xmlns:a16="http://schemas.microsoft.com/office/drawing/2014/main" id="{4477D413-39EC-5ABD-BB5D-5455914F1A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2556" y="275978"/>
            <a:ext cx="3392383" cy="3465576"/>
          </a:xfrm>
          <a:prstGeom prst="rect">
            <a:avLst/>
          </a:prstGeom>
          <a:noFill/>
          <a:extLst>
            <a:ext uri="{909E8E84-426E-40DD-AFC4-6F175D3DCCD1}">
              <a14:hiddenFill xmlns:a14="http://schemas.microsoft.com/office/drawing/2010/main">
                <a:solidFill>
                  <a:srgbClr val="FFFFFF"/>
                </a:solidFill>
              </a14:hiddenFill>
            </a:ext>
          </a:extLst>
        </p:spPr>
      </p:pic>
      <p:sp>
        <p:nvSpPr>
          <p:cNvPr id="6175"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a:extLst>
              <a:ext uri="{FF2B5EF4-FFF2-40B4-BE49-F238E27FC236}">
                <a16:creationId xmlns:a16="http://schemas.microsoft.com/office/drawing/2014/main" id="{CD517433-9E62-573E-5F2D-94F76A2BAE2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2466" y="4017532"/>
            <a:ext cx="5572309" cy="2767316"/>
          </a:xfrm>
          <a:prstGeom prst="rect">
            <a:avLst/>
          </a:prstGeom>
          <a:noFill/>
          <a:extLst>
            <a:ext uri="{909E8E84-426E-40DD-AFC4-6F175D3DCCD1}">
              <a14:hiddenFill xmlns:a14="http://schemas.microsoft.com/office/drawing/2010/main">
                <a:solidFill>
                  <a:srgbClr val="FFFFFF"/>
                </a:solidFill>
              </a14:hiddenFill>
            </a:ext>
          </a:extLst>
        </p:spPr>
      </p:pic>
      <p:sp>
        <p:nvSpPr>
          <p:cNvPr id="6150" name="Content Placeholder 6149">
            <a:extLst>
              <a:ext uri="{FF2B5EF4-FFF2-40B4-BE49-F238E27FC236}">
                <a16:creationId xmlns:a16="http://schemas.microsoft.com/office/drawing/2014/main" id="{B9B0A6A5-2E52-0430-8B9F-2A3AAB196DE4}"/>
              </a:ext>
            </a:extLst>
          </p:cNvPr>
          <p:cNvSpPr>
            <a:spLocks noGrp="1"/>
          </p:cNvSpPr>
          <p:nvPr>
            <p:ph idx="1"/>
          </p:nvPr>
        </p:nvSpPr>
        <p:spPr>
          <a:xfrm>
            <a:off x="6018963" y="2704168"/>
            <a:ext cx="5470481" cy="3483864"/>
          </a:xfrm>
        </p:spPr>
        <p:txBody>
          <a:bodyPr>
            <a:normAutofit/>
          </a:bodyPr>
          <a:lstStyle/>
          <a:p>
            <a:pPr marL="0" indent="0">
              <a:buNone/>
            </a:pPr>
            <a:r>
              <a:rPr lang="en-US" sz="1900" b="1" dirty="0"/>
              <a:t>Insights: The sentiment distribution chart and bar chart illustrate how consumer sentiments in GameStop product reviews have evolved since 2011, classifying them as Positive or Negative.</a:t>
            </a:r>
          </a:p>
          <a:p>
            <a:pPr marL="0" indent="0">
              <a:buNone/>
            </a:pPr>
            <a:endParaRPr lang="en-US" sz="1900" b="1" dirty="0"/>
          </a:p>
          <a:p>
            <a:pPr marL="0" indent="0">
              <a:buNone/>
            </a:pPr>
            <a:r>
              <a:rPr lang="en-US" sz="1900" b="1" dirty="0"/>
              <a:t>Recommendations: Utilize the collected data to examine sentiment trends over time, identify patterns, and strategize actions to consistently address recurring issues, ensuring continuous enhancement of customer satisfaction.</a:t>
            </a:r>
            <a:endParaRPr lang="en-US" sz="1900" dirty="0"/>
          </a:p>
        </p:txBody>
      </p:sp>
    </p:spTree>
    <p:extLst>
      <p:ext uri="{BB962C8B-B14F-4D97-AF65-F5344CB8AC3E}">
        <p14:creationId xmlns:p14="http://schemas.microsoft.com/office/powerpoint/2010/main" val="380527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0" name="Rectangle 410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4253D-87B6-B19B-41E7-27ED7E29D13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000" kern="1200" dirty="0">
                <a:solidFill>
                  <a:schemeClr val="tx1"/>
                </a:solidFill>
                <a:latin typeface="+mj-lt"/>
                <a:ea typeface="+mj-ea"/>
                <a:cs typeface="+mj-cs"/>
              </a:rPr>
              <a:t>Average rating over time (2011 and Beyond)</a:t>
            </a:r>
          </a:p>
        </p:txBody>
      </p:sp>
      <p:sp>
        <p:nvSpPr>
          <p:cNvPr id="41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AF989C3B-E173-5D72-D1D8-54280CD526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89679" y="675769"/>
            <a:ext cx="7978391" cy="5234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363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5" name="Rectangle 5134">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36" name="Rectangle 513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B37954-406E-CEF5-7D4E-6E0B1F1C2286}"/>
              </a:ext>
            </a:extLst>
          </p:cNvPr>
          <p:cNvSpPr>
            <a:spLocks noGrp="1"/>
          </p:cNvSpPr>
          <p:nvPr>
            <p:ph type="title"/>
          </p:nvPr>
        </p:nvSpPr>
        <p:spPr>
          <a:xfrm>
            <a:off x="2103120" y="494370"/>
            <a:ext cx="7985759" cy="868823"/>
          </a:xfrm>
        </p:spPr>
        <p:txBody>
          <a:bodyPr vert="horz" lIns="91440" tIns="45720" rIns="91440" bIns="45720" rtlCol="0" anchor="ctr">
            <a:normAutofit fontScale="90000"/>
          </a:bodyPr>
          <a:lstStyle/>
          <a:p>
            <a:pPr algn="ctr"/>
            <a:r>
              <a:rPr lang="en-US" sz="3700" b="1" i="0" kern="1200" dirty="0">
                <a:solidFill>
                  <a:schemeClr val="tx1"/>
                </a:solidFill>
                <a:effectLst/>
                <a:latin typeface="+mj-lt"/>
                <a:ea typeface="+mj-ea"/>
                <a:cs typeface="+mj-cs"/>
              </a:rPr>
              <a:t>Word Cloud of Positive and Negative Words</a:t>
            </a:r>
            <a:br>
              <a:rPr lang="en-US" sz="2800" b="1" i="0" kern="1200" dirty="0">
                <a:solidFill>
                  <a:schemeClr val="tx1"/>
                </a:solidFill>
                <a:effectLst/>
                <a:latin typeface="+mj-lt"/>
                <a:ea typeface="+mj-ea"/>
                <a:cs typeface="+mj-cs"/>
              </a:rPr>
            </a:br>
            <a:endParaRPr lang="en-US" sz="2800" kern="1200" dirty="0">
              <a:solidFill>
                <a:schemeClr val="tx1"/>
              </a:solidFill>
              <a:latin typeface="+mj-lt"/>
              <a:ea typeface="+mj-ea"/>
              <a:cs typeface="+mj-cs"/>
            </a:endParaRPr>
          </a:p>
        </p:txBody>
      </p:sp>
      <p:sp>
        <p:nvSpPr>
          <p:cNvPr id="5137" name="Rectangle: Rounded Corners 513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122" name="Picture 2">
            <a:extLst>
              <a:ext uri="{FF2B5EF4-FFF2-40B4-BE49-F238E27FC236}">
                <a16:creationId xmlns:a16="http://schemas.microsoft.com/office/drawing/2014/main" id="{3E755AFB-A0E1-D14F-8FCA-7F71D9ECE4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5572" y="2503164"/>
            <a:ext cx="11420856" cy="3369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722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494</TotalTime>
  <Words>736</Words>
  <Application>Microsoft Office PowerPoint</Application>
  <PresentationFormat>Widescreen</PresentationFormat>
  <Paragraphs>46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Söhne</vt:lpstr>
      <vt:lpstr>Office Theme</vt:lpstr>
      <vt:lpstr>Sentiment Analysis on Game-stop gaming Products   Presented by Pearlin Ronald Pereira (815060)</vt:lpstr>
      <vt:lpstr>Agenda</vt:lpstr>
      <vt:lpstr>Introduction</vt:lpstr>
      <vt:lpstr>Insights &amp; Recommendations</vt:lpstr>
      <vt:lpstr>Distribution of Game-stop Product Ratings</vt:lpstr>
      <vt:lpstr>Analyzing Game-stop Product Reviews</vt:lpstr>
      <vt:lpstr>Analyzing the Game-stop Product Reviews (2011 - 2021)</vt:lpstr>
      <vt:lpstr>Average rating over time (2011 and Beyond)</vt:lpstr>
      <vt:lpstr>Word Cloud of Positive and Negative Words </vt:lpstr>
      <vt:lpstr>PowerPoint Presentation</vt:lpstr>
      <vt:lpstr>PowerPoint Presentation</vt:lpstr>
      <vt:lpstr>PowerPoint Presentation</vt:lpstr>
      <vt:lpstr>PowerPoint Presentation</vt:lpstr>
      <vt:lpstr>PowerPoint Presentation</vt:lpstr>
      <vt:lpstr>Conclusion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for Game-stop products</dc:title>
  <dc:creator>karan kotian</dc:creator>
  <cp:lastModifiedBy>pearlin pereira</cp:lastModifiedBy>
  <cp:revision>11</cp:revision>
  <dcterms:created xsi:type="dcterms:W3CDTF">2023-10-06T13:53:33Z</dcterms:created>
  <dcterms:modified xsi:type="dcterms:W3CDTF">2023-12-06T01:29:10Z</dcterms:modified>
</cp:coreProperties>
</file>