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6" r:id="rId10"/>
    <p:sldId id="262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0" clrIdx="0">
    <p:extLst>
      <p:ext uri="{19B8F6BF-5375-455C-9EA6-DF929625EA0E}">
        <p15:presenceInfo xmlns:p15="http://schemas.microsoft.com/office/powerpoint/2012/main" userId="444bc68a959e93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519964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 smtClean="0"/>
              <a:t> [</a:t>
            </a:r>
            <a:r>
              <a:rPr lang="en-US" dirty="0" err="1" smtClean="0"/>
              <a:t>Foby</a:t>
            </a:r>
            <a:r>
              <a:rPr lang="en-US" dirty="0" smtClean="0"/>
              <a:t> Pearl</a:t>
            </a:r>
            <a:r>
              <a:rPr dirty="0" smtClean="0"/>
              <a:t>]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92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Analysis and recommendation of the top 1000 Customers to target from the given dataset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2980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Statement of Problem</a:t>
            </a:r>
          </a:p>
          <a:p>
            <a:r>
              <a:rPr lang="en-US" sz="1400" dirty="0" smtClean="0"/>
              <a:t>Sprocket Central is a company that specializes in the sales of high quality bikes and accessories. Their marketing team is looking to boost sales by analyzing the customer &amp; transaction data.</a:t>
            </a:r>
          </a:p>
          <a:p>
            <a:endParaRPr lang="en-US" dirty="0" smtClean="0"/>
          </a:p>
          <a:p>
            <a:r>
              <a:rPr lang="en-US" dirty="0" smtClean="0"/>
              <a:t>Research Aim</a:t>
            </a:r>
          </a:p>
          <a:p>
            <a:r>
              <a:rPr lang="en-US" sz="1400" dirty="0" smtClean="0"/>
              <a:t>The aim of this analysis is to identify and recommend the top 1000 customers to target to boost the company’s revenue.</a:t>
            </a:r>
          </a:p>
          <a:p>
            <a:endParaRPr dirty="0"/>
          </a:p>
        </p:txBody>
      </p:sp>
      <p:grpSp>
        <p:nvGrpSpPr>
          <p:cNvPr id="127" name="Shape 74"/>
          <p:cNvGrpSpPr/>
          <p:nvPr/>
        </p:nvGrpSpPr>
        <p:grpSpPr>
          <a:xfrm>
            <a:off x="4969921" y="2164724"/>
            <a:ext cx="3800756" cy="2649304"/>
            <a:chOff x="-53" y="0"/>
            <a:chExt cx="3800754" cy="2649302"/>
          </a:xfrm>
        </p:grpSpPr>
        <p:sp>
          <p:nvSpPr>
            <p:cNvPr id="125" name="Rectangle"/>
            <p:cNvSpPr/>
            <p:nvPr/>
          </p:nvSpPr>
          <p:spPr>
            <a:xfrm>
              <a:off x="-53" y="0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478283"/>
              <a:ext cx="3800702" cy="16927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pPr marL="400050" indent="-400050" algn="l">
                <a:buAutoNum type="romanLcPeriod"/>
              </a:pPr>
              <a:r>
                <a:rPr lang="en-US" dirty="0" smtClean="0"/>
                <a:t>Wealth segmentation by Age category</a:t>
              </a:r>
            </a:p>
            <a:p>
              <a:pPr marL="400050" indent="-400050" algn="l">
                <a:buAutoNum type="romanLcPeriod"/>
              </a:pPr>
              <a:r>
                <a:rPr lang="en-US" dirty="0" smtClean="0"/>
                <a:t>Bike purchase over the past 3years by gender</a:t>
              </a:r>
            </a:p>
            <a:p>
              <a:pPr marL="400050" indent="-400050" algn="l">
                <a:buAutoNum type="romanLcPeriod"/>
              </a:pPr>
              <a:r>
                <a:rPr lang="en-US" dirty="0" smtClean="0"/>
                <a:t>Job industry distribution</a:t>
              </a:r>
            </a:p>
            <a:p>
              <a:pPr marL="400050" indent="-400050" algn="l">
                <a:buAutoNum type="romanLcPeriod"/>
              </a:pPr>
              <a:r>
                <a:rPr lang="en-US" dirty="0" smtClean="0"/>
                <a:t>Number of cars owned and not owned in the state</a:t>
              </a:r>
            </a:p>
            <a:p>
              <a:pPr marL="400050" indent="-400050" algn="l">
                <a:buAutoNum type="romanLcPeriod"/>
              </a:pPr>
              <a:r>
                <a:rPr lang="en-US" dirty="0" smtClean="0"/>
                <a:t>RFM Analysis and customer distribution.</a:t>
              </a:r>
              <a:endParaRPr dirty="0"/>
            </a:p>
          </p:txBody>
        </p:sp>
      </p:grp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Data Quality Assessment and Clean Up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57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Summary of the Data </a:t>
            </a:r>
            <a:r>
              <a:rPr lang="en-US" dirty="0"/>
              <a:t>Q</a:t>
            </a:r>
            <a:r>
              <a:rPr lang="en-US" dirty="0" smtClean="0"/>
              <a:t>uality Assessment</a:t>
            </a:r>
            <a:r>
              <a:rPr dirty="0" smtClean="0"/>
              <a:t>.</a:t>
            </a:r>
            <a:endParaRPr lang="en-US" dirty="0" smtClean="0"/>
          </a:p>
          <a:p>
            <a:r>
              <a:rPr lang="en-US" dirty="0" smtClean="0"/>
              <a:t>Key Findings</a:t>
            </a:r>
          </a:p>
          <a:p>
            <a:pPr marL="400050" indent="-400050">
              <a:buAutoNum type="romanLcPeriod"/>
            </a:pPr>
            <a:r>
              <a:rPr lang="en-US" dirty="0" smtClean="0"/>
              <a:t>Some of the columns contains blank cells</a:t>
            </a:r>
          </a:p>
          <a:p>
            <a:pPr marL="400050" indent="-400050">
              <a:buAutoNum type="romanLcPeriod"/>
            </a:pPr>
            <a:r>
              <a:rPr lang="en-US" dirty="0" smtClean="0"/>
              <a:t>There was a cell in the DOB column that contained inaccurate data</a:t>
            </a:r>
          </a:p>
          <a:p>
            <a:pPr marL="400050" indent="-400050">
              <a:buAutoNum type="romanLcPeriod"/>
            </a:pPr>
            <a:r>
              <a:rPr lang="en-US" dirty="0" smtClean="0"/>
              <a:t>There was an irrelevant column in the customer demographic dataset</a:t>
            </a:r>
          </a:p>
          <a:p>
            <a:pPr marL="400050" indent="-400050">
              <a:buAutoNum type="romanLcPeriod"/>
            </a:pPr>
            <a:r>
              <a:rPr lang="en-US" dirty="0" smtClean="0"/>
              <a:t>Some of the data were inconsistent</a:t>
            </a:r>
          </a:p>
          <a:p>
            <a:pPr marL="400050" indent="-400050">
              <a:buAutoNum type="romanLcPeriod"/>
            </a:pPr>
            <a:r>
              <a:rPr lang="en-US" dirty="0" smtClean="0"/>
              <a:t>The price column was in a wrong format</a:t>
            </a:r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3" y="2164723"/>
            <a:ext cx="3800704" cy="2649304"/>
            <a:chOff x="-1" y="-1"/>
            <a:chExt cx="3800702" cy="2649302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124612"/>
              <a:ext cx="3800702" cy="400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endParaRPr dirty="0"/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973" y="2164723"/>
            <a:ext cx="3800652" cy="288520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Insights Generated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2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3" y="2164723"/>
            <a:ext cx="3800704" cy="2649304"/>
            <a:chOff x="-1" y="-1"/>
            <a:chExt cx="3800702" cy="2649302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124612"/>
              <a:ext cx="3800702" cy="400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endParaRPr dirty="0"/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1" y="1764425"/>
            <a:ext cx="4141996" cy="25507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602" y="1893401"/>
            <a:ext cx="3919023" cy="242745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568141" y="4468899"/>
            <a:ext cx="8024117" cy="647272"/>
          </a:xfrm>
        </p:spPr>
        <p:txBody>
          <a:bodyPr>
            <a:normAutofit fontScale="62500" lnSpcReduction="20000"/>
          </a:bodyPr>
          <a:lstStyle/>
          <a:p>
            <a:pPr marL="628650" indent="-400050">
              <a:buAutoNum type="romanLcPeriod"/>
            </a:pPr>
            <a:r>
              <a:rPr lang="en-US" dirty="0" smtClean="0"/>
              <a:t>It shows that Customers that works in Manufacturing industries purchase the highest amount of bikes.</a:t>
            </a:r>
          </a:p>
          <a:p>
            <a:endParaRPr lang="en-US" dirty="0" smtClean="0"/>
          </a:p>
          <a:p>
            <a:r>
              <a:rPr lang="en-US" dirty="0" smtClean="0"/>
              <a:t>ii.       Customers within 20-29 age bracket within the Wealth segment generates more revenue for the company</a:t>
            </a:r>
          </a:p>
          <a:p>
            <a:pPr marL="628650" indent="-400050">
              <a:buAutoNum type="romanLcPeriod"/>
            </a:pPr>
            <a:endParaRPr lang="en-US" dirty="0" smtClean="0"/>
          </a:p>
          <a:p>
            <a:pPr marL="628650" indent="-400050">
              <a:buAutoNum type="roman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6010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Insights Generated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2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3" y="2164723"/>
            <a:ext cx="3800704" cy="2649304"/>
            <a:chOff x="-1" y="-1"/>
            <a:chExt cx="3800702" cy="2649302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124612"/>
              <a:ext cx="3800702" cy="400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endParaRPr dirty="0"/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568141" y="4396199"/>
            <a:ext cx="8024117" cy="799668"/>
          </a:xfrm>
        </p:spPr>
        <p:txBody>
          <a:bodyPr>
            <a:normAutofit fontScale="55000" lnSpcReduction="20000"/>
          </a:bodyPr>
          <a:lstStyle/>
          <a:p>
            <a:pPr marL="628650" indent="-400050">
              <a:buAutoNum type="romanLcPeriod"/>
            </a:pPr>
            <a:r>
              <a:rPr lang="en-US" dirty="0" smtClean="0"/>
              <a:t>It shows that Customers that works in Manufacturing industries generates the highest amount of revenue</a:t>
            </a:r>
          </a:p>
          <a:p>
            <a:endParaRPr lang="en-US" dirty="0" smtClean="0"/>
          </a:p>
          <a:p>
            <a:pPr marL="628650" indent="-400050">
              <a:buAutoNum type="romanLcPeriod" startAt="2"/>
            </a:pPr>
            <a:r>
              <a:rPr lang="en-US" dirty="0" smtClean="0"/>
              <a:t>Majority of the customers do not own a car</a:t>
            </a:r>
          </a:p>
          <a:p>
            <a:pPr marL="628650" indent="-400050">
              <a:buAutoNum type="romanLcPeriod" startAt="2"/>
            </a:pPr>
            <a:endParaRPr lang="en-US" dirty="0" smtClean="0"/>
          </a:p>
          <a:p>
            <a:pPr marL="628650" indent="-400050">
              <a:buAutoNum type="romanLcPeriod" startAt="2"/>
            </a:pPr>
            <a:r>
              <a:rPr lang="en-US" dirty="0" smtClean="0"/>
              <a:t>Majority of the Customers resides in New south wales </a:t>
            </a:r>
          </a:p>
          <a:p>
            <a:pPr marL="628650" indent="-400050">
              <a:buAutoNum type="romanLcPeriod"/>
            </a:pPr>
            <a:endParaRPr lang="en-US" dirty="0" smtClean="0"/>
          </a:p>
          <a:p>
            <a:pPr marL="628650" indent="-400050">
              <a:buAutoNum type="romanLcPeriod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" y="1562829"/>
            <a:ext cx="4456390" cy="27536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259" y="1862580"/>
            <a:ext cx="4138131" cy="245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64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RFM Analysis &amp; Customer Classification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30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The RFM(</a:t>
            </a:r>
            <a:r>
              <a:rPr lang="en-US" dirty="0" err="1" smtClean="0"/>
              <a:t>Recency</a:t>
            </a:r>
            <a:r>
              <a:rPr lang="en-US" dirty="0" smtClean="0"/>
              <a:t>, Frequency, Monetary) model shows customers with high level of engagement with the business in the above categories mentioned</a:t>
            </a:r>
          </a:p>
          <a:p>
            <a:endParaRPr lang="en-US" dirty="0"/>
          </a:p>
          <a:p>
            <a:r>
              <a:rPr lang="en-US" dirty="0" smtClean="0"/>
              <a:t>The RFM Analysis is used to determine which customers a company/business should target to boost their revenue and value.</a:t>
            </a:r>
            <a:endParaRPr dirty="0"/>
          </a:p>
        </p:txBody>
      </p:sp>
      <p:grpSp>
        <p:nvGrpSpPr>
          <p:cNvPr id="145" name="Shape 92"/>
          <p:cNvGrpSpPr/>
          <p:nvPr/>
        </p:nvGrpSpPr>
        <p:grpSpPr>
          <a:xfrm>
            <a:off x="4969973" y="2164723"/>
            <a:ext cx="3800704" cy="2649304"/>
            <a:chOff x="-1" y="-1"/>
            <a:chExt cx="3800702" cy="2649302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124612"/>
              <a:ext cx="3800702" cy="400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endParaRPr dirty="0"/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200" y="2164723"/>
            <a:ext cx="4236901" cy="264930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 smtClean="0"/>
              <a:t>Recommendation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8565600" cy="98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 smtClean="0"/>
              <a:t>After carrying out the analysis on the three dataset provided and generated various insights that was helpful to our research, I discovered that the top 1000 customers are those that have purchased bikes recently, frequently and generated more revenue for the company.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4639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652</Words>
  <Application>Microsoft Office PowerPoint</Application>
  <PresentationFormat>On-screen Show (16:9)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15</cp:revision>
  <dcterms:modified xsi:type="dcterms:W3CDTF">2023-09-01T02:50:18Z</dcterms:modified>
</cp:coreProperties>
</file>